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3"/>
  </p:notesMasterIdLst>
  <p:handoutMasterIdLst>
    <p:handoutMasterId r:id="rId54"/>
  </p:handoutMasterIdLst>
  <p:sldIdLst>
    <p:sldId id="325" r:id="rId5"/>
    <p:sldId id="326" r:id="rId6"/>
    <p:sldId id="354" r:id="rId7"/>
    <p:sldId id="340" r:id="rId8"/>
    <p:sldId id="341" r:id="rId9"/>
    <p:sldId id="329" r:id="rId10"/>
    <p:sldId id="342" r:id="rId11"/>
    <p:sldId id="348" r:id="rId12"/>
    <p:sldId id="350" r:id="rId13"/>
    <p:sldId id="343" r:id="rId14"/>
    <p:sldId id="344" r:id="rId15"/>
    <p:sldId id="346" r:id="rId16"/>
    <p:sldId id="351" r:id="rId17"/>
    <p:sldId id="349" r:id="rId18"/>
    <p:sldId id="352" r:id="rId19"/>
    <p:sldId id="355" r:id="rId20"/>
    <p:sldId id="356" r:id="rId21"/>
    <p:sldId id="389" r:id="rId22"/>
    <p:sldId id="357" r:id="rId23"/>
    <p:sldId id="358" r:id="rId24"/>
    <p:sldId id="359" r:id="rId25"/>
    <p:sldId id="360" r:id="rId26"/>
    <p:sldId id="361" r:id="rId27"/>
    <p:sldId id="363" r:id="rId28"/>
    <p:sldId id="364" r:id="rId29"/>
    <p:sldId id="365" r:id="rId30"/>
    <p:sldId id="390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6" r:id="rId40"/>
    <p:sldId id="375" r:id="rId41"/>
    <p:sldId id="377" r:id="rId42"/>
    <p:sldId id="380" r:id="rId43"/>
    <p:sldId id="378" r:id="rId44"/>
    <p:sldId id="379" r:id="rId45"/>
    <p:sldId id="381" r:id="rId46"/>
    <p:sldId id="383" r:id="rId47"/>
    <p:sldId id="384" r:id="rId48"/>
    <p:sldId id="385" r:id="rId49"/>
    <p:sldId id="386" r:id="rId50"/>
    <p:sldId id="387" r:id="rId51"/>
    <p:sldId id="38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CD7B54-953E-4424-B585-C6A68E6E8439}">
          <p14:sldIdLst>
            <p14:sldId id="325"/>
            <p14:sldId id="326"/>
            <p14:sldId id="354"/>
            <p14:sldId id="340"/>
            <p14:sldId id="341"/>
            <p14:sldId id="329"/>
            <p14:sldId id="342"/>
            <p14:sldId id="348"/>
            <p14:sldId id="350"/>
            <p14:sldId id="343"/>
            <p14:sldId id="344"/>
            <p14:sldId id="346"/>
            <p14:sldId id="351"/>
            <p14:sldId id="349"/>
            <p14:sldId id="352"/>
            <p14:sldId id="355"/>
            <p14:sldId id="356"/>
            <p14:sldId id="389"/>
            <p14:sldId id="357"/>
            <p14:sldId id="358"/>
            <p14:sldId id="359"/>
            <p14:sldId id="360"/>
            <p14:sldId id="361"/>
            <p14:sldId id="363"/>
            <p14:sldId id="364"/>
            <p14:sldId id="365"/>
            <p14:sldId id="390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6"/>
            <p14:sldId id="375"/>
            <p14:sldId id="377"/>
            <p14:sldId id="380"/>
            <p14:sldId id="378"/>
            <p14:sldId id="379"/>
            <p14:sldId id="381"/>
            <p14:sldId id="383"/>
            <p14:sldId id="384"/>
            <p14:sldId id="385"/>
            <p14:sldId id="386"/>
            <p14:sldId id="387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3ED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12/22/2022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Cellular Synchronization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Cellular Synchronization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3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41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image" Target="../media/image31.png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5" Type="http://schemas.openxmlformats.org/officeDocument/2006/relationships/image" Target="../media/image62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39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" Type="http://schemas.openxmlformats.org/officeDocument/2006/relationships/image" Target="../media/image33.png"/><Relationship Id="rId9" Type="http://schemas.openxmlformats.org/officeDocument/2006/relationships/image" Target="../media/image66.png"/><Relationship Id="rId14" Type="http://schemas.openxmlformats.org/officeDocument/2006/relationships/image" Target="../media/image43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0.png"/><Relationship Id="rId4" Type="http://schemas.openxmlformats.org/officeDocument/2006/relationships/image" Target="../media/image7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30.png"/><Relationship Id="rId4" Type="http://schemas.openxmlformats.org/officeDocument/2006/relationships/image" Target="../media/image7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0.png"/><Relationship Id="rId5" Type="http://schemas.openxmlformats.org/officeDocument/2006/relationships/image" Target="../media/image840.png"/><Relationship Id="rId4" Type="http://schemas.openxmlformats.org/officeDocument/2006/relationships/image" Target="../media/image8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0.png"/><Relationship Id="rId4" Type="http://schemas.openxmlformats.org/officeDocument/2006/relationships/image" Target="../media/image8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0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aps.org/pre/abstract/10.1103/PhysRevE.97.062416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Spontaneous Synchronization in Cellular Circadian Clocks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Yuelong Li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 Design-K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unique critical point of the DE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perturbation near equilibrium, we have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the linear solution satisfying: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𝜈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have positive real part, it must hold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4" t="-29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6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 Design-K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39673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have positive real part, it must hold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𝜈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desirable because then the solution space is neither growing nor shrinking.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=4.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in simulations we can enforce this condition by setting: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3967339"/>
              </a:xfrm>
              <a:blipFill>
                <a:blip r:embed="rId2"/>
                <a:stretch>
                  <a:fillRect l="-1924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9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1BF0B-6982-2DCE-6159-A68D16C808F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cap="none" dirty="0"/>
                  <a:t>Parameter Design-</a:t>
                </a:r>
                <a14:m>
                  <m:oMath xmlns:m="http://schemas.openxmlformats.org/officeDocument/2006/math"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1BF0B-6982-2DCE-6159-A68D16C808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636" t="-2800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556CC-91B3-F0E3-A238-F75EA1FA2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solution sets are modulated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it is natural to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be the angular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hou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However, experimentally,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roughly a 24 hour oscillation period.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equilibrium point satisfy: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𝛼𝛽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instead of solving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prespecify it and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 from the previous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paper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Cellular Entrainment and V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small arbitrary number to yield a reasonable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1556CC-91B3-F0E3-A238-F75EA1FA2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00" t="-2661" r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11849-B47B-D25C-C15F-BA2293D30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44DC-B9B7-78E2-4D91-15107A5E81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64904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A5DD-0D43-47FC-55C6-82EACFB9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Parameter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8F52-439D-0BC2-25B3-961B830C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nu = 2*</a:t>
            </a:r>
            <a:r>
              <a:rPr lang="en-US" dirty="0" err="1"/>
              <a:t>math.pi</a:t>
            </a:r>
            <a:r>
              <a:rPr lang="en-US" dirty="0"/>
              <a:t>/22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gm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dm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gp</a:t>
            </a:r>
            <a:r>
              <a:rPr lang="en-US" dirty="0"/>
              <a:t>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dp</a:t>
            </a:r>
            <a:r>
              <a:rPr lang="en-US" dirty="0"/>
              <a:t> = 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 =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 =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V=0.1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pn0 = 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K=(r/4-1)*pn0*V+1 =&gt; K = 13.5 =&gt; K = 63.5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a=dm*</a:t>
            </a:r>
            <a:r>
              <a:rPr lang="en-US" dirty="0" err="1"/>
              <a:t>dp</a:t>
            </a:r>
            <a:r>
              <a:rPr lang="en-US" dirty="0"/>
              <a:t>*pn0*((K+pn0/V)/K)**r/b #alpha =&gt; a = 5374068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081A1-F806-76F9-5054-D642D6343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2993-A6C8-BB08-3391-22976EE2E1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78792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FBD0-C22E-4AD5-EB0D-716AC403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Simulation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F77D-4FE4-D00B-EB27-E0FEA6CD0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852C-9821-1D0A-230B-97D290363D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/>
              <p:nvPr/>
            </p:nvSpPr>
            <p:spPr>
              <a:xfrm>
                <a:off x="4190998" y="4864587"/>
                <a:ext cx="4267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Species count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initial conditions given, stabilizes into a fixed orbit.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8" y="4864587"/>
                <a:ext cx="4267201" cy="646331"/>
              </a:xfrm>
              <a:prstGeom prst="rect">
                <a:avLst/>
              </a:prstGeom>
              <a:blipFill>
                <a:blip r:embed="rId2"/>
                <a:stretch>
                  <a:fillRect l="-114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709233D9-1378-F694-B5E3-948360E5D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399" y="1736740"/>
            <a:ext cx="9810750" cy="2790825"/>
          </a:xfrm>
        </p:spPr>
      </p:pic>
    </p:spTree>
    <p:extLst>
      <p:ext uri="{BB962C8B-B14F-4D97-AF65-F5344CB8AC3E}">
        <p14:creationId xmlns:p14="http://schemas.microsoft.com/office/powerpoint/2010/main" val="34975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FBD0-C22E-4AD5-EB0D-716AC403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F77D-4FE4-D00B-EB27-E0FEA6CD07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852C-9821-1D0A-230B-97D290363D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/>
              <p:nvPr/>
            </p:nvSpPr>
            <p:spPr>
              <a:xfrm>
                <a:off x="1684422" y="1571456"/>
                <a:ext cx="8057145" cy="775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plot the total number of proteins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take its derivative. We expect to see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dt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is achieved with integrator precision set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4C7FBB-2911-6963-6E68-4C50FA61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422" y="1571456"/>
                <a:ext cx="8057145" cy="775662"/>
              </a:xfrm>
              <a:prstGeom prst="rect">
                <a:avLst/>
              </a:prstGeom>
              <a:blipFill>
                <a:blip r:embed="rId2"/>
                <a:stretch>
                  <a:fillRect l="-605" t="-4724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304F4D-6104-7825-5FA2-18CB11EED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486998" y="2347118"/>
            <a:ext cx="9218003" cy="33718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83F64B-D248-16A1-4ED8-BF02F8F4BE5D}"/>
              </a:ext>
            </a:extLst>
          </p:cNvPr>
          <p:cNvSpPr txBox="1"/>
          <p:nvPr/>
        </p:nvSpPr>
        <p:spPr>
          <a:xfrm>
            <a:off x="3368842" y="5718968"/>
            <a:ext cx="637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proteins (blue) and its derivative (orange, covered), which matches the expected rate of change (green). </a:t>
            </a:r>
          </a:p>
        </p:txBody>
      </p:sp>
    </p:spTree>
    <p:extLst>
      <p:ext uri="{BB962C8B-B14F-4D97-AF65-F5344CB8AC3E}">
        <p14:creationId xmlns:p14="http://schemas.microsoft.com/office/powerpoint/2010/main" val="299916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Multi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5158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5CD-8015-1586-6330-07578B8C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98" y="300389"/>
            <a:ext cx="10058400" cy="914400"/>
          </a:xfrm>
        </p:spPr>
        <p:txBody>
          <a:bodyPr/>
          <a:lstStyle/>
          <a:p>
            <a:r>
              <a:rPr lang="en-US" cap="none" dirty="0"/>
              <a:t>Multi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DEB9F-37AD-2B2F-E3CA-B5195D4B0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15B-2657-16EC-21A8-925EC69FA7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71CE57-C332-280F-3D2E-2C04EC72E640}"/>
              </a:ext>
            </a:extLst>
          </p:cNvPr>
          <p:cNvGrpSpPr/>
          <p:nvPr/>
        </p:nvGrpSpPr>
        <p:grpSpPr>
          <a:xfrm>
            <a:off x="1981847" y="4028865"/>
            <a:ext cx="4978782" cy="2121880"/>
            <a:chOff x="1481508" y="1971675"/>
            <a:chExt cx="5710008" cy="276606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A80BDBD-D470-A993-9240-A2EBEE05F9AA}"/>
                </a:ext>
              </a:extLst>
            </p:cNvPr>
            <p:cNvGrpSpPr/>
            <p:nvPr/>
          </p:nvGrpSpPr>
          <p:grpSpPr>
            <a:xfrm>
              <a:off x="1481508" y="2247900"/>
              <a:ext cx="5710008" cy="2489836"/>
              <a:chOff x="1408592" y="1598036"/>
              <a:chExt cx="5710008" cy="248983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430923-865F-8E82-6AAD-5C0BC86A8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530" y="1598036"/>
                <a:ext cx="0" cy="2489836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C77B924-C3C6-1321-FFD3-7600C48C347B}"/>
                      </a:ext>
                    </a:extLst>
                  </p:cNvPr>
                  <p:cNvSpPr txBox="1"/>
                  <p:nvPr/>
                </p:nvSpPr>
                <p:spPr>
                  <a:xfrm>
                    <a:off x="5880367" y="1664981"/>
                    <a:ext cx="754600" cy="481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C77B924-C3C6-1321-FFD3-7600C48C34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0367" y="1664981"/>
                    <a:ext cx="754600" cy="48145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02B674E-EC6A-B406-963D-0F9EE6EA4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875" y="2235408"/>
                <a:ext cx="1247311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B8F9F39-29A8-AD30-42A1-CFBB41A37B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00" y="1750825"/>
                    <a:ext cx="754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B8F9F39-29A8-AD30-42A1-CFBB41A37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6500" y="1750825"/>
                    <a:ext cx="7546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91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E5B77F4-7401-DC1D-D35B-974B92219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592" y="2235408"/>
                <a:ext cx="1365682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4C35E5-8EF9-82D1-C52B-F0ABC34C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1663829" y="1758825"/>
                    <a:ext cx="754600" cy="4885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4C35E5-8EF9-82D1-C52B-F0ABC34CD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3829" y="1758825"/>
                    <a:ext cx="754600" cy="4885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AC9658-99BD-750D-B48A-BFAF02FE24F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093" y="3043145"/>
                    <a:ext cx="754601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AC9658-99BD-750D-B48A-BFAF02FE24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093" y="3043145"/>
                    <a:ext cx="754601" cy="3907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46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8C06C56-87D3-047F-A716-FD441F6D5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6349" y="2226532"/>
                <a:ext cx="1592251" cy="887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1CE0169-B886-3249-C0F9-29CB7BB17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7903" y="3433893"/>
                <a:ext cx="918097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ED300251-3D79-6320-EC58-E50691F185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44213" y="2616033"/>
                <a:ext cx="878892" cy="469220"/>
              </a:xfrm>
              <a:prstGeom prst="curvedConnector3">
                <a:avLst/>
              </a:prstGeom>
              <a:ln w="38100">
                <a:solidFill>
                  <a:schemeClr val="tx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5D3756E-FFBF-F5A3-6CD7-0306B42A58FA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5D3756E-FFBF-F5A3-6CD7-0306B42A5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143" r="-33333" b="-489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865819-931B-BC50-1A13-F0486D5CB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47926" y="3424107"/>
                <a:ext cx="1103975" cy="4893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2934A1C-6047-9336-6A31-8ADE4A6C6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47" y="2918106"/>
                    <a:ext cx="754600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2934A1C-6047-9336-6A31-8ADE4A6C60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147" y="2918106"/>
                    <a:ext cx="754600" cy="3907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46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69FBD28E-A515-213D-A385-361D49511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522" y="2320110"/>
                <a:ext cx="1087958" cy="955490"/>
              </a:xfrm>
              <a:prstGeom prst="curvedConnector2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269C52F-2CD3-8A3E-2499-7AFDF577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8592" y="3424107"/>
                <a:ext cx="1384733" cy="978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C6F07B0-AB8F-DDD5-6370-C4BF5CB399EB}"/>
                    </a:ext>
                  </a:extLst>
                </p:cNvPr>
                <p:cNvSpPr txBox="1"/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C6F07B0-AB8F-DDD5-6370-C4BF5CB39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692" r="-30769" b="-489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DB6EE7-C814-A5BC-C852-E22337C2EBB3}"/>
                    </a:ext>
                  </a:extLst>
                </p:cNvPr>
                <p:cNvSpPr txBox="1"/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DB6EE7-C814-A5BC-C852-E22337C2E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413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EC25A9-AAEA-DB85-3F94-240260CF5889}"/>
                </a:ext>
              </a:extLst>
            </p:cNvPr>
            <p:cNvCxnSpPr>
              <a:cxnSpLocks/>
            </p:cNvCxnSpPr>
            <p:nvPr/>
          </p:nvCxnSpPr>
          <p:spPr>
            <a:xfrm>
              <a:off x="2064863" y="2961853"/>
              <a:ext cx="141341" cy="9920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D80A9E-4933-292B-DA68-1A7DF7FAD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392" y="3752486"/>
              <a:ext cx="60651" cy="17491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3C28EC-6083-094D-B928-3C063AA1127A}"/>
                </a:ext>
              </a:extLst>
            </p:cNvPr>
            <p:cNvSpPr txBox="1"/>
            <p:nvPr/>
          </p:nvSpPr>
          <p:spPr>
            <a:xfrm>
              <a:off x="2658584" y="1971675"/>
              <a:ext cx="1179783" cy="4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Nucleus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567FF51-D2D7-6E5A-A2AF-A9505AB47646}"/>
                </a:ext>
              </a:extLst>
            </p:cNvPr>
            <p:cNvSpPr txBox="1"/>
            <p:nvPr/>
          </p:nvSpPr>
          <p:spPr>
            <a:xfrm>
              <a:off x="4800849" y="1971675"/>
              <a:ext cx="143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Cytoplasm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062E9-CC9B-491F-E3DD-6488CE116DF0}"/>
              </a:ext>
            </a:extLst>
          </p:cNvPr>
          <p:cNvGrpSpPr/>
          <p:nvPr/>
        </p:nvGrpSpPr>
        <p:grpSpPr>
          <a:xfrm>
            <a:off x="1981847" y="1456551"/>
            <a:ext cx="4978783" cy="2183294"/>
            <a:chOff x="1481508" y="1971675"/>
            <a:chExt cx="5710009" cy="28461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66E0CCB-1A18-892F-AA2A-D3BD89A377CB}"/>
                </a:ext>
              </a:extLst>
            </p:cNvPr>
            <p:cNvGrpSpPr/>
            <p:nvPr/>
          </p:nvGrpSpPr>
          <p:grpSpPr>
            <a:xfrm>
              <a:off x="1481508" y="2247900"/>
              <a:ext cx="5710009" cy="2569894"/>
              <a:chOff x="1408592" y="1598036"/>
              <a:chExt cx="5710009" cy="256989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D0D642B-F238-AD2A-52A0-E918074B4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530" y="1598036"/>
                <a:ext cx="0" cy="2569894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8872296-BEFB-5980-20E9-CC9A118C4AAF}"/>
                      </a:ext>
                    </a:extLst>
                  </p:cNvPr>
                  <p:cNvSpPr txBox="1"/>
                  <p:nvPr/>
                </p:nvSpPr>
                <p:spPr>
                  <a:xfrm>
                    <a:off x="5870798" y="1713954"/>
                    <a:ext cx="754600" cy="481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8872296-BEFB-5980-20E9-CC9A118C4A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0798" y="1713954"/>
                    <a:ext cx="754600" cy="48145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5E6C38B-38BE-D392-5CD0-67B1EF28D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875" y="2235408"/>
                <a:ext cx="1247311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0F9F708-30F1-5943-F19F-CB6FE624422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500" y="1738508"/>
                    <a:ext cx="754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0F9F708-30F1-5943-F19F-CB6FE62442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6500" y="1738508"/>
                    <a:ext cx="75460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BCFAB7-C577-E8A0-BD6D-4E3EFC0EA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592" y="2235408"/>
                <a:ext cx="1365682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25AEE92-AAD3-BD00-87F9-2CFA39F1192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081" y="1745387"/>
                    <a:ext cx="754600" cy="4878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25AEE92-AAD3-BD00-87F9-2CFA39F11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081" y="1745387"/>
                    <a:ext cx="754600" cy="4878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0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7E3ED81-D892-658A-5C76-FEC828F60F11}"/>
                      </a:ext>
                    </a:extLst>
                  </p:cNvPr>
                  <p:cNvSpPr txBox="1"/>
                  <p:nvPr/>
                </p:nvSpPr>
                <p:spPr>
                  <a:xfrm>
                    <a:off x="1628934" y="2953115"/>
                    <a:ext cx="754600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7E3ED81-D892-658A-5C76-FEC828F60F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8934" y="2953115"/>
                    <a:ext cx="754600" cy="39074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67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A77174E-485C-DE4D-A4B5-7386121C8777}"/>
                      </a:ext>
                    </a:extLst>
                  </p:cNvPr>
                  <p:cNvSpPr txBox="1"/>
                  <p:nvPr/>
                </p:nvSpPr>
                <p:spPr>
                  <a:xfrm>
                    <a:off x="4771747" y="1969745"/>
                    <a:ext cx="754600" cy="4814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A77174E-485C-DE4D-A4B5-7386121C87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1747" y="1969745"/>
                    <a:ext cx="754600" cy="48145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15AAF7F-6A9B-957C-34CA-6FF710AC2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8270" y="2222377"/>
                <a:ext cx="1500331" cy="4155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528D3AF-9DE3-7101-86C6-2689E695A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7903" y="3433893"/>
                <a:ext cx="918097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CA209FCD-89B8-FFFD-AFB5-0F959332F204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rot="16200000" flipH="1">
                <a:off x="4974479" y="2625771"/>
                <a:ext cx="838887" cy="489750"/>
              </a:xfrm>
              <a:prstGeom prst="curvedConnector3">
                <a:avLst/>
              </a:prstGeom>
              <a:ln w="38100">
                <a:solidFill>
                  <a:schemeClr val="tx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EAD5E1-A5B2-D18F-2C42-CA38B7C21766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BEAD5E1-A5B2-D18F-2C42-CA38B7C217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143" r="-33333" b="-489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46A062F-75FD-869B-0CC4-E0B20DF198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47926" y="3424107"/>
                <a:ext cx="1103975" cy="4893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A6E5E81-404C-4582-CDC0-75542004159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47" y="2940565"/>
                    <a:ext cx="754600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A6E5E81-404C-4582-CDC0-7554200415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147" y="2940565"/>
                    <a:ext cx="754600" cy="39074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46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0022A795-8F78-47F6-5864-F78824E12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522" y="2320110"/>
                <a:ext cx="1087958" cy="955490"/>
              </a:xfrm>
              <a:prstGeom prst="curvedConnector2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A1EB5F7-3234-5BEA-AEC2-D6FB1705EB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08592" y="3424107"/>
                <a:ext cx="1384733" cy="978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B35CCD-F41F-99AD-DD8B-8298087A337F}"/>
                    </a:ext>
                  </a:extLst>
                </p:cNvPr>
                <p:cNvSpPr txBox="1"/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B35CCD-F41F-99AD-DD8B-8298087A3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7692" r="-30769" b="-489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6651299-75B4-31A3-3D81-DBC70D6E00B5}"/>
                    </a:ext>
                  </a:extLst>
                </p:cNvPr>
                <p:cNvSpPr txBox="1"/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6651299-75B4-31A3-3D81-DBC70D6E00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413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4C6B3B-95D4-0D49-5133-915DDAA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2064863" y="2961853"/>
              <a:ext cx="141341" cy="9920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993081-26EB-0E4A-4408-986480CE8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392" y="3752486"/>
              <a:ext cx="60651" cy="17491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03612C-B7C6-BAF7-DBBA-E94E177B660B}"/>
                </a:ext>
              </a:extLst>
            </p:cNvPr>
            <p:cNvSpPr txBox="1"/>
            <p:nvPr/>
          </p:nvSpPr>
          <p:spPr>
            <a:xfrm>
              <a:off x="2658583" y="1971675"/>
              <a:ext cx="1067490" cy="4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Nucleus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70FA53-8D71-5751-1904-05F95BBCCAFE}"/>
                </a:ext>
              </a:extLst>
            </p:cNvPr>
            <p:cNvSpPr txBox="1"/>
            <p:nvPr/>
          </p:nvSpPr>
          <p:spPr>
            <a:xfrm>
              <a:off x="4800849" y="1971675"/>
              <a:ext cx="143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Cytoplasm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E31E98F-520F-864B-51A1-147CCBF150A9}"/>
              </a:ext>
            </a:extLst>
          </p:cNvPr>
          <p:cNvCxnSpPr>
            <a:cxnSpLocks/>
          </p:cNvCxnSpPr>
          <p:nvPr/>
        </p:nvCxnSpPr>
        <p:spPr>
          <a:xfrm>
            <a:off x="1571348" y="3940944"/>
            <a:ext cx="4835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35E70C-A363-ED0A-27C1-89163AC3781C}"/>
                  </a:ext>
                </a:extLst>
              </p:cNvPr>
              <p:cNvSpPr txBox="1"/>
              <p:nvPr/>
            </p:nvSpPr>
            <p:spPr>
              <a:xfrm>
                <a:off x="4934055" y="4503337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35E70C-A363-ED0A-27C1-89163AC3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055" y="4503337"/>
                <a:ext cx="6579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0BF2CA-6A45-DC1D-5960-030F5B5BB3B2}"/>
                  </a:ext>
                </a:extLst>
              </p:cNvPr>
              <p:cNvSpPr txBox="1"/>
              <p:nvPr/>
            </p:nvSpPr>
            <p:spPr>
              <a:xfrm>
                <a:off x="4809817" y="2931343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90BF2CA-6A45-DC1D-5960-030F5B5BB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17" y="2931343"/>
                <a:ext cx="657966" cy="369332"/>
              </a:xfrm>
              <a:prstGeom prst="rect">
                <a:avLst/>
              </a:prstGeom>
              <a:blipFill>
                <a:blip r:embed="rId2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8B052B-7941-D009-BE2A-3FB6A33FD7B6}"/>
                  </a:ext>
                </a:extLst>
              </p:cNvPr>
              <p:cNvSpPr txBox="1"/>
              <p:nvPr/>
            </p:nvSpPr>
            <p:spPr>
              <a:xfrm>
                <a:off x="3189251" y="2927589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48B052B-7941-D009-BE2A-3FB6A33F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1" y="2927589"/>
                <a:ext cx="657966" cy="369332"/>
              </a:xfrm>
              <a:prstGeom prst="rect">
                <a:avLst/>
              </a:prstGeom>
              <a:blipFill>
                <a:blip r:embed="rId2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F83E58-A05A-28F5-1819-23F3AFF67F30}"/>
                  </a:ext>
                </a:extLst>
              </p:cNvPr>
              <p:cNvSpPr txBox="1"/>
              <p:nvPr/>
            </p:nvSpPr>
            <p:spPr>
              <a:xfrm>
                <a:off x="3172639" y="4529321"/>
                <a:ext cx="6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F83E58-A05A-28F5-1819-23F3AFF6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39" y="4529321"/>
                <a:ext cx="65796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2149CF-177A-7D87-41A9-C19565C96711}"/>
                  </a:ext>
                </a:extLst>
              </p:cNvPr>
              <p:cNvSpPr txBox="1"/>
              <p:nvPr/>
            </p:nvSpPr>
            <p:spPr>
              <a:xfrm>
                <a:off x="3189251" y="5499196"/>
                <a:ext cx="6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2149CF-177A-7D87-41A9-C19565C9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51" y="5499196"/>
                <a:ext cx="657967" cy="369332"/>
              </a:xfrm>
              <a:prstGeom prst="rect">
                <a:avLst/>
              </a:prstGeom>
              <a:blipFill>
                <a:blip r:embed="rId2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C7B57-36FF-F23B-06D4-E1E9235030DF}"/>
                  </a:ext>
                </a:extLst>
              </p:cNvPr>
              <p:cNvSpPr/>
              <p:nvPr/>
            </p:nvSpPr>
            <p:spPr>
              <a:xfrm>
                <a:off x="6950434" y="0"/>
                <a:ext cx="2334827" cy="6858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6AC7B57-36FF-F23B-06D4-E1E923503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434" y="0"/>
                <a:ext cx="2334827" cy="6858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E8214D-ADC5-3D72-542C-00DE5FE51F1E}"/>
                  </a:ext>
                </a:extLst>
              </p:cNvPr>
              <p:cNvSpPr txBox="1"/>
              <p:nvPr/>
            </p:nvSpPr>
            <p:spPr>
              <a:xfrm>
                <a:off x="4748266" y="5459947"/>
                <a:ext cx="657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0E8214D-ADC5-3D72-542C-00DE5FE5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66" y="5459947"/>
                <a:ext cx="657967" cy="369332"/>
              </a:xfrm>
              <a:prstGeom prst="rect">
                <a:avLst/>
              </a:prstGeom>
              <a:blipFill>
                <a:blip r:embed="rId2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4FECA1-C116-2E80-7D87-5D889410B8DC}"/>
                  </a:ext>
                </a:extLst>
              </p:cNvPr>
              <p:cNvSpPr txBox="1"/>
              <p:nvPr/>
            </p:nvSpPr>
            <p:spPr>
              <a:xfrm>
                <a:off x="4050322" y="6294089"/>
                <a:ext cx="55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4FECA1-C116-2E80-7D87-5D889410B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22" y="6294089"/>
                <a:ext cx="5563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D7D90D7C-969F-631E-0AE3-12F29CE2486A}"/>
              </a:ext>
            </a:extLst>
          </p:cNvPr>
          <p:cNvSpPr txBox="1"/>
          <p:nvPr/>
        </p:nvSpPr>
        <p:spPr>
          <a:xfrm>
            <a:off x="7175241" y="1456551"/>
            <a:ext cx="187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Blood Stream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6025E8-2123-880E-144C-4D01514D0C6A}"/>
                  </a:ext>
                </a:extLst>
              </p:cNvPr>
              <p:cNvSpPr txBox="1"/>
              <p:nvPr/>
            </p:nvSpPr>
            <p:spPr>
              <a:xfrm>
                <a:off x="6358458" y="2167255"/>
                <a:ext cx="5902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86025E8-2123-880E-144C-4D01514D0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458" y="2167255"/>
                <a:ext cx="590244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FA21637-331C-1D91-833A-66F8CE65DD8F}"/>
                  </a:ext>
                </a:extLst>
              </p:cNvPr>
              <p:cNvSpPr txBox="1"/>
              <p:nvPr/>
            </p:nvSpPr>
            <p:spPr>
              <a:xfrm>
                <a:off x="6346220" y="4751539"/>
                <a:ext cx="60248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FA21637-331C-1D91-833A-66F8CE65D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220" y="4751539"/>
                <a:ext cx="602482" cy="369332"/>
              </a:xfrm>
              <a:prstGeom prst="rect">
                <a:avLst/>
              </a:prstGeom>
              <a:blipFill>
                <a:blip r:embed="rId2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ction Button: Blank 9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73F6D3-FE55-7870-105E-E5B9AB0E577A}"/>
              </a:ext>
            </a:extLst>
          </p:cNvPr>
          <p:cNvSpPr/>
          <p:nvPr/>
        </p:nvSpPr>
        <p:spPr>
          <a:xfrm>
            <a:off x="5652431" y="1945483"/>
            <a:ext cx="232030" cy="18151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ction Button: Blank 9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CA2B83D-C1EF-C584-0723-A3606D277870}"/>
              </a:ext>
            </a:extLst>
          </p:cNvPr>
          <p:cNvSpPr/>
          <p:nvPr/>
        </p:nvSpPr>
        <p:spPr>
          <a:xfrm>
            <a:off x="5574329" y="4519536"/>
            <a:ext cx="232030" cy="181510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DD8CB0-ACD4-A030-A077-9A3D1601D66F}"/>
              </a:ext>
            </a:extLst>
          </p:cNvPr>
          <p:cNvCxnSpPr>
            <a:cxnSpLocks/>
          </p:cNvCxnSpPr>
          <p:nvPr/>
        </p:nvCxnSpPr>
        <p:spPr>
          <a:xfrm>
            <a:off x="6413836" y="892945"/>
            <a:ext cx="0" cy="5257800"/>
          </a:xfrm>
          <a:prstGeom prst="line">
            <a:avLst/>
          </a:prstGeom>
          <a:ln w="381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56B3055-028F-C029-DAF6-22812F534A59}"/>
              </a:ext>
            </a:extLst>
          </p:cNvPr>
          <p:cNvSpPr txBox="1"/>
          <p:nvPr/>
        </p:nvSpPr>
        <p:spPr>
          <a:xfrm>
            <a:off x="1352730" y="1328707"/>
            <a:ext cx="8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5A2D1F-0338-DD26-C4A5-BCC721A25043}"/>
              </a:ext>
            </a:extLst>
          </p:cNvPr>
          <p:cNvSpPr txBox="1"/>
          <p:nvPr/>
        </p:nvSpPr>
        <p:spPr>
          <a:xfrm>
            <a:off x="1343853" y="3956655"/>
            <a:ext cx="8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4C308D-5397-60C7-02FC-96969A626E1F}"/>
                  </a:ext>
                </a:extLst>
              </p:cNvPr>
              <p:cNvSpPr txBox="1"/>
              <p:nvPr/>
            </p:nvSpPr>
            <p:spPr>
              <a:xfrm>
                <a:off x="9362155" y="3771989"/>
                <a:ext cx="754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C4C308D-5397-60C7-02FC-96969A62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155" y="3771989"/>
                <a:ext cx="754601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05D9975-B202-118F-F501-CF97782A1D1D}"/>
              </a:ext>
            </a:extLst>
          </p:cNvPr>
          <p:cNvCxnSpPr>
            <a:cxnSpLocks/>
          </p:cNvCxnSpPr>
          <p:nvPr/>
        </p:nvCxnSpPr>
        <p:spPr>
          <a:xfrm flipV="1">
            <a:off x="9063902" y="3771990"/>
            <a:ext cx="1096394" cy="415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227CB52-2794-28A0-6FEC-2FBD1FE05653}"/>
                  </a:ext>
                </a:extLst>
              </p:cNvPr>
              <p:cNvSpPr txBox="1"/>
              <p:nvPr/>
            </p:nvSpPr>
            <p:spPr>
              <a:xfrm>
                <a:off x="1181659" y="6313479"/>
                <a:ext cx="1351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227CB52-2794-28A0-6FEC-2FBD1FE0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659" y="6313479"/>
                <a:ext cx="1351722" cy="369332"/>
              </a:xfrm>
              <a:prstGeom prst="rect">
                <a:avLst/>
              </a:prstGeom>
              <a:blipFill>
                <a:blip r:embed="rId30"/>
                <a:stretch>
                  <a:fillRect l="-40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E1E8273-0951-C49A-D642-3716135D4A2E}"/>
                  </a:ext>
                </a:extLst>
              </p:cNvPr>
              <p:cNvSpPr txBox="1"/>
              <p:nvPr/>
            </p:nvSpPr>
            <p:spPr>
              <a:xfrm>
                <a:off x="3172639" y="2015723"/>
                <a:ext cx="65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E1E8273-0951-C49A-D642-3716135D4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639" y="2015723"/>
                <a:ext cx="657966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95D1B61-9ADA-3E4F-101E-E583A83E330A}"/>
                  </a:ext>
                </a:extLst>
              </p:cNvPr>
              <p:cNvSpPr txBox="1"/>
              <p:nvPr/>
            </p:nvSpPr>
            <p:spPr>
              <a:xfrm>
                <a:off x="8530155" y="4758867"/>
                <a:ext cx="3173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Cell number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Blood mRNA Level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Membrane diffusion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Membrane infusion rate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95D1B61-9ADA-3E4F-101E-E583A83E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155" y="4758867"/>
                <a:ext cx="3173202" cy="1200329"/>
              </a:xfrm>
              <a:prstGeom prst="rect">
                <a:avLst/>
              </a:prstGeom>
              <a:blipFill>
                <a:blip r:embed="rId32"/>
                <a:stretch>
                  <a:fillRect t="-3553" b="-6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6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DEB9F-37AD-2B2F-E3CA-B5195D4B0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15B-2657-16EC-21A8-925EC69FA7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Synchronization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7A4D41-0C95-2BC3-B2EA-43FE83C61957}"/>
              </a:ext>
            </a:extLst>
          </p:cNvPr>
          <p:cNvGrpSpPr/>
          <p:nvPr/>
        </p:nvGrpSpPr>
        <p:grpSpPr>
          <a:xfrm>
            <a:off x="1181659" y="0"/>
            <a:ext cx="8978637" cy="6858000"/>
            <a:chOff x="1181659" y="0"/>
            <a:chExt cx="8978637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71CE57-C332-280F-3D2E-2C04EC72E640}"/>
                </a:ext>
              </a:extLst>
            </p:cNvPr>
            <p:cNvGrpSpPr/>
            <p:nvPr/>
          </p:nvGrpSpPr>
          <p:grpSpPr>
            <a:xfrm>
              <a:off x="1981847" y="4028865"/>
              <a:ext cx="4978782" cy="2121880"/>
              <a:chOff x="1481508" y="1971675"/>
              <a:chExt cx="5710008" cy="276606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A80BDBD-D470-A993-9240-A2EBEE05F9AA}"/>
                  </a:ext>
                </a:extLst>
              </p:cNvPr>
              <p:cNvGrpSpPr/>
              <p:nvPr/>
            </p:nvGrpSpPr>
            <p:grpSpPr>
              <a:xfrm>
                <a:off x="1481508" y="2247900"/>
                <a:ext cx="5710008" cy="2489836"/>
                <a:chOff x="1408592" y="1598036"/>
                <a:chExt cx="5710008" cy="2489836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B2430923-865F-8E82-6AAD-5C0BC86A8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530" y="1598036"/>
                  <a:ext cx="0" cy="2489836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C77B924-C3C6-1321-FFD3-7600C48C34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0367" y="1664981"/>
                      <a:ext cx="754600" cy="481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C77B924-C3C6-1321-FFD3-7600C48C34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0367" y="1664981"/>
                      <a:ext cx="754600" cy="48145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02B674E-EC6A-B406-963D-0F9EE6EA4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8875" y="2235408"/>
                  <a:ext cx="1247311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B8F9F39-29A8-AD30-42A1-CFBB41A37B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6500" y="1750825"/>
                      <a:ext cx="754600" cy="481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B8F9F39-29A8-AD30-42A1-CFBB41A37B9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6500" y="1750825"/>
                      <a:ext cx="754600" cy="48145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E5B77F4-7401-DC1D-D35B-974B92219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592" y="2235408"/>
                  <a:ext cx="1365682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4C35E5-8EF9-82D1-C52B-F0ABC34CD0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3829" y="1758825"/>
                      <a:ext cx="754600" cy="4885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14C35E5-8EF9-82D1-C52B-F0ABC34CD0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3829" y="1758825"/>
                      <a:ext cx="754600" cy="4885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7AC9658-99BD-750D-B48A-BFAF02FE24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9094" y="3043145"/>
                      <a:ext cx="754600" cy="5093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7AC9658-99BD-750D-B48A-BFAF02FE24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9094" y="3043145"/>
                      <a:ext cx="754600" cy="5093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8C06C56-87D3-047F-A716-FD441F6D5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6349" y="2226532"/>
                  <a:ext cx="1592251" cy="887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71CE0169-B886-3249-C0F9-29CB7BB17D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77903" y="3433893"/>
                  <a:ext cx="91809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>
                  <a:extLst>
                    <a:ext uri="{FF2B5EF4-FFF2-40B4-BE49-F238E27FC236}">
                      <a16:creationId xmlns:a16="http://schemas.microsoft.com/office/drawing/2014/main" id="{ED300251-3D79-6320-EC58-E50691F18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4944213" y="2616033"/>
                  <a:ext cx="878892" cy="469220"/>
                </a:xfrm>
                <a:prstGeom prst="curvedConnector3">
                  <a:avLst/>
                </a:prstGeom>
                <a:ln w="38100">
                  <a:solidFill>
                    <a:schemeClr val="tx2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5D3756E-FFBF-F5A3-6CD7-0306B42A58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0169" y="3424107"/>
                      <a:ext cx="295554" cy="481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5D3756E-FFBF-F5A3-6CD7-0306B42A58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0169" y="3424107"/>
                      <a:ext cx="295554" cy="48145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143" r="-33333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8E865819-931B-BC50-1A13-F0486D5CB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47926" y="3424107"/>
                  <a:ext cx="1103975" cy="4893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22934A1C-6047-9336-6A31-8ADE4A6C60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7147" y="2918106"/>
                      <a:ext cx="754600" cy="5093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22934A1C-6047-9336-6A31-8ADE4A6C60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7147" y="2918106"/>
                      <a:ext cx="754600" cy="5093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Connector: Curved 54">
                  <a:extLst>
                    <a:ext uri="{FF2B5EF4-FFF2-40B4-BE49-F238E27FC236}">
                      <a16:creationId xmlns:a16="http://schemas.microsoft.com/office/drawing/2014/main" id="{69FBD28E-A515-213D-A385-361D49511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0522" y="2320110"/>
                  <a:ext cx="1087958" cy="955490"/>
                </a:xfrm>
                <a:prstGeom prst="curvedConnector2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269C52F-2CD3-8A3E-2499-7AFDF57783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8592" y="3424107"/>
                  <a:ext cx="1384733" cy="978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C6F07B0-AB8F-DDD5-6370-C4BF5CB399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00060" y="2990503"/>
                    <a:ext cx="268779" cy="4814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C6F07B0-AB8F-DDD5-6370-C4BF5CB399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060" y="2990503"/>
                    <a:ext cx="268779" cy="48145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2" r="-30769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BDB6EE7-C814-A5BC-C852-E22337C2EBB3}"/>
                      </a:ext>
                    </a:extLst>
                  </p:cNvPr>
                  <p:cNvSpPr txBox="1"/>
                  <p:nvPr/>
                </p:nvSpPr>
                <p:spPr>
                  <a:xfrm>
                    <a:off x="2926749" y="3186801"/>
                    <a:ext cx="431647" cy="4814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DBDB6EE7-C814-A5BC-C852-E22337C2EB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6749" y="3186801"/>
                    <a:ext cx="431647" cy="48145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AEC25A9-AAEA-DB85-3F94-240260CF58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4863" y="2961853"/>
                <a:ext cx="141341" cy="99207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AD80A9E-4933-292B-DA68-1A7DF7FAD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392" y="3752486"/>
                <a:ext cx="60651" cy="17491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F3C28EC-6083-094D-B928-3C063AA1127A}"/>
                  </a:ext>
                </a:extLst>
              </p:cNvPr>
              <p:cNvSpPr txBox="1"/>
              <p:nvPr/>
            </p:nvSpPr>
            <p:spPr>
              <a:xfrm>
                <a:off x="2658584" y="1971675"/>
                <a:ext cx="1179783" cy="48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Nucleus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567FF51-D2D7-6E5A-A2AF-A9505AB47646}"/>
                  </a:ext>
                </a:extLst>
              </p:cNvPr>
              <p:cNvSpPr txBox="1"/>
              <p:nvPr/>
            </p:nvSpPr>
            <p:spPr>
              <a:xfrm>
                <a:off x="4800849" y="1971675"/>
                <a:ext cx="1435778" cy="48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Cytoplasm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8062E9-CC9B-491F-E3DD-6488CE116DF0}"/>
                </a:ext>
              </a:extLst>
            </p:cNvPr>
            <p:cNvGrpSpPr/>
            <p:nvPr/>
          </p:nvGrpSpPr>
          <p:grpSpPr>
            <a:xfrm>
              <a:off x="1981847" y="1456551"/>
              <a:ext cx="4978783" cy="2183294"/>
              <a:chOff x="1481508" y="1971675"/>
              <a:chExt cx="5710009" cy="28461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6E0CCB-1A18-892F-AA2A-D3BD89A377CB}"/>
                  </a:ext>
                </a:extLst>
              </p:cNvPr>
              <p:cNvGrpSpPr/>
              <p:nvPr/>
            </p:nvGrpSpPr>
            <p:grpSpPr>
              <a:xfrm>
                <a:off x="1481508" y="2247900"/>
                <a:ext cx="5710009" cy="2569894"/>
                <a:chOff x="1408592" y="1598036"/>
                <a:chExt cx="5710009" cy="256989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0D0D642B-F238-AD2A-52A0-E918074B4D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2530" y="1598036"/>
                  <a:ext cx="0" cy="2569894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8872296-BEFB-5980-20E9-CC9A118C4A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70798" y="1713954"/>
                      <a:ext cx="754600" cy="481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38872296-BEFB-5980-20E9-CC9A118C4A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0798" y="1713954"/>
                      <a:ext cx="754600" cy="48145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D5E6C38B-38BE-D392-5CD0-67B1EF28D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8875" y="2235408"/>
                  <a:ext cx="1247311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20F9F708-30F1-5943-F19F-CB6FE62442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6500" y="1738508"/>
                      <a:ext cx="754600" cy="481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20F9F708-30F1-5943-F19F-CB6FE62442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6500" y="1738508"/>
                      <a:ext cx="754600" cy="48145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EEBCFAB7-C577-E8A0-BD6D-4E3EFC0EA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592" y="2235408"/>
                  <a:ext cx="1365682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025AEE92-AAD3-BD00-87F9-2CFA39F119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66081" y="1745387"/>
                      <a:ext cx="754600" cy="4878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025AEE92-AAD3-BD00-87F9-2CFA39F119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6081" y="1745387"/>
                      <a:ext cx="754600" cy="4878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80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7E3ED81-D892-658A-5C76-FEC828F60F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8934" y="2953115"/>
                      <a:ext cx="754600" cy="5093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57E3ED81-D892-658A-5C76-FEC828F60F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28934" y="2953115"/>
                      <a:ext cx="754600" cy="50937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A77174E-485C-DE4D-A4B5-7386121C87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71747" y="1969745"/>
                      <a:ext cx="754600" cy="481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5A77174E-485C-DE4D-A4B5-7386121C87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1747" y="1969745"/>
                      <a:ext cx="754600" cy="48145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15AAF7F-6A9B-957C-34CA-6FF710AC2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8270" y="2222377"/>
                  <a:ext cx="1500331" cy="4155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7528D3AF-9DE3-7101-86C6-2689E695A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77903" y="3433893"/>
                  <a:ext cx="918097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or: Curved 37">
                  <a:extLst>
                    <a:ext uri="{FF2B5EF4-FFF2-40B4-BE49-F238E27FC236}">
                      <a16:creationId xmlns:a16="http://schemas.microsoft.com/office/drawing/2014/main" id="{CA209FCD-89B8-FFFD-AFB5-0F959332F204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 rot="16200000" flipH="1">
                  <a:off x="4974479" y="2625771"/>
                  <a:ext cx="838887" cy="489750"/>
                </a:xfrm>
                <a:prstGeom prst="curvedConnector3">
                  <a:avLst/>
                </a:prstGeom>
                <a:ln w="38100">
                  <a:solidFill>
                    <a:schemeClr val="tx2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ABEAD5E1-A5B2-D18F-2C42-CA38B7C217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0169" y="3424107"/>
                      <a:ext cx="295554" cy="48145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ABEAD5E1-A5B2-D18F-2C42-CA38B7C217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0169" y="3424107"/>
                      <a:ext cx="295554" cy="48145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7143" r="-33333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46A062F-75FD-869B-0CC4-E0B20DF19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547926" y="3424107"/>
                  <a:ext cx="1103975" cy="4893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6E5E81-404C-4582-CDC0-7554200415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7147" y="2940565"/>
                      <a:ext cx="754600" cy="5093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A6E5E81-404C-4582-CDC0-7554200415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7147" y="2940565"/>
                      <a:ext cx="754600" cy="50937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3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Connector: Curved 46">
                  <a:extLst>
                    <a:ext uri="{FF2B5EF4-FFF2-40B4-BE49-F238E27FC236}">
                      <a16:creationId xmlns:a16="http://schemas.microsoft.com/office/drawing/2014/main" id="{0022A795-8F78-47F6-5864-F78824E12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0522" y="2320110"/>
                  <a:ext cx="1087958" cy="955490"/>
                </a:xfrm>
                <a:prstGeom prst="curvedConnector2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A1EB5F7-3234-5BEA-AEC2-D6FB1705E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8592" y="3424107"/>
                  <a:ext cx="1384733" cy="9786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EB35CCD-F41F-99AD-DD8B-8298087A33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0060" y="2990504"/>
                    <a:ext cx="268779" cy="4814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EB35CCD-F41F-99AD-DD8B-8298087A33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060" y="2990504"/>
                    <a:ext cx="268779" cy="48145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7692" r="-30769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6651299-75B4-31A3-3D81-DBC70D6E00B5}"/>
                      </a:ext>
                    </a:extLst>
                  </p:cNvPr>
                  <p:cNvSpPr txBox="1"/>
                  <p:nvPr/>
                </p:nvSpPr>
                <p:spPr>
                  <a:xfrm>
                    <a:off x="2926749" y="3186800"/>
                    <a:ext cx="431647" cy="4814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6651299-75B4-31A3-3D81-DBC70D6E00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6749" y="3186800"/>
                    <a:ext cx="431647" cy="48145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E4C6B3B-95D4-0D49-5133-915DDAA84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4863" y="2961853"/>
                <a:ext cx="141341" cy="99207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4993081-26EB-0E4A-4408-986480CE8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392" y="3752486"/>
                <a:ext cx="60651" cy="17491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03612C-B7C6-BAF7-DBBA-E94E177B660B}"/>
                  </a:ext>
                </a:extLst>
              </p:cNvPr>
              <p:cNvSpPr txBox="1"/>
              <p:nvPr/>
            </p:nvSpPr>
            <p:spPr>
              <a:xfrm>
                <a:off x="2658583" y="1971675"/>
                <a:ext cx="1067490" cy="842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Nucleus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70FA53-8D71-5751-1904-05F95BBCCAFE}"/>
                  </a:ext>
                </a:extLst>
              </p:cNvPr>
              <p:cNvSpPr txBox="1"/>
              <p:nvPr/>
            </p:nvSpPr>
            <p:spPr>
              <a:xfrm>
                <a:off x="4800849" y="1971675"/>
                <a:ext cx="1435778" cy="48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Cytoplasm</a:t>
                </a: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E31E98F-520F-864B-51A1-147CCBF150A9}"/>
                </a:ext>
              </a:extLst>
            </p:cNvPr>
            <p:cNvCxnSpPr>
              <a:cxnSpLocks/>
            </p:cNvCxnSpPr>
            <p:nvPr/>
          </p:nvCxnSpPr>
          <p:spPr>
            <a:xfrm>
              <a:off x="1571348" y="3940944"/>
              <a:ext cx="48354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35E70C-A363-ED0A-27C1-89163AC3781C}"/>
                    </a:ext>
                  </a:extLst>
                </p:cNvPr>
                <p:cNvSpPr txBox="1"/>
                <p:nvPr/>
              </p:nvSpPr>
              <p:spPr>
                <a:xfrm>
                  <a:off x="4934055" y="4503337"/>
                  <a:ext cx="657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435E70C-A363-ED0A-27C1-89163AC37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4055" y="4503337"/>
                  <a:ext cx="65796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90BF2CA-6A45-DC1D-5960-030F5B5BB3B2}"/>
                    </a:ext>
                  </a:extLst>
                </p:cNvPr>
                <p:cNvSpPr txBox="1"/>
                <p:nvPr/>
              </p:nvSpPr>
              <p:spPr>
                <a:xfrm>
                  <a:off x="4809817" y="2931343"/>
                  <a:ext cx="657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90BF2CA-6A45-DC1D-5960-030F5B5BB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817" y="2931343"/>
                  <a:ext cx="657966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48B052B-7941-D009-BE2A-3FB6A33FD7B6}"/>
                    </a:ext>
                  </a:extLst>
                </p:cNvPr>
                <p:cNvSpPr txBox="1"/>
                <p:nvPr/>
              </p:nvSpPr>
              <p:spPr>
                <a:xfrm>
                  <a:off x="3189251" y="2927589"/>
                  <a:ext cx="657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48B052B-7941-D009-BE2A-3FB6A33FD7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251" y="2927589"/>
                  <a:ext cx="65796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FF83E58-A05A-28F5-1819-23F3AFF67F30}"/>
                    </a:ext>
                  </a:extLst>
                </p:cNvPr>
                <p:cNvSpPr txBox="1"/>
                <p:nvPr/>
              </p:nvSpPr>
              <p:spPr>
                <a:xfrm>
                  <a:off x="3172639" y="4529321"/>
                  <a:ext cx="657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FF83E58-A05A-28F5-1819-23F3AFF67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639" y="4529321"/>
                  <a:ext cx="65796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42149CF-177A-7D87-41A9-C19565C96711}"/>
                    </a:ext>
                  </a:extLst>
                </p:cNvPr>
                <p:cNvSpPr txBox="1"/>
                <p:nvPr/>
              </p:nvSpPr>
              <p:spPr>
                <a:xfrm>
                  <a:off x="3189251" y="5499196"/>
                  <a:ext cx="657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42149CF-177A-7D87-41A9-C19565C96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251" y="5499196"/>
                  <a:ext cx="65796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26AC7B57-36FF-F23B-06D4-E1E9235030DF}"/>
                    </a:ext>
                  </a:extLst>
                </p:cNvPr>
                <p:cNvSpPr/>
                <p:nvPr/>
              </p:nvSpPr>
              <p:spPr>
                <a:xfrm>
                  <a:off x="6950434" y="0"/>
                  <a:ext cx="2334827" cy="6858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26AC7B57-36FF-F23B-06D4-E1E9235030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434" y="0"/>
                  <a:ext cx="2334827" cy="68580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E8214D-ADC5-3D72-542C-00DE5FE51F1E}"/>
                    </a:ext>
                  </a:extLst>
                </p:cNvPr>
                <p:cNvSpPr txBox="1"/>
                <p:nvPr/>
              </p:nvSpPr>
              <p:spPr>
                <a:xfrm>
                  <a:off x="4748266" y="5459947"/>
                  <a:ext cx="6579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0E8214D-ADC5-3D72-542C-00DE5FE51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66" y="5459947"/>
                  <a:ext cx="657967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B4FECA1-C116-2E80-7D87-5D889410B8DC}"/>
                    </a:ext>
                  </a:extLst>
                </p:cNvPr>
                <p:cNvSpPr txBox="1"/>
                <p:nvPr/>
              </p:nvSpPr>
              <p:spPr>
                <a:xfrm>
                  <a:off x="4050322" y="6294089"/>
                  <a:ext cx="5563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B4FECA1-C116-2E80-7D87-5D889410B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322" y="6294089"/>
                  <a:ext cx="556389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7D90D7C-969F-631E-0AE3-12F29CE2486A}"/>
                </a:ext>
              </a:extLst>
            </p:cNvPr>
            <p:cNvSpPr txBox="1"/>
            <p:nvPr/>
          </p:nvSpPr>
          <p:spPr>
            <a:xfrm>
              <a:off x="7175241" y="1456551"/>
              <a:ext cx="1879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Blood Stream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86025E8-2123-880E-144C-4D01514D0C6A}"/>
                    </a:ext>
                  </a:extLst>
                </p:cNvPr>
                <p:cNvSpPr txBox="1"/>
                <p:nvPr/>
              </p:nvSpPr>
              <p:spPr>
                <a:xfrm>
                  <a:off x="6358458" y="2167255"/>
                  <a:ext cx="59024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86025E8-2123-880E-144C-4D01514D0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58" y="2167255"/>
                  <a:ext cx="590244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FA21637-331C-1D91-833A-66F8CE65DD8F}"/>
                    </a:ext>
                  </a:extLst>
                </p:cNvPr>
                <p:cNvSpPr txBox="1"/>
                <p:nvPr/>
              </p:nvSpPr>
              <p:spPr>
                <a:xfrm>
                  <a:off x="6346220" y="4751539"/>
                  <a:ext cx="60248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FA21637-331C-1D91-833A-66F8CE65D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220" y="4751539"/>
                  <a:ext cx="602482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Action Button: Blank 94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073F6D3-FE55-7870-105E-E5B9AB0E577A}"/>
                </a:ext>
              </a:extLst>
            </p:cNvPr>
            <p:cNvSpPr/>
            <p:nvPr/>
          </p:nvSpPr>
          <p:spPr>
            <a:xfrm>
              <a:off x="5652431" y="1945483"/>
              <a:ext cx="232030" cy="181510"/>
            </a:xfrm>
            <a:prstGeom prst="actionButtonBlank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Action Button: Blank 95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ECA2B83D-C1EF-C584-0723-A3606D277870}"/>
                </a:ext>
              </a:extLst>
            </p:cNvPr>
            <p:cNvSpPr/>
            <p:nvPr/>
          </p:nvSpPr>
          <p:spPr>
            <a:xfrm>
              <a:off x="5574329" y="4519536"/>
              <a:ext cx="232030" cy="181510"/>
            </a:xfrm>
            <a:prstGeom prst="actionButtonBlank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BDD8CB0-ACD4-A030-A077-9A3D1601D66F}"/>
                </a:ext>
              </a:extLst>
            </p:cNvPr>
            <p:cNvCxnSpPr>
              <a:cxnSpLocks/>
            </p:cNvCxnSpPr>
            <p:nvPr/>
          </p:nvCxnSpPr>
          <p:spPr>
            <a:xfrm>
              <a:off x="6413836" y="892945"/>
              <a:ext cx="0" cy="5257800"/>
            </a:xfrm>
            <a:prstGeom prst="line">
              <a:avLst/>
            </a:prstGeom>
            <a:ln w="38100"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56B3055-028F-C029-DAF6-22812F534A59}"/>
                </a:ext>
              </a:extLst>
            </p:cNvPr>
            <p:cNvSpPr txBox="1"/>
            <p:nvPr/>
          </p:nvSpPr>
          <p:spPr>
            <a:xfrm>
              <a:off x="1352730" y="1328707"/>
              <a:ext cx="80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45A2D1F-0338-DD26-C4A5-BCC721A25043}"/>
                </a:ext>
              </a:extLst>
            </p:cNvPr>
            <p:cNvSpPr txBox="1"/>
            <p:nvPr/>
          </p:nvSpPr>
          <p:spPr>
            <a:xfrm>
              <a:off x="1343853" y="3956655"/>
              <a:ext cx="806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C4C308D-5397-60C7-02FC-96969A626E1F}"/>
                    </a:ext>
                  </a:extLst>
                </p:cNvPr>
                <p:cNvSpPr txBox="1"/>
                <p:nvPr/>
              </p:nvSpPr>
              <p:spPr>
                <a:xfrm>
                  <a:off x="9362155" y="3771989"/>
                  <a:ext cx="754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C4C308D-5397-60C7-02FC-96969A626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155" y="3771989"/>
                  <a:ext cx="754601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05D9975-B202-118F-F501-CF97782A1D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902" y="3771990"/>
              <a:ext cx="1096394" cy="4153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27CB52-2794-28A0-6FEC-2FBD1FE05653}"/>
                    </a:ext>
                  </a:extLst>
                </p:cNvPr>
                <p:cNvSpPr txBox="1"/>
                <p:nvPr/>
              </p:nvSpPr>
              <p:spPr>
                <a:xfrm>
                  <a:off x="1181659" y="6313479"/>
                  <a:ext cx="13517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…Cell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27CB52-2794-28A0-6FEC-2FBD1FE05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659" y="6313479"/>
                  <a:ext cx="1351722" cy="369332"/>
                </a:xfrm>
                <a:prstGeom prst="rect">
                  <a:avLst/>
                </a:prstGeom>
                <a:blipFill>
                  <a:blip r:embed="rId30"/>
                  <a:stretch>
                    <a:fillRect l="-405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E1E8273-0951-C49A-D642-3716135D4A2E}"/>
                    </a:ext>
                  </a:extLst>
                </p:cNvPr>
                <p:cNvSpPr txBox="1"/>
                <p:nvPr/>
              </p:nvSpPr>
              <p:spPr>
                <a:xfrm>
                  <a:off x="3172639" y="2015723"/>
                  <a:ext cx="657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E1E8273-0951-C49A-D642-3716135D4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639" y="2015723"/>
                  <a:ext cx="657966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95D1B61-9ADA-3E4F-101E-E583A83E330A}"/>
                  </a:ext>
                </a:extLst>
              </p:cNvPr>
              <p:cNvSpPr txBox="1"/>
              <p:nvPr/>
            </p:nvSpPr>
            <p:spPr>
              <a:xfrm>
                <a:off x="8168322" y="4956137"/>
                <a:ext cx="31732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Cell number</a:t>
                </a:r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Blood mRNA Level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Membrane diffusion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Membrane infusion rate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95D1B61-9ADA-3E4F-101E-E583A83E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322" y="4956137"/>
                <a:ext cx="3173202" cy="1200329"/>
              </a:xfrm>
              <a:prstGeom prst="rect">
                <a:avLst/>
              </a:prstGeom>
              <a:blipFill>
                <a:blip r:embed="rId32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2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CC9E-CACE-B371-88EB-5F4A74EE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Reaction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2313-EF83-2815-67EC-696F771D2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34E4-1844-50B6-E793-441B609C9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3383042"/>
                  </p:ext>
                </p:extLst>
              </p:nvPr>
            </p:nvGraphicFramePr>
            <p:xfrm>
              <a:off x="1848533" y="1524000"/>
              <a:ext cx="8494933" cy="4699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Diffusion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5948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55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751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6303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9069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0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45478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3383042"/>
                  </p:ext>
                </p:extLst>
              </p:nvPr>
            </p:nvGraphicFramePr>
            <p:xfrm>
              <a:off x="1848533" y="1524000"/>
              <a:ext cx="8494933" cy="4699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8233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04762" r="-100993" b="-105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04762" r="-993" b="-105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71069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11207" r="-100993" b="-47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11207" r="-993" b="-47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Diffusion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220721" r="-100993" b="-3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220721" r="-993" b="-391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8594847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539394" r="-100993" b="-5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539394" r="-993" b="-55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55261"/>
                      </a:ext>
                    </a:extLst>
                  </a:tr>
                  <a:tr h="71069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363793" r="-100993" b="-218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363793" r="-993" b="-218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51795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815152" r="-100993" b="-2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815152" r="-993" b="-2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303188"/>
                      </a:ext>
                    </a:extLst>
                  </a:tr>
                  <a:tr h="6753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Infusion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544144" r="-100993" b="-68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544144" r="-993" b="-68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69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0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172131" r="-10099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172131" r="-99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45478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7522718D-9CC8-F5E2-8545-6BAD2893E474}"/>
              </a:ext>
            </a:extLst>
          </p:cNvPr>
          <p:cNvSpPr/>
          <p:nvPr/>
        </p:nvSpPr>
        <p:spPr>
          <a:xfrm>
            <a:off x="1541688" y="1964960"/>
            <a:ext cx="172974" cy="3817398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703D80-775C-B883-14EE-95F6FC11F1D2}"/>
                  </a:ext>
                </a:extLst>
              </p:cNvPr>
              <p:cNvSpPr txBox="1"/>
              <p:nvPr/>
            </p:nvSpPr>
            <p:spPr>
              <a:xfrm>
                <a:off x="856943" y="3688993"/>
                <a:ext cx="7556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703D80-775C-B883-14EE-95F6FC11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43" y="3688993"/>
                <a:ext cx="7556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58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Single cell model</a:t>
            </a:r>
          </a:p>
          <a:p>
            <a:r>
              <a:rPr lang="en-US" cap="none" dirty="0"/>
              <a:t>Single cell simulation</a:t>
            </a:r>
          </a:p>
          <a:p>
            <a:r>
              <a:rPr lang="en-US" cap="none" dirty="0"/>
              <a:t>Multi cell model &amp; simulation</a:t>
            </a:r>
          </a:p>
          <a:p>
            <a:r>
              <a:rPr lang="en-US" cap="none" dirty="0"/>
              <a:t>Mean flow theory</a:t>
            </a:r>
          </a:p>
          <a:p>
            <a:endParaRPr lang="en-US" cap="none" dirty="0"/>
          </a:p>
          <a:p>
            <a:endParaRPr lang="en-US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1BEEBD-88A9-5BF3-EEAB-06EB3E17CC1E}"/>
              </a:ext>
            </a:extLst>
          </p:cNvPr>
          <p:cNvSpPr txBox="1">
            <a:spLocks/>
          </p:cNvSpPr>
          <p:nvPr/>
        </p:nvSpPr>
        <p:spPr>
          <a:xfrm>
            <a:off x="4898136" y="2816352"/>
            <a:ext cx="3602736" cy="33649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Phenomenological theory</a:t>
            </a:r>
          </a:p>
          <a:p>
            <a:r>
              <a:rPr lang="en-US" cap="none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Continuous Time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previous parameters unchanged: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We call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 rate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way the cellular dynamics remain largely invariant.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  <a:blipFill>
                <a:blip r:embed="rId2"/>
                <a:stretch>
                  <a:fillRect l="-1924" r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/>
              <p:nvPr/>
            </p:nvSpPr>
            <p:spPr>
              <a:xfrm>
                <a:off x="1504949" y="1524000"/>
                <a:ext cx="4819650" cy="322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49" y="1524000"/>
                <a:ext cx="4819650" cy="3222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45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Multi Cell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66420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F19CEFC-386A-AB8B-D6DE-AB3FB1E0B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1473181"/>
              </a:xfrm>
            </p:spPr>
            <p:txBody>
              <a:bodyPr/>
              <a:lstStyle/>
              <a:p>
                <a:r>
                  <a:rPr lang="en-US" dirty="0"/>
                  <a:t>How to initialize with desynchronized cellular phases?</a:t>
                </a:r>
              </a:p>
              <a:p>
                <a:pPr lvl="1"/>
                <a:r>
                  <a:rPr lang="en-US" dirty="0"/>
                  <a:t>Random Phase Sampling</a:t>
                </a:r>
              </a:p>
              <a:p>
                <a:pPr lvl="1"/>
                <a:r>
                  <a:rPr lang="en-US" dirty="0"/>
                  <a:t>Randomize for each cell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Sample from stabilized cellular dynamics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of a single cell mod a period of 24 hrs.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F19CEFC-386A-AB8B-D6DE-AB3FB1E0B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1473181"/>
              </a:xfrm>
              <a:blipFill>
                <a:blip r:embed="rId2"/>
                <a:stretch>
                  <a:fillRect l="-1800" t="-8678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265C2D-F4CF-4E48-B074-91D923BE1889}"/>
              </a:ext>
            </a:extLst>
          </p:cNvPr>
          <p:cNvGrpSpPr/>
          <p:nvPr/>
        </p:nvGrpSpPr>
        <p:grpSpPr>
          <a:xfrm>
            <a:off x="356516" y="3329126"/>
            <a:ext cx="10759540" cy="3402367"/>
            <a:chOff x="356516" y="3329126"/>
            <a:chExt cx="10759540" cy="340236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F3C2FA-D2B7-7264-2BDF-1172BACFD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516" y="3329126"/>
              <a:ext cx="10759540" cy="3219450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E2AC2A3-45A4-A03B-AA0F-58F3219AE7EF}"/>
                </a:ext>
              </a:extLst>
            </p:cNvPr>
            <p:cNvCxnSpPr/>
            <p:nvPr/>
          </p:nvCxnSpPr>
          <p:spPr>
            <a:xfrm>
              <a:off x="5823751" y="3429000"/>
              <a:ext cx="0" cy="3302493"/>
            </a:xfrm>
            <a:prstGeom prst="line">
              <a:avLst/>
            </a:prstGeom>
            <a:ln w="57150">
              <a:solidFill>
                <a:srgbClr val="96D3ED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52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2C667-2C79-FF3F-6F36-82151AC10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B08D-C66D-7B1D-9525-EEF50E2236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9621F-7BE5-6A0B-8F0A-01F47285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451" y="654048"/>
            <a:ext cx="7861098" cy="5028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D94FC-FAD1-7AF2-8D3B-1E4EA8015838}"/>
                  </a:ext>
                </a:extLst>
              </p:cNvPr>
              <p:cNvSpPr txBox="1"/>
              <p:nvPr/>
            </p:nvSpPr>
            <p:spPr>
              <a:xfrm>
                <a:off x="4580877" y="5465545"/>
                <a:ext cx="3338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Phase sampling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over a period of dynamic equilibrium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BD94FC-FAD1-7AF2-8D3B-1E4EA801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77" y="5465545"/>
                <a:ext cx="3338004" cy="646331"/>
              </a:xfrm>
              <a:prstGeom prst="rect">
                <a:avLst/>
              </a:prstGeom>
              <a:blipFill>
                <a:blip r:embed="rId3"/>
                <a:stretch>
                  <a:fillRect l="-1460" t="-5660" r="-127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69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Simulation Result – 5 Cells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15" y="1120680"/>
            <a:ext cx="10626572" cy="2701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4BF7E-5C19-B35E-E70C-2295694D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" y="3904996"/>
            <a:ext cx="10626572" cy="2596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3133817" y="3716264"/>
                <a:ext cx="545976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17" y="3716264"/>
                <a:ext cx="5459767" cy="484043"/>
              </a:xfrm>
              <a:prstGeom prst="rect">
                <a:avLst/>
              </a:prstGeom>
              <a:blipFill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98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Simulation Result – 5 Cells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94804" y="1120680"/>
            <a:ext cx="10670218" cy="27017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4BF7E-5C19-B35E-E70C-2295694D38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804" y="3902776"/>
            <a:ext cx="10670218" cy="2596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7" y="3822452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3822452"/>
                <a:ext cx="3710866" cy="378245"/>
              </a:xfrm>
              <a:prstGeom prst="rect">
                <a:avLst/>
              </a:prstGeom>
              <a:blipFill>
                <a:blip r:embed="rId4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randomized initial phases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14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5A73A2-B955-7C28-85BC-91E912C3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1075678"/>
            <a:ext cx="9361070" cy="25970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BEA03-702D-1BF5-F7F0-80526035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5399" y="3798417"/>
            <a:ext cx="9251533" cy="2596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5 Cells – Blood mRNA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6" y="3674850"/>
                <a:ext cx="371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0~250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6" y="3674850"/>
                <a:ext cx="3710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250~750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3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5A73A2-B955-7C28-85BC-91E912C38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863" y="1075678"/>
            <a:ext cx="9361070" cy="259702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BEA03-702D-1BF5-F7F0-80526035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95399" y="3798417"/>
            <a:ext cx="9251533" cy="2596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5 Cells – Blood mRNA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6" y="3674850"/>
                <a:ext cx="371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0~250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6" y="3674850"/>
                <a:ext cx="37108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250~750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611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43286" y="1120680"/>
            <a:ext cx="9840829" cy="2701772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33E8B-DB47-043B-8818-5E91BCAE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3285" y="3904996"/>
            <a:ext cx="9840829" cy="259637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100 Cells – mRNA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3639844" y="3756439"/>
                <a:ext cx="4912312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44" y="3756439"/>
                <a:ext cx="4912312" cy="378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97DE3F-F5CC-2FAC-5EB8-A4595CAE5A99}"/>
                  </a:ext>
                </a:extLst>
              </p:cNvPr>
              <p:cNvSpPr txBox="1"/>
              <p:nvPr/>
            </p:nvSpPr>
            <p:spPr>
              <a:xfrm>
                <a:off x="10153078" y="1814046"/>
                <a:ext cx="18317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=1/11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/11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97DE3F-F5CC-2FAC-5EB8-A4595CAE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078" y="1814046"/>
                <a:ext cx="1831759" cy="1200329"/>
              </a:xfrm>
              <a:prstGeom prst="rect">
                <a:avLst/>
              </a:prstGeom>
              <a:blipFill>
                <a:blip r:embed="rId6"/>
                <a:stretch>
                  <a:fillRect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68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43285" y="1120680"/>
            <a:ext cx="9840829" cy="2701772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33E8B-DB47-043B-8818-5E91BCAE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3285" y="3934747"/>
            <a:ext cx="9840829" cy="253687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F5E6E25-93D3-02A9-92DB-8FFEAFE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100 Cells – 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7" y="3851024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3851024"/>
                <a:ext cx="3710866" cy="378245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90"/>
                <a:ext cx="3710866" cy="378245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6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Single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961506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F59CB12-58B5-83A9-6EB9-459002976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95399" y="1120680"/>
            <a:ext cx="9197655" cy="2701772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E33E8B-DB47-043B-8818-5E91BCAEFA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34343" y="3934747"/>
            <a:ext cx="9258712" cy="2536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5E6E25-93D3-02A9-92DB-8FFEAFEB17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cap="none" dirty="0"/>
                  <a:t>100 Cells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cap="none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cap="none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F5E6E25-93D3-02A9-92DB-8FFEAFEB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3636" t="-25333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/>
              <p:nvPr/>
            </p:nvSpPr>
            <p:spPr>
              <a:xfrm>
                <a:off x="4240567" y="3822452"/>
                <a:ext cx="3710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=2/22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872C78-3E9E-49C3-CDEA-E896DE1F5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3822452"/>
                <a:ext cx="371086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/>
              <p:nvPr/>
            </p:nvSpPr>
            <p:spPr>
              <a:xfrm>
                <a:off x="4240567" y="6394789"/>
                <a:ext cx="371086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F9AE2-BB21-5BA1-4845-B8208B228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67" y="6394789"/>
                <a:ext cx="3710866" cy="378245"/>
              </a:xfrm>
              <a:prstGeom prst="rect">
                <a:avLst/>
              </a:prstGeom>
              <a:blipFill>
                <a:blip r:embed="rId6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675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Mean Flow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493906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FE58-F386-D08F-C554-40EE8517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677662"/>
          </a:xfrm>
        </p:spPr>
        <p:txBody>
          <a:bodyPr/>
          <a:lstStyle/>
          <a:p>
            <a:r>
              <a:rPr lang="en-US" cap="none" dirty="0"/>
              <a:t>Mean Flow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10D64-153D-5A68-9202-962867DE25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91449"/>
                <a:ext cx="9820656" cy="471704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≫1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take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010D64-153D-5A68-9202-962867DE25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91449"/>
                <a:ext cx="9820656" cy="4717040"/>
              </a:xfrm>
              <a:blipFill>
                <a:blip r:embed="rId2"/>
                <a:stretch>
                  <a:fillRect l="-1800" t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D1DCE-3CB8-B074-6B10-9C2DDDCBA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78C1-A36E-9659-58DC-1644B9B8CD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09D2C-1B9D-2383-80EC-26FF20BAC51D}"/>
                  </a:ext>
                </a:extLst>
              </p:cNvPr>
              <p:cNvSpPr txBox="1"/>
              <p:nvPr/>
            </p:nvSpPr>
            <p:spPr>
              <a:xfrm>
                <a:off x="1504949" y="2238790"/>
                <a:ext cx="4819650" cy="322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B09D2C-1B9D-2383-80EC-26FF20BAC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49" y="2238790"/>
                <a:ext cx="4819650" cy="3222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91AF18-3499-92F9-40FC-5C4A36DCA7DB}"/>
                  </a:ext>
                </a:extLst>
              </p:cNvPr>
              <p:cNvSpPr txBox="1"/>
              <p:nvPr/>
            </p:nvSpPr>
            <p:spPr>
              <a:xfrm>
                <a:off x="6205728" y="2238790"/>
                <a:ext cx="4819650" cy="3005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91AF18-3499-92F9-40FC-5C4A36DC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28" y="2238790"/>
                <a:ext cx="4819650" cy="3005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D75A54-E606-9DB8-E651-A1E0F8ED8DC9}"/>
              </a:ext>
            </a:extLst>
          </p:cNvPr>
          <p:cNvCxnSpPr>
            <a:cxnSpLocks/>
          </p:cNvCxnSpPr>
          <p:nvPr/>
        </p:nvCxnSpPr>
        <p:spPr>
          <a:xfrm>
            <a:off x="5015883" y="3722399"/>
            <a:ext cx="1080117" cy="0"/>
          </a:xfrm>
          <a:prstGeom prst="straightConnector1">
            <a:avLst/>
          </a:prstGeom>
          <a:ln w="190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1519DE-1B33-34C9-EFED-CC6807335828}"/>
                  </a:ext>
                </a:extLst>
              </p:cNvPr>
              <p:cNvSpPr txBox="1"/>
              <p:nvPr/>
            </p:nvSpPr>
            <p:spPr>
              <a:xfrm>
                <a:off x="5095783" y="2771740"/>
                <a:ext cx="763479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1519DE-1B33-34C9-EFED-CC6807335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83" y="2771740"/>
                <a:ext cx="763479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93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FF91-40E7-7FF0-63D5-0AAF118CB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5672" y="1252728"/>
                <a:ext cx="9820656" cy="46686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EFF91-40E7-7FF0-63D5-0AAF118CB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5672" y="1252728"/>
                <a:ext cx="9820656" cy="4668678"/>
              </a:xfrm>
              <a:blipFill>
                <a:blip r:embed="rId2"/>
                <a:stretch>
                  <a:fillRect l="-62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81797-332A-CF2C-D24E-D9B1E27409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9BB7-5523-E48E-10DA-7231F4A506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06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10715-AAAC-C179-9AF2-D42D1E821B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93C4-24E2-664F-1537-F14E5456E6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A31103-3208-0530-1151-C17B51F67454}"/>
                  </a:ext>
                </a:extLst>
              </p:cNvPr>
              <p:cNvSpPr txBox="1"/>
              <p:nvPr/>
            </p:nvSpPr>
            <p:spPr>
              <a:xfrm>
                <a:off x="1564688" y="654048"/>
                <a:ext cx="7996562" cy="2903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A31103-3208-0530-1151-C17B51F67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88" y="654048"/>
                <a:ext cx="7996562" cy="2903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603E21-B6ED-5BB7-183B-72D4623BBF57}"/>
              </a:ext>
            </a:extLst>
          </p:cNvPr>
          <p:cNvCxnSpPr/>
          <p:nvPr/>
        </p:nvCxnSpPr>
        <p:spPr>
          <a:xfrm>
            <a:off x="1225118" y="3666478"/>
            <a:ext cx="224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0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9D06B-DF35-74BC-E8C4-03B4B871C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95E43-3C1E-0321-7AD5-F4F44C5D7D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DEF149-277E-5E34-286C-8D32D7EEF40B}"/>
                  </a:ext>
                </a:extLst>
              </p:cNvPr>
              <p:cNvSpPr txBox="1"/>
              <p:nvPr/>
            </p:nvSpPr>
            <p:spPr>
              <a:xfrm>
                <a:off x="1233996" y="953507"/>
                <a:ext cx="10253709" cy="4508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Then: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300"/>
                  </a:spcAft>
                </a:pPr>
                <a:endParaRPr lang="en-US" dirty="0"/>
              </a:p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adiabatic compared to this equation: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solving w.r.t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get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spcAft>
                    <a:spcPts val="3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quickly have have:</a:t>
                </a: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DEF149-277E-5E34-286C-8D32D7EEF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996" y="953507"/>
                <a:ext cx="10253709" cy="4508157"/>
              </a:xfrm>
              <a:prstGeom prst="rect">
                <a:avLst/>
              </a:prstGeom>
              <a:blipFill>
                <a:blip r:embed="rId2"/>
                <a:stretch>
                  <a:fillRect l="-476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121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8D9A0-A979-B790-717F-58B4DA8A3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DD016-7EAB-EEE2-A908-29258F868D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9175A-8AEF-D725-F03F-BAC145D4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992125"/>
            <a:ext cx="10344150" cy="3133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B275C-6812-0ABF-8766-3DD36432B62D}"/>
                  </a:ext>
                </a:extLst>
              </p:cNvPr>
              <p:cNvSpPr txBox="1"/>
              <p:nvPr/>
            </p:nvSpPr>
            <p:spPr>
              <a:xfrm>
                <a:off x="2927684" y="4125850"/>
                <a:ext cx="6336632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Comparison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1B275C-6812-0ABF-8766-3DD36432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84" y="4125850"/>
                <a:ext cx="6336632" cy="484043"/>
              </a:xfrm>
              <a:prstGeom prst="rect">
                <a:avLst/>
              </a:prstGeom>
              <a:blipFill>
                <a:blip r:embed="rId3"/>
                <a:stretch>
                  <a:fillRect l="-769" r="-163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573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9E0769-3D20-9B4F-386E-2CB8257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Mean Flow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F577B0-365D-902D-AA5A-449AF93C1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413058"/>
                <a:ext cx="9820656" cy="5342849"/>
              </a:xfrm>
            </p:spPr>
            <p:txBody>
              <a:bodyPr/>
              <a:lstStyle/>
              <a:p>
                <a:r>
                  <a:rPr lang="en-US" dirty="0"/>
                  <a:t>Plugging back, we get: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mean flow critical point for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satisfy: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Which takes a larger value for larger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has &gt;0 real part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which corresponds to growing oscillation amplitude.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DF577B0-365D-902D-AA5A-449AF93C1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413058"/>
                <a:ext cx="9820656" cy="5342849"/>
              </a:xfrm>
              <a:blipFill>
                <a:blip r:embed="rId2"/>
                <a:stretch>
                  <a:fillRect l="-1862" t="-2511" r="-1614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FCEAF-B081-D3FB-F5C9-F2B25BA46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0CC66-1C6A-9B72-3C79-CCB58F4E6D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E57C8-EFEA-2552-0E7B-D549E800D1E9}"/>
                  </a:ext>
                </a:extLst>
              </p:cNvPr>
              <p:cNvSpPr txBox="1"/>
              <p:nvPr/>
            </p:nvSpPr>
            <p:spPr>
              <a:xfrm>
                <a:off x="2123982" y="2047784"/>
                <a:ext cx="7774620" cy="2377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3E57C8-EFEA-2552-0E7B-D549E800D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2" y="2047784"/>
                <a:ext cx="7774620" cy="2377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698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2F2D-BF4D-B155-2248-3616BD31D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9C0F-2EE8-ED19-2034-0D9EA151C9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BB746-FC25-0BC1-E4AF-D27C0B001BC3}"/>
                  </a:ext>
                </a:extLst>
              </p:cNvPr>
              <p:cNvSpPr txBox="1"/>
              <p:nvPr/>
            </p:nvSpPr>
            <p:spPr>
              <a:xfrm>
                <a:off x="3710864" y="3655795"/>
                <a:ext cx="4770269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BB746-FC25-0BC1-E4AF-D27C0B001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64" y="3655795"/>
                <a:ext cx="4770269" cy="484043"/>
              </a:xfrm>
              <a:prstGeom prst="rect">
                <a:avLst/>
              </a:prstGeom>
              <a:blipFill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F206ACF-EE27-D460-359B-49B77E96CD6D}"/>
              </a:ext>
            </a:extLst>
          </p:cNvPr>
          <p:cNvGrpSpPr/>
          <p:nvPr/>
        </p:nvGrpSpPr>
        <p:grpSpPr>
          <a:xfrm>
            <a:off x="1490662" y="654048"/>
            <a:ext cx="9210675" cy="2924175"/>
            <a:chOff x="1490662" y="654048"/>
            <a:chExt cx="9210675" cy="292417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AB523FC-0DBD-64D4-99C9-E7B4F549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0662" y="654048"/>
              <a:ext cx="9210675" cy="2924175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D52902-C9E0-62CA-BE45-7367DAA0CE33}"/>
                </a:ext>
              </a:extLst>
            </p:cNvPr>
            <p:cNvCxnSpPr>
              <a:cxnSpLocks/>
            </p:cNvCxnSpPr>
            <p:nvPr/>
          </p:nvCxnSpPr>
          <p:spPr>
            <a:xfrm>
              <a:off x="2283040" y="2665708"/>
              <a:ext cx="76259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348FDC-98D0-CD05-A798-3AC71DBA33C4}"/>
                </a:ext>
              </a:extLst>
            </p:cNvPr>
            <p:cNvCxnSpPr>
              <a:cxnSpLocks/>
            </p:cNvCxnSpPr>
            <p:nvPr/>
          </p:nvCxnSpPr>
          <p:spPr>
            <a:xfrm>
              <a:off x="2283040" y="2171519"/>
              <a:ext cx="7625919" cy="0"/>
            </a:xfrm>
            <a:prstGeom prst="line">
              <a:avLst/>
            </a:prstGeom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D27992-F7C5-1D73-640B-07D24628923B}"/>
                </a:ext>
              </a:extLst>
            </p:cNvPr>
            <p:cNvCxnSpPr>
              <a:cxnSpLocks/>
            </p:cNvCxnSpPr>
            <p:nvPr/>
          </p:nvCxnSpPr>
          <p:spPr>
            <a:xfrm>
              <a:off x="2283040" y="2491114"/>
              <a:ext cx="7625919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909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BDC92-E2E1-4DD1-81A0-8E8C453A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1423894"/>
            <a:ext cx="9553575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710864" y="4652869"/>
                <a:ext cx="5521913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64" y="4652869"/>
                <a:ext cx="5521913" cy="484043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5CD-8015-1586-6330-07578B8C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Single Cell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DEB9F-37AD-2B2F-E3CA-B5195D4B0B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915B-2657-16EC-21A8-925EC69FA7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DD8CB0-ACD4-A030-A077-9A3D1601D66F}"/>
              </a:ext>
            </a:extLst>
          </p:cNvPr>
          <p:cNvCxnSpPr>
            <a:cxnSpLocks/>
          </p:cNvCxnSpPr>
          <p:nvPr/>
        </p:nvCxnSpPr>
        <p:spPr>
          <a:xfrm>
            <a:off x="7115175" y="9906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973BE92-E800-0081-4930-BB1B305F038F}"/>
                  </a:ext>
                </a:extLst>
              </p:cNvPr>
              <p:cNvSpPr txBox="1"/>
              <p:nvPr/>
            </p:nvSpPr>
            <p:spPr>
              <a:xfrm>
                <a:off x="7676733" y="496173"/>
                <a:ext cx="3257550" cy="5523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Protein binding rates: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macro rate constant;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micro rate constant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)#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#(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𝐾𝑉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973BE92-E800-0081-4930-BB1B305F0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733" y="496173"/>
                <a:ext cx="3257550" cy="5523628"/>
              </a:xfrm>
              <a:prstGeom prst="rect">
                <a:avLst/>
              </a:prstGeom>
              <a:blipFill>
                <a:blip r:embed="rId12"/>
                <a:stretch>
                  <a:fillRect l="-1495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C8F33E-47CF-BB72-1DA0-7250EEA9067C}"/>
              </a:ext>
            </a:extLst>
          </p:cNvPr>
          <p:cNvCxnSpPr/>
          <p:nvPr/>
        </p:nvCxnSpPr>
        <p:spPr>
          <a:xfrm>
            <a:off x="7682636" y="3598286"/>
            <a:ext cx="298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678F5F-8DD1-1518-0AA4-B39D85004995}"/>
              </a:ext>
            </a:extLst>
          </p:cNvPr>
          <p:cNvCxnSpPr/>
          <p:nvPr/>
        </p:nvCxnSpPr>
        <p:spPr>
          <a:xfrm>
            <a:off x="7676733" y="5350886"/>
            <a:ext cx="2985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C16EDCD-E658-BAC0-580D-A4F1882C54A9}"/>
              </a:ext>
            </a:extLst>
          </p:cNvPr>
          <p:cNvGrpSpPr/>
          <p:nvPr/>
        </p:nvGrpSpPr>
        <p:grpSpPr>
          <a:xfrm>
            <a:off x="1481508" y="1971675"/>
            <a:ext cx="5214151" cy="3019425"/>
            <a:chOff x="1481508" y="1971675"/>
            <a:chExt cx="5214151" cy="301942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A80BDBD-D470-A993-9240-A2EBEE05F9AA}"/>
                </a:ext>
              </a:extLst>
            </p:cNvPr>
            <p:cNvGrpSpPr/>
            <p:nvPr/>
          </p:nvGrpSpPr>
          <p:grpSpPr>
            <a:xfrm>
              <a:off x="1481508" y="2247900"/>
              <a:ext cx="5214151" cy="2743200"/>
              <a:chOff x="1408592" y="1598036"/>
              <a:chExt cx="5214151" cy="27432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430923-865F-8E82-6AAD-5C0BC86A8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530" y="1598036"/>
                <a:ext cx="0" cy="2743200"/>
              </a:xfrm>
              <a:prstGeom prst="line">
                <a:avLst/>
              </a:prstGeom>
              <a:ln w="38100">
                <a:solidFill>
                  <a:schemeClr val="tx2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628481-3506-1DE3-C1B9-75C824F88F38}"/>
                      </a:ext>
                    </a:extLst>
                  </p:cNvPr>
                  <p:cNvSpPr txBox="1"/>
                  <p:nvPr/>
                </p:nvSpPr>
                <p:spPr>
                  <a:xfrm>
                    <a:off x="2774274" y="2050742"/>
                    <a:ext cx="7546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E628481-3506-1DE3-C1B9-75C824F88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274" y="2050742"/>
                    <a:ext cx="754601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C77B924-C3C6-1321-FFD3-7600C48C347B}"/>
                      </a:ext>
                    </a:extLst>
                  </p:cNvPr>
                  <p:cNvSpPr txBox="1"/>
                  <p:nvPr/>
                </p:nvSpPr>
                <p:spPr>
                  <a:xfrm>
                    <a:off x="5824602" y="2222377"/>
                    <a:ext cx="7546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C77B924-C3C6-1321-FFD3-7600C48C34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4602" y="2222377"/>
                    <a:ext cx="75460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02B674E-EC6A-B406-963D-0F9EE6EA4D4E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3528875" y="2235408"/>
                <a:ext cx="1247311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B8F9F39-29A8-AD30-42A1-CFBB41A37B99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656" y="1817534"/>
                    <a:ext cx="7546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B8F9F39-29A8-AD30-42A1-CFBB41A37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6656" y="1817534"/>
                    <a:ext cx="75460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E5B77F4-7401-DC1D-D35B-974B92219B71}"/>
                  </a:ext>
                </a:extLst>
              </p:cNvPr>
              <p:cNvCxnSpPr>
                <a:cxnSpLocks/>
                <a:endCxn id="11" idx="1"/>
              </p:cNvCxnSpPr>
              <p:nvPr/>
            </p:nvCxnSpPr>
            <p:spPr>
              <a:xfrm>
                <a:off x="1408592" y="2235408"/>
                <a:ext cx="1365682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4C35E5-8EF9-82D1-C52B-F0ABC34C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1663829" y="1805101"/>
                    <a:ext cx="7546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14C35E5-8EF9-82D1-C52B-F0ABC34CD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3829" y="1805101"/>
                    <a:ext cx="75460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AC9658-99BD-750D-B48A-BFAF02FE24F2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093" y="3043145"/>
                    <a:ext cx="754601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7AC9658-99BD-750D-B48A-BFAF02FE24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093" y="3043145"/>
                    <a:ext cx="754601" cy="39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9CAB423-D364-D97E-5525-2AE66A5A36EE}"/>
                      </a:ext>
                    </a:extLst>
                  </p:cNvPr>
                  <p:cNvSpPr txBox="1"/>
                  <p:nvPr/>
                </p:nvSpPr>
                <p:spPr>
                  <a:xfrm>
                    <a:off x="4771748" y="2041865"/>
                    <a:ext cx="7546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9CAB423-D364-D97E-5525-2AE66A5A3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1748" y="2041865"/>
                    <a:ext cx="75460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8C06C56-87D3-047F-A716-FD441F6D50B0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flipV="1">
                <a:off x="5526349" y="2222378"/>
                <a:ext cx="1096394" cy="4153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9983BF-463A-514C-C05E-C31C2B3AF35F}"/>
                      </a:ext>
                    </a:extLst>
                  </p:cNvPr>
                  <p:cNvSpPr txBox="1"/>
                  <p:nvPr/>
                </p:nvSpPr>
                <p:spPr>
                  <a:xfrm>
                    <a:off x="4651901" y="3244334"/>
                    <a:ext cx="7546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9983BF-463A-514C-C05E-C31C2B3AF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1901" y="3244334"/>
                    <a:ext cx="75460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1CE0169-B886-3249-C0F9-29CB7BB17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77903" y="3433893"/>
                <a:ext cx="918097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Curved 40">
                <a:extLst>
                  <a:ext uri="{FF2B5EF4-FFF2-40B4-BE49-F238E27FC236}">
                    <a16:creationId xmlns:a16="http://schemas.microsoft.com/office/drawing/2014/main" id="{ED300251-3D79-6320-EC58-E50691F18557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rot="16200000" flipH="1">
                <a:off x="4944213" y="2616033"/>
                <a:ext cx="878892" cy="469220"/>
              </a:xfrm>
              <a:prstGeom prst="curvedConnector3">
                <a:avLst/>
              </a:prstGeom>
              <a:ln w="38100">
                <a:solidFill>
                  <a:schemeClr val="tx2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5D3756E-FFBF-F5A3-6CD7-0306B42A58FA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5D3756E-FFBF-F5A3-6CD7-0306B42A5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169" y="3424107"/>
                    <a:ext cx="29555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250" r="-14583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865819-931B-BC50-1A13-F0486D5CBA02}"/>
                  </a:ext>
                </a:extLst>
              </p:cNvPr>
              <p:cNvCxnSpPr>
                <a:cxnSpLocks/>
                <a:stCxn id="27" idx="1"/>
                <a:endCxn id="46" idx="3"/>
              </p:cNvCxnSpPr>
              <p:nvPr/>
            </p:nvCxnSpPr>
            <p:spPr>
              <a:xfrm flipH="1" flipV="1">
                <a:off x="3547926" y="3424107"/>
                <a:ext cx="1103975" cy="4893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F56CD1-5B3C-8AF4-43C4-AFBA4AD7F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793325" y="3239441"/>
                    <a:ext cx="7546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F56CD1-5B3C-8AF4-43C4-AFBA4AD7FD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3325" y="3239441"/>
                    <a:ext cx="75460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2934A1C-6047-9336-6A31-8ADE4A6C6015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147" y="2998211"/>
                    <a:ext cx="754601" cy="3907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2934A1C-6047-9336-6A31-8ADE4A6C60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147" y="2998211"/>
                    <a:ext cx="754601" cy="39074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69FBD28E-A515-213D-A385-361D49511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522" y="2320110"/>
                <a:ext cx="1087958" cy="955490"/>
              </a:xfrm>
              <a:prstGeom prst="curvedConnector2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269C52F-2CD3-8A3E-2499-7AFDF57783B0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1408592" y="3424107"/>
                <a:ext cx="1384733" cy="9786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C6F07B0-AB8F-DDD5-6370-C4BF5CB399EB}"/>
                    </a:ext>
                  </a:extLst>
                </p:cNvPr>
                <p:cNvSpPr txBox="1"/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C6F07B0-AB8F-DDD5-6370-C4BF5CB39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060" y="2990504"/>
                  <a:ext cx="26877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818" r="-15909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DB6EE7-C814-A5BC-C852-E22337C2EBB3}"/>
                    </a:ext>
                  </a:extLst>
                </p:cNvPr>
                <p:cNvSpPr txBox="1"/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BDB6EE7-C814-A5BC-C852-E22337C2E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749" y="3186800"/>
                  <a:ext cx="4316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EC25A9-AAEA-DB85-3F94-240260CF5889}"/>
                </a:ext>
              </a:extLst>
            </p:cNvPr>
            <p:cNvCxnSpPr>
              <a:cxnSpLocks/>
            </p:cNvCxnSpPr>
            <p:nvPr/>
          </p:nvCxnSpPr>
          <p:spPr>
            <a:xfrm>
              <a:off x="2064863" y="2961853"/>
              <a:ext cx="141341" cy="9920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D80A9E-4933-292B-DA68-1A7DF7FAD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6392" y="3752486"/>
              <a:ext cx="60651" cy="17491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F3C28EC-6083-094D-B928-3C063AA1127A}"/>
                </a:ext>
              </a:extLst>
            </p:cNvPr>
            <p:cNvSpPr txBox="1"/>
            <p:nvPr/>
          </p:nvSpPr>
          <p:spPr>
            <a:xfrm>
              <a:off x="2300060" y="1971675"/>
              <a:ext cx="1268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Nucleus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567FF51-D2D7-6E5A-A2AF-A9505AB47646}"/>
                </a:ext>
              </a:extLst>
            </p:cNvPr>
            <p:cNvSpPr txBox="1"/>
            <p:nvPr/>
          </p:nvSpPr>
          <p:spPr>
            <a:xfrm>
              <a:off x="4800849" y="1971675"/>
              <a:ext cx="1435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Cytoplasm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5525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76A7B-9A10-8F64-D47B-CD33E511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Phenomenological theory on phase coherence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7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A9E0769-3D20-9B4F-386E-2CB825720E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cap="none" dirty="0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sz="3200" cap="none" dirty="0"/>
                  <a:t> As a measurement for phase coherence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A9E0769-3D20-9B4F-386E-2CB825720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DFCEAF-B081-D3FB-F5C9-F2B25BA468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0CC66-1C6A-9B72-3C79-CCB58F4E6D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69EFE-E716-3F7D-DE20-CDCF81D08A49}"/>
                  </a:ext>
                </a:extLst>
              </p:cNvPr>
              <p:cNvSpPr txBox="1"/>
              <p:nvPr/>
            </p:nvSpPr>
            <p:spPr>
              <a:xfrm>
                <a:off x="1295398" y="1524000"/>
                <a:ext cx="7156143" cy="2443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69EFE-E716-3F7D-DE20-CDCF81D0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8" y="1524000"/>
                <a:ext cx="7156143" cy="2443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DA8B9-AA73-85B8-7686-E622DC915FD8}"/>
                  </a:ext>
                </a:extLst>
              </p:cNvPr>
              <p:cNvSpPr txBox="1"/>
              <p:nvPr/>
            </p:nvSpPr>
            <p:spPr>
              <a:xfrm>
                <a:off x="1295398" y="4658879"/>
                <a:ext cx="3898039" cy="137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Variation of constants: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𝑝𝑛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CDA8B9-AA73-85B8-7686-E622DC915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8" y="4658879"/>
                <a:ext cx="3898039" cy="1376339"/>
              </a:xfrm>
              <a:prstGeom prst="rect">
                <a:avLst/>
              </a:prstGeom>
              <a:blipFill>
                <a:blip r:embed="rId4"/>
                <a:stretch>
                  <a:fillRect l="-1250" t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F08112-9923-DC55-B917-DEB1A187A1E1}"/>
              </a:ext>
            </a:extLst>
          </p:cNvPr>
          <p:cNvCxnSpPr/>
          <p:nvPr/>
        </p:nvCxnSpPr>
        <p:spPr>
          <a:xfrm>
            <a:off x="1047565" y="4243526"/>
            <a:ext cx="1722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11E344-4B19-BEFE-6F0D-0D5904F2171C}"/>
                  </a:ext>
                </a:extLst>
              </p:cNvPr>
              <p:cNvSpPr txBox="1"/>
              <p:nvPr/>
            </p:nvSpPr>
            <p:spPr>
              <a:xfrm>
                <a:off x="5540404" y="4735537"/>
                <a:ext cx="3898039" cy="1129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In reality: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𝑝𝑛</m:t>
                              </m:r>
                            </m:sub>
                          </m:sSub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- characteristic duration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11E344-4B19-BEFE-6F0D-0D5904F21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04" y="4735537"/>
                <a:ext cx="3898039" cy="1129027"/>
              </a:xfrm>
              <a:prstGeom prst="rect">
                <a:avLst/>
              </a:prstGeom>
              <a:blipFill>
                <a:blip r:embed="rId5"/>
                <a:stretch>
                  <a:fillRect l="-1408" t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96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284738" y="4730748"/>
                <a:ext cx="5841507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(blue),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(orange)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8" y="4730748"/>
                <a:ext cx="5841507" cy="761042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5AB73F3-2DFF-980D-FF78-E23C7FAA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80" y="654048"/>
            <a:ext cx="97059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29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(blue),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(orange)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blipFill>
                <a:blip r:embed="rId2"/>
                <a:stretch>
                  <a:fillRect b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5AB73F3-2DFF-980D-FF78-E23C7FAA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64816" y="654048"/>
            <a:ext cx="8877669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39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743D-66C1-07DE-9BFA-6BA21DAFFA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D630-FC30-35F8-A232-411E60BADA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/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(blue),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r>
                      <m:rPr>
                        <m:nor/>
                      </m:rP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−0.173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(orange)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44061-F2B6-55C0-C658-4AD85BB7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38" y="4730748"/>
                <a:ext cx="5841507" cy="785536"/>
              </a:xfrm>
              <a:prstGeom prst="rect">
                <a:avLst/>
              </a:prstGeom>
              <a:blipFill>
                <a:blip r:embed="rId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5AB73F3-2DFF-980D-FF78-E23C7FAA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8981" y="654048"/>
            <a:ext cx="8680972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0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532739-BDD1-08C3-1D0C-C50CCF4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0.173?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20E853-1D59-A816-DE94-0EF3CC04C8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2CCD-AA3D-55A8-5BCC-8F715269D16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59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A7F8C-3E31-0A74-9693-15CC7CE4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56884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FD2295-3409-E434-5950-B2E9FC0C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470517"/>
            <a:ext cx="9915525" cy="4524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B8AD98-56D9-6241-D687-F76E85958EBC}"/>
              </a:ext>
            </a:extLst>
          </p:cNvPr>
          <p:cNvSpPr txBox="1"/>
          <p:nvPr/>
        </p:nvSpPr>
        <p:spPr>
          <a:xfrm>
            <a:off x="1825839" y="4994892"/>
            <a:ext cx="7930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exchange rate ~ 1/6 of degradation rate, it takes about 1/0.173*22=127 </a:t>
            </a:r>
            <a:r>
              <a:rPr lang="en-US" dirty="0" err="1"/>
              <a:t>hrs</a:t>
            </a:r>
            <a:r>
              <a:rPr lang="en-US" dirty="0"/>
              <a:t> to recover from jet lag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incoherent phase where one is always sleepy after desynchronization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4040887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DB7B6-81E2-0837-6056-13BB6DEF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250C1-0653-801C-AFDA-A3B740AE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dirty="0" err="1">
                <a:solidFill>
                  <a:srgbClr val="555555"/>
                </a:solidFill>
                <a:effectLst/>
                <a:latin typeface="Proxima Nova"/>
              </a:rPr>
              <a:t>Guanyu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</a:rPr>
              <a:t> Wang and Charles S. </a:t>
            </a:r>
            <a:r>
              <a:rPr lang="en-US" sz="1800" b="0" i="0" dirty="0" err="1">
                <a:solidFill>
                  <a:srgbClr val="555555"/>
                </a:solidFill>
                <a:effectLst/>
                <a:latin typeface="Proxima Nova"/>
              </a:rPr>
              <a:t>Peskin</a:t>
            </a:r>
            <a:r>
              <a:rPr lang="en-US" sz="1800" dirty="0">
                <a:solidFill>
                  <a:srgbClr val="555555"/>
                </a:solidFill>
                <a:latin typeface="Proxima Nova"/>
              </a:rPr>
              <a:t>, 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</a:rPr>
              <a:t>Phys. Rev. E </a:t>
            </a:r>
            <a:r>
              <a:rPr lang="en-US" sz="1800" b="1" i="0" dirty="0">
                <a:solidFill>
                  <a:srgbClr val="555555"/>
                </a:solidFill>
                <a:effectLst/>
                <a:latin typeface="Proxima Nova"/>
              </a:rPr>
              <a:t>97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</a:rPr>
              <a:t>, 062416 – Published 25 June 2018, 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Proxima Nova"/>
                <a:hlinkClick r:id="rId2"/>
              </a:rPr>
              <a:t>https://journals.aps.org/pre/abstract/10.1103/PhysRevE.97.062416</a:t>
            </a:r>
            <a:endParaRPr lang="en-US" sz="1800" b="0" i="0" dirty="0">
              <a:solidFill>
                <a:srgbClr val="555555"/>
              </a:solidFill>
              <a:effectLst/>
              <a:latin typeface="Proxima Nova"/>
            </a:endParaRPr>
          </a:p>
          <a:p>
            <a:pPr marL="0" indent="0" algn="l">
              <a:buNone/>
            </a:pPr>
            <a:endParaRPr lang="en-US" sz="1800" b="0" i="0" dirty="0">
              <a:solidFill>
                <a:srgbClr val="555555"/>
              </a:solidFill>
              <a:effectLst/>
              <a:latin typeface="Proxima Nova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3D011-785F-328E-173A-70FCCE273A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5A475-C7EA-ACCA-E84A-8270637A17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Cellular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CC9E-CACE-B371-88EB-5F4A74EE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Reaction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2313-EF83-2815-67EC-696F771D21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34E4-1844-50B6-E793-441B609C99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3808871"/>
                  </p:ext>
                </p:extLst>
              </p:nvPr>
            </p:nvGraphicFramePr>
            <p:xfrm>
              <a:off x="1848533" y="1853755"/>
              <a:ext cx="8494933" cy="3150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053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0699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447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#(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)→#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764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52B832DF-BC3F-B30F-88D9-206DEDBEFD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83808871"/>
                  </p:ext>
                </p:extLst>
              </p:nvPr>
            </p:nvGraphicFramePr>
            <p:xfrm>
              <a:off x="1848533" y="1853755"/>
              <a:ext cx="8494933" cy="31504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729">
                      <a:extLst>
                        <a:ext uri="{9D8B030D-6E8A-4147-A177-3AD203B41FA5}">
                          <a16:colId xmlns:a16="http://schemas.microsoft.com/office/drawing/2014/main" val="57348936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783082439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1394146305"/>
                        </a:ext>
                      </a:extLst>
                    </a:gridCol>
                    <a:gridCol w="2455068">
                      <a:extLst>
                        <a:ext uri="{9D8B030D-6E8A-4147-A177-3AD203B41FA5}">
                          <a16:colId xmlns:a16="http://schemas.microsoft.com/office/drawing/2014/main" val="2258794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 #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Probability/Time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391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08197" r="-100993" b="-6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08197" r="-993" b="-6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0003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120952" r="-100993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120952" r="-993" b="-28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9803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380328" r="-100993" b="-395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380328" r="-993" b="-395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5053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488333" r="-100993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488333" r="-993" b="-30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06994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336190" r="-100993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336190" r="-993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478938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Degrade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154" t="-715625" r="-10099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154" t="-715625" r="-993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764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91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Protein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proteins bound to the DNA sites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sites are occupied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fast equilibrium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 reaction 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𝜂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normalizing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gives: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d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𝜉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Continuous Time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continuous perspective,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𝑠𝑝𝑒𝑐𝑖𝑒𝑠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Probability of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𝑠𝑝𝑒𝑐𝑖𝑒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per unit time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# of four species: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4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/>
              <p:nvPr/>
            </p:nvSpPr>
            <p:spPr>
              <a:xfrm>
                <a:off x="2943225" y="3416779"/>
                <a:ext cx="4819650" cy="269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225" y="3416779"/>
                <a:ext cx="4819650" cy="2695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1B786-5780-3F74-B147-069C8D10BCC5}"/>
                  </a:ext>
                </a:extLst>
              </p:cNvPr>
              <p:cNvSpPr txBox="1"/>
              <p:nvPr/>
            </p:nvSpPr>
            <p:spPr>
              <a:xfrm>
                <a:off x="5903975" y="3579536"/>
                <a:ext cx="22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≥5)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91B786-5780-3F74-B147-069C8D10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75" y="3579536"/>
                <a:ext cx="227647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27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7B8440A-B0BD-C9ED-4C9E-51DB7D58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Single Cell Simulation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CFE04-D92C-13CC-C151-83FE4313F6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19800"/>
            <a:ext cx="457200" cy="184150"/>
          </a:xfrm>
        </p:spPr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13E9-EAD9-5A61-E05B-321C7922FD6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0" y="1450975"/>
            <a:ext cx="1784350" cy="190500"/>
          </a:xfrm>
        </p:spPr>
        <p:txBody>
          <a:bodyPr/>
          <a:lstStyle/>
          <a:p>
            <a:r>
              <a:rPr lang="en-US" dirty="0"/>
              <a:t>Cellular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73174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Continuous Time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Cellular Synchronization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with RK4 method: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parameters: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=10.9,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=1.88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=500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78ADA35-E195-B523-6250-1757DE026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55945"/>
                <a:ext cx="9820656" cy="4705276"/>
              </a:xfrm>
              <a:blipFill>
                <a:blip r:embed="rId2"/>
                <a:stretch>
                  <a:fillRect l="-1924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/>
              <p:nvPr/>
            </p:nvSpPr>
            <p:spPr>
              <a:xfrm>
                <a:off x="2222563" y="2416653"/>
                <a:ext cx="4819650" cy="269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B1259-AE39-1667-EDB2-17426E2B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63" y="2416653"/>
                <a:ext cx="4819650" cy="2695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{5DB937D2-DB97-4786-913B-646A0ACA1226}tf67061901_win32</Template>
  <TotalTime>1604</TotalTime>
  <Words>2213</Words>
  <Application>Microsoft Office PowerPoint</Application>
  <PresentationFormat>Widescreen</PresentationFormat>
  <Paragraphs>459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Proxima Nova</vt:lpstr>
      <vt:lpstr>Arial</vt:lpstr>
      <vt:lpstr>Calibri</vt:lpstr>
      <vt:lpstr>Cambria Math</vt:lpstr>
      <vt:lpstr>Daytona Condensed Light</vt:lpstr>
      <vt:lpstr>Posterama</vt:lpstr>
      <vt:lpstr>Times New Roman</vt:lpstr>
      <vt:lpstr>Office Theme</vt:lpstr>
      <vt:lpstr>Spontaneous Synchronization in Cellular Circadian Clocks</vt:lpstr>
      <vt:lpstr>Sections</vt:lpstr>
      <vt:lpstr>Single Cell Model</vt:lpstr>
      <vt:lpstr>Single Cell Model</vt:lpstr>
      <vt:lpstr>Reaction Table</vt:lpstr>
      <vt:lpstr>Protein Binding</vt:lpstr>
      <vt:lpstr>Continuous Time Model</vt:lpstr>
      <vt:lpstr>Single Cell Simulation</vt:lpstr>
      <vt:lpstr>Continuous Time Model</vt:lpstr>
      <vt:lpstr>Parameter Design-K</vt:lpstr>
      <vt:lpstr>Parameter Design-K</vt:lpstr>
      <vt:lpstr>Parameter Design-ν,α,β,V </vt:lpstr>
      <vt:lpstr>Parameter Initialization</vt:lpstr>
      <vt:lpstr>Simulation Result</vt:lpstr>
      <vt:lpstr>Validation</vt:lpstr>
      <vt:lpstr>Multi Cell Model</vt:lpstr>
      <vt:lpstr>Multi Cell Model</vt:lpstr>
      <vt:lpstr>PowerPoint Presentation</vt:lpstr>
      <vt:lpstr>Reaction Table</vt:lpstr>
      <vt:lpstr>Continuous Time Model</vt:lpstr>
      <vt:lpstr>Multi Cell Simulation</vt:lpstr>
      <vt:lpstr>Initialization</vt:lpstr>
      <vt:lpstr>PowerPoint Presentation</vt:lpstr>
      <vt:lpstr>Simulation Result – 5 Cells</vt:lpstr>
      <vt:lpstr>Simulation Result – 5 Cells</vt:lpstr>
      <vt:lpstr>5 Cells – Blood mRNA</vt:lpstr>
      <vt:lpstr>5 Cells – Blood mRNA</vt:lpstr>
      <vt:lpstr>100 Cells – mRNA</vt:lpstr>
      <vt:lpstr>100 Cells – Protein</vt:lpstr>
      <vt:lpstr>100 Cells – m_c^i vs m_s</vt:lpstr>
      <vt:lpstr>Mean Flow Theory</vt:lpstr>
      <vt:lpstr>Mean Flow Theory</vt:lpstr>
      <vt:lpstr>PowerPoint Presentation</vt:lpstr>
      <vt:lpstr>PowerPoint Presentation</vt:lpstr>
      <vt:lpstr>PowerPoint Presentation</vt:lpstr>
      <vt:lpstr>PowerPoint Presentation</vt:lpstr>
      <vt:lpstr>Mean Flow Theory</vt:lpstr>
      <vt:lpstr>PowerPoint Presentation</vt:lpstr>
      <vt:lpstr>PowerPoint Presentation</vt:lpstr>
      <vt:lpstr>Phenomenological theory on phase coherence</vt:lpstr>
      <vt:lpstr>σ_pn As a measurement for phase coherence</vt:lpstr>
      <vt:lpstr>PowerPoint Presentation</vt:lpstr>
      <vt:lpstr>PowerPoint Presentation</vt:lpstr>
      <vt:lpstr>PowerPoint Presentation</vt:lpstr>
      <vt:lpstr>Why 0.173?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Spontaneous Synchronization in Circadian Rhythms</dc:title>
  <dc:creator>李 越隆</dc:creator>
  <cp:lastModifiedBy>李 越隆</cp:lastModifiedBy>
  <cp:revision>2</cp:revision>
  <dcterms:created xsi:type="dcterms:W3CDTF">2022-12-21T00:30:00Z</dcterms:created>
  <dcterms:modified xsi:type="dcterms:W3CDTF">2022-12-22T20:23:59Z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