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  <a:solidFill>
            <a:schemeClr val="accent3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A7F31F-CDBE-4D09-AF19-85FAE4D4E8CB}"/>
              </a:ext>
            </a:extLst>
          </p:cNvPr>
          <p:cNvGrpSpPr/>
          <p:nvPr/>
        </p:nvGrpSpPr>
        <p:grpSpPr>
          <a:xfrm>
            <a:off x="2911877" y="2495071"/>
            <a:ext cx="5996865" cy="3193296"/>
            <a:chOff x="2867488" y="2495071"/>
            <a:chExt cx="5996865" cy="31932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1AC348F-6970-4150-BEAB-2F45C854E332}"/>
                </a:ext>
              </a:extLst>
            </p:cNvPr>
            <p:cNvCxnSpPr/>
            <p:nvPr/>
          </p:nvCxnSpPr>
          <p:spPr>
            <a:xfrm>
              <a:off x="2867488" y="3604334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68E4576-E712-4F5D-A9D2-7C7ED210BD8F}"/>
                </a:ext>
              </a:extLst>
            </p:cNvPr>
            <p:cNvCxnSpPr/>
            <p:nvPr/>
          </p:nvCxnSpPr>
          <p:spPr>
            <a:xfrm>
              <a:off x="6795856" y="3588058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97DB8-098D-4E6F-93EF-C58BC694F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785" y="4352280"/>
              <a:ext cx="0" cy="133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/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7499AF-E1DD-40E3-8E74-6AE9722C1E78}"/>
                </a:ext>
              </a:extLst>
            </p:cNvPr>
            <p:cNvSpPr txBox="1"/>
            <p:nvPr/>
          </p:nvSpPr>
          <p:spPr>
            <a:xfrm>
              <a:off x="4119538" y="4842088"/>
              <a:ext cx="156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Associativity up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95F9FD-ED97-4B13-A474-5802D7975CC8}"/>
                </a:ext>
              </a:extLst>
            </p:cNvPr>
            <p:cNvSpPr txBox="1"/>
            <p:nvPr/>
          </p:nvSpPr>
          <p:spPr>
            <a:xfrm>
              <a:off x="6276511" y="4808892"/>
              <a:ext cx="150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shuntingYard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560CE9-22A7-4021-9838-891AF92A039A}"/>
                </a:ext>
              </a:extLst>
            </p:cNvPr>
            <p:cNvSpPr txBox="1"/>
            <p:nvPr/>
          </p:nvSpPr>
          <p:spPr>
            <a:xfrm>
              <a:off x="7240955" y="3567494"/>
              <a:ext cx="117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tokenList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202777-6032-4CB0-BC65-080870FC203A}"/>
                </a:ext>
              </a:extLst>
            </p:cNvPr>
            <p:cNvCxnSpPr/>
            <p:nvPr/>
          </p:nvCxnSpPr>
          <p:spPr>
            <a:xfrm flipH="1">
              <a:off x="5962831" y="4423304"/>
              <a:ext cx="5089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D4A0D4-A0A3-45B3-AD08-1B2CFC512A53}"/>
                </a:ext>
              </a:extLst>
            </p:cNvPr>
            <p:cNvSpPr txBox="1"/>
            <p:nvPr/>
          </p:nvSpPr>
          <p:spPr>
            <a:xfrm>
              <a:off x="6511767" y="4261168"/>
              <a:ext cx="55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top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A9F6DD-0F9A-4557-928A-A4CB994965D6}"/>
                </a:ext>
              </a:extLst>
            </p:cNvPr>
            <p:cNvSpPr txBox="1"/>
            <p:nvPr/>
          </p:nvSpPr>
          <p:spPr>
            <a:xfrm>
              <a:off x="3365245" y="3567494"/>
              <a:ext cx="107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RPN List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01112-FB5D-4668-B404-621AF582B9CF}"/>
                </a:ext>
              </a:extLst>
            </p:cNvPr>
            <p:cNvSpPr txBox="1"/>
            <p:nvPr/>
          </p:nvSpPr>
          <p:spPr>
            <a:xfrm>
              <a:off x="3187691" y="3198162"/>
              <a:ext cx="180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[#,…,$,#]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061407-AA94-4F2F-BFCD-BD856A7945FB}"/>
                </a:ext>
              </a:extLst>
            </p:cNvPr>
            <p:cNvSpPr txBox="1"/>
            <p:nvPr/>
          </p:nvSpPr>
          <p:spPr>
            <a:xfrm>
              <a:off x="6964230" y="3177667"/>
              <a:ext cx="17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[-,#,…,^,#]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17EEDC-369B-4A3B-9376-322E6E15C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99" y="2876365"/>
              <a:ext cx="0" cy="387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B51BE4-66FE-4A4E-8F89-3C034133E194}"/>
                </a:ext>
              </a:extLst>
            </p:cNvPr>
            <p:cNvSpPr txBox="1"/>
            <p:nvPr/>
          </p:nvSpPr>
          <p:spPr>
            <a:xfrm>
              <a:off x="6878561" y="2495071"/>
              <a:ext cx="74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first</a:t>
              </a: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9049C158-F58C-483E-9E44-7D67591BDF96}"/>
                </a:ext>
              </a:extLst>
            </p:cNvPr>
            <p:cNvSpPr/>
            <p:nvPr/>
          </p:nvSpPr>
          <p:spPr>
            <a:xfrm>
              <a:off x="4470918" y="3678988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100D0D-4A95-4883-BDF0-95002BCE59C4}"/>
                </a:ext>
              </a:extLst>
            </p:cNvPr>
            <p:cNvSpPr/>
            <p:nvPr/>
          </p:nvSpPr>
          <p:spPr>
            <a:xfrm flipH="1">
              <a:off x="6227410" y="3678987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913D574-905E-4DC9-906D-17D04826CA44}"/>
                </a:ext>
              </a:extLst>
            </p:cNvPr>
            <p:cNvCxnSpPr/>
            <p:nvPr/>
          </p:nvCxnSpPr>
          <p:spPr>
            <a:xfrm flipH="1">
              <a:off x="5353235" y="3329126"/>
              <a:ext cx="994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00A213-2C44-488D-A4DF-499160ED2E3D}"/>
                </a:ext>
              </a:extLst>
            </p:cNvPr>
            <p:cNvSpPr txBox="1"/>
            <p:nvPr/>
          </p:nvSpPr>
          <p:spPr>
            <a:xfrm>
              <a:off x="5448871" y="2950194"/>
              <a:ext cx="82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# or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3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/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F39575-9FDE-4D0B-BE96-2F158B6AAFAD}"/>
              </a:ext>
            </a:extLst>
          </p:cNvPr>
          <p:cNvSpPr txBox="1"/>
          <p:nvPr/>
        </p:nvSpPr>
        <p:spPr>
          <a:xfrm>
            <a:off x="3258105" y="2183906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76302-047B-44E0-9E84-453CD0930651}"/>
              </a:ext>
            </a:extLst>
          </p:cNvPr>
          <p:cNvSpPr txBox="1"/>
          <p:nvPr/>
        </p:nvSpPr>
        <p:spPr>
          <a:xfrm>
            <a:off x="8211844" y="10120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parsestack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720DB-9ED2-4A3D-AE86-570DA069B889}"/>
              </a:ext>
            </a:extLst>
          </p:cNvPr>
          <p:cNvSpPr txBox="1"/>
          <p:nvPr/>
        </p:nvSpPr>
        <p:spPr>
          <a:xfrm>
            <a:off x="3719743" y="327586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let 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=0</a:t>
            </a:r>
          </a:p>
          <a:p>
            <a:r>
              <a:rPr lang="en-US" dirty="0">
                <a:latin typeface="Courant" panose="02000509030000020004" pitchFamily="49" charset="0"/>
              </a:rPr>
              <a:t>For: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let token = new Token()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token.readFrom</a:t>
            </a:r>
            <a:r>
              <a:rPr lang="en-US" dirty="0">
                <a:latin typeface="Courant" panose="02000509030000020004" pitchFamily="49" charset="0"/>
              </a:rPr>
              <a:t>(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):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let char = </a:t>
            </a:r>
            <a:r>
              <a:rPr lang="en-US" dirty="0" err="1">
                <a:latin typeface="Courant" panose="02000509030000020004" pitchFamily="49" charset="0"/>
              </a:rPr>
              <a:t>tex</a:t>
            </a:r>
            <a:r>
              <a:rPr lang="en-US" dirty="0">
                <a:latin typeface="Courant" panose="02000509030000020004" pitchFamily="49" charset="0"/>
              </a:rPr>
              <a:t>[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] = y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…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 = </a:t>
            </a:r>
            <a:r>
              <a:rPr lang="en-US" dirty="0" err="1">
                <a:latin typeface="Courant" panose="02000509030000020004" pitchFamily="49" charset="0"/>
              </a:rPr>
              <a:t>token.end</a:t>
            </a:r>
            <a:endParaRPr lang="en-US" dirty="0">
              <a:latin typeface="Courant" panose="02000509030000020004" pitchFamily="49" charset="0"/>
            </a:endParaRPr>
          </a:p>
          <a:p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5C9A-A677-46E0-A814-10EAF0D6D70D}"/>
              </a:ext>
            </a:extLst>
          </p:cNvPr>
          <p:cNvSpPr txBox="1"/>
          <p:nvPr/>
        </p:nvSpPr>
        <p:spPr>
          <a:xfrm>
            <a:off x="2681056" y="1438182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/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let state = ‘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function </a:t>
                </a:r>
                <a:r>
                  <a:rPr lang="en-US" dirty="0" err="1">
                    <a:latin typeface="Courant" panose="02000509030000020004" pitchFamily="49" charset="0"/>
                  </a:rPr>
                  <a:t>readFrom</a:t>
                </a:r>
                <a:r>
                  <a:rPr lang="en-US" dirty="0">
                    <a:latin typeface="Courant" panose="02000509030000020004" pitchFamily="49" charset="0"/>
                  </a:rPr>
                  <a:t>(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let 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 = start;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let char = 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[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char = ‘y’;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if(state = 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</a:t>
                </a:r>
                <a:r>
                  <a:rPr lang="en-US" dirty="0" err="1">
                    <a:latin typeface="Courant" panose="02000509030000020004" pitchFamily="49" charset="0"/>
                  </a:rPr>
                  <a:t>chartype</a:t>
                </a:r>
                <a:r>
                  <a:rPr lang="en-US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if(\\):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++;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blipFill>
                <a:blip r:embed="rId2"/>
                <a:stretch>
                  <a:fillRect l="-600" t="-54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A08E10-75BB-4CA6-88F0-FFF6E8087027}"/>
              </a:ext>
            </a:extLst>
          </p:cNvPr>
          <p:cNvSpPr txBox="1"/>
          <p:nvPr/>
        </p:nvSpPr>
        <p:spPr>
          <a:xfrm>
            <a:off x="4554245" y="56352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.124</a:t>
            </a:r>
          </a:p>
        </p:txBody>
      </p:sp>
    </p:spTree>
    <p:extLst>
      <p:ext uri="{BB962C8B-B14F-4D97-AF65-F5344CB8AC3E}">
        <p14:creationId xmlns:p14="http://schemas.microsoft.com/office/powerpoint/2010/main" val="1966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/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state = ‘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end = 0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function </a:t>
                </a:r>
                <a:r>
                  <a:rPr lang="en-US" sz="1400" dirty="0" err="1">
                    <a:latin typeface="Courant" panose="02000509030000020004" pitchFamily="49" charset="0"/>
                  </a:rPr>
                  <a:t>readFrom</a:t>
                </a:r>
                <a:r>
                  <a:rPr lang="en-US" sz="1400" dirty="0">
                    <a:latin typeface="Courant" panose="02000509030000020004" pitchFamily="49" charset="0"/>
                  </a:rPr>
                  <a:t>(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let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 = start; 	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this.end</a:t>
                </a:r>
                <a:r>
                  <a:rPr lang="en-US" sz="1400" dirty="0">
                    <a:latin typeface="Courant" panose="02000509030000020004" pitchFamily="49" charset="0"/>
                  </a:rPr>
                  <a:t> = i;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let char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[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char = ‘-’;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if(symbol):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symbol &amp;&amp; char!=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if(char ==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‘var_’;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digit …)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++;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Return 0;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blipFill>
                <a:blip r:embed="rId2"/>
                <a:stretch>
                  <a:fillRect l="-225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6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/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Class Token{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state = ‘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end =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readFrom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start):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start; 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macro=;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while(!terminating){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char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char = ‘-’;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𝑙𝑒𝑡𝑡𝑒𝑟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.,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∈[\\, +, −, ∗…]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if(letter):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‘variable;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if(digit||.):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if(symbol):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 = ‘macro’;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macros[char];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undefined 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if(state = ‘macro’):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=undefined?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clauseCount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!= 0?: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readClauses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return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symbol &amp;&amp; char!=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digit …)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content+=char;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== symbol &amp;&amp; char == ‘{‘}{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‘var_{‘;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‘var_{‘):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letter||digit):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‘}’):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terminating;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‘terminating’):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++;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Return 0;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9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42DDF18-0F62-099F-D483-C6597DF06DF5}"/>
              </a:ext>
            </a:extLst>
          </p:cNvPr>
          <p:cNvGrpSpPr/>
          <p:nvPr/>
        </p:nvGrpSpPr>
        <p:grpSpPr>
          <a:xfrm>
            <a:off x="855900" y="709863"/>
            <a:ext cx="11117929" cy="2501844"/>
            <a:chOff x="855900" y="709863"/>
            <a:chExt cx="11117929" cy="25018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AD1CE97-ADDC-00B1-344A-51AD917AAC14}"/>
                    </a:ext>
                  </a:extLst>
                </p:cNvPr>
                <p:cNvSpPr txBox="1"/>
                <p:nvPr/>
              </p:nvSpPr>
              <p:spPr>
                <a:xfrm>
                  <a:off x="855901" y="709863"/>
                  <a:ext cx="7494815" cy="1060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AD1CE97-ADDC-00B1-344A-51AD917AA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1" y="709863"/>
                  <a:ext cx="7494815" cy="10604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AC7E2A-F8D0-70A0-FC7E-375C3DC4B50B}"/>
                    </a:ext>
                  </a:extLst>
                </p:cNvPr>
                <p:cNvSpPr txBox="1"/>
                <p:nvPr/>
              </p:nvSpPr>
              <p:spPr>
                <a:xfrm>
                  <a:off x="855900" y="1770346"/>
                  <a:ext cx="7494815" cy="1422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2800" b="0" dirty="0"/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AC7E2A-F8D0-70A0-FC7E-375C3DC4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0" y="1770346"/>
                  <a:ext cx="7494815" cy="14229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4CE678-4D3E-F117-67EC-4AD72CA0BDD7}"/>
                </a:ext>
              </a:extLst>
            </p:cNvPr>
            <p:cNvGrpSpPr/>
            <p:nvPr/>
          </p:nvGrpSpPr>
          <p:grpSpPr>
            <a:xfrm>
              <a:off x="7575079" y="844715"/>
              <a:ext cx="1575344" cy="2040527"/>
              <a:chOff x="9155225" y="1201103"/>
              <a:chExt cx="1575344" cy="204052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A224DAC-7903-8F6A-1943-9060D5ADC959}"/>
                  </a:ext>
                </a:extLst>
              </p:cNvPr>
              <p:cNvCxnSpPr/>
              <p:nvPr/>
            </p:nvCxnSpPr>
            <p:spPr>
              <a:xfrm>
                <a:off x="9221002" y="2709834"/>
                <a:ext cx="1443790" cy="531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80AED7-3E96-ADDD-BA90-2C0C24FB5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757061"/>
                <a:ext cx="1021882" cy="966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71A9657-0995-7AF7-F7DB-FF3B83ED7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201103"/>
                <a:ext cx="0" cy="1508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8060BF-5C0A-36E2-983A-46C81FD72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607419"/>
                <a:ext cx="598371" cy="1115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45CBAC4-B815-A563-8AD1-627BCC227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607419"/>
                <a:ext cx="598371" cy="77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D8700A-1887-1D1B-D335-E1C53C06F9A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155225" y="1975790"/>
                    <a:ext cx="442766" cy="378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D8700A-1887-1D1B-D335-E1C53C06F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155225" y="1975790"/>
                    <a:ext cx="442766" cy="3789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A6EE28-443E-C85C-D253-1769971899B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4418" y="1572395"/>
                    <a:ext cx="405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A6EE28-443E-C85C-D253-176997189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4418" y="1572395"/>
                    <a:ext cx="4058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2F3F47-2CD0-37A7-3142-CF3E670C7A10}"/>
                  </a:ext>
                </a:extLst>
              </p:cNvPr>
              <p:cNvCxnSpPr/>
              <p:nvPr/>
            </p:nvCxnSpPr>
            <p:spPr>
              <a:xfrm>
                <a:off x="9221001" y="1718629"/>
                <a:ext cx="1509568" cy="4466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F7524A-F666-DD9F-765E-1A356B9C38CB}"/>
                </a:ext>
              </a:extLst>
            </p:cNvPr>
            <p:cNvGrpSpPr/>
            <p:nvPr/>
          </p:nvGrpSpPr>
          <p:grpSpPr>
            <a:xfrm>
              <a:off x="9847455" y="748923"/>
              <a:ext cx="2126374" cy="2462784"/>
              <a:chOff x="1318661" y="3850105"/>
              <a:chExt cx="2598821" cy="26337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06E11EF-AC66-B204-289C-A533C97E7DC3}"/>
                  </a:ext>
                </a:extLst>
              </p:cNvPr>
              <p:cNvCxnSpPr/>
              <p:nvPr/>
            </p:nvCxnSpPr>
            <p:spPr>
              <a:xfrm flipV="1">
                <a:off x="1318661" y="3850105"/>
                <a:ext cx="0" cy="2098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9C8773-AF40-E8BF-9CBC-58F7817D0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661" y="5948413"/>
                <a:ext cx="23966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E739CCF-DB8F-DD2F-9420-6A73209E8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0694" y="4899259"/>
                <a:ext cx="676174" cy="1049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B54A651-776C-C80B-14F6-4505FD322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473" y="5948413"/>
                <a:ext cx="947651" cy="535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F3333BF-4DA8-513B-E2CB-75395D6757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694" y="5043638"/>
                    <a:ext cx="2670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F3333BF-4DA8-513B-E2CB-75395D6757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0694" y="5043638"/>
                    <a:ext cx="2670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56" r="-63889" b="-19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D23C814-E423-2CD8-B9D0-A97BF856C0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343" y="5601904"/>
                    <a:ext cx="5101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D23C814-E423-2CD8-B9D0-A97BF856C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343" y="5601904"/>
                    <a:ext cx="5101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5000" r="-2941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9443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83EAB-A0D6-B1EE-28EB-DD6A46A2C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70"/>
          <a:stretch/>
        </p:blipFill>
        <p:spPr>
          <a:xfrm>
            <a:off x="0" y="0"/>
            <a:ext cx="12192000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D0FACB6-D722-D837-8A28-84F4DD919152}"/>
              </a:ext>
            </a:extLst>
          </p:cNvPr>
          <p:cNvGrpSpPr/>
          <p:nvPr/>
        </p:nvGrpSpPr>
        <p:grpSpPr>
          <a:xfrm>
            <a:off x="1491914" y="1292663"/>
            <a:ext cx="8941871" cy="4127056"/>
            <a:chOff x="1491914" y="1292663"/>
            <a:chExt cx="8941871" cy="4127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4A7CA5A-7A35-068D-7251-62B614A2AD7D}"/>
                    </a:ext>
                  </a:extLst>
                </p:cNvPr>
                <p:cNvSpPr txBox="1"/>
                <p:nvPr/>
              </p:nvSpPr>
              <p:spPr>
                <a:xfrm>
                  <a:off x="1491914" y="1809550"/>
                  <a:ext cx="6718435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Bottom disk: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b="0" dirty="0"/>
                </a:p>
                <a:p>
                  <a:endParaRPr lang="en-US" b="0" dirty="0"/>
                </a:p>
                <a:p>
                  <a:r>
                    <a:rPr lang="en-US" dirty="0"/>
                    <a:t>Top disk: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bottom: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sides: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tip: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4A7CA5A-7A35-068D-7251-62B614A2A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914" y="1809550"/>
                  <a:ext cx="6718435" cy="2585323"/>
                </a:xfrm>
                <a:prstGeom prst="rect">
                  <a:avLst/>
                </a:prstGeom>
                <a:blipFill>
                  <a:blip r:embed="rId2"/>
                  <a:stretch>
                    <a:fillRect l="-817" t="-1415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57968B76-24EF-23D0-1B49-0A0B143B8654}"/>
                </a:ext>
              </a:extLst>
            </p:cNvPr>
            <p:cNvSpPr/>
            <p:nvPr/>
          </p:nvSpPr>
          <p:spPr>
            <a:xfrm rot="10800000">
              <a:off x="8046720" y="1340788"/>
              <a:ext cx="1482290" cy="3522846"/>
            </a:xfrm>
            <a:prstGeom prst="downArrow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1CE8387-0B12-6182-7B15-F8E579F921F6}"/>
                </a:ext>
              </a:extLst>
            </p:cNvPr>
            <p:cNvSpPr/>
            <p:nvPr/>
          </p:nvSpPr>
          <p:spPr>
            <a:xfrm>
              <a:off x="9509760" y="2121280"/>
              <a:ext cx="385010" cy="2723950"/>
            </a:xfrm>
            <a:prstGeom prst="rightBrace">
              <a:avLst>
                <a:gd name="adj1" fmla="val 6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6840EA-DA06-EDE4-48C8-F139FC8BED3E}"/>
                    </a:ext>
                  </a:extLst>
                </p:cNvPr>
                <p:cNvSpPr txBox="1"/>
                <p:nvPr/>
              </p:nvSpPr>
              <p:spPr>
                <a:xfrm>
                  <a:off x="9673389" y="3291840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6840EA-DA06-EDE4-48C8-F139FC8BE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89" y="3291840"/>
                  <a:ext cx="760396" cy="3760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4C05E4-02E8-E651-0458-002675FDC7DF}"/>
                    </a:ext>
                  </a:extLst>
                </p:cNvPr>
                <p:cNvSpPr txBox="1"/>
                <p:nvPr/>
              </p:nvSpPr>
              <p:spPr>
                <a:xfrm>
                  <a:off x="9654139" y="1488347"/>
                  <a:ext cx="731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4C05E4-02E8-E651-0458-002675FDC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139" y="1488347"/>
                  <a:ext cx="7315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EAB417E-400F-BCD9-5D86-9A04E0F3D0D6}"/>
                </a:ext>
              </a:extLst>
            </p:cNvPr>
            <p:cNvSpPr/>
            <p:nvPr/>
          </p:nvSpPr>
          <p:spPr>
            <a:xfrm>
              <a:off x="9577135" y="1292663"/>
              <a:ext cx="221383" cy="780492"/>
            </a:xfrm>
            <a:prstGeom prst="rightBrace">
              <a:avLst>
                <a:gd name="adj1" fmla="val 6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B527C64-B383-9BC3-3DF3-34ED32C81721}"/>
                </a:ext>
              </a:extLst>
            </p:cNvPr>
            <p:cNvSpPr/>
            <p:nvPr/>
          </p:nvSpPr>
          <p:spPr>
            <a:xfrm rot="16200000">
              <a:off x="8500697" y="4756466"/>
              <a:ext cx="180004" cy="394340"/>
            </a:xfrm>
            <a:prstGeom prst="leftBrace">
              <a:avLst>
                <a:gd name="adj1" fmla="val 3899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9417CA-BAF7-CA30-6997-019F74FFC965}"/>
                    </a:ext>
                  </a:extLst>
                </p:cNvPr>
                <p:cNvSpPr txBox="1"/>
                <p:nvPr/>
              </p:nvSpPr>
              <p:spPr>
                <a:xfrm>
                  <a:off x="8295372" y="5043638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9417CA-BAF7-CA30-6997-019F74FF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372" y="5043638"/>
                  <a:ext cx="760396" cy="3760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C250271-A7A6-1F13-E64C-F85F55970FC2}"/>
                </a:ext>
              </a:extLst>
            </p:cNvPr>
            <p:cNvSpPr/>
            <p:nvPr/>
          </p:nvSpPr>
          <p:spPr>
            <a:xfrm rot="16200000">
              <a:off x="8334339" y="1833663"/>
              <a:ext cx="165913" cy="741145"/>
            </a:xfrm>
            <a:prstGeom prst="leftBrace">
              <a:avLst>
                <a:gd name="adj1" fmla="val 58271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54454F-48FD-1D29-4443-07029C2F3F02}"/>
                    </a:ext>
                  </a:extLst>
                </p:cNvPr>
                <p:cNvSpPr txBox="1"/>
                <p:nvPr/>
              </p:nvSpPr>
              <p:spPr>
                <a:xfrm>
                  <a:off x="8109283" y="2287193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54454F-48FD-1D29-4443-07029C2F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283" y="2287193"/>
                  <a:ext cx="760396" cy="3760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371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E0A8A-75E0-CB7F-2770-2D4B539235D0}"/>
              </a:ext>
            </a:extLst>
          </p:cNvPr>
          <p:cNvSpPr txBox="1"/>
          <p:nvPr/>
        </p:nvSpPr>
        <p:spPr>
          <a:xfrm>
            <a:off x="2008414" y="1338943"/>
            <a:ext cx="9797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PiScript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D8745A9-D1BE-837D-AD2F-AFAB0FD8675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88129" y="1523609"/>
            <a:ext cx="1976775" cy="365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0742E0-BF27-7839-9001-B1B1AF88395C}"/>
              </a:ext>
            </a:extLst>
          </p:cNvPr>
          <p:cNvSpPr txBox="1"/>
          <p:nvPr/>
        </p:nvSpPr>
        <p:spPr>
          <a:xfrm>
            <a:off x="4964904" y="1687762"/>
            <a:ext cx="462200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Arithmetics.func</a:t>
            </a:r>
            <a:r>
              <a:rPr lang="en-US" dirty="0"/>
              <a:t>(a: Number, b:Number){</a:t>
            </a:r>
          </a:p>
          <a:p>
            <a:pPr lvl="1"/>
            <a:r>
              <a:rPr lang="en-US" dirty="0"/>
              <a:t>If(a &amp; b </a:t>
            </a:r>
            <a:r>
              <a:rPr lang="en-US" dirty="0" err="1"/>
              <a:t>typeof</a:t>
            </a:r>
            <a:r>
              <a:rPr lang="en-US" dirty="0"/>
              <a:t> vector){</a:t>
            </a:r>
          </a:p>
          <a:p>
            <a:pPr lvl="1"/>
            <a:r>
              <a:rPr lang="en-US" dirty="0"/>
              <a:t>	holder = </a:t>
            </a:r>
            <a:r>
              <a:rPr lang="en-US" dirty="0" err="1">
                <a:solidFill>
                  <a:schemeClr val="accent5"/>
                </a:solidFill>
              </a:rPr>
              <a:t>RC</a:t>
            </a:r>
            <a:r>
              <a:rPr lang="en-US" dirty="0" err="1"/>
              <a:t>.getVector</a:t>
            </a:r>
            <a:r>
              <a:rPr lang="en-US" dirty="0"/>
              <a:t>(3);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holder.data</a:t>
            </a:r>
            <a:r>
              <a:rPr lang="en-US" dirty="0"/>
              <a:t>[0] = …</a:t>
            </a:r>
          </a:p>
          <a:p>
            <a:pPr lvl="1"/>
            <a:r>
              <a:rPr lang="en-US" dirty="0"/>
              <a:t>	…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holder.data</a:t>
            </a:r>
            <a:r>
              <a:rPr lang="en-US" dirty="0"/>
              <a:t>[2] = …</a:t>
            </a:r>
          </a:p>
          <a:p>
            <a:pPr lvl="1"/>
            <a:r>
              <a:rPr lang="en-US" dirty="0">
                <a:ln>
                  <a:solidFill>
                    <a:schemeClr val="accent6"/>
                  </a:solidFill>
                </a:ln>
              </a:rPr>
              <a:t>	</a:t>
            </a:r>
            <a:r>
              <a:rPr lang="en-US" dirty="0" err="1">
                <a:ln>
                  <a:solidFill>
                    <a:schemeClr val="accent6"/>
                  </a:solidFill>
                </a:ln>
              </a:rPr>
              <a:t>a.recycle</a:t>
            </a:r>
            <a:r>
              <a:rPr lang="en-US" dirty="0">
                <a:ln>
                  <a:solidFill>
                    <a:schemeClr val="accent6"/>
                  </a:solidFill>
                </a:ln>
              </a:rPr>
              <a:t>();</a:t>
            </a:r>
          </a:p>
          <a:p>
            <a:pPr lvl="1"/>
            <a:r>
              <a:rPr lang="en-US" dirty="0">
                <a:ln>
                  <a:solidFill>
                    <a:schemeClr val="accent6"/>
                  </a:solidFill>
                </a:ln>
              </a:rPr>
              <a:t>	</a:t>
            </a:r>
            <a:r>
              <a:rPr lang="en-US" dirty="0" err="1">
                <a:ln>
                  <a:solidFill>
                    <a:schemeClr val="accent6"/>
                  </a:solidFill>
                </a:ln>
              </a:rPr>
              <a:t>b.recycle</a:t>
            </a:r>
            <a:r>
              <a:rPr lang="en-US" dirty="0">
                <a:ln>
                  <a:solidFill>
                    <a:schemeClr val="accent6"/>
                  </a:solidFill>
                </a:ln>
              </a:rPr>
              <a:t>();</a:t>
            </a:r>
          </a:p>
          <a:p>
            <a:pPr lvl="1"/>
            <a:r>
              <a:rPr lang="en-US" b="1" dirty="0"/>
              <a:t>	</a:t>
            </a:r>
            <a:r>
              <a:rPr lang="en-US" dirty="0"/>
              <a:t>return holder;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6F2B5-7F4E-78DB-4B33-2FA7FFD1D58B}"/>
              </a:ext>
            </a:extLst>
          </p:cNvPr>
          <p:cNvSpPr txBox="1"/>
          <p:nvPr/>
        </p:nvSpPr>
        <p:spPr>
          <a:xfrm>
            <a:off x="1278732" y="2077607"/>
            <a:ext cx="303609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Recycle Center</a:t>
            </a:r>
          </a:p>
          <a:p>
            <a:pPr algn="ctr"/>
            <a:r>
              <a:rPr lang="en-US" dirty="0"/>
              <a:t>[v0, v1, …, </a:t>
            </a:r>
            <a:r>
              <a:rPr lang="en-US" dirty="0" err="1"/>
              <a:t>vn</a:t>
            </a:r>
            <a:r>
              <a:rPr lang="en-US" dirty="0"/>
              <a:t>]</a:t>
            </a:r>
          </a:p>
          <a:p>
            <a:r>
              <a:rPr lang="en-US" dirty="0"/>
              <a:t>.</a:t>
            </a:r>
            <a:r>
              <a:rPr lang="en-US" dirty="0" err="1"/>
              <a:t>getVector</a:t>
            </a:r>
            <a:r>
              <a:rPr lang="en-US" dirty="0"/>
              <a:t>(dim: number)</a:t>
            </a:r>
          </a:p>
          <a:p>
            <a:r>
              <a:rPr lang="en-US" dirty="0"/>
              <a:t>.</a:t>
            </a:r>
            <a:r>
              <a:rPr lang="en-US" dirty="0" err="1"/>
              <a:t>getArray</a:t>
            </a:r>
            <a:r>
              <a:rPr lang="en-US" dirty="0"/>
              <a:t>(size: number)</a:t>
            </a:r>
          </a:p>
          <a:p>
            <a:r>
              <a:rPr lang="en-US" dirty="0"/>
              <a:t>.</a:t>
            </a:r>
            <a:r>
              <a:rPr lang="en-US" dirty="0" err="1"/>
              <a:t>getComplex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0A50B-DF14-9EB4-A3A7-BCFCA5F4AE3A}"/>
              </a:ext>
            </a:extLst>
          </p:cNvPr>
          <p:cNvSpPr txBox="1"/>
          <p:nvPr/>
        </p:nvSpPr>
        <p:spPr>
          <a:xfrm>
            <a:off x="1371600" y="3864769"/>
            <a:ext cx="303609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  <a:p>
            <a:r>
              <a:rPr lang="en-US" dirty="0"/>
              <a:t>.locked//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.recycle() //Releases memory and passes this into recycle center, bypass if locked is true</a:t>
            </a:r>
          </a:p>
          <a:p>
            <a:r>
              <a:rPr lang="en-US" dirty="0"/>
              <a:t>.lock()</a:t>
            </a:r>
          </a:p>
          <a:p>
            <a:r>
              <a:rPr lang="en-US" dirty="0"/>
              <a:t>.release()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9E3060-3D57-216B-7075-B62EDF1F6795}"/>
              </a:ext>
            </a:extLst>
          </p:cNvPr>
          <p:cNvCxnSpPr>
            <a:stCxn id="11" idx="2"/>
          </p:cNvCxnSpPr>
          <p:nvPr/>
        </p:nvCxnSpPr>
        <p:spPr>
          <a:xfrm flipH="1">
            <a:off x="2793206" y="3554935"/>
            <a:ext cx="3573" cy="30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E947E-F7C7-622E-8B00-4B37CA180B2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878931" y="3554935"/>
            <a:ext cx="10716" cy="30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BE3EF-6154-62EB-4BB8-45B1065FCB3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14825" y="2816271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556C1-4F72-D4D4-DEFA-4E883EA5A9BF}"/>
              </a:ext>
            </a:extLst>
          </p:cNvPr>
          <p:cNvSpPr txBox="1"/>
          <p:nvPr/>
        </p:nvSpPr>
        <p:spPr>
          <a:xfrm>
            <a:off x="4414836" y="2512359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681CE7-3B72-F9B7-A040-C43F2940CA9A}"/>
              </a:ext>
            </a:extLst>
          </p:cNvPr>
          <p:cNvSpPr txBox="1"/>
          <p:nvPr/>
        </p:nvSpPr>
        <p:spPr>
          <a:xfrm>
            <a:off x="3764754" y="1503096"/>
            <a:ext cx="5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2668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2E158-6103-810C-F013-AB660FF91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5" b="15087"/>
          <a:stretch/>
        </p:blipFill>
        <p:spPr>
          <a:xfrm>
            <a:off x="0" y="962525"/>
            <a:ext cx="12192000" cy="4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F44A4-8DC2-E8A1-62BF-395D6A85F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0" b="8070"/>
          <a:stretch/>
        </p:blipFill>
        <p:spPr>
          <a:xfrm>
            <a:off x="0" y="818146"/>
            <a:ext cx="12192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AAAE0-F7B4-322D-08D8-3EC7FDC1F568}"/>
              </a:ext>
            </a:extLst>
          </p:cNvPr>
          <p:cNvGrpSpPr/>
          <p:nvPr/>
        </p:nvGrpSpPr>
        <p:grpSpPr>
          <a:xfrm>
            <a:off x="286441" y="1127723"/>
            <a:ext cx="11041604" cy="4801314"/>
            <a:chOff x="286441" y="1127723"/>
            <a:chExt cx="11041604" cy="48013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55283E-8132-66E5-2B1F-CC1DB491D285}"/>
                </a:ext>
              </a:extLst>
            </p:cNvPr>
            <p:cNvSpPr txBox="1"/>
            <p:nvPr/>
          </p:nvSpPr>
          <p:spPr>
            <a:xfrm>
              <a:off x="286441" y="1127723"/>
              <a:ext cx="11041604" cy="48013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Recycle Center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.</a:t>
              </a:r>
              <a:r>
                <a:rPr lang="en-US" dirty="0" err="1"/>
                <a:t>getVector</a:t>
              </a:r>
              <a:r>
                <a:rPr lang="en-US" dirty="0"/>
                <a:t>(dim: number)</a:t>
              </a:r>
            </a:p>
            <a:p>
              <a:r>
                <a:rPr lang="en-US" dirty="0"/>
                <a:t>.</a:t>
              </a:r>
              <a:r>
                <a:rPr lang="en-US" dirty="0" err="1"/>
                <a:t>getArray</a:t>
              </a:r>
              <a:r>
                <a:rPr lang="en-US" dirty="0"/>
                <a:t>(size: number)</a:t>
              </a:r>
            </a:p>
            <a:p>
              <a:r>
                <a:rPr lang="en-US" dirty="0"/>
                <a:t>.</a:t>
              </a:r>
              <a:r>
                <a:rPr lang="en-US" dirty="0" err="1"/>
                <a:t>getComplex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5259B8-1DA6-CB9E-327B-284CA40C6E85}"/>
                </a:ext>
              </a:extLst>
            </p:cNvPr>
            <p:cNvSpPr txBox="1"/>
            <p:nvPr/>
          </p:nvSpPr>
          <p:spPr>
            <a:xfrm>
              <a:off x="1078029" y="2836501"/>
              <a:ext cx="479659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Stack 1…n: dynamically allocated</a:t>
              </a:r>
            </a:p>
            <a:p>
              <a:r>
                <a:rPr lang="en-US" dirty="0"/>
                <a:t>[S1,</a:t>
              </a:r>
            </a:p>
            <a:p>
              <a:r>
                <a:rPr lang="en-US" dirty="0"/>
                <a:t>S2,</a:t>
              </a:r>
            </a:p>
            <a:p>
              <a:r>
                <a:rPr lang="en-US" dirty="0"/>
                <a:t>S3…]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57CE0D-364F-F433-B24D-76F0421E9D1E}"/>
                </a:ext>
              </a:extLst>
            </p:cNvPr>
            <p:cNvSpPr txBox="1"/>
            <p:nvPr/>
          </p:nvSpPr>
          <p:spPr>
            <a:xfrm>
              <a:off x="1078029" y="2190170"/>
              <a:ext cx="479659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Stack 0:</a:t>
              </a:r>
            </a:p>
            <a:p>
              <a:r>
                <a:rPr lang="en-US" dirty="0"/>
                <a:t>S0 = [Q(1,2,3), Q(2,3),…]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4BC702-73D8-BAA8-F6BE-245B4B67EE1E}"/>
                </a:ext>
              </a:extLst>
            </p:cNvPr>
            <p:cNvSpPr txBox="1"/>
            <p:nvPr/>
          </p:nvSpPr>
          <p:spPr>
            <a:xfrm>
              <a:off x="1078029" y="1835698"/>
              <a:ext cx="47965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Array/Vector stacks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6547C6-A7D6-C25A-C017-70A41D2A6ED6}"/>
                </a:ext>
              </a:extLst>
            </p:cNvPr>
            <p:cNvSpPr txBox="1"/>
            <p:nvPr/>
          </p:nvSpPr>
          <p:spPr>
            <a:xfrm>
              <a:off x="6317383" y="1820838"/>
              <a:ext cx="421586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Complex Stacks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461D4F-3C46-2E6A-78E2-8BCE2531A685}"/>
                </a:ext>
              </a:extLst>
            </p:cNvPr>
            <p:cNvSpPr txBox="1"/>
            <p:nvPr/>
          </p:nvSpPr>
          <p:spPr>
            <a:xfrm>
              <a:off x="6317383" y="2205030"/>
              <a:ext cx="421586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Complex Stack:</a:t>
              </a:r>
            </a:p>
            <a:p>
              <a:r>
                <a:rPr lang="en-US" dirty="0"/>
                <a:t>SC = [Q(1,2), Q(2,3),…]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384BAA0-0D08-FF66-797F-F865349AC5BB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810577" y="2020364"/>
              <a:ext cx="3064042" cy="2561261"/>
            </a:xfrm>
            <a:prstGeom prst="bentConnector3">
              <a:avLst>
                <a:gd name="adj1" fmla="val 1074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1EE521-EFCE-8535-C30B-0CBB496F47BD}"/>
                </a:ext>
              </a:extLst>
            </p:cNvPr>
            <p:cNvSpPr txBox="1"/>
            <p:nvPr/>
          </p:nvSpPr>
          <p:spPr>
            <a:xfrm>
              <a:off x="3583807" y="4212293"/>
              <a:ext cx="167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Access, pop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9E7136C-726E-1817-4786-09303CD74CDE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723949" y="2020364"/>
              <a:ext cx="3150670" cy="2862029"/>
            </a:xfrm>
            <a:prstGeom prst="bentConnector3">
              <a:avLst>
                <a:gd name="adj1" fmla="val 1072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0F2960E-3EF2-D764-333A-FBD2BEC83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47" y="2020364"/>
              <a:ext cx="8800702" cy="3167653"/>
            </a:xfrm>
            <a:prstGeom prst="bentConnector3">
              <a:avLst>
                <a:gd name="adj1" fmla="val 1037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583932-6340-BE5C-D0F8-0D3DC41138D3}"/>
                </a:ext>
              </a:extLst>
            </p:cNvPr>
            <p:cNvSpPr txBox="1"/>
            <p:nvPr/>
          </p:nvSpPr>
          <p:spPr>
            <a:xfrm>
              <a:off x="3583807" y="4848111"/>
              <a:ext cx="167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Access, pop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1698</Words>
  <Application>Microsoft Office PowerPoint</Application>
  <PresentationFormat>Widescreen</PresentationFormat>
  <Paragraphs>311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Courant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27</cp:revision>
  <dcterms:created xsi:type="dcterms:W3CDTF">2021-07-12T06:55:50Z</dcterms:created>
  <dcterms:modified xsi:type="dcterms:W3CDTF">2022-05-27T23:19:54Z</dcterms:modified>
</cp:coreProperties>
</file>