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00" r:id="rId4"/>
    <p:sldId id="269" r:id="rId5"/>
    <p:sldId id="258" r:id="rId6"/>
    <p:sldId id="270" r:id="rId7"/>
    <p:sldId id="271" r:id="rId8"/>
    <p:sldId id="272" r:id="rId9"/>
    <p:sldId id="273" r:id="rId10"/>
    <p:sldId id="259" r:id="rId11"/>
    <p:sldId id="274" r:id="rId12"/>
    <p:sldId id="301" r:id="rId13"/>
    <p:sldId id="302" r:id="rId14"/>
    <p:sldId id="304" r:id="rId15"/>
    <p:sldId id="281" r:id="rId16"/>
    <p:sldId id="261" r:id="rId17"/>
    <p:sldId id="305" r:id="rId18"/>
    <p:sldId id="275" r:id="rId19"/>
    <p:sldId id="303" r:id="rId20"/>
    <p:sldId id="276" r:id="rId21"/>
    <p:sldId id="262" r:id="rId22"/>
    <p:sldId id="279" r:id="rId23"/>
    <p:sldId id="278" r:id="rId24"/>
    <p:sldId id="277" r:id="rId25"/>
    <p:sldId id="282" r:id="rId26"/>
    <p:sldId id="283" r:id="rId27"/>
    <p:sldId id="309" r:id="rId28"/>
    <p:sldId id="285" r:id="rId29"/>
    <p:sldId id="264" r:id="rId30"/>
    <p:sldId id="287" r:id="rId31"/>
    <p:sldId id="306" r:id="rId32"/>
    <p:sldId id="291" r:id="rId33"/>
    <p:sldId id="288" r:id="rId34"/>
    <p:sldId id="290" r:id="rId35"/>
    <p:sldId id="293" r:id="rId36"/>
    <p:sldId id="292" r:id="rId37"/>
    <p:sldId id="294" r:id="rId38"/>
    <p:sldId id="295" r:id="rId39"/>
    <p:sldId id="296" r:id="rId40"/>
    <p:sldId id="265" r:id="rId41"/>
    <p:sldId id="297" r:id="rId42"/>
    <p:sldId id="298" r:id="rId43"/>
    <p:sldId id="307" r:id="rId44"/>
    <p:sldId id="268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032"/>
  </p:normalViewPr>
  <p:slideViewPr>
    <p:cSldViewPr>
      <p:cViewPr varScale="1">
        <p:scale>
          <a:sx n="94" d="100"/>
          <a:sy n="94" d="100"/>
        </p:scale>
        <p:origin x="21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FC6AE8-F873-483B-B5CA-E69C9D8A0F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E72F7-30A9-43D9-909E-53691D554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5DC06-E987-476B-B30D-E0E5D1496DB0}" type="datetimeFigureOut">
              <a:rPr lang="en-US" altLang="en-US"/>
              <a:pPr/>
              <a:t>9/13/19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F1487-3429-436A-B5F8-E51FEF079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F5A19-7FDC-4AD9-984F-CA05D95A9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C9A8B1-461F-4752-804E-327F1B3308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9BE8EDF-FDDE-40AD-B8BF-96792D2D3C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A5401AC-77D6-4CF0-A2F1-C0585ACA43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47B78DF-C09D-4057-875F-E4CD6BE4DE1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5B89146-9BE7-44BA-A83F-62ABB1FB42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FB15F403-3FF9-4FE6-BA46-28450B6C64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5773042-6F48-49E8-9ACC-2A7F9F5AC2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D17281-2FAC-492D-B74C-E364D8E0F4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EB425F-69CF-45B6-AA9C-74D56A483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BE58D36-CFF9-4016-8ACC-244457264DC4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D0A351A9-A67A-4AB8-9D97-9869B59CB1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E2A2F51C-EEBF-4532-9E5C-1F17ABA6A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B65715-598D-44FA-A3A4-77D595447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B89D3F-3540-40A6-896A-F533A5C7050D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D38B3155-B78E-41C6-983C-6E433A59A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3B1E3C0-E6A6-47CB-A4B6-840A75243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AC7BB1-D14A-4976-9697-8AD0A6BE4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C33CE2-D7F2-4B35-ACCB-0A57A6055CC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48F8D7B1-7E80-48CE-9500-052AC259C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75EA7675-6F05-477E-9982-1FED7407D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0CF63A-5F63-461F-8F9B-069D81F28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B2B87C-525F-47ED-89A0-AC15EE87EBB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2A64B882-1365-4D69-A57A-FAE097830F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9BF77736-287F-49B5-A7B0-27D4F97F1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A14379-CEA0-49AF-B84B-02146E7143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C7D2FFD-A2BA-4A9B-A284-410F309A8867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51554" name="Rectangle 1026">
            <a:extLst>
              <a:ext uri="{FF2B5EF4-FFF2-40B4-BE49-F238E27FC236}">
                <a16:creationId xmlns:a16="http://schemas.microsoft.com/office/drawing/2014/main" id="{73503103-8D2F-4CEA-860E-D71D2B7BF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1555" name="Rectangle 1027">
            <a:extLst>
              <a:ext uri="{FF2B5EF4-FFF2-40B4-BE49-F238E27FC236}">
                <a16:creationId xmlns:a16="http://schemas.microsoft.com/office/drawing/2014/main" id="{00B14294-B37C-4D43-B9A9-61B34BB1F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1931F5-5604-4CC8-B927-8327865A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2C993A1-2FB3-481E-ACA7-69CB84FF9B7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52578" name="Rectangle 1026">
            <a:extLst>
              <a:ext uri="{FF2B5EF4-FFF2-40B4-BE49-F238E27FC236}">
                <a16:creationId xmlns:a16="http://schemas.microsoft.com/office/drawing/2014/main" id="{1E9BD779-DCBF-44A9-B412-590982861A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2579" name="Rectangle 1027">
            <a:extLst>
              <a:ext uri="{FF2B5EF4-FFF2-40B4-BE49-F238E27FC236}">
                <a16:creationId xmlns:a16="http://schemas.microsoft.com/office/drawing/2014/main" id="{17914338-DB61-4F4D-837C-741289757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901703-F1B2-4391-96C8-FC45E78E9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FEF3C48-F9B7-4FFF-B975-E82A71ECFD2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53602" name="Rectangle 1026">
            <a:extLst>
              <a:ext uri="{FF2B5EF4-FFF2-40B4-BE49-F238E27FC236}">
                <a16:creationId xmlns:a16="http://schemas.microsoft.com/office/drawing/2014/main" id="{151D8C67-5343-434D-9C38-63DBDBB3A5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03" name="Rectangle 1027">
            <a:extLst>
              <a:ext uri="{FF2B5EF4-FFF2-40B4-BE49-F238E27FC236}">
                <a16:creationId xmlns:a16="http://schemas.microsoft.com/office/drawing/2014/main" id="{1F76B79B-D710-4BC4-BE9F-A4017DB83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C2C4E3-4C33-4D8B-BF0D-3A51C393C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51CC1E7-5F01-4532-9A32-284588D0E4B5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54626" name="Rectangle 1026">
            <a:extLst>
              <a:ext uri="{FF2B5EF4-FFF2-40B4-BE49-F238E27FC236}">
                <a16:creationId xmlns:a16="http://schemas.microsoft.com/office/drawing/2014/main" id="{9E9A0392-D1D3-4B4D-ADA1-39996E4AE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1027">
            <a:extLst>
              <a:ext uri="{FF2B5EF4-FFF2-40B4-BE49-F238E27FC236}">
                <a16:creationId xmlns:a16="http://schemas.microsoft.com/office/drawing/2014/main" id="{B611F98C-D531-4CEC-B84D-A496ABFE1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097124-504F-4786-97F0-3B11D7A2B2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AA89030-4CAA-4EE6-BCC3-57F004679312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55650" name="Rectangle 1026">
            <a:extLst>
              <a:ext uri="{FF2B5EF4-FFF2-40B4-BE49-F238E27FC236}">
                <a16:creationId xmlns:a16="http://schemas.microsoft.com/office/drawing/2014/main" id="{F5A98A90-3CF9-4101-872E-6DC8A3C9E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5651" name="Rectangle 1027">
            <a:extLst>
              <a:ext uri="{FF2B5EF4-FFF2-40B4-BE49-F238E27FC236}">
                <a16:creationId xmlns:a16="http://schemas.microsoft.com/office/drawing/2014/main" id="{10060B1D-8B75-4405-ACA3-1A8130F89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549726-AF05-4F3B-A9D8-C0B1E75C5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E92D56B-6FB8-470F-A538-B7FF7B8E9DC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56674" name="Rectangle 1026">
            <a:extLst>
              <a:ext uri="{FF2B5EF4-FFF2-40B4-BE49-F238E27FC236}">
                <a16:creationId xmlns:a16="http://schemas.microsoft.com/office/drawing/2014/main" id="{45B5CE23-3CB5-4442-B759-D5510A53BC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6675" name="Rectangle 1027">
            <a:extLst>
              <a:ext uri="{FF2B5EF4-FFF2-40B4-BE49-F238E27FC236}">
                <a16:creationId xmlns:a16="http://schemas.microsoft.com/office/drawing/2014/main" id="{EEFDD558-69AA-46AE-9643-DC685E276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3CB4FB-B89D-4632-BDCC-338443CA9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311CFAD-70F4-41B1-AC66-F6F87BBAC98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C683C1D3-2049-45AC-8DA8-C4E14044F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5EF37447-9B86-4C0D-BCF7-25F5C5F26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DDCE49-C757-4239-8734-6C932BBBE7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0F9098-0CA1-44CE-8FA9-CA787ABA5548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A1EFD6E0-FF4F-4A60-B2AA-04A772891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45033B10-5EBF-48E8-AF36-81AC971EE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E7C22-D765-4E3C-BA0B-CC750055B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CFD607-AD51-4468-8BB7-7C3FC75AD608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631EFC70-99E8-4956-A437-FCF4613F1E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055AFF38-A82A-4F82-A6FC-9078F3F3E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20B33E-C2D3-4FB3-93F2-66B138F1B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2E6A7DB-E1A7-4B49-8CD2-5998063AAA38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DBDB19A7-E750-4472-A309-94984726DF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6CAA2BC-F43A-426B-B2B6-819D5FCA6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Dynamic binding – look into this! </a:t>
            </a:r>
          </a:p>
          <a:p>
            <a:pPr>
              <a:defRPr/>
            </a:pPr>
            <a:r>
              <a:rPr lang="en-US" dirty="0">
                <a:cs typeface="+mn-cs"/>
              </a:rPr>
              <a:t>How to determine if you need dynamic binding, two rules:</a:t>
            </a:r>
          </a:p>
          <a:p>
            <a:pPr marL="228600" indent="-228600">
              <a:buAutoNum type="arabicParenR"/>
              <a:defRPr/>
            </a:pPr>
            <a:r>
              <a:rPr lang="en-US" dirty="0">
                <a:cs typeface="+mn-cs"/>
              </a:rPr>
              <a:t>If you have a method That is a super class?</a:t>
            </a:r>
          </a:p>
          <a:p>
            <a:pPr marL="228600" indent="-228600">
              <a:buAutoNum type="arabicParenR"/>
              <a:defRPr/>
            </a:pPr>
            <a:r>
              <a:rPr lang="en-US" dirty="0">
                <a:cs typeface="+mn-cs"/>
              </a:rPr>
              <a:t>There is more than </a:t>
            </a:r>
            <a:r>
              <a:rPr lang="en-US">
                <a:cs typeface="+mn-cs"/>
              </a:rPr>
              <a:t>one definition of </a:t>
            </a:r>
            <a:r>
              <a:rPr lang="en-US" dirty="0">
                <a:cs typeface="+mn-cs"/>
              </a:rPr>
              <a:t>the method (is it defined in the subclasses?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887A48-C600-4B4C-A45D-A5852D947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F6C724-46D5-4E80-8348-0F65659BF7C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178EA38F-CB67-4B5A-8F71-8C2E28EF8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9EE7A2C4-F43D-49FB-9CFE-3FBC5D6E5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9746EE-737E-4776-84FD-5DD5D592D4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C89F46D-10A6-41CC-929D-956F91F7E72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61794" name="Rectangle 1026">
            <a:extLst>
              <a:ext uri="{FF2B5EF4-FFF2-40B4-BE49-F238E27FC236}">
                <a16:creationId xmlns:a16="http://schemas.microsoft.com/office/drawing/2014/main" id="{544BDA35-A18D-4379-8B8D-4C2B4C67E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1795" name="Rectangle 1027">
            <a:extLst>
              <a:ext uri="{FF2B5EF4-FFF2-40B4-BE49-F238E27FC236}">
                <a16:creationId xmlns:a16="http://schemas.microsoft.com/office/drawing/2014/main" id="{3DE12F2C-26B3-4125-82D6-C63B59C1A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4627C9-863E-44D3-83A1-AFE53B454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DFCAF3-529B-4E3D-B598-8E194FACAA0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62818" name="Rectangle 1026">
            <a:extLst>
              <a:ext uri="{FF2B5EF4-FFF2-40B4-BE49-F238E27FC236}">
                <a16:creationId xmlns:a16="http://schemas.microsoft.com/office/drawing/2014/main" id="{4BB6416A-D7B2-4B21-83F9-8794F70BF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2819" name="Rectangle 1027">
            <a:extLst>
              <a:ext uri="{FF2B5EF4-FFF2-40B4-BE49-F238E27FC236}">
                <a16:creationId xmlns:a16="http://schemas.microsoft.com/office/drawing/2014/main" id="{6A82565D-B6FC-4D6B-B869-7F42EA48F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471537-FBA4-44AF-87B3-AF06D33FA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FA46D83-6B22-4556-8AF9-32E1C3DF8895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64866" name="Rectangle 1026">
            <a:extLst>
              <a:ext uri="{FF2B5EF4-FFF2-40B4-BE49-F238E27FC236}">
                <a16:creationId xmlns:a16="http://schemas.microsoft.com/office/drawing/2014/main" id="{2E7203E4-EC07-4D6B-858F-CCC93EFAB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4867" name="Rectangle 1027">
            <a:extLst>
              <a:ext uri="{FF2B5EF4-FFF2-40B4-BE49-F238E27FC236}">
                <a16:creationId xmlns:a16="http://schemas.microsoft.com/office/drawing/2014/main" id="{A7E4C94D-4887-4F24-9903-711D4CE4D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41CD374-943D-41CF-9FAC-0317698AF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0C9F7B0-C40E-42DC-8D52-93113493C1A7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65890" name="Rectangle 1026">
            <a:extLst>
              <a:ext uri="{FF2B5EF4-FFF2-40B4-BE49-F238E27FC236}">
                <a16:creationId xmlns:a16="http://schemas.microsoft.com/office/drawing/2014/main" id="{C5731113-24CA-4211-B07A-BCFC82839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5891" name="Rectangle 1027">
            <a:extLst>
              <a:ext uri="{FF2B5EF4-FFF2-40B4-BE49-F238E27FC236}">
                <a16:creationId xmlns:a16="http://schemas.microsoft.com/office/drawing/2014/main" id="{F9AC892C-6BEF-42BD-9AA0-5EF82A2AD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696D4-E457-433B-8B83-D4ADC5CB9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1E78E94-9F54-4CEB-8194-2B55EA00AFE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20ADEF85-1995-4522-84AF-246422D4C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863B25E0-F2A3-4D8B-AB97-9A6E70EF0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A63DD7-5A42-4521-9C17-D8188EFE8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3D3BC67-2FB4-4C98-95D3-70B3850CE60C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03E7D0A5-D5E2-4FE7-8E7A-F0E9A47E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4477ECEF-C594-4890-BE05-5D181E9AD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777323-87D8-44B5-AFFA-D5616E849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3148DBF-059A-4503-B110-F1C46F4A74E7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69986" name="Rectangle 1026">
            <a:extLst>
              <a:ext uri="{FF2B5EF4-FFF2-40B4-BE49-F238E27FC236}">
                <a16:creationId xmlns:a16="http://schemas.microsoft.com/office/drawing/2014/main" id="{BBE866E3-C91C-43D5-A256-B9649FB0C9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9987" name="Rectangle 1027">
            <a:extLst>
              <a:ext uri="{FF2B5EF4-FFF2-40B4-BE49-F238E27FC236}">
                <a16:creationId xmlns:a16="http://schemas.microsoft.com/office/drawing/2014/main" id="{80C8AC85-0561-4150-B374-3CCAB16F2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E85F25-6512-4C32-80E3-2590F5BC5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CB019C-8952-4ECA-AA84-3DF4BB286DE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41314" name="Rectangle 1026">
            <a:extLst>
              <a:ext uri="{FF2B5EF4-FFF2-40B4-BE49-F238E27FC236}">
                <a16:creationId xmlns:a16="http://schemas.microsoft.com/office/drawing/2014/main" id="{70173E9F-F380-423A-95BE-EEA7F605D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1027">
            <a:extLst>
              <a:ext uri="{FF2B5EF4-FFF2-40B4-BE49-F238E27FC236}">
                <a16:creationId xmlns:a16="http://schemas.microsoft.com/office/drawing/2014/main" id="{A4475F06-2C25-4472-A8C5-E1185B68D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8DC8D2-BF61-4735-BCF6-8699C3879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14F19D3-4176-4760-B908-D090AA6AD69B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71010" name="Rectangle 1026">
            <a:extLst>
              <a:ext uri="{FF2B5EF4-FFF2-40B4-BE49-F238E27FC236}">
                <a16:creationId xmlns:a16="http://schemas.microsoft.com/office/drawing/2014/main" id="{BE48BD66-2E28-4419-9F57-79D727DDF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1011" name="Rectangle 1027">
            <a:extLst>
              <a:ext uri="{FF2B5EF4-FFF2-40B4-BE49-F238E27FC236}">
                <a16:creationId xmlns:a16="http://schemas.microsoft.com/office/drawing/2014/main" id="{FAF1DFFE-F3F2-4C32-B1FD-D63F7396F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192976-D9F5-478C-B8ED-C93F3FCD3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3C54D21-7CAA-4E20-8113-925D305C18FD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72034" name="Rectangle 1026">
            <a:extLst>
              <a:ext uri="{FF2B5EF4-FFF2-40B4-BE49-F238E27FC236}">
                <a16:creationId xmlns:a16="http://schemas.microsoft.com/office/drawing/2014/main" id="{98173A20-55B8-47D7-8A8A-1427DFE38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2035" name="Rectangle 1027">
            <a:extLst>
              <a:ext uri="{FF2B5EF4-FFF2-40B4-BE49-F238E27FC236}">
                <a16:creationId xmlns:a16="http://schemas.microsoft.com/office/drawing/2014/main" id="{3CC0B1A7-DFB9-4BE3-B6AC-A809C4BFA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223B46-8FC1-471F-B09F-9A2CDF535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A695FF8-023F-4E1B-8AE6-58DC69833E47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73058" name="Rectangle 1026">
            <a:extLst>
              <a:ext uri="{FF2B5EF4-FFF2-40B4-BE49-F238E27FC236}">
                <a16:creationId xmlns:a16="http://schemas.microsoft.com/office/drawing/2014/main" id="{0C4F9407-C7CB-474F-AC01-D51A05D601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59" name="Rectangle 1027">
            <a:extLst>
              <a:ext uri="{FF2B5EF4-FFF2-40B4-BE49-F238E27FC236}">
                <a16:creationId xmlns:a16="http://schemas.microsoft.com/office/drawing/2014/main" id="{8785A9F7-9410-44E2-AC34-F5BF23FDB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BD272B-A6A8-4199-9FC0-81A2F85D9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7EA1B8F-DD24-4D9A-998D-C40B3ED2F684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D2F31E3B-A1DF-469E-8391-DD6DBE87D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4AAF5433-B601-4E49-AA5B-8E836E290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FCA811-C0DA-4165-8EF2-1EFF5C15F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4C1FC4E-35A9-43C1-8565-5969C1E4F73B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F5828EBB-8343-47A2-BEFD-661446CE3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1647FEA9-B745-48D2-89EE-16126E08C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2DA1CE-C8C0-4A30-AA0F-33107BAF3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1C1E711-7227-4423-BE95-ECDD429EBAE6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76130" name="Rectangle 1026">
            <a:extLst>
              <a:ext uri="{FF2B5EF4-FFF2-40B4-BE49-F238E27FC236}">
                <a16:creationId xmlns:a16="http://schemas.microsoft.com/office/drawing/2014/main" id="{5FC0EB50-5F80-461C-81EA-62C1D9D883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6131" name="Rectangle 1027">
            <a:extLst>
              <a:ext uri="{FF2B5EF4-FFF2-40B4-BE49-F238E27FC236}">
                <a16:creationId xmlns:a16="http://schemas.microsoft.com/office/drawing/2014/main" id="{23E91EAD-64C3-4131-867D-C73C25092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F5FE12-286C-4C90-AA19-2D06A2A338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1E9D63-1301-49C2-A499-1844FCE4C18C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77154" name="Rectangle 1026">
            <a:extLst>
              <a:ext uri="{FF2B5EF4-FFF2-40B4-BE49-F238E27FC236}">
                <a16:creationId xmlns:a16="http://schemas.microsoft.com/office/drawing/2014/main" id="{4EC462C5-FD36-43BE-9C7A-BFD2761C1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7155" name="Rectangle 1027">
            <a:extLst>
              <a:ext uri="{FF2B5EF4-FFF2-40B4-BE49-F238E27FC236}">
                <a16:creationId xmlns:a16="http://schemas.microsoft.com/office/drawing/2014/main" id="{1B2C8A68-C814-4595-8421-1FC43A1DA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E45007-BB97-4A0E-902D-CCCC75D87D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332FA58-CBFE-42E6-8182-99F8BD192A85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78178" name="Rectangle 1026">
            <a:extLst>
              <a:ext uri="{FF2B5EF4-FFF2-40B4-BE49-F238E27FC236}">
                <a16:creationId xmlns:a16="http://schemas.microsoft.com/office/drawing/2014/main" id="{2499570F-4CE0-425E-BEC1-10F6520B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8179" name="Rectangle 1027">
            <a:extLst>
              <a:ext uri="{FF2B5EF4-FFF2-40B4-BE49-F238E27FC236}">
                <a16:creationId xmlns:a16="http://schemas.microsoft.com/office/drawing/2014/main" id="{1D8B14F6-1767-4949-97A2-7DDCFF7BD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4871C4A-2F44-4F07-BA91-092C35DCB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25C4D7F-2358-45BD-A5D1-CAE726309B0A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79202" name="Rectangle 1026">
            <a:extLst>
              <a:ext uri="{FF2B5EF4-FFF2-40B4-BE49-F238E27FC236}">
                <a16:creationId xmlns:a16="http://schemas.microsoft.com/office/drawing/2014/main" id="{5EA53599-3A6D-40AD-B97B-31D89C49E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1027">
            <a:extLst>
              <a:ext uri="{FF2B5EF4-FFF2-40B4-BE49-F238E27FC236}">
                <a16:creationId xmlns:a16="http://schemas.microsoft.com/office/drawing/2014/main" id="{9EFC06F6-EA12-4BF0-A3CC-66B626C45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7C2A06-14A4-4592-A5DE-B496F3B43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BBD42F6-AA55-49F6-BC85-C637029D0E7F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5D922350-4102-43AA-9795-66A8CAC60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2E711A25-01A9-496C-8F59-1D79E677A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D22312-3FA5-4E69-8FD1-4367D0F27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CE8526E-FDAF-4A4D-BCF3-5D3150107D0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689BA245-C48F-463B-B314-4E6C425D2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5BFF037C-B0E7-4D76-9601-42680606A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63F401-6E1F-4045-B293-C6373779BF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28C16C7-A521-48C3-B5F8-AD4A3D0F3CF5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27289A9C-0913-48F4-99DB-E9E1EC4127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17E567AC-ACF5-4DE5-B326-6C855CC9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91E7C1-6C9C-4A22-AD0A-9FD112F87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D31823C-A6BD-43CC-9DFA-4BE4AF98610F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8A18C6B4-029A-446E-BC02-54CB222C0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26CA1DA1-1775-42B1-9515-27538EC76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0C89BD-CF30-4FC6-B7CF-CE4EEAD31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DB08B37-7BFE-4FD9-952B-8198ACBD9AFB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87E7C837-408F-4B98-8719-01868141E6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5075632A-D716-4FF7-A05A-BB7E9DE33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EC8EAE-1596-4FB1-99C2-E7ACCA757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B3FA9AA-2C2E-4D2E-8A9D-64AC03B3CED8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73AA33A4-3D6B-4264-A1BA-AE5F7C1AB3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41EDEAC8-55F6-4629-9017-AFE12CD55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59A9BB-8C7B-44B7-805C-AD31CFA63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27604C-B4DD-4FF8-811A-315C8155CE3A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DC474D82-2ADD-4B73-A1EB-13BF6711B2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62A53EC-799C-4EE6-BC64-C925D25B6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7DB5D0-4C88-4F85-AF74-2E9996BA3D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D6C9D07-2143-4E1C-980B-2C67523C6A0C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DD915-6DF0-4D3F-BD18-87E49F607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17DE3B7-88AC-49BA-9B49-C19B695CD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FC100E-BE21-468C-B1C9-AC941F10B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973339-676A-45F5-8C26-B02F1BC6B59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45410" name="Rectangle 1026">
            <a:extLst>
              <a:ext uri="{FF2B5EF4-FFF2-40B4-BE49-F238E27FC236}">
                <a16:creationId xmlns:a16="http://schemas.microsoft.com/office/drawing/2014/main" id="{FB379A5D-B265-46F7-AB78-60C1F2138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5411" name="Rectangle 1027">
            <a:extLst>
              <a:ext uri="{FF2B5EF4-FFF2-40B4-BE49-F238E27FC236}">
                <a16:creationId xmlns:a16="http://schemas.microsoft.com/office/drawing/2014/main" id="{1EBED1C5-8986-4355-97ED-E54026280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233ED8-18C3-4367-8197-82CC53FA1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16874B5-0376-4750-9F8B-295537AC45D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46434" name="Rectangle 1026">
            <a:extLst>
              <a:ext uri="{FF2B5EF4-FFF2-40B4-BE49-F238E27FC236}">
                <a16:creationId xmlns:a16="http://schemas.microsoft.com/office/drawing/2014/main" id="{67B3D76E-B766-4F99-90B6-7D2043CA4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6435" name="Rectangle 1027">
            <a:extLst>
              <a:ext uri="{FF2B5EF4-FFF2-40B4-BE49-F238E27FC236}">
                <a16:creationId xmlns:a16="http://schemas.microsoft.com/office/drawing/2014/main" id="{B46BE6DF-985B-4A10-AAB2-E46F91958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519988-D7DB-43BC-9341-BB8EB2285E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CE945BC-D3C8-4B77-B421-796ED5C4240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35B3EBD-3408-43C5-9FD2-44AA5D7AA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E916B22-2268-4AB3-AFC5-A1593398B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EF9F33-F2F0-4F7B-8634-283369E744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4E23D0-A412-4147-94AE-5A352B7987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267BD2-9C14-4F2A-AAD1-300CF62A0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C3DC7-FE7E-4A66-AE99-F3602D480C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75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821B2A-C187-426B-BB41-CD0335BED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606E4D-30F8-4267-823F-53961F73AF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3C69C38-8ABD-4AFF-95A6-E30792469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4C780-1C50-4D4E-859E-E16187700E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6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304800"/>
            <a:ext cx="2057400" cy="58674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19800" cy="58674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08FE5F-B14D-4C65-9212-15E368BAB2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BC4787-3F9E-48F0-9A35-D76C6444CE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54B7CB-EA4D-4D9B-BC60-6579E5AF3A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4B90A-4A7B-40FD-A51B-26FD5A4652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53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7F3D27-2C13-499E-95B1-4FDE5C4170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B9C2D6-12E3-4B3B-B9DE-B9B1197D2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A95C0BF-8FB2-460A-AE35-7E37031E5B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6259D-6973-4265-93BD-51E7253EB6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80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7AE1D3-A7CF-4EAF-B882-4963F242A1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4F4AC7-52C2-4607-9C3F-8ED02BC446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790BFFA-4D7F-41BA-A8F9-B133ADDDB9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1E52B-DB13-4364-A63A-FA9A9BAC7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14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1834DC-7A76-4194-BCCA-C992C9842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23A18C-C239-478D-BF28-CF9C60DB62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BA48EFB-1C36-4E0B-A813-8374B0A5F2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4C8A4-DF01-43C1-BC73-F8E9E11B0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16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D6A29A8-442D-4B6D-BCCE-7E285BD064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EA42D45-F99A-41A3-AFB1-546E978300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A003C03-BC5F-4BA2-8571-76DDA99CD9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5067B-3742-4B02-9FBE-3C1A748AD2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5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20D7FA-CE14-4132-B458-59DFBDDD65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4BDA88-EE71-4DB7-9900-BEC35D991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1CC68CD-D6E1-4E8A-8012-9007CE9DDA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DD584-B8A5-4C30-8574-1BBDC4648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79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6A1A708-DA4F-4549-BBCE-60D74E178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29E9ED9-AFE9-48A0-9AD1-2D39C6DC7C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CFB3670-DECD-4C68-855E-519470807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20ACA-06E8-475D-9021-214064F55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25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9CB8DB-C552-44EE-B037-565DB48B9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FF9803-3286-4D9D-A679-A03D2B47E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DA2B6E5-B387-47CB-805A-CA3AC562DF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5759-2167-469C-82B6-761EBE361D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69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7E7A0F-9491-4AD5-8E00-453F5325E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6C1315-217F-4AB3-8704-EBD23E8CFD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B71F766-12E8-4685-B001-42CF43CF13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FC774-B735-4C15-BE3C-1159A321D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99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>
            <a:extLst>
              <a:ext uri="{FF2B5EF4-FFF2-40B4-BE49-F238E27FC236}">
                <a16:creationId xmlns:a16="http://schemas.microsoft.com/office/drawing/2014/main" id="{F6F39DC4-23D8-4A60-B951-97E82D464D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900" y="1276350"/>
            <a:ext cx="8275638" cy="5429250"/>
            <a:chOff x="136" y="768"/>
            <a:chExt cx="5213" cy="3420"/>
          </a:xfrm>
        </p:grpSpPr>
        <p:pic>
          <p:nvPicPr>
            <p:cNvPr id="1032" name="Picture 13">
              <a:extLst>
                <a:ext uri="{FF2B5EF4-FFF2-40B4-BE49-F238E27FC236}">
                  <a16:creationId xmlns:a16="http://schemas.microsoft.com/office/drawing/2014/main" id="{6394D39C-7075-4499-AE48-B4DA3AF24A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" y="3848"/>
              <a:ext cx="464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4">
              <a:extLst>
                <a:ext uri="{FF2B5EF4-FFF2-40B4-BE49-F238E27FC236}">
                  <a16:creationId xmlns:a16="http://schemas.microsoft.com/office/drawing/2014/main" id="{D931C3E8-B6D8-4DB2-A3C9-210A0CB064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5">
              <a:extLst>
                <a:ext uri="{FF2B5EF4-FFF2-40B4-BE49-F238E27FC236}">
                  <a16:creationId xmlns:a16="http://schemas.microsoft.com/office/drawing/2014/main" id="{34E4BF5D-D022-493C-9BA0-E4332B19700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20" name="Picture 16">
              <a:extLst>
                <a:ext uri="{FF2B5EF4-FFF2-40B4-BE49-F238E27FC236}">
                  <a16:creationId xmlns:a16="http://schemas.microsoft.com/office/drawing/2014/main" id="{B31B8739-DE59-4B71-8770-E72DFF03C2D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" y="3840"/>
              <a:ext cx="21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A0DE8C6-F323-4E27-BFB8-2424752B4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8198E7F5-5BF3-46E2-8031-2BE7B2B65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3367E1F8-168D-41F3-AD1C-6137A9B2E09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8BFC7F09-C860-4245-83BF-6A40D55BEC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123911" name="Rectangle 7">
            <a:extLst>
              <a:ext uri="{FF2B5EF4-FFF2-40B4-BE49-F238E27FC236}">
                <a16:creationId xmlns:a16="http://schemas.microsoft.com/office/drawing/2014/main" id="{32CC9543-4371-41AC-B9BD-01EBAC329A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A7713-0E13-45E0-AAFE-248DD174E5A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  <a:ea typeface="+mn-ea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  <a:ea typeface="+mn-ea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y.umple.org/?text=class%20Account%20%7b%7d%0aclass%20SavingsAccount%20%7b%20isA%20Account;%20%7d%0aclass%20CheckingAccount%20%7b%20isA%20Account;%20%7d%0aclass%20MortgageAccount%20%7b%20isA%20Account;%20%7d//$?%5bEnd_of_model%5d$?%0a%0aclass%20Account%0a%7b%0a%20%20position%20148%2026%20109%2045;%0a%7d%0a%0aclass%20SavingsAccount%0a%7b%0a%20%20position%2021%20126%20118%2045;%0a%7d%0a%0aclass%20MortgageAccount%0a%7b%0a%20%20position%20305%20126%20125%2045;%0a%7d%0a%0aclass%20CheckingAccount%0a%7b%0a%20%20position%20162%20125%20125%2045;%0a%7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pxhlO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74914BC-AC23-4E68-A533-DA0E0045AC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>
                <a:cs typeface="+mj-cs"/>
              </a:rPr>
              <a:t>Object-Oriented Software Engineering</a:t>
            </a:r>
            <a:br>
              <a:rPr lang="en-US">
                <a:cs typeface="+mj-cs"/>
              </a:rPr>
            </a:br>
            <a:r>
              <a:rPr lang="en-US" sz="2400">
                <a:cs typeface="+mj-cs"/>
              </a:rPr>
              <a:t>Practical Software Development using UML and Java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E730BEB-1468-4EB2-8D38-FE2CD562FA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Chapter 2: </a:t>
            </a:r>
          </a:p>
          <a:p>
            <a:pPr>
              <a:defRPr/>
            </a:pPr>
            <a:r>
              <a:rPr lang="en-GB">
                <a:cs typeface="Times" charset="0"/>
              </a:rPr>
              <a:t>Review of Object Orientation </a:t>
            </a:r>
            <a:endParaRPr lang="en-US"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23825-142C-4056-AB93-37752A23D9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47CC-C768-433A-BC7A-E41A62F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F0F9-F5A1-471E-AB85-79145A77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B29B2F-F364-457A-ABB6-817EE734FA6E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A8FFBA5-6C98-44BE-90E9-2C9847E6B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2.3 Instance Variables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3D62132-3EB7-444A-94FD-F1D11A3D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Variables defined inside a class corresponding to data present in each instance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Also called </a:t>
            </a:r>
            <a:r>
              <a:rPr lang="en-US" i="1" dirty="0"/>
              <a:t>fields</a:t>
            </a:r>
            <a:r>
              <a:rPr lang="en-US" dirty="0"/>
              <a:t> or </a:t>
            </a:r>
            <a:r>
              <a:rPr lang="en-US" i="1" dirty="0"/>
              <a:t>member variables</a:t>
            </a:r>
            <a:endParaRPr lang="en-US" dirty="0"/>
          </a:p>
          <a:p>
            <a:pPr marL="0" indent="0"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Attributes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Simple data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E.g. </a:t>
            </a:r>
            <a:r>
              <a:rPr lang="en-US" dirty="0">
                <a:latin typeface="Courier" charset="0"/>
              </a:rPr>
              <a:t>name</a:t>
            </a:r>
            <a:r>
              <a:rPr lang="en-US" dirty="0"/>
              <a:t>, </a:t>
            </a:r>
            <a:r>
              <a:rPr lang="en-US" dirty="0" err="1">
                <a:latin typeface="Courier" charset="0"/>
              </a:rPr>
              <a:t>dateOfBirth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endParaRPr lang="en-US" sz="1200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Associations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Relationships to other important classes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E.g. </a:t>
            </a:r>
            <a:r>
              <a:rPr lang="en-US" dirty="0">
                <a:latin typeface="Courier" charset="0"/>
              </a:rPr>
              <a:t>supervisor</a:t>
            </a:r>
            <a:r>
              <a:rPr lang="en-US" dirty="0"/>
              <a:t>, </a:t>
            </a:r>
            <a:r>
              <a:rPr lang="en-US" dirty="0" err="1">
                <a:latin typeface="Courier" charset="0"/>
              </a:rPr>
              <a:t>coursesTaken</a:t>
            </a:r>
            <a:endParaRPr lang="en-US" dirty="0">
              <a:latin typeface="Courier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More on these in Chapter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5569-1A23-4E45-BFBA-7EF5EEA85E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5DDFF-FD08-4BC9-B8B6-7C6871E5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AACC-C8B1-4BCF-8E46-0CD934E3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69BC948-23C6-4B23-B73B-12560828DF60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B3C03CB-DFE7-4233-95F0-6FC695987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Variables vs. Objects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DAFC31B-37BB-47EC-8E93-2EF839E01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A variable</a:t>
            </a:r>
          </a:p>
          <a:p>
            <a:pPr lvl="1">
              <a:defRPr/>
            </a:pPr>
            <a:r>
              <a:rPr lang="en-GB" i="1">
                <a:cs typeface="Times" charset="0"/>
              </a:rPr>
              <a:t>Refers</a:t>
            </a:r>
            <a:r>
              <a:rPr lang="en-GB">
                <a:cs typeface="Times" charset="0"/>
              </a:rPr>
              <a:t> to an object </a:t>
            </a:r>
            <a:endParaRPr lang="en-US"/>
          </a:p>
          <a:p>
            <a:pPr lvl="1">
              <a:defRPr/>
            </a:pPr>
            <a:r>
              <a:rPr lang="en-GB">
                <a:cs typeface="Times" charset="0"/>
              </a:rPr>
              <a:t>May refer to different objects at different points in time</a:t>
            </a:r>
          </a:p>
          <a:p>
            <a:pPr lvl="1">
              <a:defRPr/>
            </a:pPr>
            <a:endParaRPr lang="en-GB">
              <a:cs typeface="Times" charset="0"/>
            </a:endParaRPr>
          </a:p>
          <a:p>
            <a:pPr marL="0" indent="0">
              <a:defRPr/>
            </a:pPr>
            <a:r>
              <a:rPr lang="en-US">
                <a:cs typeface="Times" charset="0"/>
              </a:rPr>
              <a:t>A</a:t>
            </a:r>
            <a:r>
              <a:rPr lang="en-GB">
                <a:cs typeface="Times" charset="0"/>
              </a:rPr>
              <a:t>n object can be referred to by several different variables at the same time</a:t>
            </a:r>
            <a:endParaRPr lang="en-US">
              <a:cs typeface="+mn-cs"/>
            </a:endParaRP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 i="1">
                <a:cs typeface="+mn-cs"/>
              </a:rPr>
              <a:t>Type</a:t>
            </a:r>
            <a:r>
              <a:rPr lang="en-US">
                <a:cs typeface="+mn-cs"/>
              </a:rPr>
              <a:t> of a variable</a:t>
            </a:r>
          </a:p>
          <a:p>
            <a:pPr lvl="1">
              <a:defRPr/>
            </a:pPr>
            <a:r>
              <a:rPr lang="en-GB">
                <a:cs typeface="Times" charset="0"/>
              </a:rPr>
              <a:t>Determines what classes of objects it may contain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6743-C391-4610-963B-21E7954DA7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95DD-051D-41E0-9026-6543359F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2034-EA34-4D49-BB36-C31D1AD8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59FEAC8-F588-463F-9091-7F7AB47EB743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E3043F63-3446-4430-950B-690C46ECC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cs typeface="Times" charset="0"/>
              </a:rPr>
              <a:t>Class variables</a:t>
            </a:r>
            <a:r>
              <a:rPr lang="en-US">
                <a:cs typeface="+mj-cs"/>
              </a:rPr>
              <a:t> 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7BCF4872-CAE2-422C-AB06-9FF3C1D61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pPr marL="0" indent="0"/>
            <a:r>
              <a:rPr lang="en-GB" altLang="en-US"/>
              <a:t>A </a:t>
            </a:r>
            <a:r>
              <a:rPr lang="en-GB" altLang="en-US" i="1"/>
              <a:t>class variable’s</a:t>
            </a:r>
            <a:r>
              <a:rPr lang="en-GB" altLang="en-US"/>
              <a:t> value is </a:t>
            </a:r>
            <a:r>
              <a:rPr lang="en-GB" altLang="en-US" i="1"/>
              <a:t>shared </a:t>
            </a:r>
            <a:r>
              <a:rPr lang="en-GB" altLang="en-US"/>
              <a:t>by all instances of a class. </a:t>
            </a:r>
          </a:p>
          <a:p>
            <a:pPr lvl="1"/>
            <a:r>
              <a:rPr lang="en-GB" altLang="en-US"/>
              <a:t>Also called a </a:t>
            </a:r>
            <a:r>
              <a:rPr lang="en-GB" altLang="en-US" i="1"/>
              <a:t>static</a:t>
            </a:r>
            <a:r>
              <a:rPr lang="en-GB" altLang="en-US"/>
              <a:t> variable</a:t>
            </a:r>
          </a:p>
          <a:p>
            <a:pPr lvl="3"/>
            <a:endParaRPr lang="en-GB" altLang="en-US"/>
          </a:p>
          <a:p>
            <a:pPr lvl="1"/>
            <a:r>
              <a:rPr lang="en-GB" altLang="en-US"/>
              <a:t>If one instance sets the value of a class variable, then all the other instances see the same changed value.</a:t>
            </a:r>
            <a:r>
              <a:rPr lang="en-US" altLang="en-US"/>
              <a:t> </a:t>
            </a:r>
          </a:p>
          <a:p>
            <a:pPr lvl="3" algn="just"/>
            <a:endParaRPr lang="en-GB" altLang="en-US"/>
          </a:p>
          <a:p>
            <a:pPr lvl="1" algn="just"/>
            <a:r>
              <a:rPr lang="en-GB" altLang="en-US"/>
              <a:t>Class variables are useful for:</a:t>
            </a:r>
          </a:p>
          <a:p>
            <a:pPr lvl="2"/>
            <a:r>
              <a:rPr lang="en-GB" altLang="en-US"/>
              <a:t>Default or ‘constant’ values (e.g. PI)</a:t>
            </a:r>
          </a:p>
          <a:p>
            <a:pPr lvl="2"/>
            <a:r>
              <a:rPr lang="en-GB" altLang="en-US"/>
              <a:t>Lookup tables and similar structures</a:t>
            </a:r>
          </a:p>
          <a:p>
            <a:pPr lvl="3">
              <a:buFontTx/>
              <a:buNone/>
            </a:pPr>
            <a:endParaRPr lang="en-GB" altLang="en-US"/>
          </a:p>
          <a:p>
            <a:pPr lvl="1">
              <a:buFontTx/>
              <a:buNone/>
            </a:pPr>
            <a:r>
              <a:rPr lang="en-GB" altLang="en-US"/>
              <a:t>Caution: </a:t>
            </a:r>
            <a:r>
              <a:rPr lang="en-GB" altLang="en-US" i="1"/>
              <a:t>do not over-use class variables</a:t>
            </a:r>
            <a:r>
              <a:rPr lang="en-GB" altLang="en-US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4569B-4232-4AC5-952B-1A1EEE6145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B0AD-FB49-46E8-97A9-667B7792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9D89-58B3-417E-91B5-63534B18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CD4FB7-4439-48FB-B7BB-F96D4E4E7D63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38DBB09B-47D1-4E28-8BA7-8EAA9A001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2.4 Methods, Operations and Polymorphism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930626A-98CB-47EC-AADB-2C6AF7C77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>
                <a:cs typeface="+mn-cs"/>
              </a:rPr>
              <a:t>Operation</a:t>
            </a:r>
          </a:p>
          <a:p>
            <a:pPr lvl="1">
              <a:defRPr/>
            </a:pPr>
            <a:r>
              <a:rPr lang="en-GB" dirty="0">
                <a:cs typeface="Times" charset="0"/>
              </a:rPr>
              <a:t>A higher-level procedural abstraction</a:t>
            </a:r>
            <a:r>
              <a:rPr lang="en-US" dirty="0">
                <a:cs typeface="Times" charset="0"/>
              </a:rPr>
              <a:t> that specifies</a:t>
            </a:r>
            <a:r>
              <a:rPr lang="en-GB" dirty="0">
                <a:cs typeface="Times" charset="0"/>
              </a:rPr>
              <a:t> a type of behaviour</a:t>
            </a:r>
          </a:p>
          <a:p>
            <a:pPr lvl="1">
              <a:defRPr/>
            </a:pPr>
            <a:endParaRPr lang="en-GB" dirty="0">
              <a:cs typeface="Times" charset="0"/>
            </a:endParaRPr>
          </a:p>
          <a:p>
            <a:pPr lvl="1">
              <a:defRPr/>
            </a:pPr>
            <a:r>
              <a:rPr lang="en-GB" dirty="0">
                <a:cs typeface="Times" charset="0"/>
              </a:rPr>
              <a:t>Independent of any code which implements that behaviour</a:t>
            </a:r>
          </a:p>
          <a:p>
            <a:pPr lvl="2">
              <a:defRPr/>
            </a:pPr>
            <a:r>
              <a:rPr lang="en-US" dirty="0"/>
              <a:t>E.g. calculating area (in general)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B39A-D818-4EC5-848F-D293928D57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DD13-2F4D-42E5-B019-0AF7C36F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11DE-C963-4670-8AFA-D88CAD23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908175C-50A0-4C8C-B887-BCB1B5692FE7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D3011305-B30A-48BF-B6BD-04F1B2E4B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Methods, Operations and Polymorphism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44D5F9AB-D0D5-4979-9DD9-A087402C2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Method</a:t>
            </a:r>
          </a:p>
          <a:p>
            <a:pPr lvl="1" algn="just">
              <a:defRPr/>
            </a:pPr>
            <a:r>
              <a:rPr lang="en-GB">
                <a:cs typeface="Times" charset="0"/>
              </a:rPr>
              <a:t>A procedural abstraction used to implement the behaviour of a class</a:t>
            </a:r>
          </a:p>
          <a:p>
            <a:pPr lvl="1" algn="just">
              <a:defRPr/>
            </a:pPr>
            <a:endParaRPr lang="en-GB">
              <a:cs typeface="Times" charset="0"/>
            </a:endParaRPr>
          </a:p>
          <a:p>
            <a:pPr lvl="1">
              <a:defRPr/>
            </a:pPr>
            <a:r>
              <a:rPr lang="en-GB">
                <a:cs typeface="Times" charset="0"/>
              </a:rPr>
              <a:t>Several different classes can have methods with the same name</a:t>
            </a:r>
          </a:p>
          <a:p>
            <a:pPr lvl="2">
              <a:defRPr/>
            </a:pPr>
            <a:r>
              <a:rPr lang="en-GB">
                <a:cs typeface="Times" charset="0"/>
              </a:rPr>
              <a:t>They implement the same abstract operation in ways suitable to each class</a:t>
            </a:r>
            <a:r>
              <a:rPr lang="en-US"/>
              <a:t> </a:t>
            </a:r>
          </a:p>
          <a:p>
            <a:pPr lvl="2">
              <a:defRPr/>
            </a:pPr>
            <a:r>
              <a:rPr lang="en-US"/>
              <a:t>E.g. calculating area in a rectangle is done differently from in a circle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6036-4C7E-4E3B-8B49-1DF8DD9CD0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6CDD-E12A-4A18-B5FE-6FDC0563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005C8-FA92-4927-BB2A-E2FF9773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ABB916-CAFD-49BA-8712-3F31A1F758F3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DEC0BF1-059B-4DC4-B42A-7A26B0C8E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Polymorphism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73F6C7B-44C6-45F6-A0ED-D54D2E705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Times" charset="0"/>
              </a:rPr>
              <a:t>A</a:t>
            </a:r>
            <a:r>
              <a:rPr lang="en-GB">
                <a:cs typeface="Times" charset="0"/>
              </a:rPr>
              <a:t> property of object oriented software by which an </a:t>
            </a:r>
            <a:r>
              <a:rPr lang="en-GB" i="1">
                <a:cs typeface="Times" charset="0"/>
              </a:rPr>
              <a:t>abstract operation may be performed in different ways</a:t>
            </a:r>
            <a:r>
              <a:rPr lang="en-GB">
                <a:cs typeface="Times" charset="0"/>
              </a:rPr>
              <a:t> in different classes.</a:t>
            </a:r>
            <a:endParaRPr lang="en-US">
              <a:cs typeface="+mn-cs"/>
            </a:endParaRPr>
          </a:p>
          <a:p>
            <a:pPr lvl="1">
              <a:defRPr/>
            </a:pPr>
            <a:r>
              <a:rPr lang="en-US"/>
              <a:t>Requires that there be </a:t>
            </a:r>
            <a:r>
              <a:rPr lang="en-US" i="1"/>
              <a:t>multiple methods of the same name</a:t>
            </a:r>
          </a:p>
          <a:p>
            <a:pPr lvl="1">
              <a:defRPr/>
            </a:pPr>
            <a:r>
              <a:rPr lang="en-US"/>
              <a:t>The choice of which one to execute depends on the object that is in a variable</a:t>
            </a:r>
          </a:p>
          <a:p>
            <a:pPr lvl="1">
              <a:defRPr/>
            </a:pPr>
            <a:r>
              <a:rPr lang="en-US"/>
              <a:t>Reduces the need for programmers to code many </a:t>
            </a:r>
            <a:r>
              <a:rPr lang="en-US">
                <a:latin typeface="Courier" charset="0"/>
              </a:rPr>
              <a:t>if-else</a:t>
            </a:r>
            <a:r>
              <a:rPr lang="en-US"/>
              <a:t> or </a:t>
            </a:r>
            <a:r>
              <a:rPr lang="en-US">
                <a:latin typeface="Courier" charset="0"/>
              </a:rPr>
              <a:t>switch</a:t>
            </a:r>
            <a:r>
              <a:rPr lang="en-US"/>
              <a:t> statements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27E387-1BE0-4080-B5AC-45DCAFD5C6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14D57D-D858-41BE-93EB-B1285D8B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91347E-E1FF-4F87-A3BC-9A7A7310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9DBA3B9-8C8D-400A-8ABD-2369790C2510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90C2149-A2B3-49EA-93D4-A549A94A8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2.5 Organizing Classes into Inheritance Hierarchies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9E76417-B557-40FB-8930-8C869FA16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6200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>
                <a:cs typeface="+mn-cs"/>
              </a:rPr>
              <a:t>Superclasses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Contain features common to a set of subclasses</a:t>
            </a:r>
          </a:p>
          <a:p>
            <a:pPr lvl="1">
              <a:lnSpc>
                <a:spcPct val="90000"/>
              </a:lnSpc>
              <a:defRPr/>
            </a:pPr>
            <a:endParaRPr lang="en-US"/>
          </a:p>
          <a:p>
            <a:pPr marL="0" indent="0">
              <a:lnSpc>
                <a:spcPct val="90000"/>
              </a:lnSpc>
              <a:defRPr/>
            </a:pPr>
            <a:r>
              <a:rPr lang="en-US">
                <a:cs typeface="+mn-cs"/>
              </a:rPr>
              <a:t>Inheritance hierarchies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Show the relationships among superclasses and subclasses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A triangle shows a </a:t>
            </a:r>
            <a:r>
              <a:rPr lang="en-US" i="1"/>
              <a:t>generalization</a:t>
            </a:r>
          </a:p>
          <a:p>
            <a:pPr lvl="1">
              <a:lnSpc>
                <a:spcPct val="90000"/>
              </a:lnSpc>
              <a:defRPr/>
            </a:pPr>
            <a:endParaRPr lang="en-US" i="1"/>
          </a:p>
          <a:p>
            <a:pPr marL="0" indent="0">
              <a:lnSpc>
                <a:spcPct val="90000"/>
              </a:lnSpc>
              <a:defRPr/>
            </a:pPr>
            <a:r>
              <a:rPr lang="en-US">
                <a:cs typeface="+mn-cs"/>
              </a:rPr>
              <a:t>Inheritance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The </a:t>
            </a:r>
            <a:r>
              <a:rPr lang="en-US" i="1"/>
              <a:t>implicit</a:t>
            </a:r>
            <a:r>
              <a:rPr lang="en-US"/>
              <a:t> possession by all subclasses of features defined in its superclasses</a:t>
            </a:r>
            <a:endParaRPr lang="en-US" sz="2000"/>
          </a:p>
        </p:txBody>
      </p:sp>
      <p:pic>
        <p:nvPicPr>
          <p:cNvPr id="47110" name="Picture 5" descr="Picture 1">
            <a:extLst>
              <a:ext uri="{FF2B5EF4-FFF2-40B4-BE49-F238E27FC236}">
                <a16:creationId xmlns:a16="http://schemas.microsoft.com/office/drawing/2014/main" id="{032AD7BA-712D-4D04-9FEA-EB463733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FAA426-D966-49D8-8AB1-55FB1E190C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A3090E-6240-429C-9740-85154B57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703063-CADB-41FC-84D6-24E29FC5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A17B925-2B60-4742-9F78-C7186D5AD365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8FE6B284-0FA1-4601-AC5B-6FD868514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>
                <a:cs typeface="+mj-cs"/>
              </a:rPr>
              <a:t>An Example Inheritance Hierarchy</a:t>
            </a:r>
            <a:endParaRPr lang="en-US" sz="2800" i="1">
              <a:cs typeface="+mj-cs"/>
            </a:endParaRPr>
          </a:p>
        </p:txBody>
      </p:sp>
      <p:sp>
        <p:nvSpPr>
          <p:cNvPr id="132103" name="Rectangle 7">
            <a:extLst>
              <a:ext uri="{FF2B5EF4-FFF2-40B4-BE49-F238E27FC236}">
                <a16:creationId xmlns:a16="http://schemas.microsoft.com/office/drawing/2014/main" id="{0AD8ACBD-1048-4C25-ACCB-5E87716B3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724400"/>
            <a:ext cx="7315200" cy="13716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Inheritance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The </a:t>
            </a:r>
            <a:r>
              <a:rPr lang="en-US" i="1" dirty="0"/>
              <a:t>implicit</a:t>
            </a:r>
            <a:r>
              <a:rPr lang="en-US" dirty="0"/>
              <a:t> possession by all subclasses of features defined in its </a:t>
            </a:r>
            <a:r>
              <a:rPr lang="en-US" dirty="0" err="1"/>
              <a:t>superclasses</a:t>
            </a:r>
            <a:endParaRPr lang="en-US" sz="2000" dirty="0"/>
          </a:p>
        </p:txBody>
      </p:sp>
      <p:pic>
        <p:nvPicPr>
          <p:cNvPr id="49158" name="Picture 9" descr="Picture 2">
            <a:extLst>
              <a:ext uri="{FF2B5EF4-FFF2-40B4-BE49-F238E27FC236}">
                <a16:creationId xmlns:a16="http://schemas.microsoft.com/office/drawing/2014/main" id="{7BDFDC93-504A-4650-AD62-2E90332A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89940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Box 7">
            <a:extLst>
              <a:ext uri="{FF2B5EF4-FFF2-40B4-BE49-F238E27FC236}">
                <a16:creationId xmlns:a16="http://schemas.microsoft.com/office/drawing/2014/main" id="{8EA9741F-F8AF-49B6-81C7-22E8C19C0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4221163"/>
            <a:ext cx="165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hlinkClick r:id="rId4"/>
              </a:rPr>
              <a:t>See in Umple</a:t>
            </a:r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766B-6B9F-4311-8C08-9B6A15D85A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4C4F-7E3F-4CAE-BECF-02A4B866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B0F4D-8D3C-4AF6-8476-5E546A4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0C982B4-B034-47E8-9A78-9731511F8C66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8ED70D3F-960F-471C-9C00-790FBA97C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The Isa Rule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B2A4F61-3F18-4266-8D7D-15DDF8304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Always check generalizations to ensure they obey the isa rule</a:t>
            </a:r>
          </a:p>
          <a:p>
            <a:pPr lvl="1"/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/>
              <a:t>A checking account </a:t>
            </a:r>
            <a:r>
              <a:rPr lang="en-US" altLang="ja-JP" b="1" i="1"/>
              <a:t>is an</a:t>
            </a:r>
            <a:r>
              <a:rPr lang="en-US" altLang="ja-JP"/>
              <a:t> account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endParaRPr lang="en-US" altLang="ja-JP"/>
          </a:p>
          <a:p>
            <a:pPr lvl="1"/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/>
              <a:t>A village </a:t>
            </a:r>
            <a:r>
              <a:rPr lang="en-US" altLang="ja-JP" b="1" i="1"/>
              <a:t>is a</a:t>
            </a:r>
            <a:r>
              <a:rPr lang="en-US" altLang="ja-JP"/>
              <a:t> municipality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endParaRPr lang="en-US" altLang="ja-JP"/>
          </a:p>
          <a:p>
            <a:pPr lvl="1"/>
            <a:endParaRPr lang="en-US" altLang="en-US"/>
          </a:p>
          <a:p>
            <a:pPr marL="0" indent="0"/>
            <a:r>
              <a:rPr lang="en-US" altLang="en-US"/>
              <a:t>Should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/>
              <a:t>Province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 be a subclass of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/>
              <a:t>Country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?</a:t>
            </a:r>
          </a:p>
          <a:p>
            <a:pPr lvl="1"/>
            <a:r>
              <a:rPr lang="en-US" altLang="en-US"/>
              <a:t>No, it violates the isa rule</a:t>
            </a:r>
          </a:p>
          <a:p>
            <a:pPr lvl="2"/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/>
              <a:t>A province </a:t>
            </a:r>
            <a:r>
              <a:rPr lang="en-US" altLang="ja-JP" b="1" i="1"/>
              <a:t>is a</a:t>
            </a:r>
            <a:r>
              <a:rPr lang="en-US" altLang="ja-JP"/>
              <a:t> country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/>
              <a:t> is invalid!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7BF2-A5BB-4B63-9863-CD10619A5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FD1F-A924-4D97-93C7-5E4B5C21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368E-484A-4A8B-9FB9-6AF5560A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2B1B309-1E1E-4C04-8974-EE0077916AEC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130050" name="Rectangle 1026">
            <a:extLst>
              <a:ext uri="{FF2B5EF4-FFF2-40B4-BE49-F238E27FC236}">
                <a16:creationId xmlns:a16="http://schemas.microsoft.com/office/drawing/2014/main" id="{8F32A7A1-1B8F-42C4-9590-2BA3DB2AE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b="1">
                <a:cs typeface="Times" charset="0"/>
              </a:rPr>
              <a:t>A possible inheritance hierarchy of mathematical objects</a:t>
            </a:r>
            <a:r>
              <a:rPr lang="en-US">
                <a:cs typeface="+mj-cs"/>
              </a:rPr>
              <a:t> </a:t>
            </a:r>
          </a:p>
        </p:txBody>
      </p:sp>
      <p:pic>
        <p:nvPicPr>
          <p:cNvPr id="53253" name="Picture 1028">
            <a:extLst>
              <a:ext uri="{FF2B5EF4-FFF2-40B4-BE49-F238E27FC236}">
                <a16:creationId xmlns:a16="http://schemas.microsoft.com/office/drawing/2014/main" id="{069D8F10-66D4-4F92-A705-725CD553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81113"/>
            <a:ext cx="57150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3679F-0E96-4DE5-A4E3-78D50A826A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5AF73-FED1-4810-AFD7-4BB5710D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FCFE-CCB1-4A65-B961-EA0BA18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0EF4ADA-00BC-4FCD-A8B3-295F4552F33F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B157FAC-7484-49E4-BB78-592787B93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2.1 What is Object Orientation?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BFC5EB7-FB1C-4BFD-92BC-88AA7EFFD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en-US"/>
              <a:t>Procedural paradigm: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Software</a:t>
            </a:r>
            <a:r>
              <a:rPr lang="en-GB" altLang="en-US"/>
              <a:t> is organized around the notion of </a:t>
            </a:r>
            <a:r>
              <a:rPr lang="en-GB" altLang="en-US" i="1"/>
              <a:t>procedures</a:t>
            </a:r>
            <a:r>
              <a:rPr lang="en-US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Procedural abstraction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Works as long as the data is simple</a:t>
            </a:r>
          </a:p>
          <a:p>
            <a:pPr marL="0" indent="0">
              <a:lnSpc>
                <a:spcPct val="90000"/>
              </a:lnSpc>
            </a:pPr>
            <a:endParaRPr lang="en-GB" altLang="en-US"/>
          </a:p>
          <a:p>
            <a:pPr marL="0" indent="0">
              <a:lnSpc>
                <a:spcPct val="90000"/>
              </a:lnSpc>
            </a:pPr>
            <a:r>
              <a:rPr lang="en-GB" altLang="en-US"/>
              <a:t>Adding </a:t>
            </a:r>
            <a:r>
              <a:rPr lang="en-GB" altLang="en-US" i="1"/>
              <a:t>data abstractions </a:t>
            </a:r>
            <a:r>
              <a:rPr lang="en-GB" altLang="en-US"/>
              <a:t>groups together the pieces of data that describe some entity</a:t>
            </a:r>
            <a:r>
              <a:rPr lang="en-US" altLang="en-US"/>
              <a:t> 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Helps reduce the system’s complexity. 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Such as </a:t>
            </a:r>
            <a:r>
              <a:rPr lang="en-GB" altLang="en-US" i="1"/>
              <a:t>Records</a:t>
            </a:r>
            <a:r>
              <a:rPr lang="en-GB" altLang="en-US"/>
              <a:t> and </a:t>
            </a:r>
            <a:r>
              <a:rPr lang="en-GB" altLang="en-US" i="1"/>
              <a:t>structures</a:t>
            </a:r>
          </a:p>
          <a:p>
            <a:pPr lvl="3">
              <a:lnSpc>
                <a:spcPct val="90000"/>
              </a:lnSpc>
            </a:pPr>
            <a:endParaRPr lang="en-GB" altLang="en-US" i="1"/>
          </a:p>
          <a:p>
            <a:pPr marL="0" indent="0">
              <a:lnSpc>
                <a:spcPct val="90000"/>
              </a:lnSpc>
            </a:pPr>
            <a:r>
              <a:rPr lang="en-US" altLang="en-US"/>
              <a:t>Object oriented paradigm: 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Organizing procedural abstractions in the context of data abstractions</a:t>
            </a:r>
            <a:endParaRPr lang="en-US" altLang="en-US"/>
          </a:p>
          <a:p>
            <a:pPr lvl="2">
              <a:lnSpc>
                <a:spcPct val="90000"/>
              </a:lnSpc>
              <a:buFontTx/>
              <a:buNone/>
            </a:pPr>
            <a:endParaRPr lang="en-GB" altLang="en-US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C657-1839-47E0-94C0-6018B8D067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6918-B5FD-4C35-A22B-9C418702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5DB4-3FA4-450D-A4DA-3923344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1910D6D-093C-4DF7-B94F-86E18AB05BED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76802" name="Rectangle 1026">
            <a:extLst>
              <a:ext uri="{FF2B5EF4-FFF2-40B4-BE49-F238E27FC236}">
                <a16:creationId xmlns:a16="http://schemas.microsoft.com/office/drawing/2014/main" id="{89F5653D-E1A8-4F26-A4F1-9648B2CF9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Make Sure all Inherited Features Make Sense in Subclasses</a:t>
            </a:r>
          </a:p>
        </p:txBody>
      </p:sp>
      <p:pic>
        <p:nvPicPr>
          <p:cNvPr id="76805" name="Picture 1029">
            <a:extLst>
              <a:ext uri="{FF2B5EF4-FFF2-40B4-BE49-F238E27FC236}">
                <a16:creationId xmlns:a16="http://schemas.microsoft.com/office/drawing/2014/main" id="{106A54EF-182E-4FFF-B6C0-1C2468B062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963" y="1371600"/>
            <a:ext cx="7481887" cy="48006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A502-C8E0-4D07-B218-AA745DC50D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9FA9-D848-416B-96EF-FD181A3B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A54B-869C-49F8-BD74-187488C0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979FA51-84F1-4DF8-A670-04C030D3620F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pic>
        <p:nvPicPr>
          <p:cNvPr id="50186" name="Picture 10" descr="Picture 1">
            <a:extLst>
              <a:ext uri="{FF2B5EF4-FFF2-40B4-BE49-F238E27FC236}">
                <a16:creationId xmlns:a16="http://schemas.microsoft.com/office/drawing/2014/main" id="{034888D7-0709-4ED1-9544-83BE5B4CE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827088"/>
            <a:ext cx="6629400" cy="5878512"/>
          </a:xfrm>
        </p:spPr>
      </p:pic>
      <p:sp>
        <p:nvSpPr>
          <p:cNvPr id="50178" name="Rectangle 2">
            <a:extLst>
              <a:ext uri="{FF2B5EF4-FFF2-40B4-BE49-F238E27FC236}">
                <a16:creationId xmlns:a16="http://schemas.microsoft.com/office/drawing/2014/main" id="{55DA9E70-BAEF-4463-BE75-7C279D915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791200" cy="914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2.6 Inheritance, Polymorphism and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3713-7E5D-4A83-93CF-2FA8A59354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70BB-0108-4238-BAE1-BCAF5B24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6680-A442-4475-82D8-6646BE9F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EFF0EE-F2C9-408E-82D6-616D95786BE1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5C06F71-949F-4982-B553-96BA581FD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Some Operations in the Shape Example</a:t>
            </a:r>
          </a:p>
        </p:txBody>
      </p:sp>
      <p:graphicFrame>
        <p:nvGraphicFramePr>
          <p:cNvPr id="59397" name="Object 3">
            <a:extLst>
              <a:ext uri="{FF2B5EF4-FFF2-40B4-BE49-F238E27FC236}">
                <a16:creationId xmlns:a16="http://schemas.microsoft.com/office/drawing/2014/main" id="{55CC0E32-2307-4C1A-9C1D-37E9C670D6CF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866900" y="1371600"/>
          <a:ext cx="5943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Document" r:id="rId4" imgW="3073400" imgH="2273300" progId="Word.Document.8">
                  <p:embed/>
                </p:oleObj>
              </mc:Choice>
              <mc:Fallback>
                <p:oleObj name="Document" r:id="rId4" imgW="3073400" imgH="22733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371600"/>
                        <a:ext cx="59436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7850-F172-458E-9916-A185820EB8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5F31-6125-4873-9B6B-443D9ED4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4431-4456-4F04-919B-1DE2F091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2804CDB-FD4F-4EDF-9C04-CBD36A5C0EFD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CFA85E1A-E151-4CCC-A2CF-1F79A06C1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Abstract Classes and Methods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31B9A79-9D57-46AC-BCBF-8332ADAEA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7724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>
                <a:cs typeface="+mn-cs"/>
              </a:rPr>
              <a:t>An operation should be declared to exist at the highest class in the hierarchy where it makes sense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The </a:t>
            </a:r>
            <a:r>
              <a:rPr lang="en-US" i="1"/>
              <a:t>operation</a:t>
            </a:r>
            <a:r>
              <a:rPr lang="en-US"/>
              <a:t> may be </a:t>
            </a:r>
            <a:r>
              <a:rPr lang="en-US" i="1"/>
              <a:t>abstract</a:t>
            </a:r>
            <a:r>
              <a:rPr lang="en-US"/>
              <a:t> (lacking implementation) at that level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If so, the </a:t>
            </a:r>
            <a:r>
              <a:rPr lang="en-US" i="1"/>
              <a:t>class</a:t>
            </a:r>
            <a:r>
              <a:rPr lang="en-US"/>
              <a:t> also </a:t>
            </a:r>
            <a:r>
              <a:rPr lang="en-US" u="sng"/>
              <a:t>must</a:t>
            </a:r>
            <a:r>
              <a:rPr lang="en-US"/>
              <a:t> be </a:t>
            </a:r>
            <a:r>
              <a:rPr lang="en-US" i="1"/>
              <a:t>abstract</a:t>
            </a:r>
            <a:endParaRPr lang="en-US"/>
          </a:p>
          <a:p>
            <a:pPr lvl="2">
              <a:lnSpc>
                <a:spcPct val="90000"/>
              </a:lnSpc>
              <a:defRPr/>
            </a:pPr>
            <a:r>
              <a:rPr lang="en-US"/>
              <a:t>No instances can be created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The opposite of an abstract class is a </a:t>
            </a:r>
            <a:r>
              <a:rPr lang="en-US" i="1"/>
              <a:t>concrete</a:t>
            </a:r>
            <a:r>
              <a:rPr lang="en-US"/>
              <a:t> class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If a superclass has an abstract operation then its subclasses at some level must have a concrete method for the operation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Leaf classes must have or inherit concrete methods for all operations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Leaf classes must be concrete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4500-753A-4E8B-B56D-55DA9F9598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6FC0-5989-4072-8A15-31F6B81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2286-67B5-4B81-B8E2-0FB6F724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1EC3CD8-8DB4-469B-AF6A-577044E44C32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830E45E-D640-41B8-9AB2-99C40A4B3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Overriding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EBE07CC-F607-4391-AB34-955799579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>
                <a:cs typeface="+mn-cs"/>
              </a:rPr>
              <a:t>A method would be inherited, but a subclass contains a new version instead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For extension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 err="1">
                <a:latin typeface="Courier" charset="0"/>
              </a:rPr>
              <a:t>SavingsAccount</a:t>
            </a:r>
            <a:r>
              <a:rPr lang="en-US" dirty="0"/>
              <a:t> might charge an extra fee following every debit</a:t>
            </a:r>
          </a:p>
          <a:p>
            <a:pPr lvl="1">
              <a:defRPr/>
            </a:pPr>
            <a:r>
              <a:rPr lang="en-US" dirty="0"/>
              <a:t>For optimization</a:t>
            </a:r>
          </a:p>
          <a:p>
            <a:pPr lvl="2">
              <a:defRPr/>
            </a:pPr>
            <a:r>
              <a:rPr lang="en-US" dirty="0"/>
              <a:t>E.g. The </a:t>
            </a:r>
            <a:r>
              <a:rPr lang="en-US" dirty="0" err="1">
                <a:latin typeface="Courier" charset="0"/>
              </a:rPr>
              <a:t>getPerimeterLength</a:t>
            </a:r>
            <a:r>
              <a:rPr lang="en-US" dirty="0"/>
              <a:t> method in </a:t>
            </a:r>
            <a:r>
              <a:rPr lang="en-US" dirty="0">
                <a:latin typeface="Courier" charset="0"/>
              </a:rPr>
              <a:t>Circle</a:t>
            </a:r>
            <a:r>
              <a:rPr lang="en-US" dirty="0"/>
              <a:t> is much simpler than the one in </a:t>
            </a:r>
            <a:r>
              <a:rPr lang="en-US" dirty="0">
                <a:latin typeface="Courier" charset="0"/>
              </a:rPr>
              <a:t>Ellipse</a:t>
            </a:r>
          </a:p>
          <a:p>
            <a:pPr lvl="1">
              <a:defRPr/>
            </a:pPr>
            <a:r>
              <a:rPr lang="en-US" dirty="0"/>
              <a:t>For restriction (best to avoid)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>
                <a:latin typeface="Courier" charset="0"/>
              </a:rPr>
              <a:t>scale(</a:t>
            </a:r>
            <a:r>
              <a:rPr lang="en-US" dirty="0" err="1">
                <a:latin typeface="Courier" charset="0"/>
              </a:rPr>
              <a:t>x,y</a:t>
            </a:r>
            <a:r>
              <a:rPr lang="en-US" dirty="0">
                <a:latin typeface="Courier" charset="0"/>
              </a:rPr>
              <a:t>)</a:t>
            </a:r>
            <a:r>
              <a:rPr lang="en-US" dirty="0"/>
              <a:t> would not work in </a:t>
            </a:r>
            <a:r>
              <a:rPr lang="en-US" dirty="0">
                <a:latin typeface="Courier" charset="0"/>
              </a:rPr>
              <a:t>Circle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7817-5CDA-4689-AB61-882671C27A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BDD5-882E-4FDF-8B41-FCE0D9DF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1B83-E823-4B1C-89DD-C1409AFB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1FD477C-7D6D-4017-A4AF-67122C420A7B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C8E9309-10F7-4A4E-A348-48BBE37CF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a decision is made about which method to run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24709EA-F84A-4489-821A-62268EA19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543800" cy="4800600"/>
          </a:xfrm>
        </p:spPr>
        <p:txBody>
          <a:bodyPr/>
          <a:lstStyle/>
          <a:p>
            <a:pPr marL="673100" indent="-673100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1.</a:t>
            </a:r>
            <a:r>
              <a:rPr lang="en-US">
                <a:cs typeface="Times" charset="0"/>
              </a:rPr>
              <a:t>	</a:t>
            </a:r>
            <a:r>
              <a:rPr lang="en-GB">
                <a:cs typeface="Times" charset="0"/>
              </a:rPr>
              <a:t>If there is a concrete method for the operation in the current class, run that method.</a:t>
            </a:r>
          </a:p>
          <a:p>
            <a:pPr marL="673100" indent="-673100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2.	Otherwise, check in the immediate superclass to see if there is a method there; if so, run it.</a:t>
            </a:r>
          </a:p>
          <a:p>
            <a:pPr marL="673100" indent="-673100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3.	Repeat step 2, looking in successively higher superclasses until a concrete method is found and run.</a:t>
            </a:r>
          </a:p>
          <a:p>
            <a:pPr marL="673100" indent="-673100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4.	If no method is found, then there is an error</a:t>
            </a:r>
          </a:p>
          <a:p>
            <a:pPr marL="1058863" lvl="1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In Java and C++ the program would not have compiled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B6DBF-9619-44EA-B28F-7FD6AF35D9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43A3-799B-4F01-AEB2-BE383B6F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DBB3-9D59-4BA6-ACF9-28FBD313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43DFD14-DD81-454F-B240-4474381EDAC7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39DB7B1-EC2E-4E5B-9508-A1A9E7115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Dynamic binding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002640D-6433-4622-8C60-97183785C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Occurs when decision about which method to run can only be made at </a:t>
            </a:r>
            <a:r>
              <a:rPr lang="en-GB" i="1">
                <a:cs typeface="Times" charset="0"/>
              </a:rPr>
              <a:t>run time</a:t>
            </a:r>
            <a:endParaRPr lang="en-GB">
              <a:cs typeface="Times" charset="0"/>
            </a:endParaRPr>
          </a:p>
          <a:p>
            <a:pPr lvl="1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Needed when:</a:t>
            </a:r>
          </a:p>
          <a:p>
            <a:pPr lvl="2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A variable is declared to have a superclass as its type, and</a:t>
            </a:r>
          </a:p>
          <a:p>
            <a:pPr lvl="2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There is more than one possible polymorphic method that could be run among the type of the variable and its subclasses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F5ED-6FD7-42F9-AFCD-1C43E9FD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Piazza questions about Shape2D and 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F822-DC63-42BD-AB5C-40BC2D68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A8A1-8EAD-4B80-90AD-6A04624891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DF9F-7EC9-4267-99C0-B03B1B5E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61E3-6074-46BE-836E-8571C1EA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0CA4E1B-12FE-4552-8C58-76280CB1B2A4}" type="slidenum">
              <a:rPr lang="en-US" altLang="en-US" sz="1400"/>
              <a:pPr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4BDA-69C7-43D3-90A6-EF3EBBE02B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A969-629C-4BA2-9ED3-8C58B983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7D13-2DB1-463B-883B-0C7E5E2A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7A4FDB0-447B-47D6-B917-5EABAA7A8E18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9E886361-1781-43CF-8798-61A4EB376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Key Terminology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B152E0B-97D4-4E3D-8910-A78705CFC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543800" cy="5105400"/>
          </a:xfrm>
        </p:spPr>
        <p:txBody>
          <a:bodyPr/>
          <a:lstStyle/>
          <a:p>
            <a:pPr marL="0" indent="0">
              <a:defRPr/>
            </a:pPr>
            <a:r>
              <a:rPr lang="en-US" sz="2000" dirty="0">
                <a:cs typeface="+mn-cs"/>
              </a:rPr>
              <a:t>Abstraction</a:t>
            </a:r>
          </a:p>
          <a:p>
            <a:pPr lvl="1">
              <a:defRPr/>
            </a:pPr>
            <a:r>
              <a:rPr lang="en-US" sz="2000" dirty="0"/>
              <a:t>Object -&gt; something in the world</a:t>
            </a:r>
          </a:p>
          <a:p>
            <a:pPr lvl="1">
              <a:defRPr/>
            </a:pPr>
            <a:r>
              <a:rPr lang="en-US" sz="2000" dirty="0"/>
              <a:t>Class -&gt; objects</a:t>
            </a:r>
          </a:p>
          <a:p>
            <a:pPr lvl="1">
              <a:defRPr/>
            </a:pPr>
            <a:r>
              <a:rPr lang="en-US" sz="2000" dirty="0"/>
              <a:t>Superclass -&gt; subclasses</a:t>
            </a:r>
          </a:p>
          <a:p>
            <a:pPr lvl="1">
              <a:defRPr/>
            </a:pPr>
            <a:r>
              <a:rPr lang="en-US" sz="2000" dirty="0"/>
              <a:t>Operation -&gt; methods</a:t>
            </a:r>
          </a:p>
          <a:p>
            <a:pPr lvl="1">
              <a:defRPr/>
            </a:pPr>
            <a:r>
              <a:rPr lang="en-US" sz="2000" dirty="0"/>
              <a:t>Attributes and associations -&gt; instance variables</a:t>
            </a:r>
          </a:p>
          <a:p>
            <a:pPr marL="0" indent="0">
              <a:defRPr/>
            </a:pPr>
            <a:r>
              <a:rPr lang="en-US" sz="2000" dirty="0">
                <a:cs typeface="+mn-cs"/>
              </a:rPr>
              <a:t>Modularity</a:t>
            </a:r>
          </a:p>
          <a:p>
            <a:pPr lvl="1">
              <a:defRPr/>
            </a:pPr>
            <a:r>
              <a:rPr lang="en-US" sz="2000" dirty="0"/>
              <a:t>Code is divided into classes, and classes into methods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Encapsulation</a:t>
            </a:r>
          </a:p>
          <a:p>
            <a:pPr lvl="1">
              <a:defRPr/>
            </a:pPr>
            <a:r>
              <a:rPr lang="en-US" sz="2000" dirty="0"/>
              <a:t>Details can be hidden in classes</a:t>
            </a:r>
          </a:p>
          <a:p>
            <a:pPr lvl="1">
              <a:defRPr/>
            </a:pPr>
            <a:r>
              <a:rPr lang="en-GB" sz="2000" dirty="0">
                <a:cs typeface="Times" charset="0"/>
              </a:rPr>
              <a:t>This gives rise to </a:t>
            </a:r>
            <a:r>
              <a:rPr lang="en-GB" sz="2000" i="1" dirty="0">
                <a:cs typeface="Times" charset="0"/>
              </a:rPr>
              <a:t>information hiding</a:t>
            </a:r>
            <a:r>
              <a:rPr lang="en-GB" sz="2000" dirty="0"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Programmers do not need to know all the details of a class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ED00-4BCF-4BB8-9F32-4F5E2B8BE2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C15F-0642-447C-94E4-4223CB01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8E45-29E4-4B59-B01C-448261D5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E65B9AA-E05F-47DD-B171-F972E12A4D63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DE5AA20-9830-417F-AAFF-862683932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The Basics of Java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7FC4C8C-D19F-444B-923D-E8A37B3EE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543800" cy="51054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en-US" sz="2000"/>
              <a:t>History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The first object oriented programming language was Simula-67</a:t>
            </a:r>
            <a:r>
              <a:rPr lang="en-US" altLang="en-US" sz="2000"/>
              <a:t> 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designed to allow programmers to write simulation programs 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In the early 1980’s</a:t>
            </a:r>
            <a:r>
              <a:rPr lang="en-US" altLang="en-US" sz="2000"/>
              <a:t>, </a:t>
            </a:r>
            <a:r>
              <a:rPr lang="en-GB" altLang="en-US" sz="2000"/>
              <a:t>Smalltalk was developed at Xerox PARC 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New syntax</a:t>
            </a:r>
            <a:r>
              <a:rPr lang="en-US" altLang="en-US" sz="2000"/>
              <a:t>, </a:t>
            </a:r>
            <a:r>
              <a:rPr lang="en-GB" altLang="en-US" sz="2000"/>
              <a:t>large open-source</a:t>
            </a:r>
            <a:r>
              <a:rPr lang="en-US" altLang="en-US" sz="2000"/>
              <a:t> </a:t>
            </a:r>
            <a:r>
              <a:rPr lang="en-GB" altLang="en-US" sz="2000"/>
              <a:t>library of reusable code, bytecode, platform independence, garbage collection.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late 1980’s</a:t>
            </a:r>
            <a:r>
              <a:rPr lang="en-US" altLang="en-US" sz="2000"/>
              <a:t>, </a:t>
            </a:r>
            <a:r>
              <a:rPr lang="en-GB" altLang="en-US" sz="2000"/>
              <a:t>C++ was developed by B. Stroustrup, 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Recognized the advantages of OO but also recognized that there were tremendous numbers of C programmers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In 1991, engineers at Sun Microsystems started a project to design a language that could be used in consumer ‘smart devices’: Oak</a:t>
            </a:r>
            <a:r>
              <a:rPr lang="en-US" altLang="en-US" sz="2000"/>
              <a:t> </a:t>
            </a:r>
          </a:p>
          <a:p>
            <a:pPr lvl="2" algn="just">
              <a:lnSpc>
                <a:spcPct val="90000"/>
              </a:lnSpc>
            </a:pPr>
            <a:r>
              <a:rPr lang="en-GB" altLang="en-US" sz="2000"/>
              <a:t>When the Internet gained popularity, Sun saw an opportunity to exploit the technology. </a:t>
            </a:r>
          </a:p>
          <a:p>
            <a:pPr lvl="2" algn="just">
              <a:lnSpc>
                <a:spcPct val="90000"/>
              </a:lnSpc>
            </a:pPr>
            <a:r>
              <a:rPr lang="en-GB" altLang="en-US" sz="2000"/>
              <a:t>The new language, renamed Java, was formally presented in 1995 at the SunWorld ’95 conference.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A16A-3BD5-43A6-A2FA-9C5C09FAED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E4D0-9130-4319-832D-06A21173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C5C1-8800-4017-A4AF-F27E36D7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E919460-4AB5-4E13-A7B5-4CBA9C9B6BB0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A7587A2-F330-45EC-8116-41FDE9F4E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Object Oriented paradigm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DB56B1-B172-4E74-818A-CF7EA2EF7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>
                <a:cs typeface="Times" charset="0"/>
              </a:rPr>
              <a:t>All computations are performed in the context of objects. </a:t>
            </a:r>
          </a:p>
          <a:p>
            <a:pPr marL="0" indent="0">
              <a:defRPr/>
            </a:pPr>
            <a:endParaRPr lang="en-US" b="0" dirty="0">
              <a:latin typeface="Arial" charset="0"/>
              <a:cs typeface="Times New Roman" charset="0"/>
            </a:endParaRPr>
          </a:p>
          <a:p>
            <a:pPr lvl="1">
              <a:defRPr/>
            </a:pPr>
            <a:r>
              <a:rPr lang="en-GB" dirty="0">
                <a:cs typeface="Times" charset="0"/>
              </a:rPr>
              <a:t>The objects are instances of classes, which:</a:t>
            </a:r>
          </a:p>
          <a:p>
            <a:pPr lvl="2">
              <a:defRPr/>
            </a:pPr>
            <a:r>
              <a:rPr lang="en-GB" dirty="0">
                <a:cs typeface="Times" charset="0"/>
              </a:rPr>
              <a:t>are data abstractions</a:t>
            </a:r>
          </a:p>
          <a:p>
            <a:pPr lvl="2">
              <a:defRPr/>
            </a:pPr>
            <a:r>
              <a:rPr lang="en-GB" dirty="0">
                <a:cs typeface="Times" charset="0"/>
              </a:rPr>
              <a:t>contain procedural abstractions that operate on the objects</a:t>
            </a:r>
          </a:p>
          <a:p>
            <a:pPr lvl="2">
              <a:defRPr/>
            </a:pPr>
            <a:endParaRPr lang="en-GB" dirty="0">
              <a:cs typeface="Times" charset="0"/>
            </a:endParaRPr>
          </a:p>
          <a:p>
            <a:pPr lvl="1">
              <a:defRPr/>
            </a:pPr>
            <a:r>
              <a:rPr lang="en-GB" dirty="0">
                <a:cs typeface="Times" charset="0"/>
              </a:rPr>
              <a:t>A running program can be seen as a collection of objects collaborating to perform a given task</a:t>
            </a:r>
            <a:r>
              <a:rPr lang="en-US" dirty="0"/>
              <a:t> </a:t>
            </a:r>
          </a:p>
          <a:p>
            <a:pPr lvl="1">
              <a:buFontTx/>
              <a:buNone/>
              <a:defRPr/>
            </a:pPr>
            <a:endParaRPr lang="en-US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62C2-FC31-4F57-AEE9-1231F3D958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C2D8-5411-4CEE-9C01-4E91AAD9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B6F2-7557-4550-B261-D57D8266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B66E53A-35B3-4024-BC34-2A511ECE3DBB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98306" name="Rectangle 1026">
            <a:extLst>
              <a:ext uri="{FF2B5EF4-FFF2-40B4-BE49-F238E27FC236}">
                <a16:creationId xmlns:a16="http://schemas.microsoft.com/office/drawing/2014/main" id="{C338A93F-8BE9-44BB-8E89-4530D1F26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Java documentation</a:t>
            </a:r>
          </a:p>
        </p:txBody>
      </p:sp>
      <p:sp>
        <p:nvSpPr>
          <p:cNvPr id="98307" name="Rectangle 1027">
            <a:extLst>
              <a:ext uri="{FF2B5EF4-FFF2-40B4-BE49-F238E27FC236}">
                <a16:creationId xmlns:a16="http://schemas.microsoft.com/office/drawing/2014/main" id="{4BA41890-7909-41D1-9D7E-00A2C16FD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Looking up classes and methods is an essential skill</a:t>
            </a:r>
          </a:p>
          <a:p>
            <a:pPr lvl="1"/>
            <a:r>
              <a:rPr lang="en-US" altLang="en-US"/>
              <a:t>Looking up unknown classes and methods will get you a long way towards understanding code</a:t>
            </a:r>
          </a:p>
          <a:p>
            <a:pPr lvl="1"/>
            <a:endParaRPr lang="en-US" altLang="en-US"/>
          </a:p>
          <a:p>
            <a:pPr marL="0" indent="0"/>
            <a:r>
              <a:rPr lang="en-US" altLang="en-US"/>
              <a:t>Java documentation can be automatically generated by a program called Javadoc</a:t>
            </a:r>
          </a:p>
          <a:p>
            <a:pPr lvl="1"/>
            <a:r>
              <a:rPr lang="en-US" altLang="en-US"/>
              <a:t>Documentation is generated from the code and its comments</a:t>
            </a:r>
          </a:p>
          <a:p>
            <a:pPr lvl="1"/>
            <a:r>
              <a:rPr lang="en-US" altLang="en-US"/>
              <a:t>You should format your comments as shown in some of the book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s examples</a:t>
            </a:r>
          </a:p>
          <a:p>
            <a:pPr lvl="2"/>
            <a:r>
              <a:rPr lang="en-US" altLang="en-US"/>
              <a:t>These may include embeded html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F9D1-B849-46C2-A242-915B08E805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5E92-52B2-4EA7-A675-B253E052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17FB7-B06A-4513-8FD5-CCC60CAB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25A56E-2DC9-4F60-9902-0514222BF795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A128347A-1D9B-4B16-B6E5-FBD8B1663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Overview of Java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94A61166-8C9A-40AC-A57B-6AB4DD6F8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The next few slides will remind you of several key Java features</a:t>
            </a:r>
          </a:p>
          <a:p>
            <a:pPr lvl="1"/>
            <a:r>
              <a:rPr lang="en-US" altLang="en-US"/>
              <a:t>Not in the book</a:t>
            </a:r>
          </a:p>
          <a:p>
            <a:pPr lvl="1"/>
            <a:r>
              <a:rPr lang="en-US" altLang="en-US"/>
              <a:t>See the book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s web site for</a:t>
            </a:r>
          </a:p>
          <a:p>
            <a:pPr lvl="2"/>
            <a:r>
              <a:rPr lang="en-US" altLang="en-US"/>
              <a:t>A more detailed overview of Java</a:t>
            </a:r>
          </a:p>
          <a:p>
            <a:pPr lvl="2"/>
            <a:r>
              <a:rPr lang="en-US" altLang="en-US"/>
              <a:t>Pointers to tutorials, books etc.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9381-F510-46D1-A09C-2EF0B84014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CCCB-ECC6-44B1-998C-EE48C2B0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5905-B9B4-4E3C-B6C3-C97D6436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3BECF1-8947-4DD6-A883-E31FCBD3EDF0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6AEEED8-BFC1-4286-9FAD-92B5265B1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Characters and Strings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6513203-89AC-4C87-AA57-E4DBF079E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b="0">
                <a:latin typeface="Courier" charset="0"/>
                <a:cs typeface="+mn-cs"/>
              </a:rPr>
              <a:t>Character</a:t>
            </a:r>
            <a:r>
              <a:rPr lang="en-US">
                <a:cs typeface="+mn-cs"/>
              </a:rPr>
              <a:t> is a class representing Unicode characters</a:t>
            </a:r>
          </a:p>
          <a:p>
            <a:pPr lvl="1">
              <a:defRPr/>
            </a:pPr>
            <a:r>
              <a:rPr lang="en-US"/>
              <a:t>More than a byte each</a:t>
            </a:r>
          </a:p>
          <a:p>
            <a:pPr lvl="1">
              <a:defRPr/>
            </a:pPr>
            <a:r>
              <a:rPr lang="en-US"/>
              <a:t>Represent any world language</a:t>
            </a: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 b="0">
                <a:latin typeface="Courier" charset="0"/>
                <a:cs typeface="+mn-cs"/>
              </a:rPr>
              <a:t>char</a:t>
            </a:r>
            <a:r>
              <a:rPr lang="en-US">
                <a:cs typeface="+mn-cs"/>
              </a:rPr>
              <a:t> is a primitive data type containing a Unicode character</a:t>
            </a:r>
          </a:p>
          <a:p>
            <a:pPr marL="0" indent="0">
              <a:defRPr/>
            </a:pPr>
            <a:endParaRPr lang="en-US">
              <a:cs typeface="+mn-cs"/>
            </a:endParaRPr>
          </a:p>
          <a:p>
            <a:pPr marL="0" indent="0">
              <a:defRPr/>
            </a:pPr>
            <a:r>
              <a:rPr lang="en-US" b="0">
                <a:latin typeface="Courier" charset="0"/>
                <a:cs typeface="+mn-cs"/>
              </a:rPr>
              <a:t>String</a:t>
            </a:r>
            <a:r>
              <a:rPr lang="en-US">
                <a:cs typeface="+mn-cs"/>
              </a:rPr>
              <a:t> is a class containing collections of characters</a:t>
            </a:r>
          </a:p>
          <a:p>
            <a:pPr lvl="1">
              <a:defRPr/>
            </a:pPr>
            <a:r>
              <a:rPr lang="en-US"/>
              <a:t>+ is the operator used to concatenate strings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60A86-45C5-4D53-872B-4C4BF6D871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086E-7C70-45FC-9629-1E90D493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FA92-DB75-440C-B7DB-DC11681D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61E0132-B393-4B7B-9208-7C956412853C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4B88B6C-A6A2-47DE-99CD-7AB2568A0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Arrays and Collections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38E5FAA-86EB-4576-A0C5-342BD2EBE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z="2000" dirty="0">
                <a:cs typeface="+mn-cs"/>
              </a:rPr>
              <a:t>Arrays are of fixed size and lack methods to manipulate them</a:t>
            </a:r>
          </a:p>
          <a:p>
            <a:pPr marL="0" indent="0">
              <a:defRPr/>
            </a:pPr>
            <a:endParaRPr lang="en-US" sz="1200" dirty="0">
              <a:cs typeface="+mn-cs"/>
            </a:endParaRPr>
          </a:p>
          <a:p>
            <a:pPr marL="0" indent="0">
              <a:defRPr/>
            </a:pPr>
            <a:r>
              <a:rPr lang="en-US" sz="2000" dirty="0" err="1">
                <a:latin typeface="Courier" charset="0"/>
                <a:cs typeface="+mn-cs"/>
              </a:rPr>
              <a:t>ArrayList</a:t>
            </a:r>
            <a:r>
              <a:rPr lang="en-US" sz="2000" dirty="0">
                <a:cs typeface="+mn-cs"/>
              </a:rPr>
              <a:t> is the most widely used class to hold a </a:t>
            </a:r>
            <a:r>
              <a:rPr lang="en-US" sz="2000" i="1" dirty="0">
                <a:cs typeface="+mn-cs"/>
              </a:rPr>
              <a:t>collection</a:t>
            </a:r>
            <a:r>
              <a:rPr lang="en-US" sz="2000" dirty="0">
                <a:cs typeface="+mn-cs"/>
              </a:rPr>
              <a:t> of other objects</a:t>
            </a:r>
          </a:p>
          <a:p>
            <a:pPr lvl="1">
              <a:defRPr/>
            </a:pPr>
            <a:r>
              <a:rPr lang="en-US" sz="2000" dirty="0"/>
              <a:t>More powerful than arrays, but less efficient</a:t>
            </a:r>
          </a:p>
          <a:p>
            <a:pPr marL="0" indent="0">
              <a:defRPr/>
            </a:pPr>
            <a:endParaRPr lang="en-US" sz="1200" dirty="0">
              <a:cs typeface="+mn-cs"/>
            </a:endParaRPr>
          </a:p>
          <a:p>
            <a:pPr marL="0" indent="0">
              <a:defRPr/>
            </a:pPr>
            <a:r>
              <a:rPr lang="en-US" sz="2000" dirty="0">
                <a:latin typeface="Courier" charset="0"/>
                <a:cs typeface="+mn-cs"/>
              </a:rPr>
              <a:t>Iterator</a:t>
            </a:r>
            <a:r>
              <a:rPr lang="en-US" sz="2000" dirty="0">
                <a:cs typeface="+mn-cs"/>
              </a:rPr>
              <a:t>s are used to access members of </a:t>
            </a:r>
            <a:r>
              <a:rPr lang="en-US" sz="2000" dirty="0">
                <a:latin typeface="Courier" charset="0"/>
                <a:cs typeface="+mn-cs"/>
              </a:rPr>
              <a:t>Vector</a:t>
            </a:r>
            <a:r>
              <a:rPr lang="en-US" sz="2000" dirty="0">
                <a:cs typeface="+mn-cs"/>
              </a:rPr>
              <a:t>s</a:t>
            </a:r>
          </a:p>
          <a:p>
            <a:pPr lvl="1">
              <a:defRPr/>
            </a:pPr>
            <a:r>
              <a:rPr lang="en-US" sz="2000" dirty="0">
                <a:latin typeface="Times New Roman" charset="0"/>
              </a:rPr>
              <a:t>Enumerations were formally used, but were more complex</a:t>
            </a:r>
          </a:p>
          <a:p>
            <a:pPr lvl="2">
              <a:buFontTx/>
              <a:buNone/>
              <a:defRPr/>
            </a:pPr>
            <a:r>
              <a:rPr lang="en-US" sz="1600" b="1" dirty="0">
                <a:latin typeface="Times New Roman" charset="0"/>
              </a:rPr>
              <a:t>a = new </a:t>
            </a:r>
            <a:r>
              <a:rPr lang="en-US" sz="1600" b="1" dirty="0" err="1">
                <a:latin typeface="Times New Roman" charset="0"/>
              </a:rPr>
              <a:t>ArrayList</a:t>
            </a:r>
            <a:r>
              <a:rPr lang="en-US" sz="1600" b="1" dirty="0">
                <a:latin typeface="Times New Roman" charset="0"/>
              </a:rPr>
              <a:t>();</a:t>
            </a:r>
          </a:p>
          <a:p>
            <a:pPr lvl="2">
              <a:buFontTx/>
              <a:buNone/>
              <a:defRPr/>
            </a:pPr>
            <a:r>
              <a:rPr lang="en-US" sz="1600" b="1" dirty="0">
                <a:latin typeface="Times New Roman" charset="0"/>
              </a:rPr>
              <a:t>Iterator </a:t>
            </a:r>
            <a:r>
              <a:rPr lang="en-US" sz="1600" b="1" dirty="0" err="1">
                <a:latin typeface="Times New Roman" charset="0"/>
              </a:rPr>
              <a:t>i</a:t>
            </a:r>
            <a:r>
              <a:rPr lang="en-US" sz="1600" b="1" dirty="0">
                <a:latin typeface="Times New Roman" charset="0"/>
              </a:rPr>
              <a:t> = </a:t>
            </a:r>
            <a:r>
              <a:rPr lang="en-US" sz="1600" b="1" dirty="0" err="1">
                <a:latin typeface="Times New Roman" charset="0"/>
              </a:rPr>
              <a:t>a.iterator</a:t>
            </a:r>
            <a:r>
              <a:rPr lang="en-US" sz="1600" b="1" dirty="0">
                <a:latin typeface="Times New Roman" charset="0"/>
              </a:rPr>
              <a:t>();</a:t>
            </a:r>
          </a:p>
          <a:p>
            <a:pPr lvl="2">
              <a:buFontTx/>
              <a:buNone/>
              <a:defRPr/>
            </a:pPr>
            <a:r>
              <a:rPr lang="en-US" sz="1600" b="1" dirty="0">
                <a:latin typeface="Times New Roman" charset="0"/>
              </a:rPr>
              <a:t>while(</a:t>
            </a:r>
            <a:r>
              <a:rPr lang="en-US" sz="1600" b="1" dirty="0" err="1">
                <a:latin typeface="Times New Roman" charset="0"/>
              </a:rPr>
              <a:t>i.hasNext</a:t>
            </a:r>
            <a:r>
              <a:rPr lang="en-US" sz="1600" b="1" dirty="0">
                <a:latin typeface="Times New Roman" charset="0"/>
              </a:rPr>
              <a:t>())</a:t>
            </a:r>
          </a:p>
          <a:p>
            <a:pPr lvl="2">
              <a:buFontTx/>
              <a:buNone/>
              <a:defRPr/>
            </a:pPr>
            <a:r>
              <a:rPr lang="en-US" sz="1600" b="1" dirty="0">
                <a:latin typeface="Times New Roman" charset="0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sz="1600" b="1" dirty="0">
                <a:latin typeface="Times New Roman" charset="0"/>
              </a:rPr>
              <a:t>   </a:t>
            </a:r>
            <a:r>
              <a:rPr lang="en-US" sz="1600" b="1" dirty="0" err="1">
                <a:latin typeface="Times New Roman" charset="0"/>
              </a:rPr>
              <a:t>aMethod</a:t>
            </a:r>
            <a:r>
              <a:rPr lang="en-US" sz="1600" b="1" dirty="0">
                <a:latin typeface="Times New Roman" charset="0"/>
              </a:rPr>
              <a:t>(</a:t>
            </a:r>
            <a:r>
              <a:rPr lang="en-US" sz="1600" b="1" dirty="0" err="1">
                <a:latin typeface="Times New Roman" charset="0"/>
              </a:rPr>
              <a:t>i.next</a:t>
            </a:r>
            <a:r>
              <a:rPr lang="en-US" sz="1600" b="1" dirty="0">
                <a:latin typeface="Times New Roman" charset="0"/>
              </a:rPr>
              <a:t>());</a:t>
            </a:r>
          </a:p>
          <a:p>
            <a:pPr lvl="2">
              <a:buFontTx/>
              <a:buNone/>
              <a:defRPr/>
            </a:pPr>
            <a:r>
              <a:rPr lang="en-US" sz="1600" b="1" dirty="0">
                <a:latin typeface="Times New Roman" charset="0"/>
              </a:rPr>
              <a:t>}</a:t>
            </a:r>
          </a:p>
          <a:p>
            <a:pPr lvl="2">
              <a:buFontTx/>
              <a:buNone/>
              <a:defRPr/>
            </a:pPr>
            <a:endParaRPr lang="en-US" sz="1600" b="1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2B71-CDA6-4386-96D6-3B3B909789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F626-FDA2-4E23-8138-07352323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7051-D9EF-44FD-A1EC-BFF282EE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373A1A1-895E-433C-B0A0-B4604CBEE82B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33F9A526-52C8-4B10-B5AE-21B455C79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Casting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BC1D924-E99F-46F3-BF89-A4A91B033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125538"/>
            <a:ext cx="8077200" cy="5046662"/>
          </a:xfrm>
        </p:spPr>
        <p:txBody>
          <a:bodyPr/>
          <a:lstStyle/>
          <a:p>
            <a:pPr marL="0" indent="0">
              <a:defRPr/>
            </a:pPr>
            <a:r>
              <a:rPr lang="en-US" dirty="0">
                <a:cs typeface="+mn-cs"/>
              </a:rPr>
              <a:t>Java is very strict about types</a:t>
            </a:r>
          </a:p>
          <a:p>
            <a:pPr lvl="1">
              <a:defRPr/>
            </a:pPr>
            <a:r>
              <a:rPr lang="en-US" dirty="0"/>
              <a:t>If variable v is declared to have type X, you can only invoke operations on v that are defined in X or its </a:t>
            </a:r>
            <a:r>
              <a:rPr lang="en-US" dirty="0" err="1"/>
              <a:t>superclasses</a:t>
            </a:r>
            <a:endParaRPr lang="en-US" dirty="0"/>
          </a:p>
          <a:p>
            <a:pPr lvl="2">
              <a:defRPr/>
            </a:pPr>
            <a:r>
              <a:rPr lang="en-US" dirty="0"/>
              <a:t>Even though an instance of a </a:t>
            </a:r>
            <a:r>
              <a:rPr lang="en-US" i="1" dirty="0"/>
              <a:t>subclass</a:t>
            </a:r>
            <a:r>
              <a:rPr lang="en-US" dirty="0"/>
              <a:t> of X may be actually stored in the variable</a:t>
            </a:r>
          </a:p>
          <a:p>
            <a:pPr lvl="1">
              <a:defRPr/>
            </a:pPr>
            <a:r>
              <a:rPr lang="en-US" dirty="0"/>
              <a:t>If you </a:t>
            </a:r>
            <a:r>
              <a:rPr lang="en-US" i="1" dirty="0"/>
              <a:t>know</a:t>
            </a:r>
            <a:r>
              <a:rPr lang="en-US" dirty="0"/>
              <a:t> an instance of a subclass is stored, then you can </a:t>
            </a:r>
            <a:r>
              <a:rPr lang="en-US" i="1" dirty="0"/>
              <a:t>cast</a:t>
            </a:r>
            <a:r>
              <a:rPr lang="en-US" dirty="0"/>
              <a:t> the variable to the subclass</a:t>
            </a:r>
          </a:p>
          <a:p>
            <a:pPr lvl="2">
              <a:defRPr/>
            </a:pPr>
            <a:r>
              <a:rPr lang="en-US" sz="2000" dirty="0"/>
              <a:t>E.g. if I know a </a:t>
            </a:r>
            <a:r>
              <a:rPr lang="en-US" sz="2000" dirty="0">
                <a:latin typeface="Courier" charset="0"/>
              </a:rPr>
              <a:t>Vector</a:t>
            </a:r>
            <a:r>
              <a:rPr lang="en-US" sz="2000" dirty="0"/>
              <a:t> contains instances of </a:t>
            </a:r>
            <a:r>
              <a:rPr lang="en-US" sz="2000" dirty="0">
                <a:latin typeface="Courier" charset="0"/>
              </a:rPr>
              <a:t>String</a:t>
            </a:r>
            <a:r>
              <a:rPr lang="en-US" sz="2000" dirty="0"/>
              <a:t>, I can get the next element of its </a:t>
            </a:r>
            <a:r>
              <a:rPr lang="en-US" sz="2000" dirty="0">
                <a:latin typeface="Courier" charset="0"/>
              </a:rPr>
              <a:t>Iterator</a:t>
            </a:r>
            <a:r>
              <a:rPr lang="en-US" sz="2000" dirty="0"/>
              <a:t> using</a:t>
            </a:r>
            <a:r>
              <a:rPr lang="en-US" dirty="0"/>
              <a:t>: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latin typeface="Courier" charset="0"/>
              </a:rPr>
              <a:t>		(String)</a:t>
            </a:r>
            <a:r>
              <a:rPr lang="en-US" sz="2000" dirty="0" err="1">
                <a:latin typeface="Courier" charset="0"/>
              </a:rPr>
              <a:t>i.next</a:t>
            </a:r>
            <a:r>
              <a:rPr lang="en-US" sz="2000" dirty="0">
                <a:latin typeface="Courier" charset="0"/>
              </a:rPr>
              <a:t>();</a:t>
            </a:r>
          </a:p>
          <a:p>
            <a:pPr lvl="2">
              <a:defRPr/>
            </a:pPr>
            <a:r>
              <a:rPr lang="en-US" sz="2000" dirty="0"/>
              <a:t>To avoid </a:t>
            </a:r>
            <a:r>
              <a:rPr lang="en-US" sz="2000"/>
              <a:t>casting you </a:t>
            </a:r>
            <a:r>
              <a:rPr lang="en-US" sz="2000" dirty="0"/>
              <a:t>could also have used templates::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latin typeface="Courier" charset="0"/>
              </a:rPr>
              <a:t>		a = </a:t>
            </a:r>
            <a:r>
              <a:rPr lang="en-US" sz="2000" dirty="0" err="1">
                <a:latin typeface="Courier" charset="0"/>
              </a:rPr>
              <a:t>ArrayList</a:t>
            </a:r>
            <a:r>
              <a:rPr lang="en-US" sz="2000" dirty="0">
                <a:latin typeface="Courier" charset="0"/>
              </a:rPr>
              <a:t>&lt;String&gt;;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=</a:t>
            </a:r>
            <a:r>
              <a:rPr lang="en-US" sz="2000" dirty="0" err="1">
                <a:latin typeface="Courier" charset="0"/>
              </a:rPr>
              <a:t>a.iterator</a:t>
            </a:r>
            <a:r>
              <a:rPr lang="en-US" sz="2000" dirty="0">
                <a:latin typeface="Courier" charset="0"/>
              </a:rPr>
              <a:t>(); </a:t>
            </a:r>
            <a:r>
              <a:rPr lang="en-US" sz="2000" dirty="0" err="1">
                <a:latin typeface="Courier" charset="0"/>
              </a:rPr>
              <a:t>i.next</a:t>
            </a:r>
            <a:r>
              <a:rPr lang="en-US" sz="2000" dirty="0">
                <a:latin typeface="Courier" charset="0"/>
              </a:rPr>
              <a:t>()</a:t>
            </a:r>
          </a:p>
          <a:p>
            <a:pPr lvl="2">
              <a:buFontTx/>
              <a:buNone/>
              <a:defRPr/>
            </a:pPr>
            <a:r>
              <a:rPr lang="en-US" sz="2000" dirty="0"/>
              <a:t>using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9BEB-8DB2-4A17-A720-58E0725D9F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0700-2439-479C-9D9E-912418A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F44E-3E55-4C9E-8F39-D08D74FF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DE6CA54-C1F9-4B1B-9C76-F080B8D4344E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D06CAF94-4207-4C42-8251-1F8D98F9C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Exceptions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22817B0D-280B-40A4-A836-9A0F30D78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Anything that can go wrong should result in the raising of an Exception</a:t>
            </a:r>
          </a:p>
          <a:p>
            <a:pPr lvl="1">
              <a:defRPr/>
            </a:pPr>
            <a:r>
              <a:rPr lang="en-US" b="1">
                <a:latin typeface="Times New Roman" charset="0"/>
              </a:rPr>
              <a:t>Exception</a:t>
            </a:r>
            <a:r>
              <a:rPr lang="en-US"/>
              <a:t> is a class with many subclasses for specific things that can go wrong</a:t>
            </a:r>
          </a:p>
          <a:p>
            <a:pPr marL="0" indent="0">
              <a:defRPr/>
            </a:pPr>
            <a:r>
              <a:rPr lang="en-US">
                <a:cs typeface="+mn-cs"/>
              </a:rPr>
              <a:t>Use a try - catch block to trap an exception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try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   // some code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}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catch (ArithmeticException e)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  // code to handle division by zero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}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DCF68-B72D-490A-B0DE-E06E97E60E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586F-27D1-4399-A9C9-92B436A1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2C07-474F-4C6B-80EF-CBAEAFB6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1D3F1A5-E9B8-45DC-BADF-F9C5B4E2B607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B55CC691-84D6-4D2E-914D-D3ECDEC0F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Interfaces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C919478-DDD8-4903-A254-16422A1C3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Like abstract classes, but cannot have executable statements</a:t>
            </a:r>
          </a:p>
          <a:p>
            <a:pPr lvl="1"/>
            <a:r>
              <a:rPr lang="en-US" altLang="en-US"/>
              <a:t>Define a set of operations that make sense in several classes</a:t>
            </a:r>
          </a:p>
          <a:p>
            <a:pPr lvl="1"/>
            <a:r>
              <a:rPr lang="en-US" altLang="en-US"/>
              <a:t>Abstract Data Types</a:t>
            </a:r>
          </a:p>
          <a:p>
            <a:pPr marL="0" indent="0"/>
            <a:r>
              <a:rPr lang="en-US" altLang="en-US"/>
              <a:t>A class can implement any number of interfaces</a:t>
            </a:r>
          </a:p>
          <a:p>
            <a:pPr lvl="1"/>
            <a:r>
              <a:rPr lang="en-US" altLang="en-US"/>
              <a:t>It must have concrete methods for the operations</a:t>
            </a:r>
          </a:p>
          <a:p>
            <a:pPr marL="0" indent="0"/>
            <a:r>
              <a:rPr lang="en-US" altLang="en-US"/>
              <a:t>You can declare the type of a variable to be an interface</a:t>
            </a:r>
          </a:p>
          <a:p>
            <a:pPr lvl="1"/>
            <a:r>
              <a:rPr lang="en-US" altLang="en-US"/>
              <a:t>This is just like declaring the type to be an abstract class</a:t>
            </a:r>
          </a:p>
          <a:p>
            <a:pPr marL="0" indent="0"/>
            <a:r>
              <a:rPr lang="en-US" altLang="en-US"/>
              <a:t>Important interfaces in Java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s library include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Runnable, Collection, Iterator, Comparable, Cloneable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A6CE-BC30-41C4-84CE-68137FA2CB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46C6-23B9-4F7E-8081-5E249862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4E17-85C3-416A-81B8-639B058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DAEBA47-6C14-411B-A600-17A145B5B9EC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E636125A-9D32-4043-AFCF-A9FC6530C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Packages and importing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1D75423-F31C-4F48-A127-B88A03D65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A package combines related classes into subsystems</a:t>
            </a:r>
          </a:p>
          <a:p>
            <a:pPr lvl="1">
              <a:defRPr/>
            </a:pPr>
            <a:r>
              <a:rPr lang="en-US"/>
              <a:t>All the classes in a particular directory</a:t>
            </a: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>
                <a:cs typeface="+mn-cs"/>
              </a:rPr>
              <a:t>Classes in different packages can have the same name</a:t>
            </a:r>
          </a:p>
          <a:p>
            <a:pPr lvl="1">
              <a:defRPr/>
            </a:pPr>
            <a:r>
              <a:rPr lang="en-US"/>
              <a:t>Although not recommended</a:t>
            </a: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 i="1">
                <a:cs typeface="+mn-cs"/>
              </a:rPr>
              <a:t>Importing </a:t>
            </a:r>
            <a:r>
              <a:rPr lang="en-US">
                <a:cs typeface="+mn-cs"/>
              </a:rPr>
              <a:t>a package is done as follows:</a:t>
            </a:r>
          </a:p>
          <a:p>
            <a:pPr lvl="1">
              <a:buFontTx/>
              <a:buNone/>
              <a:defRPr/>
            </a:pPr>
            <a:r>
              <a:rPr lang="en-GB" b="1">
                <a:latin typeface="Times New Roman" charset="0"/>
                <a:cs typeface="Times" charset="0"/>
              </a:rPr>
              <a:t>import finance.banking.accounts.*;</a:t>
            </a:r>
            <a:endParaRPr lang="en-US" b="1">
              <a:latin typeface="Times New Roman" charset="0"/>
              <a:cs typeface="Times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946D-CB37-4CB5-8B4C-787B3B84BB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87080-1BC9-4F09-A776-66ACF8AA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C764-A2CD-47C8-903D-AEB2C575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0338DC0-D16E-4A2E-9623-D1DC2D843B97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112642" name="Rectangle 1026">
            <a:extLst>
              <a:ext uri="{FF2B5EF4-FFF2-40B4-BE49-F238E27FC236}">
                <a16:creationId xmlns:a16="http://schemas.microsoft.com/office/drawing/2014/main" id="{F8DC3729-F83F-45F3-B4CB-73687BF0C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Access control</a:t>
            </a:r>
          </a:p>
        </p:txBody>
      </p:sp>
      <p:sp>
        <p:nvSpPr>
          <p:cNvPr id="112643" name="Rectangle 1027">
            <a:extLst>
              <a:ext uri="{FF2B5EF4-FFF2-40B4-BE49-F238E27FC236}">
                <a16:creationId xmlns:a16="http://schemas.microsoft.com/office/drawing/2014/main" id="{C8D30D39-504B-479F-890D-3DDF11443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Applies to methods and variables</a:t>
            </a:r>
          </a:p>
          <a:p>
            <a:pPr lvl="1">
              <a:defRPr/>
            </a:pPr>
            <a:r>
              <a:rPr lang="en-US">
                <a:latin typeface="Courier" charset="0"/>
              </a:rPr>
              <a:t>public</a:t>
            </a:r>
            <a:endParaRPr lang="en-US"/>
          </a:p>
          <a:p>
            <a:pPr lvl="2">
              <a:defRPr/>
            </a:pPr>
            <a:r>
              <a:rPr lang="en-US"/>
              <a:t>Any class can access</a:t>
            </a:r>
          </a:p>
          <a:p>
            <a:pPr lvl="1">
              <a:defRPr/>
            </a:pPr>
            <a:r>
              <a:rPr lang="en-US">
                <a:latin typeface="Courier" charset="0"/>
              </a:rPr>
              <a:t>protected</a:t>
            </a:r>
            <a:endParaRPr lang="en-US"/>
          </a:p>
          <a:p>
            <a:pPr lvl="2">
              <a:defRPr/>
            </a:pPr>
            <a:r>
              <a:rPr lang="en-US"/>
              <a:t>Only code in the package, or subclasses can access</a:t>
            </a:r>
          </a:p>
          <a:p>
            <a:pPr lvl="1">
              <a:defRPr/>
            </a:pPr>
            <a:r>
              <a:rPr lang="en-US"/>
              <a:t>(blank)</a:t>
            </a:r>
          </a:p>
          <a:p>
            <a:pPr lvl="2">
              <a:defRPr/>
            </a:pPr>
            <a:r>
              <a:rPr lang="en-US"/>
              <a:t>Only code in the package can access</a:t>
            </a:r>
          </a:p>
          <a:p>
            <a:pPr lvl="1">
              <a:defRPr/>
            </a:pPr>
            <a:r>
              <a:rPr lang="en-US">
                <a:latin typeface="Courier" charset="0"/>
              </a:rPr>
              <a:t>private</a:t>
            </a:r>
            <a:endParaRPr lang="en-US"/>
          </a:p>
          <a:p>
            <a:pPr lvl="2">
              <a:defRPr/>
            </a:pPr>
            <a:r>
              <a:rPr lang="en-US"/>
              <a:t>Only code written in the class can access</a:t>
            </a:r>
          </a:p>
          <a:p>
            <a:pPr lvl="2">
              <a:defRPr/>
            </a:pPr>
            <a:r>
              <a:rPr lang="en-US"/>
              <a:t>Inheritance still occurs!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04C8-ADF4-4E35-8DB6-1B5D1650DA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D2CD-AA42-4114-BCEB-1679DE77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8FD0-8503-49AF-9E78-D13372D6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C36DE2-792F-49FD-94A3-7B3EDDD822F1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E5715885-8D24-4726-874B-6E4B69E65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Threads and concurrency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E6D633C-7C0F-4DDB-85FE-66A2BE102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Thread:</a:t>
            </a:r>
          </a:p>
          <a:p>
            <a:pPr lvl="1">
              <a:defRPr/>
            </a:pPr>
            <a:r>
              <a:rPr lang="en-US"/>
              <a:t>Sequence of executing statements that can be running concurrently with other threads</a:t>
            </a:r>
          </a:p>
          <a:p>
            <a:pPr marL="0" indent="0">
              <a:defRPr/>
            </a:pPr>
            <a:r>
              <a:rPr lang="en-US">
                <a:cs typeface="+mn-cs"/>
              </a:rPr>
              <a:t>To create a thread in Java:</a:t>
            </a:r>
          </a:p>
          <a:p>
            <a:pPr lvl="1">
              <a:defRPr/>
            </a:pPr>
            <a:r>
              <a:rPr lang="en-US"/>
              <a:t>1. Create a class implementing </a:t>
            </a:r>
            <a:r>
              <a:rPr lang="en-US">
                <a:latin typeface="Courier" charset="0"/>
              </a:rPr>
              <a:t>Runnable</a:t>
            </a:r>
            <a:r>
              <a:rPr lang="en-US"/>
              <a:t> or extending </a:t>
            </a:r>
            <a:r>
              <a:rPr lang="en-US">
                <a:latin typeface="Courier" charset="0"/>
              </a:rPr>
              <a:t>Thread</a:t>
            </a:r>
          </a:p>
          <a:p>
            <a:pPr lvl="1">
              <a:defRPr/>
            </a:pPr>
            <a:r>
              <a:rPr lang="en-US"/>
              <a:t>2. Implement the </a:t>
            </a:r>
            <a:r>
              <a:rPr lang="en-US">
                <a:latin typeface="Courier" charset="0"/>
              </a:rPr>
              <a:t>run</a:t>
            </a:r>
            <a:r>
              <a:rPr lang="en-US"/>
              <a:t> method as a loop that does something for a period of time</a:t>
            </a:r>
          </a:p>
          <a:p>
            <a:pPr lvl="1">
              <a:defRPr/>
            </a:pPr>
            <a:r>
              <a:rPr lang="en-US"/>
              <a:t>3. Create an instance of this class</a:t>
            </a:r>
          </a:p>
          <a:p>
            <a:pPr lvl="1">
              <a:defRPr/>
            </a:pPr>
            <a:r>
              <a:rPr lang="en-US"/>
              <a:t>4. Invoke the </a:t>
            </a:r>
            <a:r>
              <a:rPr lang="en-US">
                <a:latin typeface="Courier" charset="0"/>
              </a:rPr>
              <a:t>start</a:t>
            </a:r>
            <a:r>
              <a:rPr lang="en-US"/>
              <a:t> operation, which calls </a:t>
            </a:r>
            <a:r>
              <a:rPr lang="en-US">
                <a:latin typeface="Courier" charset="0"/>
              </a:rPr>
              <a:t>run</a:t>
            </a:r>
          </a:p>
          <a:p>
            <a:pPr marL="0" inden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3B5F-BDDC-4775-AA84-5C10F54D64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1615-3B69-40E0-8638-6FD373F2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E026-72D8-4890-BAD5-89F4FF7A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FECFB9-639A-4C0E-A1BE-5E8B0A93D38E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93E19F6-1DF1-452A-8CBF-7E0FFBEC7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 View of the Two paradigms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60D822E7-6373-4543-A673-8C530D2A3D4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00200"/>
            <a:ext cx="7848600" cy="4202113"/>
          </a:xfrm>
        </p:spPr>
      </p:pic>
      <p:sp>
        <p:nvSpPr>
          <p:cNvPr id="21510" name="TextBox 2">
            <a:extLst>
              <a:ext uri="{FF2B5EF4-FFF2-40B4-BE49-F238E27FC236}">
                <a16:creationId xmlns:a16="http://schemas.microsoft.com/office/drawing/2014/main" id="{37EC8339-3833-41B2-BF27-E0892F97B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589588"/>
            <a:ext cx="316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hlinkClick r:id="rId4"/>
              </a:rPr>
              <a:t>See in Umple</a:t>
            </a:r>
            <a:endParaRPr lang="en-US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95A2-E330-4A98-B83C-1CCB2BE6FB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66C7-A513-45CB-9E51-A42B5600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7338-5B56-433E-86B4-180FDD55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1BACCF-6BE0-4DFF-8548-788B26369CBA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3F0B645-3284-47FD-BCB6-386175B7E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Programming Style Guidelines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B2481B6-4428-472E-8942-277B5449B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Remember that programs are for people to read</a:t>
            </a:r>
          </a:p>
          <a:p>
            <a:pPr lvl="1">
              <a:defRPr/>
            </a:pPr>
            <a:r>
              <a:rPr lang="en-US"/>
              <a:t>Always choose the simpler alternative</a:t>
            </a:r>
          </a:p>
          <a:p>
            <a:pPr lvl="1">
              <a:defRPr/>
            </a:pPr>
            <a:r>
              <a:rPr lang="en-US"/>
              <a:t>Reject clever code that is hard to understand</a:t>
            </a:r>
          </a:p>
          <a:p>
            <a:pPr lvl="1">
              <a:defRPr/>
            </a:pPr>
            <a:r>
              <a:rPr lang="en-US"/>
              <a:t>Shorter code is not necessarily better</a:t>
            </a: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>
                <a:cs typeface="+mn-cs"/>
              </a:rPr>
              <a:t>Choose good names</a:t>
            </a:r>
          </a:p>
          <a:p>
            <a:pPr lvl="1">
              <a:defRPr/>
            </a:pPr>
            <a:r>
              <a:rPr lang="en-US"/>
              <a:t>Make them highly descriptive</a:t>
            </a:r>
          </a:p>
          <a:p>
            <a:pPr lvl="1">
              <a:defRPr/>
            </a:pPr>
            <a:r>
              <a:rPr lang="en-US"/>
              <a:t>Do not worry about using long names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EE6D-1EDE-44F2-BFEC-E4508FC26E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2922-0360-4EB4-8444-77F702EA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DFA5-212F-4732-8ECE-9972B1F9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9E4C6B8-A1D7-46FA-B9ED-0E4CD50F7D5B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FC586C4D-948D-48D3-AB7C-95A36D17F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 …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DC0F1E6-B60A-4F0B-8C0C-3393E11CC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Comment extensively</a:t>
            </a:r>
          </a:p>
          <a:p>
            <a:pPr lvl="1">
              <a:defRPr/>
            </a:pPr>
            <a:r>
              <a:rPr lang="en-US"/>
              <a:t>Comment whatever is non-obvious</a:t>
            </a:r>
          </a:p>
          <a:p>
            <a:pPr lvl="1">
              <a:defRPr/>
            </a:pPr>
            <a:r>
              <a:rPr lang="en-US"/>
              <a:t>Do not comment the obvious</a:t>
            </a:r>
          </a:p>
          <a:p>
            <a:pPr lvl="1">
              <a:defRPr/>
            </a:pPr>
            <a:r>
              <a:rPr lang="en-US"/>
              <a:t>Comments should be 25-50% of the code</a:t>
            </a: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>
                <a:cs typeface="+mn-cs"/>
              </a:rPr>
              <a:t>Organize class elements consistently</a:t>
            </a:r>
          </a:p>
          <a:p>
            <a:pPr lvl="1">
              <a:defRPr/>
            </a:pPr>
            <a:r>
              <a:rPr lang="en-US"/>
              <a:t>Variables, constructors, public methods then private methods</a:t>
            </a: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>
                <a:cs typeface="+mn-cs"/>
              </a:rPr>
              <a:t>Be consistent regarding layout of code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4937-E11C-4FCF-82BA-53ACBAB9DF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B220B-648F-43F3-9F9B-51BCC639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799A-D45F-4A3D-A0DE-1B3D2BAF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360519-F0C8-42E1-A998-DC4321D69597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EB987335-784D-4A7D-8489-7E643EEB3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 …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70F5D73-DCCC-4C91-8329-44DB217EA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Avoid duplication of code</a:t>
            </a:r>
          </a:p>
          <a:p>
            <a:pPr lvl="1"/>
            <a:r>
              <a:rPr lang="en-US" altLang="en-US"/>
              <a:t>Do not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/>
              <a:t>clone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 if possible</a:t>
            </a:r>
          </a:p>
          <a:p>
            <a:pPr lvl="2"/>
            <a:r>
              <a:rPr lang="en-US" altLang="en-US"/>
              <a:t>Create a new method and call it</a:t>
            </a:r>
          </a:p>
          <a:p>
            <a:pPr lvl="2"/>
            <a:r>
              <a:rPr lang="en-US" altLang="en-US"/>
              <a:t>Cloning results in two copies that may both have bugs</a:t>
            </a:r>
          </a:p>
          <a:p>
            <a:pPr lvl="3"/>
            <a:r>
              <a:rPr lang="en-US" altLang="en-US" sz="2400"/>
              <a:t>When one copy of the bug is fixed, the other may be forgotten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CDC9-DE3D-4F9C-8A39-13F5069807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BCCC-89C4-4A8B-8D40-6508A13A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5FD17-87B5-4B8C-8B1C-91DCC444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4102657-1654-4586-8333-010DE86801FB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57CADDAC-9973-44F1-BD29-1BA6D60A9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Programming style ...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3E027018-1612-41FA-8F7B-09D869DDE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Adhere to good object oriented principles</a:t>
            </a:r>
          </a:p>
          <a:p>
            <a:pPr lvl="1"/>
            <a:r>
              <a:rPr lang="en-US" altLang="en-US"/>
              <a:t>E.g. the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/>
              <a:t>isa rule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endParaRPr lang="en-US" altLang="ja-JP"/>
          </a:p>
          <a:p>
            <a:pPr lvl="1"/>
            <a:endParaRPr lang="en-US" altLang="en-US"/>
          </a:p>
          <a:p>
            <a:pPr marL="0" indent="0"/>
            <a:r>
              <a:rPr lang="en-US" altLang="en-US"/>
              <a:t>Prefer </a:t>
            </a:r>
            <a:r>
              <a:rPr lang="en-US" altLang="en-US">
                <a:latin typeface="Courier" charset="0"/>
              </a:rPr>
              <a:t>private</a:t>
            </a:r>
            <a:r>
              <a:rPr lang="en-US" altLang="en-US"/>
              <a:t> as opposed to </a:t>
            </a:r>
            <a:r>
              <a:rPr lang="en-US" altLang="en-US">
                <a:latin typeface="Courier" charset="0"/>
              </a:rPr>
              <a:t>public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Do not mix user interface code with non-user interface code</a:t>
            </a:r>
          </a:p>
          <a:p>
            <a:pPr lvl="1"/>
            <a:r>
              <a:rPr lang="en-US" altLang="en-US"/>
              <a:t>Interact with the user in separate classes</a:t>
            </a:r>
          </a:p>
          <a:p>
            <a:pPr lvl="2"/>
            <a:r>
              <a:rPr lang="en-US" altLang="en-US"/>
              <a:t>This makes non-UI classes more reusable</a:t>
            </a:r>
            <a:endParaRPr lang="en-US" alt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439C-350E-4A3C-BF19-04C3362FA6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B5D6-2D17-491B-BF27-5F48DB75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284F-6C6A-472A-9E7A-169D6116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D3A3A4-3015-439B-BAF6-7A0B75D1B5E9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5EA9E79E-4742-4462-B5AA-6D0C5DE0E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2.10 Difficulties and Risks in Programming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A1B379F-8144-4D0C-97B8-A29F42CE2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 altLang="en-US"/>
              <a:t>Language evolution and deprecated features: </a:t>
            </a:r>
          </a:p>
          <a:p>
            <a:pPr lvl="1"/>
            <a:r>
              <a:rPr lang="en-US" altLang="en-US"/>
              <a:t>Java is evolving, so some features are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/>
              <a:t>deprecated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 at every release</a:t>
            </a:r>
          </a:p>
          <a:p>
            <a:pPr marL="0" indent="0"/>
            <a:r>
              <a:rPr lang="en-GB" altLang="en-US"/>
              <a:t>Efficiency can be a concern in some object oriented systems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Java can be less efficient than other languages</a:t>
            </a:r>
          </a:p>
          <a:p>
            <a:pPr lvl="2"/>
            <a:r>
              <a:rPr lang="en-US" altLang="en-US"/>
              <a:t>VM-based</a:t>
            </a:r>
          </a:p>
          <a:p>
            <a:pPr lvl="2"/>
            <a:r>
              <a:rPr lang="en-US" altLang="en-US"/>
              <a:t>Dynamic binding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8C7B-5F0C-4EE2-B55C-E7B9D33517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FAD6-E289-4D23-B3E1-50AD60B5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3EB8-548A-44BA-96D8-9E202492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A12369A-A6D2-4346-87E9-BC9101E42D64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FE860E6-8354-4D91-9110-FD0B52CD8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2.2 Classes and Objects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FF3B778-CD0B-417A-B7A7-E27F91ECE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Object</a:t>
            </a:r>
          </a:p>
          <a:p>
            <a:pPr lvl="1">
              <a:defRPr/>
            </a:pPr>
            <a:r>
              <a:rPr lang="en-US"/>
              <a:t>A chunk of structured data </a:t>
            </a:r>
            <a:r>
              <a:rPr lang="en-GB">
                <a:cs typeface="Times" charset="0"/>
              </a:rPr>
              <a:t>in a running software system</a:t>
            </a:r>
            <a:r>
              <a:rPr lang="en-US"/>
              <a:t> </a:t>
            </a:r>
          </a:p>
          <a:p>
            <a:pPr lvl="1">
              <a:defRPr/>
            </a:pPr>
            <a:endParaRPr lang="en-US"/>
          </a:p>
          <a:p>
            <a:pPr lvl="1">
              <a:defRPr/>
            </a:pPr>
            <a:r>
              <a:rPr lang="en-US"/>
              <a:t>Has </a:t>
            </a:r>
            <a:r>
              <a:rPr lang="en-US" i="1"/>
              <a:t>properties</a:t>
            </a:r>
            <a:endParaRPr lang="en-US"/>
          </a:p>
          <a:p>
            <a:pPr lvl="2">
              <a:defRPr/>
            </a:pPr>
            <a:r>
              <a:rPr lang="en-US"/>
              <a:t>Represent its state</a:t>
            </a:r>
          </a:p>
          <a:p>
            <a:pPr lvl="1">
              <a:defRPr/>
            </a:pPr>
            <a:endParaRPr lang="en-US"/>
          </a:p>
          <a:p>
            <a:pPr lvl="1">
              <a:defRPr/>
            </a:pPr>
            <a:r>
              <a:rPr lang="en-US"/>
              <a:t>Has </a:t>
            </a:r>
            <a:r>
              <a:rPr lang="en-US" i="1"/>
              <a:t>behaviour</a:t>
            </a:r>
            <a:endParaRPr lang="en-US"/>
          </a:p>
          <a:p>
            <a:pPr lvl="2">
              <a:defRPr/>
            </a:pPr>
            <a:r>
              <a:rPr lang="en-US"/>
              <a:t>How it acts and reacts</a:t>
            </a:r>
          </a:p>
          <a:p>
            <a:pPr lvl="2">
              <a:defRPr/>
            </a:pPr>
            <a:r>
              <a:rPr lang="en-US"/>
              <a:t>May simulate the behaviour of an object in the real world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7DDA-544C-4279-869C-8BAD7D27CC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6B82-9CCA-4E5A-8DA4-F53B0518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BC37-5598-47FA-BF79-B1E89616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055157F-583C-444D-9BF7-3A31591F1FF3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B7F226E-AAC8-413E-92FD-936AB44ED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Objects: Shown as a UML instance diagram</a:t>
            </a:r>
          </a:p>
        </p:txBody>
      </p:sp>
      <p:pic>
        <p:nvPicPr>
          <p:cNvPr id="62505" name="Picture 41">
            <a:extLst>
              <a:ext uri="{FF2B5EF4-FFF2-40B4-BE49-F238E27FC236}">
                <a16:creationId xmlns:a16="http://schemas.microsoft.com/office/drawing/2014/main" id="{82B82860-5404-45E7-B7AD-8250D4882C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00200"/>
            <a:ext cx="7924800" cy="40735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98AF-4603-454D-8C5B-1A495D9E53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072B-98E7-4976-BEC2-DF7B2173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6781-D95D-477E-B3C4-B4103183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D1828FD-38D3-418A-9C77-82E95CA6D0AD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42181F46-26A7-4600-AECC-39A811B42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221ECD8-8595-43DF-B9B5-28151BB4B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 altLang="en-US"/>
              <a:t>A class:</a:t>
            </a:r>
          </a:p>
          <a:p>
            <a:pPr lvl="1"/>
            <a:r>
              <a:rPr lang="en-GB" altLang="en-US"/>
              <a:t>A unit of abstraction in an object oriented (OO) program</a:t>
            </a:r>
            <a:r>
              <a:rPr lang="en-US" altLang="en-US"/>
              <a:t>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Represents similar objects</a:t>
            </a:r>
          </a:p>
          <a:p>
            <a:pPr lvl="2"/>
            <a:r>
              <a:rPr lang="en-US" altLang="en-US"/>
              <a:t>Its </a:t>
            </a:r>
            <a:r>
              <a:rPr lang="en-US" altLang="en-US" i="1"/>
              <a:t>instances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A kind of software module</a:t>
            </a:r>
          </a:p>
          <a:p>
            <a:pPr lvl="2"/>
            <a:r>
              <a:rPr lang="en-US" altLang="en-US"/>
              <a:t>Describes its instances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 structure (properties)</a:t>
            </a:r>
          </a:p>
          <a:p>
            <a:pPr lvl="2"/>
            <a:r>
              <a:rPr lang="en-US" altLang="en-US"/>
              <a:t>Contains </a:t>
            </a:r>
            <a:r>
              <a:rPr lang="en-US" altLang="en-US" i="1"/>
              <a:t>methods</a:t>
            </a:r>
            <a:r>
              <a:rPr lang="en-US" altLang="en-US"/>
              <a:t> to implement their behaviour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B396-C5A3-4568-8826-C7ABAC743C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ADC5-AEC8-4B2C-BC01-A5AFF2CB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BF33-0497-4F06-8842-94AC04A5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9D57496-4C8B-4323-A604-100E8B24F84B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81E971E-15F9-469D-844F-434CB476E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Is Something a Class or an Instance?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3C041FC-A7A8-4A32-B28B-C318A8D5C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543800" cy="5105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altLang="en-US" sz="2000"/>
              <a:t>Something should be a </a:t>
            </a:r>
            <a:r>
              <a:rPr lang="en-GB" altLang="en-US" sz="2000" i="1"/>
              <a:t>class</a:t>
            </a:r>
            <a:r>
              <a:rPr lang="en-GB" altLang="en-US" sz="2000"/>
              <a:t> if it could have instances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Something should be an </a:t>
            </a:r>
            <a:r>
              <a:rPr lang="en-GB" altLang="en-US" sz="2000" i="1"/>
              <a:t>instance</a:t>
            </a:r>
            <a:r>
              <a:rPr lang="en-GB" altLang="en-US" sz="2000"/>
              <a:t> if it is clearly a </a:t>
            </a:r>
            <a:r>
              <a:rPr lang="en-GB" altLang="en-US" sz="2000" i="1"/>
              <a:t>single</a:t>
            </a:r>
            <a:r>
              <a:rPr lang="en-GB" altLang="en-US" sz="2000"/>
              <a:t> member of the set defined by a class</a:t>
            </a:r>
            <a:r>
              <a:rPr lang="en-US" altLang="en-US" sz="2000"/>
              <a:t>  </a:t>
            </a:r>
          </a:p>
          <a:p>
            <a:pPr marL="0" indent="0" algn="just">
              <a:lnSpc>
                <a:spcPct val="96000"/>
              </a:lnSpc>
            </a:pPr>
            <a:r>
              <a:rPr lang="en-GB" altLang="en-US" sz="2000" i="1"/>
              <a:t>Film</a:t>
            </a:r>
            <a:endParaRPr lang="en-GB" altLang="en-US" sz="2000"/>
          </a:p>
          <a:p>
            <a:pPr lvl="1" algn="just">
              <a:lnSpc>
                <a:spcPct val="96000"/>
              </a:lnSpc>
            </a:pPr>
            <a:r>
              <a:rPr lang="en-GB" altLang="en-US" sz="2000"/>
              <a:t>Class; instances are individual films.</a:t>
            </a:r>
          </a:p>
          <a:p>
            <a:pPr marL="0" indent="0" algn="just">
              <a:lnSpc>
                <a:spcPct val="96000"/>
              </a:lnSpc>
            </a:pPr>
            <a:r>
              <a:rPr lang="en-GB" altLang="en-US" sz="2000" i="1"/>
              <a:t>Reel of Film</a:t>
            </a:r>
            <a:r>
              <a:rPr lang="en-GB" altLang="en-US" sz="2000"/>
              <a:t>:</a:t>
            </a:r>
          </a:p>
          <a:p>
            <a:pPr lvl="1" algn="just">
              <a:lnSpc>
                <a:spcPct val="96000"/>
              </a:lnSpc>
            </a:pPr>
            <a:r>
              <a:rPr lang="en-GB" altLang="en-US" sz="2000"/>
              <a:t>Class; instances are physical reels</a:t>
            </a:r>
          </a:p>
          <a:p>
            <a:pPr marL="0" indent="0" algn="just">
              <a:lnSpc>
                <a:spcPct val="96000"/>
              </a:lnSpc>
            </a:pPr>
            <a:r>
              <a:rPr lang="en-GB" altLang="en-US" sz="2000" i="1"/>
              <a:t>Film reel with serial number SW19876</a:t>
            </a:r>
            <a:endParaRPr lang="en-GB" altLang="en-US" sz="2000"/>
          </a:p>
          <a:p>
            <a:pPr lvl="1" algn="just">
              <a:lnSpc>
                <a:spcPct val="96000"/>
              </a:lnSpc>
            </a:pPr>
            <a:r>
              <a:rPr lang="en-GB" altLang="en-US" sz="2000"/>
              <a:t>Instance of </a:t>
            </a:r>
            <a:r>
              <a:rPr lang="en-GB" altLang="en-US" sz="2000" b="1" noProof="1">
                <a:latin typeface="Courier" charset="0"/>
              </a:rPr>
              <a:t>ReelOfFilm</a:t>
            </a:r>
            <a:endParaRPr lang="en-GB" altLang="en-US" sz="2000"/>
          </a:p>
          <a:p>
            <a:pPr marL="0" indent="0" algn="just">
              <a:lnSpc>
                <a:spcPct val="96000"/>
              </a:lnSpc>
            </a:pPr>
            <a:r>
              <a:rPr lang="en-GB" altLang="en-US" sz="2000" i="1"/>
              <a:t>Science Fiction</a:t>
            </a:r>
            <a:endParaRPr lang="en-GB" altLang="en-US" sz="2000"/>
          </a:p>
          <a:p>
            <a:pPr lvl="1" algn="just">
              <a:lnSpc>
                <a:spcPct val="96000"/>
              </a:lnSpc>
            </a:pPr>
            <a:r>
              <a:rPr lang="en-GB" altLang="en-US" sz="2000"/>
              <a:t>Instance of the class </a:t>
            </a:r>
            <a:r>
              <a:rPr lang="en-GB" altLang="en-US" sz="2000" b="1" noProof="1">
                <a:latin typeface="Courier" charset="0"/>
              </a:rPr>
              <a:t>Genre</a:t>
            </a:r>
            <a:r>
              <a:rPr lang="en-GB" altLang="en-US" sz="2000"/>
              <a:t>.</a:t>
            </a:r>
          </a:p>
          <a:p>
            <a:pPr marL="0" indent="0" algn="just">
              <a:lnSpc>
                <a:spcPct val="96000"/>
              </a:lnSpc>
            </a:pPr>
            <a:r>
              <a:rPr lang="en-GB" altLang="en-US" sz="2000" i="1"/>
              <a:t>Science Fiction Film</a:t>
            </a:r>
            <a:endParaRPr lang="en-GB" altLang="en-US" sz="2000"/>
          </a:p>
          <a:p>
            <a:pPr lvl="1" algn="just">
              <a:lnSpc>
                <a:spcPct val="96000"/>
              </a:lnSpc>
            </a:pPr>
            <a:r>
              <a:rPr lang="en-GB" altLang="en-US" sz="2000"/>
              <a:t>Class; instances include ‘Star Wars’</a:t>
            </a:r>
          </a:p>
          <a:p>
            <a:pPr marL="0" indent="0" algn="just">
              <a:lnSpc>
                <a:spcPct val="96000"/>
              </a:lnSpc>
            </a:pPr>
            <a:r>
              <a:rPr lang="en-GB" altLang="en-US" sz="2000" i="1"/>
              <a:t>Showing of ‘Star Wars’ in the Phoenix Cinema at 7 p.m</a:t>
            </a:r>
            <a:r>
              <a:rPr lang="en-GB" altLang="en-US" sz="2000" b="0"/>
              <a:t>.:</a:t>
            </a:r>
          </a:p>
          <a:p>
            <a:pPr lvl="1" algn="just">
              <a:lnSpc>
                <a:spcPct val="96000"/>
              </a:lnSpc>
            </a:pPr>
            <a:r>
              <a:rPr lang="en-GB" altLang="en-US" sz="2000"/>
              <a:t>Instance of</a:t>
            </a:r>
            <a:r>
              <a:rPr lang="en-GB" altLang="en-US" sz="2000" b="1"/>
              <a:t> </a:t>
            </a:r>
            <a:r>
              <a:rPr lang="en-GB" altLang="en-US" sz="2000" b="1" noProof="1">
                <a:latin typeface="Courier" charset="0"/>
              </a:rPr>
              <a:t>ShowingOfFilm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3D7B-4B09-4710-86C1-CC7DD7C7C5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163F-D963-4FDD-89F5-CAD04983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BDC61-5D60-4919-A892-06479D0E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C5121D1-4083-499D-82B1-B32EC3E19270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67586" name="Rectangle 1026">
            <a:extLst>
              <a:ext uri="{FF2B5EF4-FFF2-40B4-BE49-F238E27FC236}">
                <a16:creationId xmlns:a16="http://schemas.microsoft.com/office/drawing/2014/main" id="{0816F474-6468-44F8-BE74-D347DFFA7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6000"/>
              </a:lnSpc>
              <a:defRPr/>
            </a:pPr>
            <a:r>
              <a:rPr lang="en-US">
                <a:cs typeface="+mj-cs"/>
              </a:rPr>
              <a:t>Naming classes</a:t>
            </a:r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67F1E1C0-C051-4AF9-A54C-8B665E651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lnSpc>
                <a:spcPct val="96000"/>
              </a:lnSpc>
            </a:pPr>
            <a:r>
              <a:rPr lang="en-US" altLang="en-US"/>
              <a:t>Use </a:t>
            </a:r>
            <a:r>
              <a:rPr lang="en-US" altLang="en-US" i="1">
                <a:solidFill>
                  <a:srgbClr val="FF0000"/>
                </a:solidFill>
              </a:rPr>
              <a:t>capital</a:t>
            </a:r>
            <a:r>
              <a:rPr lang="en-US" altLang="en-US">
                <a:solidFill>
                  <a:srgbClr val="FF0000"/>
                </a:solidFill>
              </a:rPr>
              <a:t> letters</a:t>
            </a:r>
          </a:p>
          <a:p>
            <a:pPr lvl="2" algn="just">
              <a:lnSpc>
                <a:spcPct val="96000"/>
              </a:lnSpc>
            </a:pPr>
            <a:r>
              <a:rPr lang="en-US" altLang="en-US"/>
              <a:t>E.g. </a:t>
            </a:r>
            <a:r>
              <a:rPr lang="en-US" altLang="en-US">
                <a:latin typeface="Courier" charset="0"/>
              </a:rPr>
              <a:t>BankAccount</a:t>
            </a:r>
            <a:r>
              <a:rPr lang="en-US" altLang="en-US"/>
              <a:t> not </a:t>
            </a:r>
            <a:r>
              <a:rPr lang="en-US" altLang="en-US">
                <a:latin typeface="Courier" charset="0"/>
              </a:rPr>
              <a:t>bankAccount</a:t>
            </a:r>
            <a:endParaRPr lang="en-US" altLang="en-US"/>
          </a:p>
          <a:p>
            <a:pPr lvl="1" algn="just">
              <a:lnSpc>
                <a:spcPct val="96000"/>
              </a:lnSpc>
            </a:pPr>
            <a:endParaRPr lang="en-US" altLang="en-US"/>
          </a:p>
          <a:p>
            <a:pPr lvl="1" algn="just">
              <a:lnSpc>
                <a:spcPct val="96000"/>
              </a:lnSpc>
            </a:pPr>
            <a:r>
              <a:rPr lang="en-US" altLang="en-US"/>
              <a:t>Use </a:t>
            </a:r>
            <a:r>
              <a:rPr lang="en-US" altLang="en-US" i="1">
                <a:solidFill>
                  <a:srgbClr val="FF0000"/>
                </a:solidFill>
              </a:rPr>
              <a:t>singular</a:t>
            </a:r>
            <a:r>
              <a:rPr lang="en-US" altLang="en-US">
                <a:solidFill>
                  <a:srgbClr val="FF0000"/>
                </a:solidFill>
              </a:rPr>
              <a:t> nouns</a:t>
            </a:r>
          </a:p>
          <a:p>
            <a:pPr lvl="1" algn="just">
              <a:lnSpc>
                <a:spcPct val="96000"/>
              </a:lnSpc>
            </a:pPr>
            <a:endParaRPr lang="en-US" altLang="en-US"/>
          </a:p>
          <a:p>
            <a:pPr lvl="1" algn="just">
              <a:lnSpc>
                <a:spcPct val="96000"/>
              </a:lnSpc>
            </a:pPr>
            <a:r>
              <a:rPr lang="en-US" altLang="en-US"/>
              <a:t>Use the right level of generality</a:t>
            </a:r>
          </a:p>
          <a:p>
            <a:pPr lvl="2" algn="just">
              <a:lnSpc>
                <a:spcPct val="96000"/>
              </a:lnSpc>
            </a:pPr>
            <a:r>
              <a:rPr lang="en-US" altLang="en-US"/>
              <a:t>E.g. </a:t>
            </a:r>
            <a:r>
              <a:rPr lang="en-US" altLang="en-US">
                <a:latin typeface="Courier" charset="0"/>
              </a:rPr>
              <a:t>Municipality</a:t>
            </a:r>
            <a:r>
              <a:rPr lang="en-US" altLang="en-US"/>
              <a:t>, not </a:t>
            </a:r>
            <a:r>
              <a:rPr lang="en-US" altLang="en-US">
                <a:latin typeface="Courier" charset="0"/>
              </a:rPr>
              <a:t>City</a:t>
            </a:r>
            <a:endParaRPr lang="en-US" altLang="en-US"/>
          </a:p>
          <a:p>
            <a:pPr lvl="1" algn="just">
              <a:lnSpc>
                <a:spcPct val="96000"/>
              </a:lnSpc>
            </a:pPr>
            <a:endParaRPr lang="en-US" altLang="en-US"/>
          </a:p>
          <a:p>
            <a:pPr lvl="1" algn="just">
              <a:lnSpc>
                <a:spcPct val="96000"/>
              </a:lnSpc>
            </a:pPr>
            <a:r>
              <a:rPr lang="en-US" altLang="en-US"/>
              <a:t>Make sure the name has only </a:t>
            </a:r>
            <a:r>
              <a:rPr lang="en-US" altLang="en-US" i="1"/>
              <a:t>one</a:t>
            </a:r>
            <a:r>
              <a:rPr lang="en-US" altLang="en-US"/>
              <a:t> meaning</a:t>
            </a:r>
          </a:p>
          <a:p>
            <a:pPr lvl="2" algn="just">
              <a:lnSpc>
                <a:spcPct val="96000"/>
              </a:lnSpc>
            </a:pPr>
            <a:r>
              <a:rPr lang="en-US" altLang="en-US"/>
              <a:t>E.g.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/>
              <a:t>bus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 has several meanings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Book">
  <a:themeElements>
    <a:clrScheme name="SEBoo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Book">
      <a:majorFont>
        <a:latin typeface="Arial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SEBoo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oo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oo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oo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C:\documents\prof\oo\livre\SEBook.pot</Template>
  <TotalTime>3295</TotalTime>
  <Words>2768</Words>
  <Application>Microsoft Macintosh PowerPoint</Application>
  <PresentationFormat>On-screen Show (4:3)</PresentationFormat>
  <Paragraphs>516</Paragraphs>
  <Slides>44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Courier</vt:lpstr>
      <vt:lpstr>Times</vt:lpstr>
      <vt:lpstr>Times New Roman</vt:lpstr>
      <vt:lpstr>SEBook</vt:lpstr>
      <vt:lpstr>Document</vt:lpstr>
      <vt:lpstr>Object-Oriented Software Engineering Practical Software Development using UML and Java</vt:lpstr>
      <vt:lpstr>2.1 What is Object Orientation?</vt:lpstr>
      <vt:lpstr>Object Oriented paradigm</vt:lpstr>
      <vt:lpstr>A View of the Two paradigms</vt:lpstr>
      <vt:lpstr>2.2 Classes and Objects</vt:lpstr>
      <vt:lpstr>Objects: Shown as a UML instance diagram</vt:lpstr>
      <vt:lpstr>Classes</vt:lpstr>
      <vt:lpstr>Is Something a Class or an Instance?</vt:lpstr>
      <vt:lpstr>Naming classes</vt:lpstr>
      <vt:lpstr>2.3 Instance Variables</vt:lpstr>
      <vt:lpstr>Variables vs. Objects</vt:lpstr>
      <vt:lpstr>Class variables </vt:lpstr>
      <vt:lpstr>2.4 Methods, Operations and Polymorphism</vt:lpstr>
      <vt:lpstr>Methods, Operations and Polymorphism</vt:lpstr>
      <vt:lpstr>Polymorphism</vt:lpstr>
      <vt:lpstr>2.5 Organizing Classes into Inheritance Hierarchies</vt:lpstr>
      <vt:lpstr>An Example Inheritance Hierarchy</vt:lpstr>
      <vt:lpstr>The Isa Rule</vt:lpstr>
      <vt:lpstr>A possible inheritance hierarchy of mathematical objects </vt:lpstr>
      <vt:lpstr>Make Sure all Inherited Features Make Sense in Subclasses</vt:lpstr>
      <vt:lpstr>2.6 Inheritance, Polymorphism and Variables</vt:lpstr>
      <vt:lpstr>Some Operations in the Shape Example</vt:lpstr>
      <vt:lpstr>Abstract Classes and Methods</vt:lpstr>
      <vt:lpstr>Overriding</vt:lpstr>
      <vt:lpstr>How a decision is made about which method to run</vt:lpstr>
      <vt:lpstr>Dynamic binding</vt:lpstr>
      <vt:lpstr>Piazza questions about Shape2D and dynamic binding</vt:lpstr>
      <vt:lpstr>Key Terminology</vt:lpstr>
      <vt:lpstr>The Basics of Java</vt:lpstr>
      <vt:lpstr>Java documentation</vt:lpstr>
      <vt:lpstr>Overview of Java</vt:lpstr>
      <vt:lpstr>Characters and Strings</vt:lpstr>
      <vt:lpstr>Arrays and Collections</vt:lpstr>
      <vt:lpstr>Casting</vt:lpstr>
      <vt:lpstr>Exceptions</vt:lpstr>
      <vt:lpstr>Interfaces</vt:lpstr>
      <vt:lpstr>Packages and importing</vt:lpstr>
      <vt:lpstr>Access control</vt:lpstr>
      <vt:lpstr>Threads and concurrency</vt:lpstr>
      <vt:lpstr>Programming Style Guidelines</vt:lpstr>
      <vt:lpstr>Programming style …</vt:lpstr>
      <vt:lpstr>Programming style …</vt:lpstr>
      <vt:lpstr>Programming style ...</vt:lpstr>
      <vt:lpstr>2.10 Difficulties and Risks in Programming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2100 Software Design II</dc:title>
  <dc:creator>Timothy C. Lethbridge</dc:creator>
  <cp:lastModifiedBy>Mariam Jabara</cp:lastModifiedBy>
  <cp:revision>68</cp:revision>
  <dcterms:created xsi:type="dcterms:W3CDTF">2000-08-30T16:59:35Z</dcterms:created>
  <dcterms:modified xsi:type="dcterms:W3CDTF">2019-09-13T13:49:27Z</dcterms:modified>
</cp:coreProperties>
</file>