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6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8" r:id="rId9"/>
    <p:sldId id="269" r:id="rId10"/>
    <p:sldId id="264" r:id="rId11"/>
    <p:sldId id="265" r:id="rId12"/>
    <p:sldId id="266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54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77605-C157-BE4C-BC71-493BDD2839C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DBC1C-0BB5-8342-A6AB-677BFDAC0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93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DBC1C-0BB5-8342-A6AB-677BFDAC02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86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0447D-AAD9-4A46-BBC7-5DB9A4491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AB1FA-A15B-0B40-BED7-401F31523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6ECF0-6246-1D47-96DA-442EEEAC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D7A0-340F-954A-A853-1CB490BF5FE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091F3-8138-C942-8D85-533ACF77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87EE4-E009-C74A-84A7-2A70653A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E0D7-8128-ED41-9748-33ACC4FAF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1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5AF9-5B2A-6742-BE80-D9D5C93D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6BBE4-3547-B34F-91E6-C663D9B18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F6B7B-2F5F-C842-899A-339D8447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D7A0-340F-954A-A853-1CB490BF5FE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3E391-DF91-3E4B-80F4-BB54B735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2B611-DE19-BA4C-88FA-FB545942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E0D7-8128-ED41-9748-33ACC4FAF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1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D676D-B8C2-2247-ADE3-A191C8DE9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35267-4144-624E-8A81-C2E3BBB03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113B4-8C73-CB46-AACA-80A5E3A7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D7A0-340F-954A-A853-1CB490BF5FE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20793-8A9E-1144-B39D-5C0629FC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EFE58-1F7D-9C41-86AC-70B18D84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E0D7-8128-ED41-9748-33ACC4FAF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8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7DC5-2368-094C-B178-01B4E0E20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7239B-5CD3-B44E-9AE2-978ADCFDC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37E9E-2920-EA4A-86AA-1EECDD1D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D7A0-340F-954A-A853-1CB490BF5FE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26719-0B96-1C45-A562-996AFB571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D5640-2ACA-7E48-8C2F-AB35D67B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E0D7-8128-ED41-9748-33ACC4FAF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1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4DA2-7EDD-7249-8E69-95E22BAD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12B10-2523-D74E-84F5-BE4D7B1BC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A85AE-64A2-9F47-8082-EAF54B71B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D7A0-340F-954A-A853-1CB490BF5FE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5A7A7-B6AE-4445-B36D-8147A1AA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5FB40-8499-604D-86F9-D572FA7E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E0D7-8128-ED41-9748-33ACC4FAF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4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9CB4B-72B0-0748-A7C1-91F053C51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F2AC3-E59A-354E-944D-08E6F05BD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5064C-1231-3848-BC22-EEFEE8B3E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3081B-9B1F-4B48-A63B-0E6CC30E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D7A0-340F-954A-A853-1CB490BF5FE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8C4A6-A4C3-E343-BAF7-B0A32EF3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29D7E-8803-0C4E-96E6-EA47D218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E0D7-8128-ED41-9748-33ACC4FAF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2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1C8E-430C-6C47-8B51-383F44713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C71CB-377A-C742-8EC1-9D5F587E4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368E6-89C8-EA45-8678-BCABED3D0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EB754-5E3F-F84D-995C-EB7A5C2B6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E219CE-C765-8948-992B-F0132636A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C1BB7-53CD-364A-8B9F-A6C7A49C6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D7A0-340F-954A-A853-1CB490BF5FE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AD751-CF9C-2D45-B2FC-17BB2547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0E33C-6790-9E41-9DE2-9127BBD7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E0D7-8128-ED41-9748-33ACC4FAF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1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55FF-6085-C84B-95DB-CAFF8A47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1E5743-127E-8542-86BB-7F9972A3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D7A0-340F-954A-A853-1CB490BF5FE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73E8C-272B-0543-9252-0B2A8ACA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30EC7-7659-CA4E-8322-AE5AEBA9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E0D7-8128-ED41-9748-33ACC4FAF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3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BEA2EF-3DCE-8F41-9592-0FE8157B6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D7A0-340F-954A-A853-1CB490BF5FE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D17B3-5298-2A46-8B23-ED3E3459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83E4C-6D84-0A47-A817-87C1BA20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E0D7-8128-ED41-9748-33ACC4FAF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5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21B5-4A86-9F45-93B1-73478689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3C210-0060-4F4F-9248-C4A9825D3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432F5-16BA-A346-81F2-A4D1CA2A4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1748F-FDED-CF45-97BA-56207033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D7A0-340F-954A-A853-1CB490BF5FE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5FD31-FEE5-434F-8ABF-83372E7FE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488DB-49AD-3F43-94BD-604F8B74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E0D7-8128-ED41-9748-33ACC4FAF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5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6B27-7FBD-184D-99B2-C2D66B92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464C3-28DA-3C4D-82F2-66F8864EE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C0A09-434D-D143-B435-F64961EE1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A809C-E00A-1040-B8CE-85BA8539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D7A0-340F-954A-A853-1CB490BF5FE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754D6-C1F2-D742-9B8E-AD242281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3D686-6534-7B40-9913-816F1E7F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E0D7-8128-ED41-9748-33ACC4FAF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3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1BF4C0-0817-C54A-BDA2-B5BA19FC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DCDDF-0D65-1E4D-91DC-0F12B718F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E4329-150D-9D46-9538-A01D3EEAD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2D7A0-340F-954A-A853-1CB490BF5FE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10875-C055-A940-9233-4AB71DEBC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8E400-5DFE-A941-9263-B6A68115D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6E0D7-8128-ED41-9748-33ACC4FAF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1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45F1-65C0-1044-909A-CA453E22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Competing Theories on Financialization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24145-5861-D843-8782-03B13A806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Statecraft Model</a:t>
            </a:r>
          </a:p>
          <a:p>
            <a:pPr marL="457200" lvl="1" indent="0">
              <a:buNone/>
            </a:pPr>
            <a:r>
              <a:rPr lang="en-US" dirty="0"/>
              <a:t>Welfare states find expanding credit as an effective and efficient way to solve their fiscal and social crisis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Financialization is a contingent and periodical event that policymakers in a welfare state occasionally find the “lightness” of credits as a perfect tool to solve its crisis without huge losses and burdens </a:t>
            </a:r>
          </a:p>
          <a:p>
            <a:pPr lvl="1"/>
            <a:r>
              <a:rPr lang="en-US" dirty="0"/>
              <a:t>Financialization is more likely to occur in a country whose government is overwhelmed by deficits. (</a:t>
            </a:r>
            <a:r>
              <a:rPr lang="en-US" dirty="0" err="1"/>
              <a:t>Fligstein</a:t>
            </a:r>
            <a:r>
              <a:rPr lang="en-US" dirty="0"/>
              <a:t> 1993; Carruthers 1996; Krippner 2011; Prasad 2014; Quinn 2017; 2019)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36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0418-48E7-6A4B-A9CF-CBD71D1A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FDB63-2070-8048-B7BB-87A761E55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B32B9-71E9-BC42-9C2B-87FF43B0D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66" y="0"/>
            <a:ext cx="102438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09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4234-85DD-B541-BDC9-E47F2542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06104-EA18-9D48-A340-68721FF59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6"/>
            <a:ext cx="10515600" cy="4505324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Hypothesis 1a: </a:t>
            </a:r>
            <a:r>
              <a:rPr lang="en-US" dirty="0"/>
              <a:t>The rise of financialization at the market-level is positively correlated with the growth of the domestic government spending.	</a:t>
            </a:r>
          </a:p>
          <a:p>
            <a:pPr marL="0" indent="0">
              <a:buNone/>
            </a:pPr>
            <a:r>
              <a:rPr lang="en-US" altLang="zh-CN" dirty="0">
                <a:sym typeface="Wingdings" pitchFamily="2" charset="2"/>
              </a:rPr>
              <a:t>	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Statecraft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Model</a:t>
            </a:r>
            <a:endParaRPr lang="en-US" dirty="0"/>
          </a:p>
          <a:p>
            <a:r>
              <a:rPr lang="en-US" i="1" dirty="0"/>
              <a:t>Hypothesis 3a: </a:t>
            </a:r>
            <a:r>
              <a:rPr lang="en-US" dirty="0"/>
              <a:t>The rise of financialization at the household-level is positively correlated with the growth of the domestic government spending.	</a:t>
            </a:r>
          </a:p>
          <a:p>
            <a:pPr marL="0" indent="0">
              <a:buNone/>
            </a:pPr>
            <a:r>
              <a:rPr lang="en-US" altLang="zh-CN" dirty="0">
                <a:sym typeface="Wingdings" pitchFamily="2" charset="2"/>
              </a:rPr>
              <a:t>	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Statecraft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Model</a:t>
            </a:r>
          </a:p>
          <a:p>
            <a:r>
              <a:rPr lang="en-US" dirty="0"/>
              <a:t>The rise of financialization at the corporation-level is </a:t>
            </a:r>
            <a:r>
              <a:rPr lang="en-US" altLang="zh-CN" dirty="0"/>
              <a:t>negatively</a:t>
            </a:r>
            <a:r>
              <a:rPr lang="en-US" dirty="0"/>
              <a:t> correlated with the foreign trade deficits.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Wingdings" pitchFamily="2" charset="2"/>
              </a:rPr>
              <a:t>	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alternative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to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Statecraft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Model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62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84AB0-7BF7-DA43-B98E-9F26A480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71261-EB2F-4C4E-946B-8502737D1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financialization in markets, NFCs, and households is not a homogenous trajectory that always synchronize with each other. </a:t>
            </a:r>
          </a:p>
          <a:p>
            <a:endParaRPr lang="en-US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financialization,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international</a:t>
            </a:r>
            <a:r>
              <a:rPr lang="zh-CN" altLang="en-US" dirty="0"/>
              <a:t> </a:t>
            </a:r>
            <a:r>
              <a:rPr lang="en-US" altLang="zh-CN" dirty="0"/>
              <a:t>trends,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predicted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governmental</a:t>
            </a:r>
            <a:r>
              <a:rPr lang="zh-CN" altLang="en-US" dirty="0"/>
              <a:t> </a:t>
            </a:r>
            <a:r>
              <a:rPr lang="en-US" altLang="zh-CN" dirty="0"/>
              <a:t>expenditures,</a:t>
            </a:r>
            <a:r>
              <a:rPr lang="zh-CN" altLang="en-US" dirty="0"/>
              <a:t> </a:t>
            </a:r>
            <a:r>
              <a:rPr lang="en-US" altLang="zh-CN" dirty="0"/>
              <a:t>instead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country’s</a:t>
            </a:r>
            <a:r>
              <a:rPr lang="zh-CN" altLang="en-US" dirty="0"/>
              <a:t> </a:t>
            </a:r>
            <a:r>
              <a:rPr lang="en-US" altLang="zh-CN" dirty="0"/>
              <a:t>position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global</a:t>
            </a:r>
            <a:r>
              <a:rPr lang="zh-CN" altLang="en-US" dirty="0"/>
              <a:t> </a:t>
            </a:r>
            <a:r>
              <a:rPr lang="en-US" altLang="zh-CN" dirty="0"/>
              <a:t>market.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financialization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time-constant</a:t>
            </a:r>
            <a:r>
              <a:rPr lang="zh-CN" altLang="en-US" dirty="0"/>
              <a:t> </a:t>
            </a:r>
            <a:r>
              <a:rPr lang="en-US" altLang="zh-CN" dirty="0"/>
              <a:t>trajectory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21</a:t>
            </a:r>
            <a:r>
              <a:rPr lang="zh-CN" altLang="en-US" dirty="0"/>
              <a:t> </a:t>
            </a:r>
            <a:r>
              <a:rPr lang="en-US" altLang="zh-CN" dirty="0"/>
              <a:t>countries.</a:t>
            </a:r>
            <a:r>
              <a:rPr lang="zh-CN" altLang="en-US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8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43CE-10BD-B945-8A91-6B5EFE8B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U.S.</a:t>
            </a:r>
            <a:r>
              <a:rPr lang="zh-CN" altLang="en-US" dirty="0"/>
              <a:t> </a:t>
            </a:r>
            <a:r>
              <a:rPr lang="en-US" altLang="zh-CN" dirty="0"/>
              <a:t>case: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VS.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Little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009F1-49E2-5343-BA97-D95DB6E87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Financialization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phenomenon</a:t>
            </a:r>
            <a:r>
              <a:rPr lang="zh-CN" altLang="en-US" dirty="0"/>
              <a:t> </a:t>
            </a:r>
            <a:r>
              <a:rPr lang="en-US" altLang="zh-CN" dirty="0"/>
              <a:t>seen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i="1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hegemon</a:t>
            </a:r>
            <a:r>
              <a:rPr lang="zh-CN" altLang="en-US" dirty="0"/>
              <a:t> </a:t>
            </a:r>
            <a:r>
              <a:rPr lang="en-US" altLang="zh-CN" dirty="0"/>
              <a:t>(i.e.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U.S.)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 err="1"/>
              <a:t>Arrighi</a:t>
            </a:r>
            <a:r>
              <a:rPr lang="zh-CN" altLang="en-US" dirty="0"/>
              <a:t> </a:t>
            </a:r>
            <a:r>
              <a:rPr lang="en-US" altLang="zh-CN" dirty="0"/>
              <a:t>predicted.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simplified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concept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“hegemony”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ignored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special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hegemony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U.S.</a:t>
            </a:r>
            <a:r>
              <a:rPr lang="zh-CN" altLang="en-US" dirty="0"/>
              <a:t> </a:t>
            </a:r>
            <a:r>
              <a:rPr lang="en-US" altLang="zh-CN" dirty="0"/>
              <a:t>is.</a:t>
            </a:r>
          </a:p>
          <a:p>
            <a:endParaRPr lang="en-US" dirty="0"/>
          </a:p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challenge</a:t>
            </a:r>
            <a:r>
              <a:rPr lang="zh-CN" altLang="en-US" dirty="0"/>
              <a:t> </a:t>
            </a:r>
            <a:r>
              <a:rPr lang="en-US" altLang="zh-CN" dirty="0"/>
              <a:t>those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studies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U.S.</a:t>
            </a:r>
            <a:r>
              <a:rPr lang="zh-CN" altLang="en-US" dirty="0"/>
              <a:t> </a:t>
            </a:r>
            <a:r>
              <a:rPr lang="en-US" altLang="zh-CN" dirty="0"/>
              <a:t>financialization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world-system</a:t>
            </a:r>
            <a:r>
              <a:rPr lang="zh-CN" altLang="en-US" dirty="0"/>
              <a:t> </a:t>
            </a:r>
            <a:r>
              <a:rPr lang="en-US" altLang="zh-CN" dirty="0"/>
              <a:t>view.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35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0963-AE92-D845-9A15-D52EC1C7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F49E2-01B0-0743-A9BB-7EDD91FC2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3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3C87-E880-FD41-97E5-63E4298B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Competing Theories on Financialization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68D85-2345-B246-9A10-56F2A112A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Hegemony Model</a:t>
            </a:r>
          </a:p>
          <a:p>
            <a:pPr marL="457200" lvl="1" indent="0">
              <a:buNone/>
            </a:pPr>
            <a:r>
              <a:rPr lang="en-US" dirty="0"/>
              <a:t>The nature of overproduction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dirty="0"/>
              <a:t>credit system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dirty="0"/>
              <a:t> sustain </a:t>
            </a:r>
            <a:r>
              <a:rPr lang="en-US" altLang="zh-CN" dirty="0"/>
              <a:t>the</a:t>
            </a:r>
            <a:r>
              <a:rPr lang="en-US" dirty="0"/>
              <a:t> dominance and consumptive capacities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Hegemony is interpreted as a consumptive industrial country consistently having more imports than exports </a:t>
            </a:r>
          </a:p>
          <a:p>
            <a:pPr lvl="1"/>
            <a:r>
              <a:rPr lang="en-US" dirty="0"/>
              <a:t>When a hegemony reaches its spatial, the capital continues to expand as the accumulation of capital is unlimited and </a:t>
            </a:r>
            <a:r>
              <a:rPr lang="en-US" altLang="zh-CN" dirty="0"/>
              <a:t>hence</a:t>
            </a:r>
            <a:r>
              <a:rPr lang="en-US" dirty="0"/>
              <a:t> it encounters the problem of over-capacity. Financialization is a hegemony’s endeavor to resolve the problem of over-capacity without devaluing its dominant currency in the world market. (Harvey 1985; </a:t>
            </a:r>
            <a:r>
              <a:rPr lang="en-US" dirty="0" err="1"/>
              <a:t>Arrighi</a:t>
            </a:r>
            <a:r>
              <a:rPr lang="en-US" dirty="0"/>
              <a:t> 1994; Brenner 2003 )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7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119D-65EF-7D41-AE2D-B489AFB4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 in Discussions on Financialization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6E5DB-B498-1740-A502-6F307E13E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the United States</a:t>
            </a:r>
          </a:p>
          <a:p>
            <a:r>
              <a:rPr lang="en-US" dirty="0"/>
              <a:t>Inconsistent definition on financialization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 This paper seeks to contribute to fill in these gaps</a:t>
            </a:r>
          </a:p>
          <a:p>
            <a:pPr lvl="1"/>
            <a:r>
              <a:rPr lang="en-US" dirty="0"/>
              <a:t>Clarify on the definition of financialization</a:t>
            </a:r>
          </a:p>
          <a:p>
            <a:pPr lvl="1"/>
            <a:r>
              <a:rPr lang="en-US" dirty="0"/>
              <a:t>Include more developed and developing countries in the discussion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0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E0EA7-129C-8348-864E-D7E3F650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Definition on Financialization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EC94-5456-0748-9E72-EAC8D6782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operationalized levels of financialization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Market-level: the dominance of finance industry over the real economy (Dore 2002; Epstein 2005; Wade 2005)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Corporation-level: non-financial corporations (NFCs) have become more reliant on financial channels to grasp additional profits (</a:t>
            </a:r>
            <a:r>
              <a:rPr lang="en-US" dirty="0" err="1"/>
              <a:t>Stockhammer</a:t>
            </a:r>
            <a:r>
              <a:rPr lang="en-US" dirty="0"/>
              <a:t> 2004; </a:t>
            </a:r>
            <a:r>
              <a:rPr lang="en-US" dirty="0" err="1"/>
              <a:t>Orhangazi</a:t>
            </a:r>
            <a:r>
              <a:rPr lang="en-US" dirty="0"/>
              <a:t> 2008; Krippner 2005; 2011)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Households-level: households and individuals as investors (Davis 2009; </a:t>
            </a:r>
            <a:r>
              <a:rPr lang="en-US" dirty="0" err="1"/>
              <a:t>Tomaskovic-Devey</a:t>
            </a:r>
            <a:r>
              <a:rPr lang="en-US" dirty="0"/>
              <a:t> and Lin 2011; Quinn 2019)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6343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0D61-CF4C-C349-B6DF-6FCDB4AD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634C3-FE71-AC40-901D-F2F209309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Statecraft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  <a:p>
            <a:r>
              <a:rPr lang="en-US" i="1" dirty="0"/>
              <a:t>Hypothesis 1a: </a:t>
            </a:r>
            <a:r>
              <a:rPr lang="en-US" dirty="0"/>
              <a:t>The rise of financialization at the market-level is positively correlated with the growth of the domestic government spending. </a:t>
            </a:r>
          </a:p>
          <a:p>
            <a:r>
              <a:rPr lang="en-US" i="1" dirty="0"/>
              <a:t>Hypothesis 2a: </a:t>
            </a:r>
            <a:r>
              <a:rPr lang="en-US" dirty="0"/>
              <a:t>The rise of financialization at the corporation-level is positively correlated with the growth of the domestic government spending. </a:t>
            </a:r>
          </a:p>
          <a:p>
            <a:r>
              <a:rPr lang="en-US" i="1" dirty="0"/>
              <a:t>Hypothesis 3a: </a:t>
            </a:r>
            <a:r>
              <a:rPr lang="en-US" dirty="0"/>
              <a:t>The rise of financialization at the household-level is positively correlated with the growth of the domestic government spending.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8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2D49-B7C6-4C42-9B89-B8BFCD79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175EE-324A-904E-BB68-A3CE610DF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Hegemony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  <a:p>
            <a:r>
              <a:rPr lang="en-US" i="1" dirty="0"/>
              <a:t>Hypothesis 1b: </a:t>
            </a:r>
            <a:r>
              <a:rPr lang="en-US" dirty="0"/>
              <a:t>The rise of financialization at the market-level is positively correlated with the foreign trade deficits. </a:t>
            </a:r>
          </a:p>
          <a:p>
            <a:r>
              <a:rPr lang="en-US" i="1" dirty="0"/>
              <a:t>Hypothesis 2b: </a:t>
            </a:r>
            <a:r>
              <a:rPr lang="en-US" dirty="0"/>
              <a:t>The rise of financialization at the corporation-level is positively correlated with the foreign trade deficits. </a:t>
            </a:r>
          </a:p>
          <a:p>
            <a:r>
              <a:rPr lang="en-US" i="1" dirty="0"/>
              <a:t>Hypothesis 3b: </a:t>
            </a:r>
            <a:r>
              <a:rPr lang="en-US" dirty="0"/>
              <a:t>The rise of financialization at the household-level is positively correlated with the foreign trade deficits.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7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AF69-F0CB-1E4C-A150-E51E9668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Inclusion of More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64A07-1E4E-2949-BB99-6C72E4E3B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21 countries: both OECD members and emerging economies </a:t>
            </a:r>
          </a:p>
          <a:p>
            <a:pPr lvl="1"/>
            <a:r>
              <a:rPr lang="en-US" dirty="0"/>
              <a:t>Australia, Brazil, Canada, Chile, People’s Republic of China, Denmark, Hungary, Iceland, Israel, Japan, Korea, Mexico, New Zealand, Norway, Poland, South Africa, Sweden, Switzerland, Turkey, United Kingdom, United States. </a:t>
            </a:r>
          </a:p>
          <a:p>
            <a:r>
              <a:rPr lang="en-US" dirty="0"/>
              <a:t>1960 - 2018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sources:</a:t>
            </a:r>
            <a:r>
              <a:rPr lang="zh-CN" altLang="en-US" dirty="0"/>
              <a:t> </a:t>
            </a:r>
            <a:r>
              <a:rPr lang="en-US" dirty="0"/>
              <a:t>OECD, World Bank, IMF’s Global Debt Database, and Historical Finance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38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AFDB-7E90-F145-8A10-01FDCAC7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90809-E922-0E44-ADBD-2EAA69011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Dependent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</a:p>
          <a:p>
            <a:pPr lvl="1"/>
            <a:r>
              <a:rPr lang="en-US" altLang="zh-CN" dirty="0"/>
              <a:t>M</a:t>
            </a:r>
            <a:r>
              <a:rPr lang="en-US" dirty="0"/>
              <a:t>arket-level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i="1" dirty="0"/>
              <a:t>V</a:t>
            </a:r>
            <a:r>
              <a:rPr lang="en-US" i="1" dirty="0"/>
              <a:t>alue added in financial activities</a:t>
            </a:r>
            <a:r>
              <a:rPr lang="zh-CN" altLang="en-US" i="1" dirty="0"/>
              <a:t> </a:t>
            </a:r>
            <a:r>
              <a:rPr lang="en-US" altLang="zh-CN" i="1" dirty="0"/>
              <a:t>lag</a:t>
            </a:r>
            <a:r>
              <a:rPr lang="zh-CN" altLang="en-US" i="1" dirty="0"/>
              <a:t> </a:t>
            </a:r>
            <a:r>
              <a:rPr lang="en-US" altLang="zh-CN" i="1" dirty="0"/>
              <a:t>one</a:t>
            </a:r>
            <a:r>
              <a:rPr lang="zh-CN" altLang="en-US" i="1" dirty="0"/>
              <a:t> </a:t>
            </a:r>
            <a:r>
              <a:rPr lang="en-US" altLang="zh-CN" i="1" dirty="0"/>
              <a:t>year</a:t>
            </a:r>
            <a:endParaRPr lang="en-US" i="1" dirty="0"/>
          </a:p>
          <a:p>
            <a:pPr lvl="1"/>
            <a:r>
              <a:rPr lang="en-US" altLang="zh-CN" dirty="0"/>
              <a:t>Corporation-level:</a:t>
            </a:r>
            <a:r>
              <a:rPr lang="zh-CN" altLang="en-US" dirty="0"/>
              <a:t> </a:t>
            </a:r>
            <a:r>
              <a:rPr lang="en-US" altLang="zh-CN" i="1" dirty="0"/>
              <a:t>N</a:t>
            </a:r>
            <a:r>
              <a:rPr lang="en-US" i="1" dirty="0"/>
              <a:t>onfinancial corporate debts</a:t>
            </a:r>
            <a:r>
              <a:rPr lang="zh-CN" altLang="en-US" i="1" dirty="0"/>
              <a:t> </a:t>
            </a:r>
            <a:r>
              <a:rPr lang="en-US" altLang="zh-CN" i="1" dirty="0"/>
              <a:t>lag</a:t>
            </a:r>
            <a:r>
              <a:rPr lang="zh-CN" altLang="en-US" i="1" dirty="0"/>
              <a:t> </a:t>
            </a:r>
            <a:r>
              <a:rPr lang="en-US" altLang="zh-CN" i="1" dirty="0"/>
              <a:t>one</a:t>
            </a:r>
            <a:r>
              <a:rPr lang="zh-CN" altLang="en-US" i="1" dirty="0"/>
              <a:t> </a:t>
            </a:r>
            <a:r>
              <a:rPr lang="en-US" altLang="zh-CN" i="1" dirty="0"/>
              <a:t>year</a:t>
            </a:r>
          </a:p>
          <a:p>
            <a:pPr lvl="1"/>
            <a:r>
              <a:rPr lang="en-US" altLang="zh-CN" dirty="0"/>
              <a:t>Households-level:</a:t>
            </a:r>
            <a:r>
              <a:rPr lang="zh-CN" altLang="en-US" dirty="0"/>
              <a:t> </a:t>
            </a:r>
            <a:r>
              <a:rPr lang="en-US" altLang="zh-CN" i="1" dirty="0"/>
              <a:t>H</a:t>
            </a:r>
            <a:r>
              <a:rPr lang="en-US" i="1" dirty="0"/>
              <a:t>ousehold debts</a:t>
            </a:r>
            <a:r>
              <a:rPr lang="zh-CN" altLang="en-US" i="1" dirty="0"/>
              <a:t> </a:t>
            </a:r>
            <a:r>
              <a:rPr lang="en-US" altLang="zh-CN" i="1" dirty="0"/>
              <a:t>lag</a:t>
            </a:r>
            <a:r>
              <a:rPr lang="zh-CN" altLang="en-US" i="1" dirty="0"/>
              <a:t> </a:t>
            </a:r>
            <a:r>
              <a:rPr lang="en-US" altLang="zh-CN" i="1" dirty="0"/>
              <a:t>one</a:t>
            </a:r>
            <a:r>
              <a:rPr lang="zh-CN" altLang="en-US" i="1" dirty="0"/>
              <a:t> </a:t>
            </a:r>
            <a:r>
              <a:rPr lang="en-US" altLang="zh-CN" i="1" dirty="0"/>
              <a:t>year</a:t>
            </a:r>
          </a:p>
          <a:p>
            <a:pPr lvl="1"/>
            <a:endParaRPr lang="en-US" dirty="0"/>
          </a:p>
          <a:p>
            <a:r>
              <a:rPr lang="en-US" altLang="zh-CN" dirty="0"/>
              <a:t>Independent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</a:p>
          <a:p>
            <a:pPr lvl="1"/>
            <a:r>
              <a:rPr lang="en-US" altLang="zh-CN" dirty="0"/>
              <a:t>Statecraft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dirty="0"/>
              <a:t>domestic government spending</a:t>
            </a:r>
          </a:p>
          <a:p>
            <a:pPr lvl="2"/>
            <a:r>
              <a:rPr lang="en-US" altLang="zh-CN" i="1" dirty="0"/>
              <a:t>G</a:t>
            </a:r>
            <a:r>
              <a:rPr lang="en-US" i="1" dirty="0"/>
              <a:t>overnment net lending</a:t>
            </a:r>
            <a:r>
              <a:rPr lang="en-US" altLang="zh-CN" i="1" dirty="0"/>
              <a:t>,</a:t>
            </a:r>
            <a:r>
              <a:rPr lang="en-US" i="1" dirty="0"/>
              <a:t> </a:t>
            </a:r>
            <a:r>
              <a:rPr lang="en-US" altLang="zh-CN" i="1" dirty="0"/>
              <a:t>G</a:t>
            </a:r>
            <a:r>
              <a:rPr lang="en-US" i="1" dirty="0"/>
              <a:t>overnment expenditure </a:t>
            </a:r>
            <a:r>
              <a:rPr lang="en-US" altLang="zh-CN" i="1" dirty="0"/>
              <a:t>(current,</a:t>
            </a:r>
            <a:r>
              <a:rPr lang="zh-CN" altLang="en-US" i="1" dirty="0"/>
              <a:t> </a:t>
            </a:r>
            <a:r>
              <a:rPr lang="en-US" altLang="zh-CN" i="1" dirty="0"/>
              <a:t>lag1,</a:t>
            </a:r>
            <a:r>
              <a:rPr lang="zh-CN" altLang="en-US" i="1" dirty="0"/>
              <a:t> </a:t>
            </a:r>
            <a:r>
              <a:rPr lang="en-US" altLang="zh-CN" i="1" dirty="0"/>
              <a:t>lag2)</a:t>
            </a:r>
            <a:endParaRPr lang="en-US" i="1" dirty="0"/>
          </a:p>
          <a:p>
            <a:pPr lvl="1"/>
            <a:r>
              <a:rPr lang="en-US" altLang="zh-CN" dirty="0"/>
              <a:t>Hegemony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dirty="0"/>
              <a:t>foreign trade deficits</a:t>
            </a:r>
          </a:p>
          <a:p>
            <a:pPr lvl="2"/>
            <a:r>
              <a:rPr lang="en-US" altLang="zh-CN" i="1" dirty="0"/>
              <a:t>N</a:t>
            </a:r>
            <a:r>
              <a:rPr lang="en-US" i="1" dirty="0"/>
              <a:t>et trade balance</a:t>
            </a:r>
            <a:r>
              <a:rPr lang="en-US" altLang="zh-CN" i="1" dirty="0"/>
              <a:t>,</a:t>
            </a:r>
            <a:r>
              <a:rPr lang="en-US" dirty="0"/>
              <a:t> </a:t>
            </a:r>
            <a:r>
              <a:rPr lang="en-US" i="1" dirty="0"/>
              <a:t>FDI net outflows</a:t>
            </a:r>
            <a:r>
              <a:rPr lang="zh-CN" altLang="en-US" i="1" dirty="0"/>
              <a:t> </a:t>
            </a:r>
            <a:r>
              <a:rPr lang="en-US" altLang="zh-CN" i="1" dirty="0"/>
              <a:t>(current,</a:t>
            </a:r>
            <a:r>
              <a:rPr lang="zh-CN" altLang="en-US" i="1" dirty="0"/>
              <a:t> </a:t>
            </a:r>
            <a:r>
              <a:rPr lang="en-US" altLang="zh-CN" i="1" dirty="0"/>
              <a:t>lag1,</a:t>
            </a:r>
            <a:r>
              <a:rPr lang="zh-CN" altLang="en-US" i="1" dirty="0"/>
              <a:t> </a:t>
            </a:r>
            <a:r>
              <a:rPr lang="en-US" altLang="zh-CN" i="1" dirty="0"/>
              <a:t>lag2)</a:t>
            </a:r>
          </a:p>
          <a:p>
            <a:pPr lvl="2"/>
            <a:endParaRPr lang="en-US" altLang="zh-CN" i="1" dirty="0"/>
          </a:p>
          <a:p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</a:p>
          <a:p>
            <a:pPr lvl="1"/>
            <a:r>
              <a:rPr lang="en-US" i="1" dirty="0"/>
              <a:t>Real effective exchange rates (REER)</a:t>
            </a:r>
            <a:r>
              <a:rPr lang="en-US" altLang="zh-CN" i="1" dirty="0"/>
              <a:t>,</a:t>
            </a:r>
            <a:r>
              <a:rPr lang="zh-CN" altLang="en-US" i="1" dirty="0"/>
              <a:t> </a:t>
            </a:r>
            <a:r>
              <a:rPr lang="en-US" i="1" dirty="0"/>
              <a:t>Inflation rate</a:t>
            </a:r>
            <a:r>
              <a:rPr lang="en-US" altLang="zh-CN" i="1" dirty="0"/>
              <a:t>,</a:t>
            </a:r>
            <a:r>
              <a:rPr lang="zh-CN" altLang="en-US" i="1" dirty="0"/>
              <a:t> </a:t>
            </a:r>
            <a:r>
              <a:rPr lang="en-US" i="1" dirty="0"/>
              <a:t>Broad money</a:t>
            </a:r>
            <a:r>
              <a:rPr lang="en-US" altLang="zh-CN" i="1" dirty="0"/>
              <a:t>,</a:t>
            </a:r>
            <a:r>
              <a:rPr lang="zh-CN" altLang="en-US" i="1" dirty="0"/>
              <a:t> </a:t>
            </a:r>
            <a:r>
              <a:rPr lang="en-US" i="1" dirty="0"/>
              <a:t>GDP  </a:t>
            </a:r>
            <a:endParaRPr lang="en-US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671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B509-B9FC-1D46-8437-C9A216C6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Continued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3B53D6-F8DC-834B-9CFF-A664E454E6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/>
                  <a:t>Dynamic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OLS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dirty="0"/>
                  <a:t>panel-corrected standard errors </a:t>
                </a:r>
                <a:endParaRPr lang="en-US" altLang="zh-CN" dirty="0"/>
              </a:p>
              <a:p>
                <a:r>
                  <a:rPr lang="en-US" altLang="zh-CN" dirty="0"/>
                  <a:t>Hausman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test</a:t>
                </a:r>
              </a:p>
              <a:p>
                <a:pPr lvl="1"/>
                <a:r>
                  <a:rPr lang="en-US" altLang="zh-CN" dirty="0"/>
                  <a:t>F</a:t>
                </a:r>
                <a:r>
                  <a:rPr lang="en-US" dirty="0"/>
                  <a:t>ixed effects models for dependent variables of </a:t>
                </a:r>
                <a:r>
                  <a:rPr lang="en-US" altLang="zh-CN" i="1" dirty="0"/>
                  <a:t>V</a:t>
                </a:r>
                <a:r>
                  <a:rPr lang="en-US" i="1" dirty="0"/>
                  <a:t>alue added in in financial activities </a:t>
                </a:r>
                <a:r>
                  <a:rPr lang="en-US" dirty="0"/>
                  <a:t>and </a:t>
                </a:r>
                <a:r>
                  <a:rPr lang="en-US" altLang="zh-CN" i="1" dirty="0"/>
                  <a:t>N</a:t>
                </a:r>
                <a:r>
                  <a:rPr lang="en-US" i="1" dirty="0"/>
                  <a:t>onfinancial corporate debts 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𝑘𝑖𝑡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𝑘𝑖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i="1" dirty="0"/>
              </a:p>
              <a:p>
                <a:pPr lvl="1"/>
                <a:r>
                  <a:rPr lang="en-US" altLang="zh-CN" dirty="0"/>
                  <a:t>R</a:t>
                </a:r>
                <a:r>
                  <a:rPr lang="en-US" dirty="0"/>
                  <a:t>andom effects model for the third dependent variable </a:t>
                </a:r>
                <a:r>
                  <a:rPr lang="en-US" altLang="zh-CN" i="1" dirty="0"/>
                  <a:t>H</a:t>
                </a:r>
                <a:r>
                  <a:rPr lang="en-US" i="1" dirty="0"/>
                  <a:t>ousehold debts 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=(1−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𝑘𝑖𝑡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𝑘𝑖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</a:p>
              <a:p>
                <a:pPr marL="457200" lvl="1" indent="0">
                  <a:buNone/>
                </a:pPr>
                <a:endParaRPr lang="en-US" dirty="0">
                  <a:effectLst/>
                </a:endParaRPr>
              </a:p>
              <a:p>
                <a:r>
                  <a:rPr lang="en-US" dirty="0"/>
                  <a:t>Least Squares Dummy Variable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trace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country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characteristics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𝑘𝑖𝑡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Dickey-Fuller test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dirty="0"/>
                  <a:t>Phillips-</a:t>
                </a:r>
                <a:r>
                  <a:rPr lang="en-US" dirty="0" err="1"/>
                  <a:t>Ouliaris</a:t>
                </a:r>
                <a:r>
                  <a:rPr lang="en-US" dirty="0"/>
                  <a:t> test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3B53D6-F8DC-834B-9CFF-A664E454E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3801" b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24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</TotalTime>
  <Words>928</Words>
  <Application>Microsoft Macintosh PowerPoint</Application>
  <PresentationFormat>Widescreen</PresentationFormat>
  <Paragraphs>94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Wingdings</vt:lpstr>
      <vt:lpstr>Office Theme</vt:lpstr>
      <vt:lpstr>Two Competing Theories on Financialization</vt:lpstr>
      <vt:lpstr>Two Competing Theories on Financialization</vt:lpstr>
      <vt:lpstr>Gaps in Discussions on Financialization</vt:lpstr>
      <vt:lpstr>Consistent Definition on Financialization</vt:lpstr>
      <vt:lpstr>Hypotheses</vt:lpstr>
      <vt:lpstr>Hypotheses</vt:lpstr>
      <vt:lpstr>Inclusion of More Cases</vt:lpstr>
      <vt:lpstr>Method</vt:lpstr>
      <vt:lpstr>Method Continued</vt:lpstr>
      <vt:lpstr>PowerPoint Presentation</vt:lpstr>
      <vt:lpstr>Results</vt:lpstr>
      <vt:lpstr>Conclusions</vt:lpstr>
      <vt:lpstr>The U.S. case: Too Much VS. Too Little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Hegemony pitfall or statecraft toolkit? explaining the rise of financialization</dc:title>
  <dc:creator>Li, Yuemin</dc:creator>
  <cp:lastModifiedBy>Zhou, Yimang</cp:lastModifiedBy>
  <cp:revision>22</cp:revision>
  <dcterms:created xsi:type="dcterms:W3CDTF">2020-07-18T12:01:34Z</dcterms:created>
  <dcterms:modified xsi:type="dcterms:W3CDTF">2020-07-20T02:54:37Z</dcterms:modified>
</cp:coreProperties>
</file>