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4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71" r:id="rId9"/>
    <p:sldId id="270" r:id="rId10"/>
    <p:sldId id="272" r:id="rId11"/>
    <p:sldId id="273" r:id="rId12"/>
    <p:sldId id="274" r:id="rId13"/>
    <p:sldId id="275" r:id="rId14"/>
    <p:sldId id="276" r:id="rId15"/>
    <p:sldId id="279" r:id="rId16"/>
    <p:sldId id="281" r:id="rId17"/>
    <p:sldId id="286" r:id="rId18"/>
    <p:sldId id="288" r:id="rId19"/>
    <p:sldId id="292" r:id="rId20"/>
    <p:sldId id="285" r:id="rId21"/>
    <p:sldId id="293" r:id="rId22"/>
    <p:sldId id="277" r:id="rId23"/>
    <p:sldId id="295" r:id="rId24"/>
    <p:sldId id="298" r:id="rId25"/>
    <p:sldId id="299" r:id="rId26"/>
    <p:sldId id="262" r:id="rId27"/>
    <p:sldId id="261" r:id="rId28"/>
    <p:sldId id="301" r:id="rId29"/>
    <p:sldId id="303" r:id="rId30"/>
    <p:sldId id="263" r:id="rId31"/>
    <p:sldId id="264" r:id="rId32"/>
    <p:sldId id="307" r:id="rId33"/>
    <p:sldId id="266" r:id="rId34"/>
    <p:sldId id="267" r:id="rId35"/>
    <p:sldId id="269" r:id="rId36"/>
  </p:sldIdLst>
  <p:sldSz cx="9144000" cy="5143500"/>
  <p:notesSz cx="5143500" cy="9144000"/>
  <p:custDataLst>
    <p:tags r:id="rId4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tags" Target="tags/tag235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这部分我将深入探讨我们在技术实施过程中面临的几大关键挑战，这些挑战对于确保系统的高效、稳定运行至关重要。数据一致性问题。在面对海量并发时，维持Redis缓存与后端数据库间热点数据的实时同步，成为一大难题。我们必须精心设计一套高效的数据同步策略与机制，以应对可能出现的任何不同步情形，保证用户操作体验的流畅性和数据的准确性。搜索与检索服务的有效实现。尽管该模块的开发尚未启动，但快速部署一个支持关键词搜索、条件筛选及数据增量同步的系统刻不容缓。同时，针对Elasticsearch在高负载环境下的性能优化，也是我们亟待克服的技术难点，直接关系到最终用户的检索体验。计数服务的高并发处理能力强化。鉴于平台中热门内容频繁遭遇的大规模点赞、收藏行为，如何通过优化数据聚合写入策略及缓存更新机制，有效分散并处理这类高并发请求，是我们需立即着手解决的核心问题，以确保服务的稳定性和响应速度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4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4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2" Type="http://schemas.openxmlformats.org/officeDocument/2006/relationships/notesSlide" Target="../notesSlides/notesSlide11.x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12.png"/><Relationship Id="rId2" Type="http://schemas.openxmlformats.org/officeDocument/2006/relationships/tags" Target="../tags/tag63.xml"/><Relationship Id="rId19" Type="http://schemas.openxmlformats.org/officeDocument/2006/relationships/image" Target="../media/image11.jpeg"/><Relationship Id="rId18" Type="http://schemas.openxmlformats.org/officeDocument/2006/relationships/tags" Target="../tags/tag76.xml"/><Relationship Id="rId17" Type="http://schemas.openxmlformats.org/officeDocument/2006/relationships/image" Target="../media/image10.jpeg"/><Relationship Id="rId16" Type="http://schemas.openxmlformats.org/officeDocument/2006/relationships/tags" Target="../tags/tag75.xml"/><Relationship Id="rId15" Type="http://schemas.openxmlformats.org/officeDocument/2006/relationships/image" Target="../media/image9.jpeg"/><Relationship Id="rId14" Type="http://schemas.openxmlformats.org/officeDocument/2006/relationships/tags" Target="../tags/tag74.xml"/><Relationship Id="rId13" Type="http://schemas.openxmlformats.org/officeDocument/2006/relationships/image" Target="../media/image8.jpeg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7" Type="http://schemas.openxmlformats.org/officeDocument/2006/relationships/notesSlide" Target="../notesSlides/notesSlide12.xml"/><Relationship Id="rId26" Type="http://schemas.openxmlformats.org/officeDocument/2006/relationships/slideLayout" Target="../slideLayouts/slideLayout3.xml"/><Relationship Id="rId25" Type="http://schemas.openxmlformats.org/officeDocument/2006/relationships/image" Target="../media/image20.svg"/><Relationship Id="rId24" Type="http://schemas.openxmlformats.org/officeDocument/2006/relationships/image" Target="../media/image19.jpeg"/><Relationship Id="rId23" Type="http://schemas.openxmlformats.org/officeDocument/2006/relationships/tags" Target="../tags/tag92.xml"/><Relationship Id="rId22" Type="http://schemas.openxmlformats.org/officeDocument/2006/relationships/image" Target="../media/image18.svg"/><Relationship Id="rId21" Type="http://schemas.openxmlformats.org/officeDocument/2006/relationships/image" Target="../media/image17.jpeg"/><Relationship Id="rId20" Type="http://schemas.openxmlformats.org/officeDocument/2006/relationships/tags" Target="../tags/tag91.xml"/><Relationship Id="rId2" Type="http://schemas.openxmlformats.org/officeDocument/2006/relationships/tags" Target="../tags/tag77.xml"/><Relationship Id="rId19" Type="http://schemas.openxmlformats.org/officeDocument/2006/relationships/image" Target="../media/image16.svg"/><Relationship Id="rId18" Type="http://schemas.openxmlformats.org/officeDocument/2006/relationships/image" Target="../media/image15.jpeg"/><Relationship Id="rId17" Type="http://schemas.openxmlformats.org/officeDocument/2006/relationships/tags" Target="../tags/tag90.xml"/><Relationship Id="rId16" Type="http://schemas.openxmlformats.org/officeDocument/2006/relationships/image" Target="../media/image14.svg"/><Relationship Id="rId15" Type="http://schemas.openxmlformats.org/officeDocument/2006/relationships/image" Target="../media/image13.jpeg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101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7" Type="http://schemas.openxmlformats.org/officeDocument/2006/relationships/notesSlide" Target="../notesSlides/notesSlide14.xml"/><Relationship Id="rId26" Type="http://schemas.openxmlformats.org/officeDocument/2006/relationships/slideLayout" Target="../slideLayouts/slideLayout3.xml"/><Relationship Id="rId25" Type="http://schemas.openxmlformats.org/officeDocument/2006/relationships/image" Target="../media/image20.svg"/><Relationship Id="rId24" Type="http://schemas.openxmlformats.org/officeDocument/2006/relationships/image" Target="../media/image19.jpeg"/><Relationship Id="rId23" Type="http://schemas.openxmlformats.org/officeDocument/2006/relationships/tags" Target="../tags/tag117.xml"/><Relationship Id="rId22" Type="http://schemas.openxmlformats.org/officeDocument/2006/relationships/image" Target="../media/image18.svg"/><Relationship Id="rId21" Type="http://schemas.openxmlformats.org/officeDocument/2006/relationships/image" Target="../media/image17.jpeg"/><Relationship Id="rId20" Type="http://schemas.openxmlformats.org/officeDocument/2006/relationships/tags" Target="../tags/tag116.xml"/><Relationship Id="rId2" Type="http://schemas.openxmlformats.org/officeDocument/2006/relationships/tags" Target="../tags/tag102.xml"/><Relationship Id="rId19" Type="http://schemas.openxmlformats.org/officeDocument/2006/relationships/image" Target="../media/image16.svg"/><Relationship Id="rId18" Type="http://schemas.openxmlformats.org/officeDocument/2006/relationships/image" Target="../media/image15.jpeg"/><Relationship Id="rId17" Type="http://schemas.openxmlformats.org/officeDocument/2006/relationships/tags" Target="../tags/tag115.xml"/><Relationship Id="rId16" Type="http://schemas.openxmlformats.org/officeDocument/2006/relationships/image" Target="../media/image14.svg"/><Relationship Id="rId15" Type="http://schemas.openxmlformats.org/officeDocument/2006/relationships/image" Target="../media/image13.jpeg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1" Type="http://schemas.openxmlformats.org/officeDocument/2006/relationships/notesSlide" Target="../notesSlides/notesSlide20.xml"/><Relationship Id="rId20" Type="http://schemas.openxmlformats.org/officeDocument/2006/relationships/slideLayout" Target="../slideLayouts/slideLayout3.xml"/><Relationship Id="rId2" Type="http://schemas.openxmlformats.org/officeDocument/2006/relationships/tags" Target="../tags/tag134.xml"/><Relationship Id="rId19" Type="http://schemas.openxmlformats.org/officeDocument/2006/relationships/image" Target="../media/image23.png"/><Relationship Id="rId18" Type="http://schemas.openxmlformats.org/officeDocument/2006/relationships/image" Target="../media/image22.png"/><Relationship Id="rId17" Type="http://schemas.openxmlformats.org/officeDocument/2006/relationships/tags" Target="../tags/tag149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7" Type="http://schemas.openxmlformats.org/officeDocument/2006/relationships/notesSlide" Target="../notesSlides/notesSlide21.xml"/><Relationship Id="rId26" Type="http://schemas.openxmlformats.org/officeDocument/2006/relationships/slideLayout" Target="../slideLayouts/slideLayout3.xml"/><Relationship Id="rId25" Type="http://schemas.openxmlformats.org/officeDocument/2006/relationships/image" Target="../media/image20.svg"/><Relationship Id="rId24" Type="http://schemas.openxmlformats.org/officeDocument/2006/relationships/image" Target="../media/image19.jpeg"/><Relationship Id="rId23" Type="http://schemas.openxmlformats.org/officeDocument/2006/relationships/tags" Target="../tags/tag165.xml"/><Relationship Id="rId22" Type="http://schemas.openxmlformats.org/officeDocument/2006/relationships/image" Target="../media/image18.svg"/><Relationship Id="rId21" Type="http://schemas.openxmlformats.org/officeDocument/2006/relationships/image" Target="../media/image17.jpeg"/><Relationship Id="rId20" Type="http://schemas.openxmlformats.org/officeDocument/2006/relationships/tags" Target="../tags/tag164.xml"/><Relationship Id="rId2" Type="http://schemas.openxmlformats.org/officeDocument/2006/relationships/tags" Target="../tags/tag150.xml"/><Relationship Id="rId19" Type="http://schemas.openxmlformats.org/officeDocument/2006/relationships/image" Target="../media/image16.svg"/><Relationship Id="rId18" Type="http://schemas.openxmlformats.org/officeDocument/2006/relationships/image" Target="../media/image15.jpeg"/><Relationship Id="rId17" Type="http://schemas.openxmlformats.org/officeDocument/2006/relationships/tags" Target="../tags/tag163.xml"/><Relationship Id="rId16" Type="http://schemas.openxmlformats.org/officeDocument/2006/relationships/image" Target="../media/image14.svg"/><Relationship Id="rId15" Type="http://schemas.openxmlformats.org/officeDocument/2006/relationships/image" Target="../media/image13.jpeg"/><Relationship Id="rId14" Type="http://schemas.openxmlformats.org/officeDocument/2006/relationships/tags" Target="../tags/tag162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3" Type="http://schemas.openxmlformats.org/officeDocument/2006/relationships/notesSlide" Target="../notesSlides/notesSlide23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4.png"/><Relationship Id="rId10" Type="http://schemas.openxmlformats.org/officeDocument/2006/relationships/tags" Target="../tags/tag174.xml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2" Type="http://schemas.openxmlformats.org/officeDocument/2006/relationships/notesSlide" Target="../notesSlides/notesSlide25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183.xml"/><Relationship Id="rId1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jpeg"/><Relationship Id="rId8" Type="http://schemas.openxmlformats.org/officeDocument/2006/relationships/tags" Target="../tags/tag188.xml"/><Relationship Id="rId7" Type="http://schemas.openxmlformats.org/officeDocument/2006/relationships/image" Target="../media/image26.svg"/><Relationship Id="rId6" Type="http://schemas.openxmlformats.org/officeDocument/2006/relationships/image" Target="../media/image25.jpeg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9" Type="http://schemas.openxmlformats.org/officeDocument/2006/relationships/notesSlide" Target="../notesSlides/notesSlide26.xml"/><Relationship Id="rId18" Type="http://schemas.openxmlformats.org/officeDocument/2006/relationships/slideLayout" Target="../slideLayouts/slideLayout3.xml"/><Relationship Id="rId17" Type="http://schemas.openxmlformats.org/officeDocument/2006/relationships/tags" Target="../tags/tag193.xml"/><Relationship Id="rId16" Type="http://schemas.openxmlformats.org/officeDocument/2006/relationships/tags" Target="../tags/tag192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image" Target="../media/image30.svg"/><Relationship Id="rId12" Type="http://schemas.openxmlformats.org/officeDocument/2006/relationships/image" Target="../media/image29.jpeg"/><Relationship Id="rId11" Type="http://schemas.openxmlformats.org/officeDocument/2006/relationships/tags" Target="../tags/tag189.xml"/><Relationship Id="rId10" Type="http://schemas.openxmlformats.org/officeDocument/2006/relationships/image" Target="../media/image28.svg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8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2" Type="http://schemas.openxmlformats.org/officeDocument/2006/relationships/notesSlide" Target="../notesSlides/notesSlide29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208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9" Type="http://schemas.openxmlformats.org/officeDocument/2006/relationships/notesSlide" Target="../notesSlides/notesSlide31.xml"/><Relationship Id="rId28" Type="http://schemas.openxmlformats.org/officeDocument/2006/relationships/slideLayout" Target="../slideLayouts/slideLayout1.xml"/><Relationship Id="rId27" Type="http://schemas.openxmlformats.org/officeDocument/2006/relationships/tags" Target="../tags/tag234.xml"/><Relationship Id="rId26" Type="http://schemas.openxmlformats.org/officeDocument/2006/relationships/tags" Target="../tags/tag233.xml"/><Relationship Id="rId25" Type="http://schemas.openxmlformats.org/officeDocument/2006/relationships/tags" Target="../tags/tag232.xml"/><Relationship Id="rId24" Type="http://schemas.openxmlformats.org/officeDocument/2006/relationships/tags" Target="../tags/tag231.xml"/><Relationship Id="rId23" Type="http://schemas.openxmlformats.org/officeDocument/2006/relationships/tags" Target="../tags/tag230.xml"/><Relationship Id="rId22" Type="http://schemas.openxmlformats.org/officeDocument/2006/relationships/tags" Target="../tags/tag229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1" Type="http://schemas.openxmlformats.org/officeDocument/2006/relationships/notesSlide" Target="../notesSlides/notesSlide4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image" Target="../media/image6.jpeg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5.jpeg"/><Relationship Id="rId2" Type="http://schemas.openxmlformats.org/officeDocument/2006/relationships/tags" Target="../tags/tag27.xml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3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image" Target="../media/image7.jpeg"/><Relationship Id="rId10" Type="http://schemas.openxmlformats.org/officeDocument/2006/relationships/tags" Target="../tags/tag33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0" Type="http://schemas.openxmlformats.org/officeDocument/2006/relationships/notesSlide" Target="../notesSlides/notesSlide9.xml"/><Relationship Id="rId3" Type="http://schemas.openxmlformats.org/officeDocument/2006/relationships/tags" Target="../tags/tag37.xml"/><Relationship Id="rId29" Type="http://schemas.openxmlformats.org/officeDocument/2006/relationships/slideLayout" Target="../slideLayouts/slideLayout3.xml"/><Relationship Id="rId28" Type="http://schemas.openxmlformats.org/officeDocument/2006/relationships/tags" Target="../tags/tag62.xml"/><Relationship Id="rId27" Type="http://schemas.openxmlformats.org/officeDocument/2006/relationships/tags" Target="../tags/tag61.xml"/><Relationship Id="rId26" Type="http://schemas.openxmlformats.org/officeDocument/2006/relationships/tags" Target="../tags/tag60.xml"/><Relationship Id="rId25" Type="http://schemas.openxmlformats.org/officeDocument/2006/relationships/tags" Target="../tags/tag59.xml"/><Relationship Id="rId24" Type="http://schemas.openxmlformats.org/officeDocument/2006/relationships/tags" Target="../tags/tag58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36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78561" y="1216152"/>
            <a:ext cx="4216559" cy="166420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890" b="1" kern="0" spc="144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Momento项目中期进展报告</a:t>
            </a:r>
            <a:endParaRPr lang="en-US" sz="1440" dirty="0"/>
          </a:p>
        </p:txBody>
      </p:sp>
      <p:sp>
        <p:nvSpPr>
          <p:cNvPr id="5" name="Text 2"/>
          <p:cNvSpPr/>
          <p:nvPr/>
        </p:nvSpPr>
        <p:spPr>
          <a:xfrm>
            <a:off x="778510" y="3442970"/>
            <a:ext cx="2747010" cy="106743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汇报人: </a:t>
            </a:r>
            <a:r>
              <a:rPr lang="en-US" sz="158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2253551 </a:t>
            </a:r>
            <a:r>
              <a:rPr lang="zh-CN" altLang="en-US" sz="158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李沅衡</a:t>
            </a:r>
            <a:endParaRPr lang="zh-CN" altLang="en-US" sz="15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5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成员：</a:t>
            </a:r>
            <a:r>
              <a:rPr lang="en-US" altLang="zh-CN" sz="1585" spc="1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2250286 </a:t>
            </a:r>
            <a:r>
              <a:rPr lang="zh-CN" altLang="en-US" sz="1585" spc="1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李俊旻、</a:t>
            </a:r>
            <a:r>
              <a:rPr lang="en-US" sz="1585" spc="1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2254272 </a:t>
            </a:r>
            <a:r>
              <a:rPr lang="zh-CN" sz="1585" spc="1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赵子毅</a:t>
            </a:r>
            <a:endParaRPr lang="en-US" altLang="zh-CN" sz="1585" b="1" spc="13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</p:txBody>
      </p:sp>
      <p:sp>
        <p:nvSpPr>
          <p:cNvPr id="6" name="Shape 3"/>
          <p:cNvSpPr/>
          <p:nvPr/>
        </p:nvSpPr>
        <p:spPr>
          <a:xfrm>
            <a:off x="825232" y="30280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0A75F3"/>
          </a:solidFill>
        </p:spPr>
      </p:sp>
      <p:sp>
        <p:nvSpPr>
          <p:cNvPr id="7" name="Shape 4"/>
          <p:cNvSpPr/>
          <p:nvPr/>
        </p:nvSpPr>
        <p:spPr>
          <a:xfrm>
            <a:off x="1150837" y="30280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0A75F3"/>
          </a:solidFill>
        </p:spPr>
      </p:sp>
      <p:sp>
        <p:nvSpPr>
          <p:cNvPr id="8" name="Shape 5"/>
          <p:cNvSpPr/>
          <p:nvPr/>
        </p:nvSpPr>
        <p:spPr>
          <a:xfrm>
            <a:off x="1476442" y="30280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7EB5F6"/>
          </a:solidFill>
        </p:spPr>
      </p:sp>
      <p:sp>
        <p:nvSpPr>
          <p:cNvPr id="9" name="Shape 6"/>
          <p:cNvSpPr/>
          <p:nvPr/>
        </p:nvSpPr>
        <p:spPr>
          <a:xfrm>
            <a:off x="1802047" y="30280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B8D6FA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34440" y="2066290"/>
            <a:ext cx="848360" cy="6330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1.4</a:t>
            </a:r>
            <a:endParaRPr lang="en-US" sz="1440" dirty="0"/>
          </a:p>
        </p:txBody>
      </p:sp>
      <p:sp>
        <p:nvSpPr>
          <p:cNvPr id="4" name="Text 1"/>
          <p:cNvSpPr/>
          <p:nvPr/>
        </p:nvSpPr>
        <p:spPr>
          <a:xfrm>
            <a:off x="2389151" y="1975030"/>
            <a:ext cx="6294179" cy="6908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项目进展：</a:t>
            </a: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用户关系服务</a:t>
            </a:r>
            <a:endParaRPr lang="zh-CN" altLang="en-US" sz="288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形状 15"/>
          <p:cNvSpPr/>
          <p:nvPr>
            <p:custDataLst>
              <p:tags r:id="rId2"/>
            </p:custDataLst>
          </p:nvPr>
        </p:nvSpPr>
        <p:spPr>
          <a:xfrm>
            <a:off x="-8" y="3259"/>
            <a:ext cx="2845843" cy="1415961"/>
          </a:xfrm>
          <a:custGeom>
            <a:avLst/>
            <a:gdLst>
              <a:gd name="connsiteX0" fmla="*/ 0 w 2845843"/>
              <a:gd name="connsiteY0" fmla="*/ 1415961 h 1415961"/>
              <a:gd name="connsiteX1" fmla="*/ 0 w 2845843"/>
              <a:gd name="connsiteY1" fmla="*/ 0 h 1415961"/>
              <a:gd name="connsiteX2" fmla="*/ 2845843 w 2845843"/>
              <a:gd name="connsiteY2" fmla="*/ 0 h 1415961"/>
              <a:gd name="connsiteX3" fmla="*/ 2651432 w 2845843"/>
              <a:gd name="connsiteY3" fmla="*/ 24238 h 1415961"/>
              <a:gd name="connsiteX4" fmla="*/ 142714 w 2845843"/>
              <a:gd name="connsiteY4" fmla="*/ 1265403 h 141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5843" h="1415961">
                <a:moveTo>
                  <a:pt x="0" y="1415961"/>
                </a:moveTo>
                <a:lnTo>
                  <a:pt x="0" y="0"/>
                </a:lnTo>
                <a:lnTo>
                  <a:pt x="2845843" y="0"/>
                </a:lnTo>
                <a:lnTo>
                  <a:pt x="2651432" y="24238"/>
                </a:lnTo>
                <a:cubicBezTo>
                  <a:pt x="1683526" y="169017"/>
                  <a:pt x="814319" y="615706"/>
                  <a:pt x="142714" y="126540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kumimoji="1" lang="zh-CN" altLang="en-US" sz="2400"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9" name="矩形: 圆角 14"/>
          <p:cNvSpPr/>
          <p:nvPr>
            <p:custDataLst>
              <p:tags r:id="rId3"/>
            </p:custDataLst>
          </p:nvPr>
        </p:nvSpPr>
        <p:spPr>
          <a:xfrm>
            <a:off x="490776" y="1287000"/>
            <a:ext cx="4590098" cy="3167867"/>
          </a:xfrm>
          <a:prstGeom prst="roundRect">
            <a:avLst>
              <a:gd name="adj" fmla="val 4150"/>
            </a:avLst>
          </a:prstGeom>
          <a:solidFill>
            <a:srgbClr val="FFFFFF"/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 rtlCol="0" anchor="ctr"/>
          <a:p>
            <a:pPr algn="ctr"/>
            <a:endParaRPr kumimoji="1" lang="zh-CN" altLang="en-US" sz="2400" dirty="0"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886581" y="1779017"/>
            <a:ext cx="2725850" cy="36251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ln>
                  <a:noFill/>
                  <a:prstDash val="sysDot"/>
                </a:ln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cs typeface="+mn-ea"/>
              </a:rPr>
              <a:t>用户A可以关注用户B，关注成功后，用户A也可以选择取关用户B。</a:t>
            </a:r>
            <a:endParaRPr lang="zh-CN" altLang="en-US" sz="9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886581" y="1577543"/>
            <a:ext cx="2725850" cy="18522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zh-CN" altLang="en-US" sz="1200" b="1" dirty="0">
                <a:solidFill>
                  <a:srgbClr val="000000"/>
                </a:solidFill>
                <a:latin typeface="+mn-ea"/>
                <a:cs typeface="+mn-ea"/>
              </a:rPr>
              <a:t>关注与取关接口</a:t>
            </a:r>
            <a:endParaRPr lang="zh-CN" altLang="en-US" sz="1200" b="1" dirty="0">
              <a:solidFill>
                <a:srgbClr val="000000"/>
              </a:solidFill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886581" y="2460126"/>
            <a:ext cx="2725850" cy="36251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ln>
                  <a:noFill/>
                  <a:prstDash val="sysDot"/>
                </a:ln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cs typeface="+mn-ea"/>
              </a:rPr>
              <a:t>用户A关注用户B后，用户A的关注列表中会显示用户B。</a:t>
            </a:r>
            <a:endParaRPr lang="zh-CN" altLang="en-US" sz="9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886581" y="2258651"/>
            <a:ext cx="2725850" cy="18522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zh-CN" altLang="en-US" sz="1200" b="1">
                <a:solidFill>
                  <a:srgbClr val="000000"/>
                </a:solidFill>
                <a:latin typeface="+mn-ea"/>
                <a:cs typeface="+mn-ea"/>
              </a:rPr>
              <a:t>查询关注列表接口</a:t>
            </a:r>
            <a:endParaRPr lang="zh-CN" altLang="en-US" sz="1200" b="1">
              <a:solidFill>
                <a:srgbClr val="000000"/>
              </a:solidFill>
              <a:latin typeface="+mn-ea"/>
              <a:cs typeface="+mn-ea"/>
            </a:endParaRPr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886581" y="3140758"/>
            <a:ext cx="2725850" cy="36251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ln>
                  <a:noFill/>
                  <a:prstDash val="sysDot"/>
                </a:ln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cs typeface="+mn-ea"/>
              </a:rPr>
              <a:t>用户A关注用户B后，用户B的粉丝列表中会显示用户A。</a:t>
            </a:r>
            <a:endParaRPr lang="zh-CN" altLang="en-US" sz="9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886581" y="2939759"/>
            <a:ext cx="2725850" cy="18522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zh-CN" altLang="en-US" sz="1200" b="1">
                <a:solidFill>
                  <a:srgbClr val="000000"/>
                </a:solidFill>
                <a:latin typeface="+mn-ea"/>
                <a:cs typeface="+mn-ea"/>
              </a:rPr>
              <a:t>查询粉丝列表接口</a:t>
            </a:r>
            <a:endParaRPr lang="zh-CN" altLang="en-US" sz="1200" b="1">
              <a:solidFill>
                <a:srgbClr val="000000"/>
              </a:solidFill>
              <a:latin typeface="+mn-ea"/>
              <a:cs typeface="+mn-ea"/>
            </a:endParaRPr>
          </a:p>
        </p:txBody>
      </p:sp>
      <p:sp>
        <p:nvSpPr>
          <p:cNvPr id="17" name="矩形 16"/>
          <p:cNvSpPr/>
          <p:nvPr>
            <p:custDataLst>
              <p:tags r:id="rId10"/>
            </p:custDataLst>
          </p:nvPr>
        </p:nvSpPr>
        <p:spPr>
          <a:xfrm>
            <a:off x="886581" y="3821390"/>
            <a:ext cx="2725850" cy="36251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>
                <a:ln>
                  <a:noFill/>
                  <a:prstDash val="sysDot"/>
                </a:ln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cs typeface="+mn-ea"/>
              </a:rPr>
              <a:t>查询用户A是否已关注用户B，实时反馈给前端，展示不同的UI状态。</a:t>
            </a:r>
            <a:endParaRPr lang="zh-CN" altLang="en-US" sz="90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3" name="矩形 32"/>
          <p:cNvSpPr/>
          <p:nvPr>
            <p:custDataLst>
              <p:tags r:id="rId11"/>
            </p:custDataLst>
          </p:nvPr>
        </p:nvSpPr>
        <p:spPr>
          <a:xfrm>
            <a:off x="886581" y="3620391"/>
            <a:ext cx="2725850" cy="18522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zh-CN" altLang="en-US" sz="1200" b="1">
                <a:solidFill>
                  <a:srgbClr val="000000"/>
                </a:solidFill>
                <a:latin typeface="+mn-ea"/>
                <a:cs typeface="+mn-ea"/>
              </a:rPr>
              <a:t>查询用户关系接口</a:t>
            </a:r>
            <a:endParaRPr lang="zh-CN" altLang="en-US" sz="1200" b="1">
              <a:solidFill>
                <a:srgbClr val="000000"/>
              </a:solidFill>
              <a:latin typeface="+mn-ea"/>
              <a:cs typeface="+mn-ea"/>
            </a:endParaRPr>
          </a:p>
        </p:txBody>
      </p:sp>
      <p:pic>
        <p:nvPicPr>
          <p:cNvPr id="34" name="图片 33" descr="/data/temp/fb385ecf-abe2-11ef-bf4a-72910a53c4ef.jpg@base@tag=imgScale&amp;m=1&amp;w=274&amp;h=202&amp;q=95fb385ecf-abe2-11ef-bf4a-72910a53c4ef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 l="17822" t="12867" r="18152" b="16333"/>
          <a:stretch>
            <a:fillRect/>
          </a:stretch>
        </p:blipFill>
        <p:spPr>
          <a:xfrm>
            <a:off x="3943471" y="1573733"/>
            <a:ext cx="740645" cy="546002"/>
          </a:xfrm>
          <a:custGeom>
            <a:avLst/>
            <a:gdLst>
              <a:gd name="connsiteX0" fmla="*/ 173676 w 1413510"/>
              <a:gd name="connsiteY0" fmla="*/ 0 h 1042035"/>
              <a:gd name="connsiteX1" fmla="*/ 1239834 w 1413510"/>
              <a:gd name="connsiteY1" fmla="*/ 0 h 1042035"/>
              <a:gd name="connsiteX2" fmla="*/ 1413510 w 1413510"/>
              <a:gd name="connsiteY2" fmla="*/ 173676 h 1042035"/>
              <a:gd name="connsiteX3" fmla="*/ 1413510 w 1413510"/>
              <a:gd name="connsiteY3" fmla="*/ 868359 h 1042035"/>
              <a:gd name="connsiteX4" fmla="*/ 1239834 w 1413510"/>
              <a:gd name="connsiteY4" fmla="*/ 1042035 h 1042035"/>
              <a:gd name="connsiteX5" fmla="*/ 173676 w 1413510"/>
              <a:gd name="connsiteY5" fmla="*/ 1042035 h 1042035"/>
              <a:gd name="connsiteX6" fmla="*/ 0 w 1413510"/>
              <a:gd name="connsiteY6" fmla="*/ 868359 h 1042035"/>
              <a:gd name="connsiteX7" fmla="*/ 0 w 1413510"/>
              <a:gd name="connsiteY7" fmla="*/ 173676 h 1042035"/>
              <a:gd name="connsiteX8" fmla="*/ 173676 w 1413510"/>
              <a:gd name="connsiteY8" fmla="*/ 0 h 104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3510" h="1042035">
                <a:moveTo>
                  <a:pt x="173676" y="0"/>
                </a:moveTo>
                <a:lnTo>
                  <a:pt x="1239834" y="0"/>
                </a:lnTo>
                <a:cubicBezTo>
                  <a:pt x="1335753" y="0"/>
                  <a:pt x="1413510" y="77757"/>
                  <a:pt x="1413510" y="173676"/>
                </a:cubicBezTo>
                <a:lnTo>
                  <a:pt x="1413510" y="868359"/>
                </a:lnTo>
                <a:cubicBezTo>
                  <a:pt x="1413510" y="964278"/>
                  <a:pt x="1335753" y="1042035"/>
                  <a:pt x="1239834" y="1042035"/>
                </a:cubicBezTo>
                <a:lnTo>
                  <a:pt x="173676" y="1042035"/>
                </a:lnTo>
                <a:cubicBezTo>
                  <a:pt x="77757" y="1042035"/>
                  <a:pt x="0" y="964278"/>
                  <a:pt x="0" y="868359"/>
                </a:cubicBezTo>
                <a:lnTo>
                  <a:pt x="0" y="173676"/>
                </a:lnTo>
                <a:cubicBezTo>
                  <a:pt x="0" y="77757"/>
                  <a:pt x="77757" y="0"/>
                  <a:pt x="173676" y="0"/>
                </a:cubicBez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5" name="图片 34" descr="/data/temp/fb385ed6-abe2-11ef-bf4a-72910a53c4ef.jpg@base@tag=imgScale&amp;m=1&amp;w=274&amp;h=202&amp;q=95fb385ed6-abe2-11ef-bf4a-72910a53c4ef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 r="9567"/>
          <a:stretch>
            <a:fillRect/>
          </a:stretch>
        </p:blipFill>
        <p:spPr>
          <a:xfrm>
            <a:off x="3943471" y="2262938"/>
            <a:ext cx="740645" cy="546002"/>
          </a:xfrm>
          <a:custGeom>
            <a:avLst/>
            <a:gdLst>
              <a:gd name="connsiteX0" fmla="*/ 173676 w 1413510"/>
              <a:gd name="connsiteY0" fmla="*/ 0 h 1042035"/>
              <a:gd name="connsiteX1" fmla="*/ 1239834 w 1413510"/>
              <a:gd name="connsiteY1" fmla="*/ 0 h 1042035"/>
              <a:gd name="connsiteX2" fmla="*/ 1413510 w 1413510"/>
              <a:gd name="connsiteY2" fmla="*/ 173676 h 1042035"/>
              <a:gd name="connsiteX3" fmla="*/ 1413510 w 1413510"/>
              <a:gd name="connsiteY3" fmla="*/ 868359 h 1042035"/>
              <a:gd name="connsiteX4" fmla="*/ 1239834 w 1413510"/>
              <a:gd name="connsiteY4" fmla="*/ 1042035 h 1042035"/>
              <a:gd name="connsiteX5" fmla="*/ 173676 w 1413510"/>
              <a:gd name="connsiteY5" fmla="*/ 1042035 h 1042035"/>
              <a:gd name="connsiteX6" fmla="*/ 0 w 1413510"/>
              <a:gd name="connsiteY6" fmla="*/ 868359 h 1042035"/>
              <a:gd name="connsiteX7" fmla="*/ 0 w 1413510"/>
              <a:gd name="connsiteY7" fmla="*/ 173676 h 1042035"/>
              <a:gd name="connsiteX8" fmla="*/ 173676 w 1413510"/>
              <a:gd name="connsiteY8" fmla="*/ 0 h 104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3510" h="1042035">
                <a:moveTo>
                  <a:pt x="173676" y="0"/>
                </a:moveTo>
                <a:lnTo>
                  <a:pt x="1239834" y="0"/>
                </a:lnTo>
                <a:cubicBezTo>
                  <a:pt x="1335753" y="0"/>
                  <a:pt x="1413510" y="77757"/>
                  <a:pt x="1413510" y="173676"/>
                </a:cubicBezTo>
                <a:lnTo>
                  <a:pt x="1413510" y="868359"/>
                </a:lnTo>
                <a:cubicBezTo>
                  <a:pt x="1413510" y="964278"/>
                  <a:pt x="1335753" y="1042035"/>
                  <a:pt x="1239834" y="1042035"/>
                </a:cubicBezTo>
                <a:lnTo>
                  <a:pt x="173676" y="1042035"/>
                </a:lnTo>
                <a:cubicBezTo>
                  <a:pt x="77757" y="1042035"/>
                  <a:pt x="0" y="964278"/>
                  <a:pt x="0" y="868359"/>
                </a:cubicBezTo>
                <a:lnTo>
                  <a:pt x="0" y="173676"/>
                </a:lnTo>
                <a:cubicBezTo>
                  <a:pt x="0" y="77757"/>
                  <a:pt x="77757" y="0"/>
                  <a:pt x="173676" y="0"/>
                </a:cubicBez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6" name="图片 35" descr="/data/temp/fb385f6d-abe2-11ef-bf4a-72910a53c4ef.jpg@base@tag=imgScale&amp;m=1&amp;w=274&amp;h=202&amp;q=95fb385f6d-abe2-11ef-bf4a-72910a53c4ef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rcRect l="8733" r="8733"/>
          <a:stretch>
            <a:fillRect/>
          </a:stretch>
        </p:blipFill>
        <p:spPr>
          <a:xfrm>
            <a:off x="3943471" y="2941188"/>
            <a:ext cx="740645" cy="546002"/>
          </a:xfrm>
          <a:custGeom>
            <a:avLst/>
            <a:gdLst>
              <a:gd name="connsiteX0" fmla="*/ 173676 w 1413510"/>
              <a:gd name="connsiteY0" fmla="*/ 0 h 1042035"/>
              <a:gd name="connsiteX1" fmla="*/ 1239834 w 1413510"/>
              <a:gd name="connsiteY1" fmla="*/ 0 h 1042035"/>
              <a:gd name="connsiteX2" fmla="*/ 1413510 w 1413510"/>
              <a:gd name="connsiteY2" fmla="*/ 173676 h 1042035"/>
              <a:gd name="connsiteX3" fmla="*/ 1413510 w 1413510"/>
              <a:gd name="connsiteY3" fmla="*/ 868359 h 1042035"/>
              <a:gd name="connsiteX4" fmla="*/ 1239834 w 1413510"/>
              <a:gd name="connsiteY4" fmla="*/ 1042035 h 1042035"/>
              <a:gd name="connsiteX5" fmla="*/ 173676 w 1413510"/>
              <a:gd name="connsiteY5" fmla="*/ 1042035 h 1042035"/>
              <a:gd name="connsiteX6" fmla="*/ 0 w 1413510"/>
              <a:gd name="connsiteY6" fmla="*/ 868359 h 1042035"/>
              <a:gd name="connsiteX7" fmla="*/ 0 w 1413510"/>
              <a:gd name="connsiteY7" fmla="*/ 173676 h 1042035"/>
              <a:gd name="connsiteX8" fmla="*/ 173676 w 1413510"/>
              <a:gd name="connsiteY8" fmla="*/ 0 h 104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3510" h="1042035">
                <a:moveTo>
                  <a:pt x="173676" y="0"/>
                </a:moveTo>
                <a:lnTo>
                  <a:pt x="1239834" y="0"/>
                </a:lnTo>
                <a:cubicBezTo>
                  <a:pt x="1335753" y="0"/>
                  <a:pt x="1413510" y="77757"/>
                  <a:pt x="1413510" y="173676"/>
                </a:cubicBezTo>
                <a:lnTo>
                  <a:pt x="1413510" y="868359"/>
                </a:lnTo>
                <a:cubicBezTo>
                  <a:pt x="1413510" y="964278"/>
                  <a:pt x="1335753" y="1042035"/>
                  <a:pt x="1239834" y="1042035"/>
                </a:cubicBezTo>
                <a:lnTo>
                  <a:pt x="173676" y="1042035"/>
                </a:lnTo>
                <a:cubicBezTo>
                  <a:pt x="77757" y="1042035"/>
                  <a:pt x="0" y="964278"/>
                  <a:pt x="0" y="868359"/>
                </a:cubicBezTo>
                <a:lnTo>
                  <a:pt x="0" y="173676"/>
                </a:lnTo>
                <a:cubicBezTo>
                  <a:pt x="0" y="77757"/>
                  <a:pt x="77757" y="0"/>
                  <a:pt x="173676" y="0"/>
                </a:cubicBez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7" name="图片 36" descr="/data/temp/fb385fd0-abe2-11ef-bf4a-72910a53c4ef.jpg@base@tag=imgScale&amp;m=1&amp;w=274&amp;h=202&amp;q=95fb385fd0-abe2-11ef-bf4a-72910a53c4ef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rcRect l="1588" r="1588"/>
          <a:stretch>
            <a:fillRect/>
          </a:stretch>
        </p:blipFill>
        <p:spPr>
          <a:xfrm>
            <a:off x="3943471" y="3620867"/>
            <a:ext cx="740645" cy="546002"/>
          </a:xfrm>
          <a:custGeom>
            <a:avLst/>
            <a:gdLst>
              <a:gd name="connsiteX0" fmla="*/ 173676 w 1413510"/>
              <a:gd name="connsiteY0" fmla="*/ 0 h 1042035"/>
              <a:gd name="connsiteX1" fmla="*/ 1239834 w 1413510"/>
              <a:gd name="connsiteY1" fmla="*/ 0 h 1042035"/>
              <a:gd name="connsiteX2" fmla="*/ 1413510 w 1413510"/>
              <a:gd name="connsiteY2" fmla="*/ 173676 h 1042035"/>
              <a:gd name="connsiteX3" fmla="*/ 1413510 w 1413510"/>
              <a:gd name="connsiteY3" fmla="*/ 868359 h 1042035"/>
              <a:gd name="connsiteX4" fmla="*/ 1239834 w 1413510"/>
              <a:gd name="connsiteY4" fmla="*/ 1042035 h 1042035"/>
              <a:gd name="connsiteX5" fmla="*/ 173676 w 1413510"/>
              <a:gd name="connsiteY5" fmla="*/ 1042035 h 1042035"/>
              <a:gd name="connsiteX6" fmla="*/ 0 w 1413510"/>
              <a:gd name="connsiteY6" fmla="*/ 868359 h 1042035"/>
              <a:gd name="connsiteX7" fmla="*/ 0 w 1413510"/>
              <a:gd name="connsiteY7" fmla="*/ 173676 h 1042035"/>
              <a:gd name="connsiteX8" fmla="*/ 173676 w 1413510"/>
              <a:gd name="connsiteY8" fmla="*/ 0 h 104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3510" h="1042035">
                <a:moveTo>
                  <a:pt x="173676" y="0"/>
                </a:moveTo>
                <a:lnTo>
                  <a:pt x="1239834" y="0"/>
                </a:lnTo>
                <a:cubicBezTo>
                  <a:pt x="1335753" y="0"/>
                  <a:pt x="1413510" y="77757"/>
                  <a:pt x="1413510" y="173676"/>
                </a:cubicBezTo>
                <a:lnTo>
                  <a:pt x="1413510" y="868359"/>
                </a:lnTo>
                <a:cubicBezTo>
                  <a:pt x="1413510" y="964278"/>
                  <a:pt x="1335753" y="1042035"/>
                  <a:pt x="1239834" y="1042035"/>
                </a:cubicBezTo>
                <a:lnTo>
                  <a:pt x="173676" y="1042035"/>
                </a:lnTo>
                <a:cubicBezTo>
                  <a:pt x="77757" y="1042035"/>
                  <a:pt x="0" y="964278"/>
                  <a:pt x="0" y="868359"/>
                </a:cubicBezTo>
                <a:lnTo>
                  <a:pt x="0" y="173676"/>
                </a:lnTo>
                <a:cubicBezTo>
                  <a:pt x="0" y="77757"/>
                  <a:pt x="77757" y="0"/>
                  <a:pt x="173676" y="0"/>
                </a:cubicBez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8" name="Text 1"/>
          <p:cNvSpPr/>
          <p:nvPr/>
        </p:nvSpPr>
        <p:spPr>
          <a:xfrm>
            <a:off x="209831" y="189410"/>
            <a:ext cx="6294179" cy="6908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功能</a:t>
            </a: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设计</a:t>
            </a:r>
            <a:endParaRPr lang="zh-CN" altLang="en-US" sz="288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42" name="图片 41" descr="屏幕截图 2024-11-26 19255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369560" y="249555"/>
            <a:ext cx="3514090" cy="4645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 rot="10800000">
            <a:off x="4500207" y="1647587"/>
            <a:ext cx="1415891" cy="1415891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 rot="10800000">
            <a:off x="3310535" y="1647587"/>
            <a:ext cx="1415891" cy="1415891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" name="椭圆 2"/>
          <p:cNvSpPr/>
          <p:nvPr>
            <p:custDataLst>
              <p:tags r:id="rId4"/>
            </p:custDataLst>
          </p:nvPr>
        </p:nvSpPr>
        <p:spPr>
          <a:xfrm rot="10800000">
            <a:off x="4500207" y="2891076"/>
            <a:ext cx="1415891" cy="1415891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4" name="椭圆 3"/>
          <p:cNvSpPr/>
          <p:nvPr>
            <p:custDataLst>
              <p:tags r:id="rId5"/>
            </p:custDataLst>
          </p:nvPr>
        </p:nvSpPr>
        <p:spPr>
          <a:xfrm rot="10800000">
            <a:off x="3310535" y="2891076"/>
            <a:ext cx="1415891" cy="1415891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174703" y="1533287"/>
            <a:ext cx="2376011" cy="1314450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使用Redis作为缓冲层，将用户关注数据先写入Redis，用户获得关注成功的反馈，无需等待数据库操作完成。
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使用消息队列（MQ）
关注操作通过MQ发送异步消息，由消费者异步处理数据库写入操作，提升接口抗并发能力，避免系统崩溃。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6174703" y="1188958"/>
            <a:ext cx="2376011" cy="276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kern="0">
                <a:solidFill>
                  <a:schemeClr val="accent1"/>
                </a:solidFill>
                <a:latin typeface="+mn-ea"/>
                <a:cs typeface="+mn-ea"/>
              </a:rPr>
              <a:t>高并发关注与取关</a:t>
            </a:r>
            <a:endParaRPr lang="zh-CN" altLang="en-US" sz="15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6174703" y="3450670"/>
            <a:ext cx="2376011" cy="1314450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关注接口抗并发能力提升，包括关注目标校验、关注上限校验、异步消息与MQ消费者，以及</a:t>
            </a:r>
            <a:r>
              <a:rPr lang="zh-CN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令牌桶算法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控制消费速度。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6174703" y="3106341"/>
            <a:ext cx="2376011" cy="276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kern="0">
                <a:solidFill>
                  <a:schemeClr val="accent1"/>
                </a:solidFill>
                <a:latin typeface="+mn-ea"/>
                <a:cs typeface="+mn-ea"/>
              </a:rPr>
              <a:t>高并发流量处理策略</a:t>
            </a:r>
            <a:endParaRPr lang="zh-CN" altLang="en-US" sz="15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0"/>
            </p:custDataLst>
          </p:nvPr>
        </p:nvSpPr>
        <p:spPr>
          <a:xfrm>
            <a:off x="592100" y="1533287"/>
            <a:ext cx="2376011" cy="1314450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关注和取关操作具有高并发写特性，直接操作数据库可能导致性能瓶颈，尤其在大量用户进行关注操作时。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1"/>
            </p:custDataLst>
          </p:nvPr>
        </p:nvSpPr>
        <p:spPr>
          <a:xfrm>
            <a:off x="592100" y="1188958"/>
            <a:ext cx="2376011" cy="276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kern="0">
                <a:solidFill>
                  <a:schemeClr val="accent1"/>
                </a:solidFill>
                <a:latin typeface="+mn-ea"/>
                <a:cs typeface="+mn-ea"/>
              </a:rPr>
              <a:t>存在问题</a:t>
            </a:r>
            <a:endParaRPr lang="zh-CN" altLang="en-US" sz="15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2"/>
            </p:custDataLst>
          </p:nvPr>
        </p:nvSpPr>
        <p:spPr>
          <a:xfrm>
            <a:off x="592100" y="3450670"/>
            <a:ext cx="2376011" cy="1314450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采用Redis的ZSET数据结构存储用户关系数据，支持高效数据插入查询，可按关注时间排序。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6" name="矩形 25"/>
          <p:cNvSpPr/>
          <p:nvPr>
            <p:custDataLst>
              <p:tags r:id="rId13"/>
            </p:custDataLst>
          </p:nvPr>
        </p:nvSpPr>
        <p:spPr>
          <a:xfrm>
            <a:off x="592100" y="3106341"/>
            <a:ext cx="2376011" cy="276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kern="0">
                <a:solidFill>
                  <a:schemeClr val="accent1"/>
                </a:solidFill>
                <a:latin typeface="+mn-ea"/>
                <a:cs typeface="+mn-ea"/>
              </a:rPr>
              <a:t>使用Redis ZSET存储数据</a:t>
            </a:r>
            <a:endParaRPr lang="zh-CN" altLang="en-US" sz="15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27" name="图片 4" descr="343439383331313b343532303032303bb8f6c8cbd0c5cfa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62183" y="2209562"/>
            <a:ext cx="291599" cy="291599"/>
          </a:xfrm>
          <a:prstGeom prst="rect">
            <a:avLst/>
          </a:prstGeom>
        </p:spPr>
      </p:pic>
      <p:pic>
        <p:nvPicPr>
          <p:cNvPr id="28" name="图片 11" descr="343439383331313b343532303032373bbfcdbba7b5b5b0b8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59802" y="3450670"/>
            <a:ext cx="297000" cy="297000"/>
          </a:xfrm>
          <a:prstGeom prst="rect">
            <a:avLst/>
          </a:prstGeom>
        </p:spPr>
      </p:pic>
      <p:pic>
        <p:nvPicPr>
          <p:cNvPr id="29" name="图片 7" descr="343439383331313b343532303032333bc6f3d2b5bcf2bde9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72510" y="3453051"/>
            <a:ext cx="291600" cy="291600"/>
          </a:xfrm>
          <a:prstGeom prst="rect">
            <a:avLst/>
          </a:prstGeom>
        </p:spPr>
      </p:pic>
      <p:pic>
        <p:nvPicPr>
          <p:cNvPr id="30" name="图片 3" descr="343439383331313b343532303031393bd2b5bca8b9dcc0ed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70128" y="2207181"/>
            <a:ext cx="297000" cy="297000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>
            <a:off x="209831" y="189410"/>
            <a:ext cx="6294179" cy="6908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技术</a:t>
            </a: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方案</a:t>
            </a:r>
            <a:endParaRPr lang="zh-CN" altLang="en-US" sz="288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/>
          <p:nvPr/>
        </p:nvSpPr>
        <p:spPr>
          <a:xfrm>
            <a:off x="209831" y="189410"/>
            <a:ext cx="6294179" cy="6908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安全性</a:t>
            </a: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考虑：防止恶意刷粉/刷关注</a:t>
            </a:r>
            <a:endParaRPr lang="zh-CN" altLang="en-US" sz="288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606310" y="1459253"/>
            <a:ext cx="6750532" cy="7901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限制每个用户的关注上限，例如最多关注1000个用户，防止用户滥用关注功能。该上限在Redis中可以通过ZCARD命令实现查询，超过上限时拒绝新的关注请求。</a:t>
            </a:r>
            <a:endParaRPr lang="zh-CN" altLang="en-US" sz="12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606310" y="1108230"/>
            <a:ext cx="6750532" cy="34633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用户关注限制</a:t>
            </a:r>
            <a:endParaRPr lang="zh-CN" altLang="en-US" sz="15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931410" y="1158240"/>
            <a:ext cx="434735" cy="434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01</a:t>
            </a:r>
            <a:endParaRPr lang="zh-CN" altLang="en-US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1612502" y="2659498"/>
            <a:ext cx="6750532" cy="7901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用户A不能关注自己。通过校验当前登录用户（用户A）的ID与关注目标（用户B）的ID是否相同。如果相同，则直接抛出业务异常，避免用户误操作或恶意操作。</a:t>
            </a:r>
            <a:endParaRPr lang="zh-CN" altLang="en-US" sz="12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>
            <a:off x="1612502" y="2308951"/>
            <a:ext cx="6750532" cy="34633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关注目标校验</a:t>
            </a:r>
            <a:endParaRPr lang="zh-CN" altLang="en-US" sz="15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938078" y="2358961"/>
            <a:ext cx="434735" cy="434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02</a:t>
            </a:r>
            <a:endParaRPr lang="zh-CN" altLang="en-US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1605833" y="3860219"/>
            <a:ext cx="6750532" cy="7901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针对可能的恶意刷关注行为（如短时间内大量关注），引入验证码验证机制。比如，当用户进行频繁的关注操作时，要求输入验证码，确保操作的合法性。</a:t>
            </a:r>
            <a:endParaRPr lang="zh-CN" altLang="en-US" sz="12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1605833" y="3509195"/>
            <a:ext cx="6750532" cy="34633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验证码防护</a:t>
            </a:r>
            <a:endParaRPr lang="zh-CN" altLang="en-US" sz="15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>
            <a:off x="930934" y="3559205"/>
            <a:ext cx="434735" cy="434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03</a:t>
            </a:r>
            <a:endParaRPr lang="zh-CN" altLang="en-US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/>
          <p:nvPr/>
        </p:nvSpPr>
        <p:spPr>
          <a:xfrm>
            <a:off x="209831" y="189410"/>
            <a:ext cx="6294179" cy="6908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安全性考虑：数据保护与权限</a:t>
            </a: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控制</a:t>
            </a:r>
            <a:endParaRPr lang="zh-CN" altLang="en-US" sz="288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 rot="10800000">
            <a:off x="4500207" y="1647587"/>
            <a:ext cx="1415891" cy="1415891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 rot="10800000">
            <a:off x="3310535" y="1647587"/>
            <a:ext cx="1415891" cy="1415891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" name="椭圆 2"/>
          <p:cNvSpPr/>
          <p:nvPr>
            <p:custDataLst>
              <p:tags r:id="rId4"/>
            </p:custDataLst>
          </p:nvPr>
        </p:nvSpPr>
        <p:spPr>
          <a:xfrm rot="10800000">
            <a:off x="4500207" y="2891076"/>
            <a:ext cx="1415891" cy="1415891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3" name="椭圆 12"/>
          <p:cNvSpPr/>
          <p:nvPr>
            <p:custDataLst>
              <p:tags r:id="rId5"/>
            </p:custDataLst>
          </p:nvPr>
        </p:nvSpPr>
        <p:spPr>
          <a:xfrm rot="10800000">
            <a:off x="3310535" y="2891076"/>
            <a:ext cx="1415891" cy="1415891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6174703" y="1533287"/>
            <a:ext cx="2376011" cy="1314450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采用RBAC（基于角色的访问控制）来限制对用户关系数据的访问。确保只有授权用户才能查看自己的关注列表和粉丝列表。对于其他用户，系统应返回错误或限制其访问。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矩形 3"/>
          <p:cNvSpPr/>
          <p:nvPr>
            <p:custDataLst>
              <p:tags r:id="rId7"/>
            </p:custDataLst>
          </p:nvPr>
        </p:nvSpPr>
        <p:spPr>
          <a:xfrm>
            <a:off x="6174703" y="1188958"/>
            <a:ext cx="2376011" cy="276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kern="0">
                <a:solidFill>
                  <a:schemeClr val="accent1"/>
                </a:solidFill>
                <a:latin typeface="+mn-ea"/>
                <a:cs typeface="+mn-ea"/>
              </a:rPr>
              <a:t>防护措施</a:t>
            </a:r>
            <a:endParaRPr lang="zh-CN" altLang="en-US" sz="15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6174703" y="3450670"/>
            <a:ext cx="2376011" cy="1314450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在微服务之间传递用户身份信息时，通过JWT进行认证和授权，确保请求由合法的用户发起。SaToken提供了轻量级的认证框架，结合RBAC模型，可以有效地控制用户对资源的访问权限。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6174703" y="3106341"/>
            <a:ext cx="2376011" cy="276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kern="0">
                <a:solidFill>
                  <a:schemeClr val="accent1"/>
                </a:solidFill>
                <a:latin typeface="+mn-ea"/>
                <a:cs typeface="+mn-ea"/>
              </a:rPr>
              <a:t>JWT认证与授权</a:t>
            </a:r>
            <a:endParaRPr lang="zh-CN" altLang="en-US" sz="15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0"/>
            </p:custDataLst>
          </p:nvPr>
        </p:nvSpPr>
        <p:spPr>
          <a:xfrm>
            <a:off x="592100" y="1533287"/>
            <a:ext cx="2376011" cy="1314450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在用户关系服务中，用户的关注和粉丝列表属于敏感数据。只有授权用户才能查看或修改自己的数据，防止未经授权的访问。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1"/>
            </p:custDataLst>
          </p:nvPr>
        </p:nvSpPr>
        <p:spPr>
          <a:xfrm>
            <a:off x="592100" y="1188958"/>
            <a:ext cx="2376011" cy="276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kern="0">
                <a:solidFill>
                  <a:schemeClr val="accent1"/>
                </a:solidFill>
                <a:latin typeface="+mn-ea"/>
                <a:cs typeface="+mn-ea"/>
              </a:rPr>
              <a:t>用户关系服务中的敏感数据</a:t>
            </a:r>
            <a:endParaRPr lang="zh-CN" altLang="en-US" sz="15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2"/>
            </p:custDataLst>
          </p:nvPr>
        </p:nvSpPr>
        <p:spPr>
          <a:xfrm>
            <a:off x="592100" y="3450670"/>
            <a:ext cx="2376011" cy="1314450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在存储用户关系数据时，尤其是在数据库和缓存中，敏感信息（如用户的粉丝列表、关注列表等）应进行加密处理，以防止数据泄露。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6" name="矩形 25"/>
          <p:cNvSpPr/>
          <p:nvPr>
            <p:custDataLst>
              <p:tags r:id="rId13"/>
            </p:custDataLst>
          </p:nvPr>
        </p:nvSpPr>
        <p:spPr>
          <a:xfrm>
            <a:off x="592100" y="3106341"/>
            <a:ext cx="2376011" cy="276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kern="0">
                <a:solidFill>
                  <a:schemeClr val="accent1"/>
                </a:solidFill>
                <a:latin typeface="+mn-ea"/>
                <a:cs typeface="+mn-ea"/>
              </a:rPr>
              <a:t>数据加密</a:t>
            </a:r>
            <a:endParaRPr lang="zh-CN" altLang="en-US" sz="15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27" name="图片 4" descr="343439383331313b343532303032303bb8f6c8cbd0c5cfa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62183" y="2209562"/>
            <a:ext cx="291599" cy="291599"/>
          </a:xfrm>
          <a:prstGeom prst="rect">
            <a:avLst/>
          </a:prstGeom>
        </p:spPr>
      </p:pic>
      <p:pic>
        <p:nvPicPr>
          <p:cNvPr id="28" name="图片 11" descr="343439383331313b343532303032373bbfcdbba7b5b5b0b8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59802" y="3450670"/>
            <a:ext cx="297000" cy="297000"/>
          </a:xfrm>
          <a:prstGeom prst="rect">
            <a:avLst/>
          </a:prstGeom>
        </p:spPr>
      </p:pic>
      <p:pic>
        <p:nvPicPr>
          <p:cNvPr id="29" name="图片 7" descr="343439383331313b343532303032333bc6f3d2b5bcf2bde9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72510" y="3453051"/>
            <a:ext cx="291600" cy="291600"/>
          </a:xfrm>
          <a:prstGeom prst="rect">
            <a:avLst/>
          </a:prstGeom>
        </p:spPr>
      </p:pic>
      <p:pic>
        <p:nvPicPr>
          <p:cNvPr id="30" name="图片 3" descr="343439383331313b343532303031393bd2b5bca8b9dcc0ed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70128" y="2207181"/>
            <a:ext cx="297000" cy="29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/>
          <p:nvPr/>
        </p:nvSpPr>
        <p:spPr>
          <a:xfrm>
            <a:off x="209831" y="189410"/>
            <a:ext cx="6294179" cy="6908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安全性考虑：数据保护与权限</a:t>
            </a: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控制</a:t>
            </a:r>
            <a:endParaRPr lang="zh-CN" altLang="en-US" sz="288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306323" y="3349204"/>
            <a:ext cx="3998751" cy="1377027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75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设置Redis缓存的过期时间时，应避免所有缓存同时过期。可以为每个缓存项设置不同的过期时间，或使用随机过期时间以减少大规模失效的概率。</a:t>
            </a:r>
            <a:endParaRPr lang="zh-CN" altLang="en-US" sz="975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306323" y="1475601"/>
            <a:ext cx="3998751" cy="1377027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75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使用Bloom Filter来过滤无效请求，避免被大量恶意请求绕过缓存直接访问数据库，造成数据雪崩。处理流程包括将数据库中的所有用户数据加入布隆过滤器中，查询某条用户数据且Redis中不存在时，检查布隆过滤器是否记录了此数据，若布隆过滤器认为“不存在”，则直接响应该用户不存在，若布隆过滤器认为“存在”，则走数据库查询，并加入Redis缓存中。</a:t>
            </a:r>
            <a:endParaRPr lang="zh-CN" altLang="en-US" sz="975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306323" y="3009632"/>
            <a:ext cx="3998751" cy="27623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kern="0" dirty="0">
                <a:solidFill>
                  <a:schemeClr val="accent1"/>
                </a:solidFill>
                <a:latin typeface="+mn-ea"/>
                <a:cs typeface="+mn-ea"/>
              </a:rPr>
              <a:t>缓存雪崩/击穿</a:t>
            </a:r>
            <a:endParaRPr lang="zh-CN" altLang="en-US" sz="15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8" name="矩形 17"/>
          <p:cNvSpPr/>
          <p:nvPr>
            <p:custDataLst>
              <p:tags r:id="rId5"/>
            </p:custDataLst>
          </p:nvPr>
        </p:nvSpPr>
        <p:spPr>
          <a:xfrm>
            <a:off x="306323" y="1131265"/>
            <a:ext cx="3998751" cy="27623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kern="0" dirty="0">
                <a:solidFill>
                  <a:schemeClr val="accent1"/>
                </a:solidFill>
                <a:latin typeface="+mn-ea"/>
                <a:cs typeface="+mn-ea"/>
              </a:rPr>
              <a:t>缓存穿透</a:t>
            </a:r>
            <a:endParaRPr lang="zh-CN" altLang="en-US" sz="15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19" name="图片 18" descr="屏幕截图 2024-11-26 1935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115" y="1475740"/>
            <a:ext cx="4396740" cy="2460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34440" y="2066290"/>
            <a:ext cx="872490" cy="6330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1.5</a:t>
            </a:r>
            <a:endParaRPr lang="en-US" sz="1440" dirty="0"/>
          </a:p>
        </p:txBody>
      </p:sp>
      <p:sp>
        <p:nvSpPr>
          <p:cNvPr id="4" name="Text 1"/>
          <p:cNvSpPr/>
          <p:nvPr/>
        </p:nvSpPr>
        <p:spPr>
          <a:xfrm>
            <a:off x="2389151" y="1975030"/>
            <a:ext cx="6294179" cy="6908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项目进展：</a:t>
            </a: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笔记</a:t>
            </a: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服务</a:t>
            </a:r>
            <a:endParaRPr lang="zh-CN" altLang="en-US" sz="288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609796" y="1458722"/>
            <a:ext cx="6749663" cy="13420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支持用户笔记的发布、编辑、删除、置顶及标签管理功能。</a:t>
            </a:r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609796" y="1106791"/>
            <a:ext cx="6749662" cy="3462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165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功能介绍</a:t>
            </a:r>
            <a:endParaRPr lang="zh-CN" altLang="en-US" sz="165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934985" y="1156795"/>
            <a:ext cx="434678" cy="4346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01</a:t>
            </a:r>
            <a:endParaRPr lang="zh-CN" altLang="en-US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609321" y="3309337"/>
            <a:ext cx="6749662" cy="13420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利用Redis + Caffeine构建缓存层，优化笔记的高频访问性能。
笔记正文存储在</a:t>
            </a:r>
            <a:r>
              <a:rPr lang="zh-CN" altLang="en-US" sz="135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Cassandra</a:t>
            </a:r>
            <a:r>
              <a: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，图片等非文本内容存储在</a:t>
            </a:r>
            <a:r>
              <a:rPr lang="en-US" altLang="zh-CN" sz="135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minio</a:t>
            </a:r>
            <a:r>
              <a: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，适应高并发场景下的读写需求。
通过</a:t>
            </a:r>
            <a:r>
              <a:rPr lang="zh-CN" altLang="en-US" sz="135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RocketMQ</a:t>
            </a:r>
            <a:r>
              <a: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广播服务实现笔记数据的缓存更新，确保数据一致性。</a:t>
            </a:r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1609321" y="2957406"/>
            <a:ext cx="6749662" cy="3462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165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技术方案</a:t>
            </a:r>
            <a:endParaRPr lang="zh-CN" altLang="en-US" sz="165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934508" y="3007409"/>
            <a:ext cx="434678" cy="4346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02</a:t>
            </a:r>
            <a:endParaRPr lang="zh-CN" altLang="en-US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34440" y="2066290"/>
            <a:ext cx="848360" cy="6330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1.6</a:t>
            </a:r>
            <a:endParaRPr lang="en-US" sz="1440" dirty="0"/>
          </a:p>
        </p:txBody>
      </p:sp>
      <p:sp>
        <p:nvSpPr>
          <p:cNvPr id="4" name="Text 1"/>
          <p:cNvSpPr/>
          <p:nvPr/>
        </p:nvSpPr>
        <p:spPr>
          <a:xfrm>
            <a:off x="2389151" y="1975030"/>
            <a:ext cx="6294179" cy="6908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项目进展：计数</a:t>
            </a: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服务</a:t>
            </a:r>
            <a:endParaRPr lang="zh-CN" altLang="en-US" sz="288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3"/>
          <p:cNvSpPr/>
          <p:nvPr>
            <p:custDataLst>
              <p:tags r:id="rId2"/>
            </p:custDataLst>
          </p:nvPr>
        </p:nvSpPr>
        <p:spPr>
          <a:xfrm rot="10800000">
            <a:off x="4800086" y="2149622"/>
            <a:ext cx="3444247" cy="2404609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  <a:gd name="connsiteX0-1" fmla="*/ 2584395 w 2695478"/>
              <a:gd name="connsiteY0-2" fmla="*/ 1865811 h 1865811"/>
              <a:gd name="connsiteX1-3" fmla="*/ 111083 w 2695478"/>
              <a:gd name="connsiteY1-4" fmla="*/ 1865811 h 1865811"/>
              <a:gd name="connsiteX2-5" fmla="*/ 0 w 2695478"/>
              <a:gd name="connsiteY2-6" fmla="*/ 1754728 h 1865811"/>
              <a:gd name="connsiteX3-7" fmla="*/ 0 w 2695478"/>
              <a:gd name="connsiteY3-8" fmla="*/ 373502 h 1865811"/>
              <a:gd name="connsiteX4-9" fmla="*/ 111083 w 2695478"/>
              <a:gd name="connsiteY4-10" fmla="*/ 262419 h 1865811"/>
              <a:gd name="connsiteX5-11" fmla="*/ 1139340 w 2695478"/>
              <a:gd name="connsiteY5-12" fmla="*/ 262419 h 1865811"/>
              <a:gd name="connsiteX6-13" fmla="*/ 1575299 w 2695478"/>
              <a:gd name="connsiteY6-14" fmla="*/ 0 h 1865811"/>
              <a:gd name="connsiteX7-15" fmla="*/ 1556139 w 2695478"/>
              <a:gd name="connsiteY7-16" fmla="*/ 262419 h 1865811"/>
              <a:gd name="connsiteX8-17" fmla="*/ 2584395 w 2695478"/>
              <a:gd name="connsiteY8-18" fmla="*/ 262419 h 1865811"/>
              <a:gd name="connsiteX9-19" fmla="*/ 2695478 w 2695478"/>
              <a:gd name="connsiteY9-20" fmla="*/ 373502 h 1865811"/>
              <a:gd name="connsiteX10-21" fmla="*/ 2695478 w 2695478"/>
              <a:gd name="connsiteY10-22" fmla="*/ 1754728 h 1865811"/>
              <a:gd name="connsiteX11-23" fmla="*/ 2584395 w 2695478"/>
              <a:gd name="connsiteY11-24" fmla="*/ 1865811 h 1865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</a:cxnLst>
            <a:rect l="l" t="t" r="r" b="b"/>
            <a:pathLst>
              <a:path w="2695478" h="1865811">
                <a:moveTo>
                  <a:pt x="2584395" y="1865811"/>
                </a:moveTo>
                <a:lnTo>
                  <a:pt x="111083" y="1865811"/>
                </a:lnTo>
                <a:cubicBezTo>
                  <a:pt x="49734" y="1865811"/>
                  <a:pt x="0" y="1816077"/>
                  <a:pt x="0" y="1754728"/>
                </a:cubicBezTo>
                <a:lnTo>
                  <a:pt x="0" y="373502"/>
                </a:lnTo>
                <a:cubicBezTo>
                  <a:pt x="0" y="312153"/>
                  <a:pt x="49734" y="262419"/>
                  <a:pt x="111083" y="262419"/>
                </a:cubicBezTo>
                <a:lnTo>
                  <a:pt x="1139340" y="262419"/>
                </a:lnTo>
                <a:lnTo>
                  <a:pt x="1575299" y="0"/>
                </a:lnTo>
                <a:lnTo>
                  <a:pt x="1556139" y="262419"/>
                </a:lnTo>
                <a:lnTo>
                  <a:pt x="2584395" y="262419"/>
                </a:lnTo>
                <a:cubicBezTo>
                  <a:pt x="2645744" y="262419"/>
                  <a:pt x="2695478" y="312153"/>
                  <a:pt x="2695478" y="373502"/>
                </a:cubicBezTo>
                <a:lnTo>
                  <a:pt x="2695478" y="1754728"/>
                </a:lnTo>
                <a:cubicBezTo>
                  <a:pt x="2695478" y="1816077"/>
                  <a:pt x="2645744" y="1865811"/>
                  <a:pt x="2584395" y="1865811"/>
                </a:cubicBezTo>
                <a:close/>
              </a:path>
            </a:pathLst>
          </a:custGeom>
          <a:solidFill>
            <a:schemeClr val="lt1">
              <a:lumMod val="40000"/>
              <a:lumOff val="60000"/>
              <a:alpha val="15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 dirty="0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174412" y="2875415"/>
            <a:ext cx="2856949" cy="113981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/>
                </a:solidFill>
                <a:latin typeface="+mn-ea"/>
                <a:cs typeface="+mn-ea"/>
              </a:rPr>
              <a:t>查看某篇笔记详情时，展示该篇笔记的点赞数、收藏数、评论数。</a:t>
            </a:r>
            <a:endParaRPr lang="zh-CN" altLang="en-US" sz="1500" dirty="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10" name="Shape 533"/>
          <p:cNvSpPr/>
          <p:nvPr>
            <p:custDataLst>
              <p:tags r:id="rId4"/>
            </p:custDataLst>
          </p:nvPr>
        </p:nvSpPr>
        <p:spPr>
          <a:xfrm>
            <a:off x="5174412" y="2395839"/>
            <a:ext cx="2856950" cy="428530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0" tIns="0" rIns="0" bIns="0" anchor="ctr">
            <a:noAutofit/>
            <a:scene3d>
              <a:camera prst="orthographicFront"/>
              <a:lightRig rig="threePt" dir="t"/>
            </a:scene3d>
            <a:sp3d contourW="12700"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+mn-ea"/>
                <a:cs typeface="+mn-ea"/>
                <a:sym typeface="+mn-ea"/>
              </a:rPr>
              <a:t>笔记维度计数</a:t>
            </a:r>
            <a:endParaRPr lang="zh-CN" altLang="en-US" b="1" dirty="0">
              <a:latin typeface="+mn-ea"/>
              <a:cs typeface="+mn-ea"/>
              <a:sym typeface="+mn-ea"/>
            </a:endParaRPr>
          </a:p>
        </p:txBody>
      </p:sp>
      <p:sp>
        <p:nvSpPr>
          <p:cNvPr id="12" name="任意多边形: 形状 8"/>
          <p:cNvSpPr/>
          <p:nvPr>
            <p:custDataLst>
              <p:tags r:id="rId5"/>
            </p:custDataLst>
          </p:nvPr>
        </p:nvSpPr>
        <p:spPr>
          <a:xfrm rot="10800000">
            <a:off x="913950" y="1311436"/>
            <a:ext cx="4073897" cy="2896247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  <a:gd name="connsiteX0-1" fmla="*/ 2584395 w 2695478"/>
              <a:gd name="connsiteY0-2" fmla="*/ 1859172 h 1859172"/>
              <a:gd name="connsiteX1-3" fmla="*/ 111083 w 2695478"/>
              <a:gd name="connsiteY1-4" fmla="*/ 1859172 h 1859172"/>
              <a:gd name="connsiteX2-5" fmla="*/ 0 w 2695478"/>
              <a:gd name="connsiteY2-6" fmla="*/ 1748089 h 1859172"/>
              <a:gd name="connsiteX3-7" fmla="*/ 0 w 2695478"/>
              <a:gd name="connsiteY3-8" fmla="*/ 366863 h 1859172"/>
              <a:gd name="connsiteX4-9" fmla="*/ 111083 w 2695478"/>
              <a:gd name="connsiteY4-10" fmla="*/ 255780 h 1859172"/>
              <a:gd name="connsiteX5-11" fmla="*/ 1139340 w 2695478"/>
              <a:gd name="connsiteY5-12" fmla="*/ 255780 h 1859172"/>
              <a:gd name="connsiteX6-13" fmla="*/ 1043632 w 2695478"/>
              <a:gd name="connsiteY6-14" fmla="*/ 0 h 1859172"/>
              <a:gd name="connsiteX7-15" fmla="*/ 1556139 w 2695478"/>
              <a:gd name="connsiteY7-16" fmla="*/ 255780 h 1859172"/>
              <a:gd name="connsiteX8-17" fmla="*/ 2584395 w 2695478"/>
              <a:gd name="connsiteY8-18" fmla="*/ 255780 h 1859172"/>
              <a:gd name="connsiteX9-19" fmla="*/ 2695478 w 2695478"/>
              <a:gd name="connsiteY9-20" fmla="*/ 366863 h 1859172"/>
              <a:gd name="connsiteX10-21" fmla="*/ 2695478 w 2695478"/>
              <a:gd name="connsiteY10-22" fmla="*/ 1748089 h 1859172"/>
              <a:gd name="connsiteX11-23" fmla="*/ 2584395 w 2695478"/>
              <a:gd name="connsiteY11-24" fmla="*/ 1859172 h 18591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</a:cxnLst>
            <a:rect l="l" t="t" r="r" b="b"/>
            <a:pathLst>
              <a:path w="2695478" h="1859172">
                <a:moveTo>
                  <a:pt x="2584395" y="1859172"/>
                </a:moveTo>
                <a:lnTo>
                  <a:pt x="111083" y="1859172"/>
                </a:lnTo>
                <a:cubicBezTo>
                  <a:pt x="49734" y="1859172"/>
                  <a:pt x="0" y="1809438"/>
                  <a:pt x="0" y="1748089"/>
                </a:cubicBezTo>
                <a:lnTo>
                  <a:pt x="0" y="366863"/>
                </a:lnTo>
                <a:cubicBezTo>
                  <a:pt x="0" y="305514"/>
                  <a:pt x="49734" y="255780"/>
                  <a:pt x="111083" y="255780"/>
                </a:cubicBezTo>
                <a:lnTo>
                  <a:pt x="1139340" y="255780"/>
                </a:lnTo>
                <a:lnTo>
                  <a:pt x="1043632" y="0"/>
                </a:lnTo>
                <a:lnTo>
                  <a:pt x="1556139" y="255780"/>
                </a:lnTo>
                <a:lnTo>
                  <a:pt x="2584395" y="255780"/>
                </a:lnTo>
                <a:cubicBezTo>
                  <a:pt x="2645744" y="255780"/>
                  <a:pt x="2695478" y="305514"/>
                  <a:pt x="2695478" y="366863"/>
                </a:cubicBezTo>
                <a:lnTo>
                  <a:pt x="2695478" y="1748089"/>
                </a:lnTo>
                <a:cubicBezTo>
                  <a:pt x="2695478" y="1809438"/>
                  <a:pt x="2645744" y="1859172"/>
                  <a:pt x="2584395" y="1859172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</a:schemeClr>
              </a:gs>
              <a:gs pos="50000">
                <a:schemeClr val="accent1"/>
              </a:gs>
            </a:gsLst>
            <a:lin ang="13800000" scaled="0"/>
          </a:gradFill>
          <a:ln>
            <a:noFill/>
          </a:ln>
          <a:effectLst>
            <a:outerShdw blurRad="228600" dist="177800" dir="3780000" algn="t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3000" b="1" dirty="0"/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1270655" y="2146764"/>
            <a:ext cx="3360728" cy="13777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在用户主页展示用户的关注数、粉丝数、获赞数、收藏数。</a:t>
            </a:r>
            <a:endParaRPr lang="zh-CN" altLang="en-US" sz="1500" dirty="0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4" name="Shape 533"/>
          <p:cNvSpPr/>
          <p:nvPr>
            <p:custDataLst>
              <p:tags r:id="rId7"/>
            </p:custDataLst>
          </p:nvPr>
        </p:nvSpPr>
        <p:spPr>
          <a:xfrm>
            <a:off x="1270655" y="1642424"/>
            <a:ext cx="3370308" cy="517989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0" tIns="0" rIns="0" bIns="0" anchor="ctr">
            <a:noAutofit/>
            <a:scene3d>
              <a:camera prst="orthographicFront"/>
              <a:lightRig rig="threePt" dir="t"/>
            </a:scene3d>
            <a:sp3d contourW="12700"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用户维度计数</a:t>
            </a:r>
            <a:endParaRPr lang="zh-CN" altLang="en-US" b="1" dirty="0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8" name="Text 1"/>
          <p:cNvSpPr/>
          <p:nvPr/>
        </p:nvSpPr>
        <p:spPr>
          <a:xfrm>
            <a:off x="209831" y="189410"/>
            <a:ext cx="6294179" cy="6908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功能</a:t>
            </a: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设计</a:t>
            </a:r>
            <a:endParaRPr lang="zh-CN" altLang="en-US" sz="288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734023" y="1037661"/>
            <a:ext cx="1675953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</a:t>
            </a:r>
            <a:endParaRPr lang="en-US" sz="1440" dirty="0"/>
          </a:p>
        </p:txBody>
      </p:sp>
      <p:sp>
        <p:nvSpPr>
          <p:cNvPr id="4" name="Text 1"/>
          <p:cNvSpPr/>
          <p:nvPr>
            <p:custDataLst>
              <p:tags r:id="rId2"/>
            </p:custDataLst>
          </p:nvPr>
        </p:nvSpPr>
        <p:spPr>
          <a:xfrm>
            <a:off x="1520202" y="2098088"/>
            <a:ext cx="3236976" cy="49085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73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</a:t>
            </a:r>
            <a:r>
              <a:rPr lang="zh-CN" altLang="en-US" sz="173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进展</a:t>
            </a:r>
            <a:endParaRPr lang="zh-CN" altLang="en-US" sz="173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>
            <p:custDataLst>
              <p:tags r:id="rId3"/>
            </p:custDataLst>
          </p:nvPr>
        </p:nvSpPr>
        <p:spPr>
          <a:xfrm>
            <a:off x="923901" y="2043224"/>
            <a:ext cx="706348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374D8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01</a:t>
            </a:r>
            <a:endParaRPr lang="en-US" sz="1440" dirty="0"/>
          </a:p>
        </p:txBody>
      </p:sp>
      <p:sp>
        <p:nvSpPr>
          <p:cNvPr id="6" name="Text 3"/>
          <p:cNvSpPr/>
          <p:nvPr>
            <p:custDataLst>
              <p:tags r:id="rId4"/>
            </p:custDataLst>
          </p:nvPr>
        </p:nvSpPr>
        <p:spPr>
          <a:xfrm>
            <a:off x="1520354" y="2726586"/>
            <a:ext cx="3236976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进行中的部分</a:t>
            </a:r>
            <a:endParaRPr lang="en-US" sz="1440" dirty="0"/>
          </a:p>
        </p:txBody>
      </p:sp>
      <p:sp>
        <p:nvSpPr>
          <p:cNvPr id="7" name="Text 4"/>
          <p:cNvSpPr/>
          <p:nvPr>
            <p:custDataLst>
              <p:tags r:id="rId5"/>
            </p:custDataLst>
          </p:nvPr>
        </p:nvSpPr>
        <p:spPr>
          <a:xfrm>
            <a:off x="923901" y="2671722"/>
            <a:ext cx="706348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374D8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02</a:t>
            </a:r>
            <a:endParaRPr lang="en-US" sz="1440" dirty="0"/>
          </a:p>
        </p:txBody>
      </p:sp>
      <p:sp>
        <p:nvSpPr>
          <p:cNvPr id="8" name="Text 5"/>
          <p:cNvSpPr/>
          <p:nvPr>
            <p:custDataLst>
              <p:tags r:id="rId6"/>
            </p:custDataLst>
          </p:nvPr>
        </p:nvSpPr>
        <p:spPr>
          <a:xfrm>
            <a:off x="1520281" y="3355083"/>
            <a:ext cx="3236976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下一步计划与优先事项</a:t>
            </a:r>
            <a:endParaRPr lang="en-US" sz="1440" dirty="0"/>
          </a:p>
        </p:txBody>
      </p:sp>
      <p:sp>
        <p:nvSpPr>
          <p:cNvPr id="9" name="Text 6"/>
          <p:cNvSpPr/>
          <p:nvPr>
            <p:custDataLst>
              <p:tags r:id="rId7"/>
            </p:custDataLst>
          </p:nvPr>
        </p:nvSpPr>
        <p:spPr>
          <a:xfrm>
            <a:off x="923901" y="3300219"/>
            <a:ext cx="706348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374D8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03</a:t>
            </a:r>
            <a:endParaRPr lang="en-US" sz="1440" dirty="0"/>
          </a:p>
        </p:txBody>
      </p:sp>
      <p:sp>
        <p:nvSpPr>
          <p:cNvPr id="10" name="Text 7"/>
          <p:cNvSpPr/>
          <p:nvPr>
            <p:custDataLst>
              <p:tags r:id="rId8"/>
            </p:custDataLst>
          </p:nvPr>
        </p:nvSpPr>
        <p:spPr>
          <a:xfrm>
            <a:off x="1520202" y="3983581"/>
            <a:ext cx="3236976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挑战与待解决问题</a:t>
            </a:r>
            <a:endParaRPr lang="en-US" sz="1440" dirty="0"/>
          </a:p>
        </p:txBody>
      </p:sp>
      <p:sp>
        <p:nvSpPr>
          <p:cNvPr id="11" name="Text 8"/>
          <p:cNvSpPr/>
          <p:nvPr>
            <p:custDataLst>
              <p:tags r:id="rId9"/>
            </p:custDataLst>
          </p:nvPr>
        </p:nvSpPr>
        <p:spPr>
          <a:xfrm>
            <a:off x="923901" y="3928717"/>
            <a:ext cx="706348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374D8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04</a:t>
            </a:r>
            <a:endParaRPr lang="en-US" sz="144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 flipV="1">
            <a:off x="397441" y="1622708"/>
            <a:ext cx="0" cy="331327"/>
          </a:xfrm>
          <a:prstGeom prst="line">
            <a:avLst/>
          </a:prstGeom>
          <a:ln>
            <a:gradFill>
              <a:gsLst>
                <a:gs pos="9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</a:gradFill>
            <a:prstDash val="dash"/>
            <a:headEnd type="triangle"/>
            <a:tailEnd type="none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155258" y="1304778"/>
            <a:ext cx="483335" cy="292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350" b="1" dirty="0">
                <a:gradFill>
                  <a:gsLst>
                    <a:gs pos="15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</a:gradFill>
                <a:latin typeface="+mn-ea"/>
                <a:cs typeface="+mn-ea"/>
              </a:rPr>
              <a:t>01</a:t>
            </a:r>
            <a:endParaRPr lang="zh-CN" altLang="en-US" sz="1350" b="1" dirty="0">
              <a:gradFill>
                <a:gsLst>
                  <a:gs pos="15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0" scaled="0"/>
              </a:gradFill>
              <a:latin typeface="+mn-ea"/>
              <a:cs typeface="+mn-ea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638593" y="1305294"/>
            <a:ext cx="4823043" cy="2921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350" b="1">
                <a:solidFill>
                  <a:schemeClr val="accent1"/>
                </a:solidFill>
                <a:latin typeface="+mn-ea"/>
                <a:cs typeface="+mn-ea"/>
              </a:rPr>
              <a:t>避免直接依赖数据库</a:t>
            </a:r>
            <a:endParaRPr lang="zh-CN" altLang="en-US" sz="135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638593" y="1596943"/>
            <a:ext cx="4823043" cy="427169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67627" tIns="35242" rIns="67627" bIns="35242" rtlCol="0" anchor="t" anchorCtr="0">
            <a:noAutofit/>
          </a:bodyPr>
          <a:p>
            <a:pPr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采用Redis作为缓存和计数器，能够实现快速的读写操作，先在Redis中通过Hash数据结构进行计数，并将计数数据异步同步到数据库中。确保用户访问时，展示的计数数据是</a:t>
            </a:r>
            <a:r>
              <a:rPr lang="zh-CN" altLang="en-US" sz="9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实时的。</a:t>
            </a:r>
            <a:endParaRPr lang="zh-CN" altLang="en-US" sz="9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>
            <a:off x="155258" y="2030296"/>
            <a:ext cx="483335" cy="292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350" b="1" dirty="0">
                <a:gradFill>
                  <a:gsLst>
                    <a:gs pos="15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</a:gradFill>
                <a:latin typeface="+mn-ea"/>
                <a:cs typeface="+mn-ea"/>
              </a:rPr>
              <a:t>02</a:t>
            </a:r>
            <a:endParaRPr lang="zh-CN" altLang="en-US" sz="1350" b="1" dirty="0">
              <a:gradFill>
                <a:gsLst>
                  <a:gs pos="15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0" scaled="0"/>
              </a:gra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7"/>
            </p:custDataLst>
          </p:nvPr>
        </p:nvSpPr>
        <p:spPr>
          <a:xfrm>
            <a:off x="638593" y="2030296"/>
            <a:ext cx="4823043" cy="2921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350" b="1" dirty="0">
                <a:solidFill>
                  <a:schemeClr val="accent1"/>
                </a:solidFill>
                <a:latin typeface="+mn-ea"/>
                <a:cs typeface="+mn-ea"/>
              </a:rPr>
              <a:t>异步写入数据库</a:t>
            </a:r>
            <a:endParaRPr lang="zh-CN" altLang="en-US" sz="135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8"/>
            </p:custDataLst>
          </p:nvPr>
        </p:nvSpPr>
        <p:spPr>
          <a:xfrm>
            <a:off x="638593" y="2324007"/>
            <a:ext cx="4823043" cy="427169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67627" tIns="35242" rIns="67627" bIns="35242" rtlCol="0" anchor="t" anchorCtr="0">
            <a:noAutofit/>
          </a:bodyPr>
          <a:p>
            <a:pPr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通过消息队列进行异步写入数据库的操作，每当Redis中的计数发生变化时，触发消息队列，将更新消息发送到消费者。</a:t>
            </a:r>
            <a:endParaRPr lang="zh-CN" altLang="en-US" sz="9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2" name="矩形 21"/>
          <p:cNvSpPr/>
          <p:nvPr>
            <p:custDataLst>
              <p:tags r:id="rId9"/>
            </p:custDataLst>
          </p:nvPr>
        </p:nvSpPr>
        <p:spPr>
          <a:xfrm>
            <a:off x="155258" y="2763544"/>
            <a:ext cx="483335" cy="292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350" b="1" dirty="0">
                <a:gradFill>
                  <a:gsLst>
                    <a:gs pos="15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</a:gradFill>
                <a:latin typeface="+mn-ea"/>
                <a:cs typeface="+mn-ea"/>
              </a:rPr>
              <a:t>03</a:t>
            </a:r>
            <a:endParaRPr lang="zh-CN" altLang="en-US" sz="1350" b="1" dirty="0">
              <a:gradFill>
                <a:gsLst>
                  <a:gs pos="15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0" scaled="0"/>
              </a:gradFill>
              <a:latin typeface="+mn-ea"/>
              <a:cs typeface="+mn-ea"/>
            </a:endParaRPr>
          </a:p>
        </p:txBody>
      </p:sp>
      <p:sp>
        <p:nvSpPr>
          <p:cNvPr id="29" name="矩形 28"/>
          <p:cNvSpPr/>
          <p:nvPr>
            <p:custDataLst>
              <p:tags r:id="rId10"/>
            </p:custDataLst>
          </p:nvPr>
        </p:nvSpPr>
        <p:spPr>
          <a:xfrm>
            <a:off x="638593" y="2763544"/>
            <a:ext cx="4823043" cy="2921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350" b="1" dirty="0">
                <a:solidFill>
                  <a:schemeClr val="accent1"/>
                </a:solidFill>
                <a:latin typeface="+mn-ea"/>
                <a:cs typeface="+mn-ea"/>
              </a:rPr>
              <a:t>操作流程</a:t>
            </a:r>
            <a:endParaRPr lang="zh-CN" altLang="en-US" sz="135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638593" y="3056224"/>
            <a:ext cx="4823043" cy="427169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67627" tIns="35242" rIns="67627" bIns="35242" rtlCol="0" anchor="t" anchorCtr="0">
            <a:noAutofit/>
          </a:bodyPr>
          <a:p>
            <a:pPr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用户进行关注或点赞时，首先更新Redis中的计数器，将操作记录异步发送到消息队列，消费者从消息队列中取出记录，更新数据库中的计数数据，并同步更新Redis缓存。</a:t>
            </a:r>
            <a:endParaRPr lang="zh-CN" altLang="en-US" sz="9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1" name="矩形 30"/>
          <p:cNvSpPr/>
          <p:nvPr>
            <p:custDataLst>
              <p:tags r:id="rId12"/>
            </p:custDataLst>
          </p:nvPr>
        </p:nvSpPr>
        <p:spPr>
          <a:xfrm>
            <a:off x="155258" y="3489576"/>
            <a:ext cx="483335" cy="292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350" b="1" dirty="0">
                <a:gradFill>
                  <a:gsLst>
                    <a:gs pos="15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</a:gradFill>
                <a:latin typeface="+mn-ea"/>
                <a:cs typeface="+mn-ea"/>
              </a:rPr>
              <a:t>04</a:t>
            </a:r>
            <a:endParaRPr lang="zh-CN" altLang="en-US" sz="1350" b="1" dirty="0">
              <a:gradFill>
                <a:gsLst>
                  <a:gs pos="15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0" scaled="0"/>
              </a:gradFill>
              <a:latin typeface="+mn-ea"/>
              <a:cs typeface="+mn-ea"/>
            </a:endParaRPr>
          </a:p>
        </p:txBody>
      </p:sp>
      <p:sp>
        <p:nvSpPr>
          <p:cNvPr id="32" name="矩形 31"/>
          <p:cNvSpPr/>
          <p:nvPr>
            <p:custDataLst>
              <p:tags r:id="rId13"/>
            </p:custDataLst>
          </p:nvPr>
        </p:nvSpPr>
        <p:spPr>
          <a:xfrm>
            <a:off x="638593" y="3489576"/>
            <a:ext cx="4823043" cy="2921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350" b="1" dirty="0">
                <a:solidFill>
                  <a:schemeClr val="accent1"/>
                </a:solidFill>
                <a:latin typeface="+mn-ea"/>
                <a:cs typeface="+mn-ea"/>
              </a:rPr>
              <a:t>聚合写策略</a:t>
            </a:r>
            <a:endParaRPr lang="zh-CN" altLang="en-US" sz="135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3" name="矩形 32"/>
          <p:cNvSpPr/>
          <p:nvPr>
            <p:custDataLst>
              <p:tags r:id="rId14"/>
            </p:custDataLst>
          </p:nvPr>
        </p:nvSpPr>
        <p:spPr>
          <a:xfrm>
            <a:off x="638593" y="3782257"/>
            <a:ext cx="4823043" cy="427169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67627" tIns="35242" rIns="67627" bIns="35242" rtlCol="0" anchor="t" anchorCtr="0">
            <a:noAutofit/>
          </a:bodyPr>
          <a:p>
            <a:pPr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引入聚合写策略，将多个小的写操作合并成一次较大的写入操作，使用开源的BufferTrigger组件来聚合写请求，在高并发情况下减少对数据库的频繁写入，从而提升系统性能和吞吐量。</a:t>
            </a:r>
            <a:endParaRPr lang="zh-CN" altLang="en-US" sz="9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15"/>
            </p:custDataLst>
          </p:nvPr>
        </p:nvCxnSpPr>
        <p:spPr>
          <a:xfrm flipV="1">
            <a:off x="397441" y="2322461"/>
            <a:ext cx="0" cy="331327"/>
          </a:xfrm>
          <a:prstGeom prst="line">
            <a:avLst/>
          </a:prstGeom>
          <a:ln>
            <a:gradFill>
              <a:gsLst>
                <a:gs pos="9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</a:gradFill>
            <a:prstDash val="dash"/>
            <a:headEnd type="triangle"/>
            <a:tailEnd type="none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cxnSp>
        <p:nvCxnSpPr>
          <p:cNvPr id="27" name="直接连接符 26"/>
          <p:cNvCxnSpPr/>
          <p:nvPr>
            <p:custDataLst>
              <p:tags r:id="rId16"/>
            </p:custDataLst>
          </p:nvPr>
        </p:nvCxnSpPr>
        <p:spPr>
          <a:xfrm flipV="1">
            <a:off x="397441" y="3056224"/>
            <a:ext cx="0" cy="331327"/>
          </a:xfrm>
          <a:prstGeom prst="line">
            <a:avLst/>
          </a:prstGeom>
          <a:ln>
            <a:gradFill>
              <a:gsLst>
                <a:gs pos="9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</a:gradFill>
            <a:prstDash val="dash"/>
            <a:headEnd type="triangle"/>
            <a:tailEnd type="none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cxnSp>
        <p:nvCxnSpPr>
          <p:cNvPr id="28" name="直接连接符 27"/>
          <p:cNvCxnSpPr/>
          <p:nvPr>
            <p:custDataLst>
              <p:tags r:id="rId17"/>
            </p:custDataLst>
          </p:nvPr>
        </p:nvCxnSpPr>
        <p:spPr>
          <a:xfrm flipV="1">
            <a:off x="397441" y="3783803"/>
            <a:ext cx="0" cy="331327"/>
          </a:xfrm>
          <a:prstGeom prst="line">
            <a:avLst/>
          </a:prstGeom>
          <a:ln>
            <a:gradFill>
              <a:gsLst>
                <a:gs pos="9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</a:gradFill>
            <a:prstDash val="dash"/>
            <a:headEnd type="triangle"/>
            <a:tailEnd type="none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4" name="Text 1"/>
          <p:cNvSpPr/>
          <p:nvPr/>
        </p:nvSpPr>
        <p:spPr>
          <a:xfrm>
            <a:off x="209831" y="189410"/>
            <a:ext cx="6294179" cy="6908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技术</a:t>
            </a: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方案</a:t>
            </a:r>
            <a:endParaRPr lang="zh-CN" altLang="en-US" sz="288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6" name="图片 5" descr="屏幕截图 2024-11-26 2002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54980" y="904875"/>
            <a:ext cx="3313430" cy="1287780"/>
          </a:xfrm>
          <a:prstGeom prst="rect">
            <a:avLst/>
          </a:prstGeom>
        </p:spPr>
      </p:pic>
      <p:pic>
        <p:nvPicPr>
          <p:cNvPr id="8" name="图片 7" descr="屏幕截图 2024-11-26 20023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54980" y="3319780"/>
            <a:ext cx="3386455" cy="1303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 rot="10800000">
            <a:off x="4500207" y="1647587"/>
            <a:ext cx="1415891" cy="1415891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 rot="10800000">
            <a:off x="3310535" y="1647587"/>
            <a:ext cx="1415891" cy="1415891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 rot="10800000">
            <a:off x="4500207" y="2891076"/>
            <a:ext cx="1415891" cy="1415891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3" name="椭圆 12"/>
          <p:cNvSpPr/>
          <p:nvPr>
            <p:custDataLst>
              <p:tags r:id="rId5"/>
            </p:custDataLst>
          </p:nvPr>
        </p:nvSpPr>
        <p:spPr>
          <a:xfrm rot="10800000">
            <a:off x="3310535" y="2891076"/>
            <a:ext cx="1415891" cy="1415891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6174703" y="1533287"/>
            <a:ext cx="2376011" cy="1314450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点赞数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：少量点赞时用户关注准确性，大量点赞时误差可接受，系统定期校正数据。
</a:t>
            </a:r>
            <a:r>
              <a:rPr lang="zh-CN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收藏数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：少量收藏时用户关注准确性，大量收藏时误差可接受，系统定期校准数据。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6174703" y="1188958"/>
            <a:ext cx="2376011" cy="276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kern="0">
                <a:solidFill>
                  <a:schemeClr val="accent1"/>
                </a:solidFill>
                <a:latin typeface="+mn-ea"/>
                <a:cs typeface="+mn-ea"/>
              </a:rPr>
              <a:t>笔记维度计数</a:t>
            </a:r>
            <a:endParaRPr lang="zh-CN" altLang="en-US" sz="15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>
            <a:off x="6174703" y="3450670"/>
            <a:ext cx="2376011" cy="1314450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关注数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：用户关注数准确性要求高，尤其是接近上限时，必须保证绝对准确，无误差。
</a:t>
            </a:r>
            <a:r>
              <a:rPr lang="zh-CN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粉丝数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：粉丝数误差显眼，无论粉丝量大小，都必须保证绝对准确，维护平台公信力。
</a:t>
            </a:r>
            <a:r>
              <a:rPr lang="zh-CN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发布的笔记数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：笔记数较少且准确性关键，任何误差都可能引发用户不满，需保证完全准确。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6174703" y="3106341"/>
            <a:ext cx="2376011" cy="276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kern="0">
                <a:solidFill>
                  <a:schemeClr val="accent1"/>
                </a:solidFill>
                <a:latin typeface="+mn-ea"/>
                <a:cs typeface="+mn-ea"/>
              </a:rPr>
              <a:t>需要绝对准确的计数</a:t>
            </a:r>
            <a:endParaRPr lang="zh-CN" altLang="en-US" sz="15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>
            <a:off x="592100" y="1533287"/>
            <a:ext cx="2376011" cy="1314450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在大多数情况下，计数服务不需要实时精确同步，只需保证最终一致性，小概率误差可接受，通过后台定期数据对齐修正。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1"/>
            </p:custDataLst>
          </p:nvPr>
        </p:nvSpPr>
        <p:spPr>
          <a:xfrm>
            <a:off x="592100" y="1188958"/>
            <a:ext cx="2376011" cy="276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kern="0">
                <a:solidFill>
                  <a:schemeClr val="accent1"/>
                </a:solidFill>
                <a:latin typeface="+mn-ea"/>
                <a:cs typeface="+mn-ea"/>
              </a:rPr>
              <a:t>允许小误差的计数</a:t>
            </a:r>
            <a:endParaRPr lang="zh-CN" altLang="en-US" sz="15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2"/>
            </p:custDataLst>
          </p:nvPr>
        </p:nvSpPr>
        <p:spPr>
          <a:xfrm>
            <a:off x="592100" y="3450670"/>
            <a:ext cx="2376011" cy="1314450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获得的点赞数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：少量点赞时用户关注准确性，大量点赞时误差可接受，系统定期校对数据。
</a:t>
            </a:r>
            <a:r>
              <a:rPr lang="zh-CN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获得的收藏数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：少量收藏时用户关注准确性，大量收藏时误差可接受，系统定期校对数据。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0" name="矩形 29"/>
          <p:cNvSpPr/>
          <p:nvPr>
            <p:custDataLst>
              <p:tags r:id="rId13"/>
            </p:custDataLst>
          </p:nvPr>
        </p:nvSpPr>
        <p:spPr>
          <a:xfrm>
            <a:off x="592100" y="3106341"/>
            <a:ext cx="2376011" cy="276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kern="0">
                <a:solidFill>
                  <a:schemeClr val="accent1"/>
                </a:solidFill>
                <a:latin typeface="+mn-ea"/>
                <a:cs typeface="+mn-ea"/>
              </a:rPr>
              <a:t>用户维度计数</a:t>
            </a:r>
            <a:endParaRPr lang="zh-CN" altLang="en-US" sz="15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34" name="图片 4" descr="343439383331313b343532303032303bb8f6c8cbd0c5cfa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62183" y="2209562"/>
            <a:ext cx="291599" cy="291599"/>
          </a:xfrm>
          <a:prstGeom prst="rect">
            <a:avLst/>
          </a:prstGeom>
        </p:spPr>
      </p:pic>
      <p:pic>
        <p:nvPicPr>
          <p:cNvPr id="35" name="图片 11" descr="343439383331313b343532303032373bbfcdbba7b5b5b0b8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59802" y="3450670"/>
            <a:ext cx="297000" cy="297000"/>
          </a:xfrm>
          <a:prstGeom prst="rect">
            <a:avLst/>
          </a:prstGeom>
        </p:spPr>
      </p:pic>
      <p:pic>
        <p:nvPicPr>
          <p:cNvPr id="36" name="图片 7" descr="343439383331313b343532303032333bc6f3d2b5bcf2bde9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72510" y="3453051"/>
            <a:ext cx="291600" cy="291600"/>
          </a:xfrm>
          <a:prstGeom prst="rect">
            <a:avLst/>
          </a:prstGeom>
        </p:spPr>
      </p:pic>
      <p:pic>
        <p:nvPicPr>
          <p:cNvPr id="37" name="图片 3" descr="343439383331313b343532303031393bd2b5bca8b9dcc0ed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70128" y="2207181"/>
            <a:ext cx="297000" cy="297000"/>
          </a:xfrm>
          <a:prstGeom prst="rect">
            <a:avLst/>
          </a:prstGeom>
        </p:spPr>
      </p:pic>
      <p:sp>
        <p:nvSpPr>
          <p:cNvPr id="38" name="Text 1"/>
          <p:cNvSpPr/>
          <p:nvPr/>
        </p:nvSpPr>
        <p:spPr>
          <a:xfrm>
            <a:off x="209831" y="189410"/>
            <a:ext cx="6294179" cy="6908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准确性</a:t>
            </a: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标准</a:t>
            </a:r>
            <a:endParaRPr lang="zh-CN" altLang="en-US" sz="288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34440" y="2066290"/>
            <a:ext cx="844550" cy="6330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1.7</a:t>
            </a:r>
            <a:endParaRPr lang="en-US" sz="1440" dirty="0"/>
          </a:p>
        </p:txBody>
      </p:sp>
      <p:sp>
        <p:nvSpPr>
          <p:cNvPr id="4" name="Text 1"/>
          <p:cNvSpPr/>
          <p:nvPr/>
        </p:nvSpPr>
        <p:spPr>
          <a:xfrm>
            <a:off x="2389151" y="1975030"/>
            <a:ext cx="6294179" cy="6908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项目进展：基础</a:t>
            </a: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服务</a:t>
            </a:r>
            <a:endParaRPr lang="zh-CN" altLang="en-US" sz="288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560590" y="1085873"/>
            <a:ext cx="6750532" cy="7901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采用美团 Leaf 项目实现分布式 ID 生成，结合雪花算法（Snowflake）生成唯一标识符。单节点支持 22000+ 次/秒的ID 生成，确保高并发场景下的标识符唯一性。</a:t>
            </a:r>
            <a:endParaRPr lang="zh-CN" altLang="en-US" sz="12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1560590" y="734850"/>
            <a:ext cx="6750532" cy="34633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>
                <a:solidFill>
                  <a:schemeClr val="accent1"/>
                </a:solidFill>
                <a:latin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分布式 ID 生成服务</a:t>
            </a:r>
            <a:endParaRPr lang="zh-CN" altLang="en-US" sz="1500" b="1">
              <a:solidFill>
                <a:schemeClr val="accent1"/>
              </a:solidFill>
              <a:latin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885690" y="784860"/>
            <a:ext cx="434735" cy="434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lt1">
                    <a:lumMod val="100000"/>
                  </a:schemeClr>
                </a:solidFill>
                <a:latin typeface="+mn-ea"/>
                <a:ea typeface="等线" panose="02010600030101010101" charset="-122"/>
                <a:cs typeface="+mn-ea"/>
                <a:sym typeface="+mn-ea"/>
              </a:rPr>
              <a:t>01</a:t>
            </a:r>
            <a:endParaRPr lang="zh-CN" altLang="en-US">
              <a:solidFill>
                <a:schemeClr val="lt1">
                  <a:lumMod val="100000"/>
                </a:scheme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566782" y="2286118"/>
            <a:ext cx="6750532" cy="7901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基于 Cassandra 实现键值存储，适用于笔记正文和评论等短文本数据的高效存储与查询。Cassandra 的分布式特性支持横向扩展，满足海量数据的存储需求。</a:t>
            </a:r>
            <a:endParaRPr lang="zh-CN" altLang="en-US" sz="12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1566782" y="1935571"/>
            <a:ext cx="6750532" cy="34633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>
                <a:solidFill>
                  <a:schemeClr val="accent1"/>
                </a:solidFill>
                <a:latin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K-V 短文本存储服务</a:t>
            </a:r>
            <a:endParaRPr lang="zh-CN" altLang="en-US" sz="1500" b="1">
              <a:solidFill>
                <a:schemeClr val="accent1"/>
              </a:solidFill>
              <a:latin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892358" y="1985581"/>
            <a:ext cx="434735" cy="434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lt1">
                    <a:lumMod val="100000"/>
                  </a:schemeClr>
                </a:solidFill>
                <a:latin typeface="+mn-ea"/>
                <a:ea typeface="等线" panose="02010600030101010101" charset="-122"/>
                <a:cs typeface="+mn-ea"/>
                <a:sym typeface="+mn-ea"/>
              </a:rPr>
              <a:t>02</a:t>
            </a:r>
            <a:endParaRPr lang="zh-CN" altLang="en-US">
              <a:solidFill>
                <a:schemeClr val="lt1">
                  <a:lumMod val="100000"/>
                </a:scheme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1560113" y="3486839"/>
            <a:ext cx="6750532" cy="7901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使用 Minio 存储用户上传的图片、视频等非结构化数据。</a:t>
            </a:r>
            <a:endParaRPr lang="zh-CN" altLang="en-US" sz="12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1560113" y="3135815"/>
            <a:ext cx="6750532" cy="34633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>
                <a:solidFill>
                  <a:schemeClr val="accent1"/>
                </a:solidFill>
                <a:latin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对象存储服务</a:t>
            </a:r>
            <a:endParaRPr lang="zh-CN" altLang="en-US" sz="1500" b="1">
              <a:solidFill>
                <a:schemeClr val="accent1"/>
              </a:solidFill>
              <a:latin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>
            <a:off x="885214" y="3185825"/>
            <a:ext cx="434735" cy="434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lt1">
                    <a:lumMod val="100000"/>
                  </a:schemeClr>
                </a:solidFill>
                <a:latin typeface="+mn-ea"/>
                <a:ea typeface="等线" panose="02010600030101010101" charset="-122"/>
                <a:cs typeface="+mn-ea"/>
                <a:sym typeface="+mn-ea"/>
              </a:rPr>
              <a:t>03</a:t>
            </a:r>
            <a:endParaRPr lang="zh-CN" altLang="en-US">
              <a:solidFill>
                <a:schemeClr val="lt1">
                  <a:lumMod val="100000"/>
                </a:scheme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pic>
        <p:nvPicPr>
          <p:cNvPr id="12" name="图片 11" descr="屏幕截图 2024-11-27 10570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38165" y="3185795"/>
            <a:ext cx="2720975" cy="18110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34639" y="2066470"/>
            <a:ext cx="741298" cy="5486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  <p:sp>
        <p:nvSpPr>
          <p:cNvPr id="4" name="Text 1"/>
          <p:cNvSpPr/>
          <p:nvPr/>
        </p:nvSpPr>
        <p:spPr>
          <a:xfrm>
            <a:off x="2389151" y="1975030"/>
            <a:ext cx="6294179" cy="98933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进行中的部分</a:t>
            </a: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：数据对齐服务</a:t>
            </a:r>
            <a:endParaRPr lang="en-US" sz="1440" dirty="0"/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606310" y="1459253"/>
            <a:ext cx="6750532" cy="7901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通过定时任务定期从数据库中拉取真实计数值，与 Redis缓存中的计数数据进行差异比对。针对差异较大的计数值进行校正，更新 Redis 中的数据。</a:t>
            </a:r>
            <a:endParaRPr lang="zh-CN" altLang="en-US" sz="12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606310" y="1108230"/>
            <a:ext cx="6750532" cy="34633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对齐任务设计</a:t>
            </a:r>
            <a:endParaRPr lang="zh-CN" altLang="en-US" sz="15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931410" y="1158240"/>
            <a:ext cx="434735" cy="434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01</a:t>
            </a:r>
            <a:endParaRPr lang="zh-CN" altLang="en-US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612502" y="2659498"/>
            <a:ext cx="6750532" cy="7901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用户维度：关注数、粉丝数、获赞数、收藏数。</a:t>
            </a:r>
            <a:endParaRPr lang="zh-CN" altLang="en-US" sz="12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笔记维度：点赞数、收藏数、评论数。</a:t>
            </a:r>
            <a:endParaRPr lang="zh-CN" altLang="en-US" sz="12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评论维度：每条评论的点赞数。</a:t>
            </a:r>
            <a:endParaRPr lang="zh-CN" altLang="en-US" sz="12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612502" y="2308951"/>
            <a:ext cx="6750532" cy="34633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计数数据对齐范围</a:t>
            </a:r>
            <a:endParaRPr lang="zh-CN" altLang="en-US" sz="15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938078" y="2358961"/>
            <a:ext cx="434735" cy="434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02</a:t>
            </a:r>
            <a:endParaRPr lang="zh-CN" altLang="en-US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1605833" y="4123109"/>
            <a:ext cx="6750532" cy="7901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使用幂等性策略保证多次对齐任务不会重复写入错误数据。定期执行对齐任务（如每天凌晨、非高峰时段），优化任务执行效率，避免对系统造成额外负载。</a:t>
            </a:r>
            <a:endParaRPr lang="zh-CN" altLang="en-US" sz="12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1605833" y="3772085"/>
            <a:ext cx="6750532" cy="34633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对齐机制</a:t>
            </a:r>
            <a:endParaRPr lang="zh-CN" altLang="en-US" sz="15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10"/>
            </p:custDataLst>
          </p:nvPr>
        </p:nvSpPr>
        <p:spPr>
          <a:xfrm>
            <a:off x="930934" y="3822095"/>
            <a:ext cx="434735" cy="434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03</a:t>
            </a:r>
            <a:endParaRPr lang="zh-CN" altLang="en-US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8" name="Text 1"/>
          <p:cNvSpPr/>
          <p:nvPr/>
        </p:nvSpPr>
        <p:spPr>
          <a:xfrm>
            <a:off x="209831" y="189410"/>
            <a:ext cx="6294179" cy="6908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功能设计与当前</a:t>
            </a: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进展</a:t>
            </a:r>
            <a:endParaRPr lang="zh-CN" altLang="en-US" sz="288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六边形 17"/>
          <p:cNvSpPr/>
          <p:nvPr>
            <p:custDataLst>
              <p:tags r:id="rId2"/>
            </p:custDataLst>
          </p:nvPr>
        </p:nvSpPr>
        <p:spPr>
          <a:xfrm rot="5400000">
            <a:off x="6048959" y="1424540"/>
            <a:ext cx="1707227" cy="1478501"/>
          </a:xfrm>
          <a:prstGeom prst="hexagon">
            <a:avLst>
              <a:gd name="adj" fmla="val 28868"/>
              <a:gd name="vf" fmla="val 115470"/>
            </a:avLst>
          </a:prstGeom>
          <a:noFill/>
          <a:ln w="152400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9" name="六边形 18"/>
          <p:cNvSpPr/>
          <p:nvPr>
            <p:custDataLst>
              <p:tags r:id="rId3"/>
            </p:custDataLst>
          </p:nvPr>
        </p:nvSpPr>
        <p:spPr>
          <a:xfrm rot="5400000">
            <a:off x="5191505" y="2907461"/>
            <a:ext cx="1707227" cy="1478501"/>
          </a:xfrm>
          <a:prstGeom prst="hexagon">
            <a:avLst>
              <a:gd name="adj" fmla="val 28868"/>
              <a:gd name="vf" fmla="val 115470"/>
            </a:avLst>
          </a:prstGeom>
          <a:noFill/>
          <a:ln w="152400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0" name="六边形 19"/>
          <p:cNvSpPr/>
          <p:nvPr>
            <p:custDataLst>
              <p:tags r:id="rId4"/>
            </p:custDataLst>
          </p:nvPr>
        </p:nvSpPr>
        <p:spPr>
          <a:xfrm rot="5400000">
            <a:off x="6906411" y="2907461"/>
            <a:ext cx="1707227" cy="1478501"/>
          </a:xfrm>
          <a:prstGeom prst="hexagon">
            <a:avLst>
              <a:gd name="adj" fmla="val 28868"/>
              <a:gd name="vf" fmla="val 115470"/>
            </a:avLst>
          </a:prstGeom>
          <a:noFill/>
          <a:ln w="152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2" name="图片 3" descr="343439383331313b343532303031393bd2b5bca8b9dcc0ed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6269" y="2027970"/>
            <a:ext cx="291600" cy="291600"/>
          </a:xfrm>
          <a:prstGeom prst="rect">
            <a:avLst/>
          </a:prstGeom>
        </p:spPr>
      </p:pic>
      <p:pic>
        <p:nvPicPr>
          <p:cNvPr id="11" name="图片 4" descr="343439383331313b343532303032303bb8f6c8cbd0c5cfa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3780" y="3500408"/>
            <a:ext cx="292607" cy="292607"/>
          </a:xfrm>
          <a:prstGeom prst="rect">
            <a:avLst/>
          </a:prstGeom>
        </p:spPr>
      </p:pic>
      <p:pic>
        <p:nvPicPr>
          <p:cNvPr id="12" name="图片 7" descr="343439383331313b343532303032333bc6f3d2b5bcf2bde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98815" y="3500407"/>
            <a:ext cx="292608" cy="292608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14"/>
            </p:custDataLst>
          </p:nvPr>
        </p:nvSpPr>
        <p:spPr>
          <a:xfrm>
            <a:off x="692435" y="3261204"/>
            <a:ext cx="4293046" cy="1499626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75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最终一致性</a:t>
            </a:r>
            <a:r>
              <a:rPr lang="zh-CN" altLang="en-US" sz="975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：计数数据需保证最终一致性，即使实时更新无法完全保证，数据也应在合理时间内同步对齐。
</a:t>
            </a:r>
            <a:r>
              <a:rPr lang="zh-CN" altLang="en-US" sz="975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定时对齐</a:t>
            </a:r>
            <a:r>
              <a:rPr lang="zh-CN" altLang="en-US" sz="975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：通过数据对齐服务定期同步Redis计数数据与数据库，避免缓存与数据库间的短期不一致。
</a:t>
            </a:r>
            <a:r>
              <a:rPr lang="zh-CN" altLang="en-US" sz="975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容忍小概率误差</a:t>
            </a:r>
            <a:r>
              <a:rPr lang="zh-CN" altLang="en-US" sz="975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：在极端高并发情况下，允许小概率的计数误差，但要求系统能在后续对齐任务中及时修正。</a:t>
            </a:r>
            <a:endParaRPr lang="zh-CN" altLang="en-US" sz="975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5"/>
            </p:custDataLst>
          </p:nvPr>
        </p:nvSpPr>
        <p:spPr>
          <a:xfrm>
            <a:off x="692435" y="1220791"/>
            <a:ext cx="4293046" cy="1499626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75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快速反馈用户行为</a:t>
            </a:r>
            <a:r>
              <a:rPr lang="zh-CN" altLang="en-US" sz="975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：系统需在用户操作后尽快反馈，如点赞、收藏、关注等互动行为后立即展示更新后的计数。
</a:t>
            </a:r>
            <a:r>
              <a:rPr lang="zh-CN" altLang="en-US" sz="975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高并发场景下的快速响应</a:t>
            </a:r>
            <a:r>
              <a:rPr lang="zh-CN" altLang="en-US" sz="975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：计数服务在高并发操作中必须处理大量请求，及时更新数据，满足用户对实时性的高要求。
</a:t>
            </a:r>
            <a:r>
              <a:rPr lang="zh-CN" altLang="en-US" sz="975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Redis缓存快速响应</a:t>
            </a:r>
            <a:r>
              <a:rPr lang="zh-CN" altLang="en-US" sz="975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：计数数据先写入Redis，利用其高速缓存和内存操作，确保毫秒级返回结果。</a:t>
            </a:r>
            <a:endParaRPr lang="zh-CN" altLang="en-US" sz="975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6" name="矩形 15"/>
          <p:cNvSpPr/>
          <p:nvPr>
            <p:custDataLst>
              <p:tags r:id="rId16"/>
            </p:custDataLst>
          </p:nvPr>
        </p:nvSpPr>
        <p:spPr>
          <a:xfrm>
            <a:off x="692435" y="2891398"/>
            <a:ext cx="4292960" cy="30082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kern="0">
                <a:solidFill>
                  <a:schemeClr val="accent1"/>
                </a:solidFill>
                <a:latin typeface="+mn-ea"/>
                <a:cs typeface="+mn-ea"/>
              </a:rPr>
              <a:t>时效性要求</a:t>
            </a:r>
            <a:endParaRPr lang="zh-CN" altLang="en-US" sz="15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7" name="矩形 16"/>
          <p:cNvSpPr/>
          <p:nvPr>
            <p:custDataLst>
              <p:tags r:id="rId17"/>
            </p:custDataLst>
          </p:nvPr>
        </p:nvSpPr>
        <p:spPr>
          <a:xfrm>
            <a:off x="692435" y="845798"/>
            <a:ext cx="4292960" cy="30082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kern="0" dirty="0">
                <a:solidFill>
                  <a:schemeClr val="accent1"/>
                </a:solidFill>
                <a:latin typeface="+mn-ea"/>
                <a:cs typeface="+mn-ea"/>
              </a:rPr>
              <a:t>实时性要求</a:t>
            </a:r>
            <a:endParaRPr lang="zh-CN" altLang="en-US" sz="15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34639" y="2066470"/>
            <a:ext cx="741298" cy="5486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  <p:sp>
        <p:nvSpPr>
          <p:cNvPr id="4" name="Text 1"/>
          <p:cNvSpPr/>
          <p:nvPr/>
        </p:nvSpPr>
        <p:spPr>
          <a:xfrm>
            <a:off x="2389151" y="1975030"/>
            <a:ext cx="6294179" cy="6070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下一步计划与优先事项</a:t>
            </a:r>
            <a:r>
              <a:rPr lang="zh-CN" altLang="en-US" sz="240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：</a:t>
            </a:r>
            <a:r>
              <a:rPr lang="en-US" sz="2400" b="1" dirty="0">
                <a:solidFill>
                  <a:srgbClr val="152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搜索与检索服务</a:t>
            </a:r>
            <a:endParaRPr lang="zh-CN" altLang="en-US" sz="240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1609796" y="1458722"/>
            <a:ext cx="6749663" cy="13420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实现基于关键词的相关性搜索，支持用户输入关键词如“壁纸”，返回与关键词匹配的笔记内容，按热度或发布时间排序。</a:t>
            </a:r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1609796" y="1106791"/>
            <a:ext cx="6749662" cy="3462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1650" b="1">
                <a:solidFill>
                  <a:schemeClr val="accent1"/>
                </a:solidFill>
                <a:latin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关键词搜索</a:t>
            </a:r>
            <a:endParaRPr lang="zh-CN" altLang="en-US" sz="1650" b="1">
              <a:solidFill>
                <a:schemeClr val="accent1"/>
              </a:solidFill>
              <a:latin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>
            <a:off x="934985" y="1156795"/>
            <a:ext cx="434678" cy="4346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lt1">
                    <a:lumMod val="100000"/>
                  </a:schemeClr>
                </a:solidFill>
                <a:latin typeface="+mn-ea"/>
                <a:ea typeface="等线" panose="02010600030101010101" charset="-122"/>
                <a:cs typeface="+mn-ea"/>
                <a:sym typeface="+mn-ea"/>
              </a:rPr>
              <a:t>01</a:t>
            </a:r>
            <a:endParaRPr lang="zh-CN" altLang="en-US">
              <a:solidFill>
                <a:schemeClr val="lt1">
                  <a:lumMod val="100000"/>
                </a:scheme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1609321" y="3309337"/>
            <a:ext cx="6749662" cy="13420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支持用户对搜索结果进行多条件筛选，如笔记类型（图片、文本、视频）、发布时间范围（最近一周、最近一个月）等。
提供按热度、点赞数、发布时间等多维度的排序规则。</a:t>
            </a:r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1609321" y="2957406"/>
            <a:ext cx="6749662" cy="3462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1650" b="1">
                <a:solidFill>
                  <a:schemeClr val="accent1"/>
                </a:solidFill>
                <a:latin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条件筛选与排序</a:t>
            </a:r>
            <a:endParaRPr lang="zh-CN" altLang="en-US" sz="1650" b="1">
              <a:solidFill>
                <a:schemeClr val="accent1"/>
              </a:solidFill>
              <a:latin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934508" y="3007409"/>
            <a:ext cx="434678" cy="4346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lt1">
                    <a:lumMod val="100000"/>
                  </a:schemeClr>
                </a:solidFill>
                <a:latin typeface="+mn-ea"/>
                <a:ea typeface="等线" panose="02010600030101010101" charset="-122"/>
                <a:cs typeface="+mn-ea"/>
                <a:sym typeface="+mn-ea"/>
              </a:rPr>
              <a:t>02</a:t>
            </a:r>
            <a:endParaRPr lang="zh-CN" altLang="en-US">
              <a:solidFill>
                <a:schemeClr val="lt1">
                  <a:lumMod val="100000"/>
                </a:scheme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38" name="Text 1"/>
          <p:cNvSpPr/>
          <p:nvPr/>
        </p:nvSpPr>
        <p:spPr>
          <a:xfrm>
            <a:off x="209831" y="189410"/>
            <a:ext cx="6294179" cy="6908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内容需求</a:t>
            </a: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深化</a:t>
            </a:r>
            <a:endParaRPr lang="zh-CN" altLang="en-US" sz="288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928709" y="1770971"/>
            <a:ext cx="7693418" cy="37155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  <a:cs typeface="等线" panose="02010600030101010101" charset="-122"/>
              </a:rPr>
              <a:t>建立笔记和用户的索引结构，字段包括标题、正文、标签、用户信息等。从数据库中提取数据，完成初始索引。</a:t>
            </a:r>
            <a:endParaRPr lang="zh-CN" altLang="en-US" sz="12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928709" y="1455202"/>
            <a:ext cx="7693418" cy="27579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1650" b="1">
                <a:solidFill>
                  <a:schemeClr val="accent1"/>
                </a:solidFill>
                <a:latin typeface="等线" panose="02010600030101010101" charset="-122"/>
                <a:cs typeface="等线" panose="02010600030101010101" charset="-122"/>
              </a:rPr>
              <a:t>索引设计与初始化</a:t>
            </a:r>
            <a:endParaRPr lang="zh-CN" altLang="en-US" sz="1650" b="1">
              <a:solidFill>
                <a:schemeClr val="accent1"/>
              </a:solidFill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928709" y="2785913"/>
            <a:ext cx="7693418" cy="37155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  <a:cs typeface="等线" panose="02010600030101010101" charset="-122"/>
              </a:rPr>
              <a:t>使用Canal捕获MySQL的binlog日志，实现增量数据同步。包括捕获数据库变更、数据处理与转换、更新Elasticsearch。</a:t>
            </a:r>
            <a:endParaRPr lang="zh-CN" altLang="en-US" sz="12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928709" y="2470142"/>
            <a:ext cx="7693418" cy="27579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1650" b="1">
                <a:solidFill>
                  <a:schemeClr val="accent1"/>
                </a:solidFill>
                <a:latin typeface="等线" panose="02010600030101010101" charset="-122"/>
                <a:cs typeface="等线" panose="02010600030101010101" charset="-122"/>
              </a:rPr>
              <a:t>数据同步与更新</a:t>
            </a:r>
            <a:endParaRPr lang="zh-CN" altLang="en-US" sz="1650" b="1">
              <a:solidFill>
                <a:schemeClr val="accent1"/>
              </a:solidFill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928709" y="3797996"/>
            <a:ext cx="7693418" cy="37155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  <a:cs typeface="等线" panose="02010600030101010101" charset="-122"/>
              </a:rPr>
              <a:t>配置Elasticsearch的分片与复制机制，提高查询吞吐量。实现高频查询结果的缓存，减轻Elasticsearch压力。</a:t>
            </a:r>
            <a:endParaRPr lang="zh-CN" altLang="en-US" sz="12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928709" y="3485083"/>
            <a:ext cx="7693418" cy="27579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1650" b="1">
                <a:solidFill>
                  <a:schemeClr val="accent1"/>
                </a:solidFill>
                <a:latin typeface="等线" panose="02010600030101010101" charset="-122"/>
                <a:cs typeface="等线" panose="02010600030101010101" charset="-122"/>
              </a:rPr>
              <a:t>性能优化</a:t>
            </a:r>
            <a:endParaRPr lang="zh-CN" altLang="en-US" sz="1650" b="1">
              <a:solidFill>
                <a:schemeClr val="accent1"/>
              </a:solidFill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521494" y="1455202"/>
            <a:ext cx="290931" cy="2916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lt1"/>
                </a:solidFill>
                <a:latin typeface="+mn-ea"/>
                <a:ea typeface="等线" panose="02010600030101010101" charset="-122"/>
                <a:cs typeface="+mn-ea"/>
                <a:sym typeface="+mn-ea"/>
              </a:rPr>
              <a:t>01</a:t>
            </a:r>
            <a:endParaRPr lang="zh-CN" altLang="en-US" sz="1200" b="1" dirty="0">
              <a:solidFill>
                <a:schemeClr val="lt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521494" y="2470142"/>
            <a:ext cx="290931" cy="2916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lt1"/>
                </a:solidFill>
                <a:latin typeface="+mn-ea"/>
                <a:ea typeface="等线" panose="02010600030101010101" charset="-122"/>
                <a:cs typeface="+mn-ea"/>
                <a:sym typeface="+mn-ea"/>
              </a:rPr>
              <a:t>02</a:t>
            </a:r>
            <a:endParaRPr lang="zh-CN" altLang="en-US" sz="1200" b="1" dirty="0">
              <a:solidFill>
                <a:schemeClr val="lt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521494" y="3485083"/>
            <a:ext cx="290931" cy="2916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lt1"/>
                </a:solidFill>
                <a:latin typeface="+mn-ea"/>
                <a:ea typeface="等线" panose="02010600030101010101" charset="-122"/>
                <a:cs typeface="+mn-ea"/>
                <a:sym typeface="+mn-ea"/>
              </a:rPr>
              <a:t>03</a:t>
            </a:r>
            <a:endParaRPr lang="zh-CN" altLang="en-US" sz="1200" b="1" dirty="0">
              <a:solidFill>
                <a:schemeClr val="lt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0" name="Text 1"/>
          <p:cNvSpPr/>
          <p:nvPr/>
        </p:nvSpPr>
        <p:spPr>
          <a:xfrm>
            <a:off x="209831" y="189410"/>
            <a:ext cx="6294179" cy="6908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后续实现</a:t>
            </a: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分解</a:t>
            </a:r>
            <a:endParaRPr lang="zh-CN" altLang="en-US" sz="288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34440" y="2066290"/>
            <a:ext cx="859790" cy="6330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1.1</a:t>
            </a:r>
            <a:endParaRPr lang="en-US" sz="1440" dirty="0"/>
          </a:p>
        </p:txBody>
      </p:sp>
      <p:sp>
        <p:nvSpPr>
          <p:cNvPr id="4" name="Text 1"/>
          <p:cNvSpPr/>
          <p:nvPr/>
        </p:nvSpPr>
        <p:spPr>
          <a:xfrm>
            <a:off x="2389151" y="1975030"/>
            <a:ext cx="6294179" cy="124015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项目进展：</a:t>
            </a:r>
            <a:r>
              <a:rPr lang="en-US" sz="2880" b="1" dirty="0">
                <a:solidFill>
                  <a:srgbClr val="152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架构设计与技术选型</a:t>
            </a:r>
            <a:endParaRPr lang="en-US" sz="2880" dirty="0"/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endParaRPr lang="zh-CN" altLang="en-US" sz="288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34639" y="2066470"/>
            <a:ext cx="741298" cy="5486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440" dirty="0"/>
          </a:p>
        </p:txBody>
      </p:sp>
      <p:sp>
        <p:nvSpPr>
          <p:cNvPr id="4" name="Text 1"/>
          <p:cNvSpPr/>
          <p:nvPr/>
        </p:nvSpPr>
        <p:spPr>
          <a:xfrm>
            <a:off x="2389151" y="1975030"/>
            <a:ext cx="6294179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挑战与待解决问题</a:t>
            </a:r>
            <a:endParaRPr lang="en-US" sz="144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3138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66" name="任意多边形: 形状 65"/>
          <p:cNvSpPr/>
          <p:nvPr>
            <p:custDataLst>
              <p:tags r:id="rId3"/>
            </p:custDataLst>
          </p:nvPr>
        </p:nvSpPr>
        <p:spPr>
          <a:xfrm>
            <a:off x="7065736" y="294724"/>
            <a:ext cx="961652" cy="949323"/>
          </a:xfrm>
          <a:custGeom>
            <a:avLst/>
            <a:gdLst>
              <a:gd name="connsiteX0" fmla="*/ 1382820 w 1473826"/>
              <a:gd name="connsiteY0" fmla="*/ 0 h 1454932"/>
              <a:gd name="connsiteX1" fmla="*/ 1438304 w 1473826"/>
              <a:gd name="connsiteY1" fmla="*/ 162969 h 1454932"/>
              <a:gd name="connsiteX2" fmla="*/ 1256926 w 1473826"/>
              <a:gd name="connsiteY2" fmla="*/ 389062 h 1454932"/>
              <a:gd name="connsiteX3" fmla="*/ 1236488 w 1473826"/>
              <a:gd name="connsiteY3" fmla="*/ 425726 h 1454932"/>
              <a:gd name="connsiteX4" fmla="*/ 1174577 w 1473826"/>
              <a:gd name="connsiteY4" fmla="*/ 538664 h 1454932"/>
              <a:gd name="connsiteX5" fmla="*/ 1128797 w 1473826"/>
              <a:gd name="connsiteY5" fmla="*/ 615756 h 1454932"/>
              <a:gd name="connsiteX6" fmla="*/ 988733 w 1473826"/>
              <a:gd name="connsiteY6" fmla="*/ 688539 h 1454932"/>
              <a:gd name="connsiteX7" fmla="*/ 984809 w 1473826"/>
              <a:gd name="connsiteY7" fmla="*/ 689520 h 1454932"/>
              <a:gd name="connsiteX8" fmla="*/ 991513 w 1473826"/>
              <a:gd name="connsiteY8" fmla="*/ 699668 h 1454932"/>
              <a:gd name="connsiteX9" fmla="*/ 991948 w 1473826"/>
              <a:gd name="connsiteY9" fmla="*/ 823736 h 1454932"/>
              <a:gd name="connsiteX10" fmla="*/ 986880 w 1473826"/>
              <a:gd name="connsiteY10" fmla="*/ 830938 h 1454932"/>
              <a:gd name="connsiteX11" fmla="*/ 691165 w 1473826"/>
              <a:gd name="connsiteY11" fmla="*/ 1036627 h 1454932"/>
              <a:gd name="connsiteX12" fmla="*/ 590340 w 1473826"/>
              <a:gd name="connsiteY12" fmla="*/ 1036627 h 1454932"/>
              <a:gd name="connsiteX13" fmla="*/ 324982 w 1473826"/>
              <a:gd name="connsiteY13" fmla="*/ 1072636 h 1454932"/>
              <a:gd name="connsiteX14" fmla="*/ 218761 w 1473826"/>
              <a:gd name="connsiteY14" fmla="*/ 1291200 h 1454932"/>
              <a:gd name="connsiteX15" fmla="*/ 1211909 w 1473826"/>
              <a:gd name="connsiteY15" fmla="*/ 1291255 h 1454932"/>
              <a:gd name="connsiteX16" fmla="*/ 1293658 w 1473826"/>
              <a:gd name="connsiteY16" fmla="*/ 1373094 h 1454932"/>
              <a:gd name="connsiteX17" fmla="*/ 1293658 w 1473826"/>
              <a:gd name="connsiteY17" fmla="*/ 1427657 h 1454932"/>
              <a:gd name="connsiteX18" fmla="*/ 1266408 w 1473826"/>
              <a:gd name="connsiteY18" fmla="*/ 1454933 h 1454932"/>
              <a:gd name="connsiteX19" fmla="*/ 27250 w 1473826"/>
              <a:gd name="connsiteY19" fmla="*/ 1454933 h 1454932"/>
              <a:gd name="connsiteX20" fmla="*/ 0 w 1473826"/>
              <a:gd name="connsiteY20" fmla="*/ 1427657 h 1454932"/>
              <a:gd name="connsiteX21" fmla="*/ 0 w 1473826"/>
              <a:gd name="connsiteY21" fmla="*/ 1373094 h 1454932"/>
              <a:gd name="connsiteX22" fmla="*/ 5504 w 1473826"/>
              <a:gd name="connsiteY22" fmla="*/ 1343468 h 1454932"/>
              <a:gd name="connsiteX23" fmla="*/ 9701 w 1473826"/>
              <a:gd name="connsiteY23" fmla="*/ 1327646 h 1454932"/>
              <a:gd name="connsiteX24" fmla="*/ 452510 w 1473826"/>
              <a:gd name="connsiteY24" fmla="*/ 482250 h 1454932"/>
              <a:gd name="connsiteX25" fmla="*/ 1382820 w 1473826"/>
              <a:gd name="connsiteY25" fmla="*/ 0 h 1454932"/>
              <a:gd name="connsiteX26" fmla="*/ 1153267 w 1473826"/>
              <a:gd name="connsiteY26" fmla="*/ 209563 h 1454932"/>
              <a:gd name="connsiteX27" fmla="*/ 1141386 w 1473826"/>
              <a:gd name="connsiteY27" fmla="*/ 212618 h 1454932"/>
              <a:gd name="connsiteX28" fmla="*/ 422372 w 1473826"/>
              <a:gd name="connsiteY28" fmla="*/ 842777 h 1454932"/>
              <a:gd name="connsiteX29" fmla="*/ 412727 w 1473826"/>
              <a:gd name="connsiteY29" fmla="*/ 859800 h 1454932"/>
              <a:gd name="connsiteX30" fmla="*/ 432836 w 1473826"/>
              <a:gd name="connsiteY30" fmla="*/ 858491 h 1454932"/>
              <a:gd name="connsiteX31" fmla="*/ 604510 w 1473826"/>
              <a:gd name="connsiteY31" fmla="*/ 854672 h 1454932"/>
              <a:gd name="connsiteX32" fmla="*/ 691165 w 1473826"/>
              <a:gd name="connsiteY32" fmla="*/ 854672 h 1454932"/>
              <a:gd name="connsiteX33" fmla="*/ 805560 w 1473826"/>
              <a:gd name="connsiteY33" fmla="*/ 767977 h 1454932"/>
              <a:gd name="connsiteX34" fmla="*/ 809102 w 1473826"/>
              <a:gd name="connsiteY34" fmla="*/ 763558 h 1454932"/>
              <a:gd name="connsiteX35" fmla="*/ 801745 w 1473826"/>
              <a:gd name="connsiteY35" fmla="*/ 755210 h 1454932"/>
              <a:gd name="connsiteX36" fmla="*/ 758145 w 1473826"/>
              <a:gd name="connsiteY36" fmla="*/ 710198 h 1454932"/>
              <a:gd name="connsiteX37" fmla="*/ 747300 w 1473826"/>
              <a:gd name="connsiteY37" fmla="*/ 699777 h 1454932"/>
              <a:gd name="connsiteX38" fmla="*/ 792317 w 1473826"/>
              <a:gd name="connsiteY38" fmla="*/ 544830 h 1454932"/>
              <a:gd name="connsiteX39" fmla="*/ 940229 w 1473826"/>
              <a:gd name="connsiteY39" fmla="*/ 512258 h 1454932"/>
              <a:gd name="connsiteX40" fmla="*/ 960666 w 1473826"/>
              <a:gd name="connsiteY40" fmla="*/ 506856 h 1454932"/>
              <a:gd name="connsiteX41" fmla="*/ 982793 w 1473826"/>
              <a:gd name="connsiteY41" fmla="*/ 500309 h 1454932"/>
              <a:gd name="connsiteX42" fmla="*/ 987262 w 1473826"/>
              <a:gd name="connsiteY42" fmla="*/ 498890 h 1454932"/>
              <a:gd name="connsiteX43" fmla="*/ 1002467 w 1473826"/>
              <a:gd name="connsiteY43" fmla="*/ 473466 h 1454932"/>
              <a:gd name="connsiteX44" fmla="*/ 1016637 w 1473826"/>
              <a:gd name="connsiteY44" fmla="*/ 448696 h 1454932"/>
              <a:gd name="connsiteX45" fmla="*/ 1027810 w 1473826"/>
              <a:gd name="connsiteY45" fmla="*/ 428836 h 1454932"/>
              <a:gd name="connsiteX46" fmla="*/ 1088576 w 1473826"/>
              <a:gd name="connsiteY46" fmla="*/ 317644 h 1454932"/>
              <a:gd name="connsiteX47" fmla="*/ 1153267 w 1473826"/>
              <a:gd name="connsiteY47" fmla="*/ 209508 h 145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73826" h="1454932">
                <a:moveTo>
                  <a:pt x="1382820" y="0"/>
                </a:moveTo>
                <a:cubicBezTo>
                  <a:pt x="1469473" y="0"/>
                  <a:pt x="1506921" y="109937"/>
                  <a:pt x="1438304" y="162969"/>
                </a:cubicBezTo>
                <a:cubicBezTo>
                  <a:pt x="1366634" y="218347"/>
                  <a:pt x="1319764" y="278361"/>
                  <a:pt x="1256926" y="389062"/>
                </a:cubicBezTo>
                <a:lnTo>
                  <a:pt x="1236488" y="425726"/>
                </a:lnTo>
                <a:lnTo>
                  <a:pt x="1174577" y="538664"/>
                </a:lnTo>
                <a:cubicBezTo>
                  <a:pt x="1158773" y="566489"/>
                  <a:pt x="1144058" y="591368"/>
                  <a:pt x="1128797" y="615756"/>
                </a:cubicBezTo>
                <a:cubicBezTo>
                  <a:pt x="1108033" y="648873"/>
                  <a:pt x="1073752" y="667205"/>
                  <a:pt x="988733" y="688539"/>
                </a:cubicBezTo>
                <a:lnTo>
                  <a:pt x="984809" y="689520"/>
                </a:lnTo>
                <a:lnTo>
                  <a:pt x="991513" y="699668"/>
                </a:lnTo>
                <a:cubicBezTo>
                  <a:pt x="1019689" y="744789"/>
                  <a:pt x="1020398" y="781344"/>
                  <a:pt x="991948" y="823736"/>
                </a:cubicBezTo>
                <a:lnTo>
                  <a:pt x="986880" y="830938"/>
                </a:lnTo>
                <a:cubicBezTo>
                  <a:pt x="887472" y="965973"/>
                  <a:pt x="799674" y="1036627"/>
                  <a:pt x="691165" y="1036627"/>
                </a:cubicBezTo>
                <a:lnTo>
                  <a:pt x="590340" y="1036627"/>
                </a:lnTo>
                <a:cubicBezTo>
                  <a:pt x="401554" y="1037717"/>
                  <a:pt x="343674" y="1047538"/>
                  <a:pt x="324982" y="1072636"/>
                </a:cubicBezTo>
                <a:cubicBezTo>
                  <a:pt x="299422" y="1107117"/>
                  <a:pt x="263288" y="1180881"/>
                  <a:pt x="218761" y="1291200"/>
                </a:cubicBezTo>
                <a:lnTo>
                  <a:pt x="1211909" y="1291255"/>
                </a:lnTo>
                <a:cubicBezTo>
                  <a:pt x="1257058" y="1291255"/>
                  <a:pt x="1293658" y="1327895"/>
                  <a:pt x="1293658" y="1373094"/>
                </a:cubicBezTo>
                <a:lnTo>
                  <a:pt x="1293658" y="1427657"/>
                </a:lnTo>
                <a:cubicBezTo>
                  <a:pt x="1293658" y="1442719"/>
                  <a:pt x="1281458" y="1454933"/>
                  <a:pt x="1266408" y="1454933"/>
                </a:cubicBezTo>
                <a:lnTo>
                  <a:pt x="27250" y="1454933"/>
                </a:lnTo>
                <a:cubicBezTo>
                  <a:pt x="12200" y="1454933"/>
                  <a:pt x="0" y="1442719"/>
                  <a:pt x="0" y="1427657"/>
                </a:cubicBezTo>
                <a:lnTo>
                  <a:pt x="0" y="1373094"/>
                </a:lnTo>
                <a:cubicBezTo>
                  <a:pt x="0" y="1362618"/>
                  <a:pt x="1962" y="1352634"/>
                  <a:pt x="5504" y="1343468"/>
                </a:cubicBezTo>
                <a:cubicBezTo>
                  <a:pt x="6431" y="1338285"/>
                  <a:pt x="7848" y="1333047"/>
                  <a:pt x="9701" y="1327646"/>
                </a:cubicBezTo>
                <a:cubicBezTo>
                  <a:pt x="123442" y="999199"/>
                  <a:pt x="265685" y="712271"/>
                  <a:pt x="452510" y="482250"/>
                </a:cubicBezTo>
                <a:cubicBezTo>
                  <a:pt x="702773" y="174099"/>
                  <a:pt x="1011460" y="0"/>
                  <a:pt x="1382820" y="0"/>
                </a:cubicBezTo>
                <a:close/>
                <a:moveTo>
                  <a:pt x="1153267" y="209563"/>
                </a:moveTo>
                <a:lnTo>
                  <a:pt x="1141386" y="212618"/>
                </a:lnTo>
                <a:cubicBezTo>
                  <a:pt x="847197" y="290474"/>
                  <a:pt x="611323" y="513240"/>
                  <a:pt x="422372" y="842777"/>
                </a:cubicBezTo>
                <a:lnTo>
                  <a:pt x="412727" y="859800"/>
                </a:lnTo>
                <a:lnTo>
                  <a:pt x="432836" y="858491"/>
                </a:lnTo>
                <a:cubicBezTo>
                  <a:pt x="490016" y="855644"/>
                  <a:pt x="547262" y="854371"/>
                  <a:pt x="604510" y="854672"/>
                </a:cubicBezTo>
                <a:lnTo>
                  <a:pt x="691165" y="854672"/>
                </a:lnTo>
                <a:cubicBezTo>
                  <a:pt x="717597" y="854672"/>
                  <a:pt x="755584" y="827992"/>
                  <a:pt x="805560" y="767977"/>
                </a:cubicBezTo>
                <a:lnTo>
                  <a:pt x="809102" y="763558"/>
                </a:lnTo>
                <a:lnTo>
                  <a:pt x="801745" y="755210"/>
                </a:lnTo>
                <a:cubicBezTo>
                  <a:pt x="787695" y="739744"/>
                  <a:pt x="773154" y="724732"/>
                  <a:pt x="758145" y="710198"/>
                </a:cubicBezTo>
                <a:lnTo>
                  <a:pt x="747300" y="699777"/>
                </a:lnTo>
                <a:cubicBezTo>
                  <a:pt x="694162" y="648928"/>
                  <a:pt x="720214" y="559233"/>
                  <a:pt x="792317" y="544830"/>
                </a:cubicBezTo>
                <a:cubicBezTo>
                  <a:pt x="841882" y="535200"/>
                  <a:pt x="891201" y="524340"/>
                  <a:pt x="940229" y="512258"/>
                </a:cubicBezTo>
                <a:lnTo>
                  <a:pt x="960666" y="506856"/>
                </a:lnTo>
                <a:cubicBezTo>
                  <a:pt x="969222" y="504509"/>
                  <a:pt x="976634" y="502327"/>
                  <a:pt x="982793" y="500309"/>
                </a:cubicBezTo>
                <a:lnTo>
                  <a:pt x="987262" y="498890"/>
                </a:lnTo>
                <a:lnTo>
                  <a:pt x="1002467" y="473466"/>
                </a:lnTo>
                <a:lnTo>
                  <a:pt x="1016637" y="448696"/>
                </a:lnTo>
                <a:lnTo>
                  <a:pt x="1027810" y="428836"/>
                </a:lnTo>
                <a:lnTo>
                  <a:pt x="1088576" y="317644"/>
                </a:lnTo>
                <a:cubicBezTo>
                  <a:pt x="1108831" y="280830"/>
                  <a:pt x="1130408" y="244760"/>
                  <a:pt x="1153267" y="20950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  <a:alpha val="3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436" cap="flat">
            <a:noFill/>
            <a:prstDash val="solid"/>
            <a:miter/>
          </a:ln>
        </p:spPr>
        <p:txBody>
          <a:bodyPr rtlCol="0" anchor="ctr"/>
          <a:p>
            <a:endParaRPr lang="zh-CN" altLang="en-US" sz="1350"/>
          </a:p>
        </p:txBody>
      </p:sp>
      <p:sp>
        <p:nvSpPr>
          <p:cNvPr id="25" name="矩形: 圆角 24"/>
          <p:cNvSpPr/>
          <p:nvPr>
            <p:custDataLst>
              <p:tags r:id="rId4"/>
            </p:custDataLst>
          </p:nvPr>
        </p:nvSpPr>
        <p:spPr>
          <a:xfrm>
            <a:off x="521494" y="1266081"/>
            <a:ext cx="2490085" cy="1617666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676753" y="1890926"/>
            <a:ext cx="2179746" cy="8486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>
                <a:ln>
                  <a:noFill/>
                  <a:prstDash val="sysDot"/>
                </a:ln>
                <a:solidFill>
                  <a:srgbClr val="212121"/>
                </a:solidFill>
                <a:latin typeface="+mn-ea"/>
                <a:cs typeface="+mn-ea"/>
              </a:rPr>
              <a:t>在高并发场景下，Redis与数据库之间可能存在数据不同步的情况，如何确保热点数据的实时一致性是一个重要挑战。</a:t>
            </a:r>
            <a:endParaRPr lang="zh-CN" altLang="en-US" sz="900">
              <a:ln>
                <a:noFill/>
                <a:prstDash val="sysDot"/>
              </a:ln>
              <a:solidFill>
                <a:srgbClr val="212121"/>
              </a:solidFill>
              <a:latin typeface="+mn-ea"/>
              <a:cs typeface="+mn-ea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676753" y="1408005"/>
            <a:ext cx="1500021" cy="4430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1500" b="1">
                <a:solidFill>
                  <a:schemeClr val="accent1"/>
                </a:solidFill>
                <a:latin typeface="+mn-ea"/>
                <a:cs typeface="+mn-ea"/>
              </a:rPr>
              <a:t>数据一致性问题</a:t>
            </a:r>
            <a:endParaRPr lang="zh-CN" altLang="en-US" sz="15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2310781" y="1408005"/>
            <a:ext cx="545739" cy="44304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400" b="1">
                <a:solidFill>
                  <a:schemeClr val="accent1"/>
                </a:solidFill>
                <a:latin typeface="+mn-ea"/>
                <a:cs typeface="+mn-ea"/>
              </a:rPr>
              <a:t>01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8" name="矩形: 圆角 17"/>
          <p:cNvSpPr/>
          <p:nvPr>
            <p:custDataLst>
              <p:tags r:id="rId8"/>
            </p:custDataLst>
          </p:nvPr>
        </p:nvSpPr>
        <p:spPr>
          <a:xfrm>
            <a:off x="3333299" y="1266081"/>
            <a:ext cx="2490085" cy="1617666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3488557" y="1890926"/>
            <a:ext cx="2179746" cy="8486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ln>
                  <a:noFill/>
                  <a:prstDash val="sysDot"/>
                </a:ln>
                <a:solidFill>
                  <a:srgbClr val="212121"/>
                </a:solidFill>
                <a:latin typeface="+mn-ea"/>
                <a:cs typeface="+mn-ea"/>
              </a:rPr>
              <a:t>该模块尚未开始具体开发，如何快速实现关键词搜索、条件筛选及增量同步方案，并优化Elasticsearch在高并发场景下的性能，是需要解决的关键问题。</a:t>
            </a:r>
            <a:endParaRPr lang="zh-CN" altLang="en-US" sz="900" dirty="0">
              <a:ln>
                <a:noFill/>
                <a:prstDash val="sysDot"/>
              </a:ln>
              <a:solidFill>
                <a:srgbClr val="212121"/>
              </a:solidFill>
              <a:latin typeface="+mn-ea"/>
              <a:cs typeface="+mn-ea"/>
            </a:endParaRPr>
          </a:p>
        </p:txBody>
      </p:sp>
      <p:sp>
        <p:nvSpPr>
          <p:cNvPr id="17" name="矩形 16"/>
          <p:cNvSpPr/>
          <p:nvPr>
            <p:custDataLst>
              <p:tags r:id="rId10"/>
            </p:custDataLst>
          </p:nvPr>
        </p:nvSpPr>
        <p:spPr>
          <a:xfrm>
            <a:off x="3488557" y="1408005"/>
            <a:ext cx="1500021" cy="4430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1500" b="1">
                <a:solidFill>
                  <a:schemeClr val="accent1"/>
                </a:solidFill>
                <a:latin typeface="+mn-ea"/>
                <a:cs typeface="+mn-ea"/>
              </a:rPr>
              <a:t>搜索与检索服务的开发落地</a:t>
            </a:r>
            <a:endParaRPr lang="zh-CN" altLang="en-US" sz="15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5122585" y="1408005"/>
            <a:ext cx="545740" cy="44304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400" b="1">
                <a:solidFill>
                  <a:schemeClr val="accent1"/>
                </a:solidFill>
                <a:latin typeface="+mn-ea"/>
                <a:cs typeface="+mn-ea"/>
              </a:rPr>
              <a:t>02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3" name="矩形: 圆角 22"/>
          <p:cNvSpPr/>
          <p:nvPr>
            <p:custDataLst>
              <p:tags r:id="rId12"/>
            </p:custDataLst>
          </p:nvPr>
        </p:nvSpPr>
        <p:spPr>
          <a:xfrm>
            <a:off x="6138435" y="1266081"/>
            <a:ext cx="2490085" cy="1617666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0" name="矩形 19"/>
          <p:cNvSpPr/>
          <p:nvPr>
            <p:custDataLst>
              <p:tags r:id="rId13"/>
            </p:custDataLst>
          </p:nvPr>
        </p:nvSpPr>
        <p:spPr>
          <a:xfrm>
            <a:off x="6293218" y="1890926"/>
            <a:ext cx="2179747" cy="8486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ln>
                  <a:noFill/>
                  <a:prstDash val="sysDot"/>
                </a:ln>
                <a:solidFill>
                  <a:srgbClr val="212121"/>
                </a:solidFill>
                <a:latin typeface="+mn-ea"/>
                <a:cs typeface="+mn-ea"/>
              </a:rPr>
              <a:t>热点用户和笔记的点赞、收藏等操作带来的高并发写入压力，需要通过优化聚合写入策略和缓存更新机制来缓解。</a:t>
            </a:r>
            <a:endParaRPr lang="zh-CN" altLang="en-US" sz="900" dirty="0">
              <a:ln>
                <a:noFill/>
                <a:prstDash val="sysDot"/>
              </a:ln>
              <a:solidFill>
                <a:srgbClr val="212121"/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4"/>
            </p:custDataLst>
          </p:nvPr>
        </p:nvSpPr>
        <p:spPr>
          <a:xfrm>
            <a:off x="6293218" y="1408005"/>
            <a:ext cx="1500021" cy="4430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1500" b="1">
                <a:solidFill>
                  <a:schemeClr val="accent1"/>
                </a:solidFill>
                <a:latin typeface="+mn-ea"/>
                <a:cs typeface="+mn-ea"/>
              </a:rPr>
              <a:t>计数服务的高并发处理</a:t>
            </a:r>
            <a:endParaRPr lang="zh-CN" altLang="en-US" sz="15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5"/>
            </p:custDataLst>
          </p:nvPr>
        </p:nvSpPr>
        <p:spPr>
          <a:xfrm>
            <a:off x="7927246" y="1408005"/>
            <a:ext cx="545739" cy="44304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400" b="1">
                <a:solidFill>
                  <a:schemeClr val="accent1"/>
                </a:solidFill>
                <a:latin typeface="+mn-ea"/>
                <a:cs typeface="+mn-ea"/>
              </a:rPr>
              <a:t>03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4" name="矩形: 圆角 39"/>
          <p:cNvSpPr/>
          <p:nvPr>
            <p:custDataLst>
              <p:tags r:id="rId16"/>
            </p:custDataLst>
          </p:nvPr>
        </p:nvSpPr>
        <p:spPr>
          <a:xfrm>
            <a:off x="527685" y="3087753"/>
            <a:ext cx="2490085" cy="1617666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6" name="矩形 25"/>
          <p:cNvSpPr/>
          <p:nvPr>
            <p:custDataLst>
              <p:tags r:id="rId17"/>
            </p:custDataLst>
          </p:nvPr>
        </p:nvSpPr>
        <p:spPr>
          <a:xfrm>
            <a:off x="682944" y="3712599"/>
            <a:ext cx="2179746" cy="8486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>
                <a:ln>
                  <a:noFill/>
                  <a:prstDash val="sysDot"/>
                </a:ln>
                <a:solidFill>
                  <a:srgbClr val="212121"/>
                </a:solidFill>
                <a:latin typeface="+mn-ea"/>
                <a:cs typeface="+mn-ea"/>
              </a:rPr>
              <a:t>随着数据规模的增长，系统的吞吐量和响应时间可能面临压力，需要在架构层面进一步优化扩展性和容错性。</a:t>
            </a:r>
            <a:endParaRPr lang="zh-CN" altLang="en-US" sz="900">
              <a:ln>
                <a:noFill/>
                <a:prstDash val="sysDot"/>
              </a:ln>
              <a:solidFill>
                <a:srgbClr val="212121"/>
              </a:solidFill>
              <a:latin typeface="+mn-ea"/>
              <a:cs typeface="+mn-ea"/>
            </a:endParaRPr>
          </a:p>
        </p:txBody>
      </p:sp>
      <p:sp>
        <p:nvSpPr>
          <p:cNvPr id="27" name="矩形 26"/>
          <p:cNvSpPr/>
          <p:nvPr>
            <p:custDataLst>
              <p:tags r:id="rId18"/>
            </p:custDataLst>
          </p:nvPr>
        </p:nvSpPr>
        <p:spPr>
          <a:xfrm>
            <a:off x="682944" y="3229677"/>
            <a:ext cx="1500021" cy="4430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1500" b="1">
                <a:solidFill>
                  <a:schemeClr val="accent1"/>
                </a:solidFill>
                <a:latin typeface="+mn-ea"/>
                <a:cs typeface="+mn-ea"/>
              </a:rPr>
              <a:t>性能优化与扩展性</a:t>
            </a:r>
            <a:endParaRPr lang="zh-CN" altLang="en-US" sz="15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8" name="矩形 27"/>
          <p:cNvSpPr/>
          <p:nvPr>
            <p:custDataLst>
              <p:tags r:id="rId19"/>
            </p:custDataLst>
          </p:nvPr>
        </p:nvSpPr>
        <p:spPr>
          <a:xfrm>
            <a:off x="2316972" y="3229677"/>
            <a:ext cx="545739" cy="44304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400" b="1">
                <a:solidFill>
                  <a:schemeClr val="accent1"/>
                </a:solidFill>
                <a:latin typeface="+mn-ea"/>
                <a:cs typeface="+mn-ea"/>
              </a:rPr>
              <a:t>04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9" name="矩形: 圆角 44"/>
          <p:cNvSpPr/>
          <p:nvPr>
            <p:custDataLst>
              <p:tags r:id="rId20"/>
            </p:custDataLst>
          </p:nvPr>
        </p:nvSpPr>
        <p:spPr>
          <a:xfrm>
            <a:off x="3333299" y="3087753"/>
            <a:ext cx="2490085" cy="1617666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>
            <p:custDataLst>
              <p:tags r:id="rId21"/>
            </p:custDataLst>
          </p:nvPr>
        </p:nvSpPr>
        <p:spPr>
          <a:xfrm>
            <a:off x="3488557" y="3712599"/>
            <a:ext cx="2179746" cy="8486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ln>
                  <a:noFill/>
                  <a:prstDash val="sysDot"/>
                </a:ln>
                <a:solidFill>
                  <a:srgbClr val="212121"/>
                </a:solidFill>
                <a:latin typeface="+mn-ea"/>
                <a:cs typeface="+mn-ea"/>
              </a:rPr>
              <a:t>对齐任务可能在大规模数据场景下带来性能开销，需要优化任务的执行效率，并加强任务的监控与异常处理。</a:t>
            </a:r>
            <a:endParaRPr lang="zh-CN" altLang="en-US" sz="900" dirty="0">
              <a:ln>
                <a:noFill/>
                <a:prstDash val="sysDot"/>
              </a:ln>
              <a:solidFill>
                <a:srgbClr val="212121"/>
              </a:solidFill>
              <a:latin typeface="+mn-ea"/>
              <a:cs typeface="+mn-ea"/>
            </a:endParaRPr>
          </a:p>
        </p:txBody>
      </p:sp>
      <p:sp>
        <p:nvSpPr>
          <p:cNvPr id="31" name="矩形 30"/>
          <p:cNvSpPr/>
          <p:nvPr>
            <p:custDataLst>
              <p:tags r:id="rId22"/>
            </p:custDataLst>
          </p:nvPr>
        </p:nvSpPr>
        <p:spPr>
          <a:xfrm>
            <a:off x="3488557" y="3229677"/>
            <a:ext cx="1500021" cy="4430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1500" b="1" dirty="0">
                <a:solidFill>
                  <a:schemeClr val="accent1"/>
                </a:solidFill>
                <a:latin typeface="+mn-ea"/>
                <a:cs typeface="+mn-ea"/>
              </a:rPr>
              <a:t>数据对齐任务的效率与监控</a:t>
            </a:r>
            <a:endParaRPr lang="zh-CN" altLang="en-US" sz="15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2" name="矩形 31"/>
          <p:cNvSpPr/>
          <p:nvPr>
            <p:custDataLst>
              <p:tags r:id="rId23"/>
            </p:custDataLst>
          </p:nvPr>
        </p:nvSpPr>
        <p:spPr>
          <a:xfrm>
            <a:off x="5122585" y="3229677"/>
            <a:ext cx="545740" cy="44304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400" b="1">
                <a:solidFill>
                  <a:schemeClr val="accent1"/>
                </a:solidFill>
                <a:latin typeface="+mn-ea"/>
                <a:cs typeface="+mn-ea"/>
              </a:rPr>
              <a:t>05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3" name="矩形: 圆角 49"/>
          <p:cNvSpPr/>
          <p:nvPr>
            <p:custDataLst>
              <p:tags r:id="rId24"/>
            </p:custDataLst>
          </p:nvPr>
        </p:nvSpPr>
        <p:spPr>
          <a:xfrm>
            <a:off x="6131768" y="3087753"/>
            <a:ext cx="2490085" cy="1617666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4" name="矩形 33"/>
          <p:cNvSpPr/>
          <p:nvPr>
            <p:custDataLst>
              <p:tags r:id="rId25"/>
            </p:custDataLst>
          </p:nvPr>
        </p:nvSpPr>
        <p:spPr>
          <a:xfrm>
            <a:off x="6287027" y="3712599"/>
            <a:ext cx="2179746" cy="8486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>
                <a:ln>
                  <a:noFill/>
                  <a:prstDash val="sysDot"/>
                </a:ln>
                <a:solidFill>
                  <a:srgbClr val="212121"/>
                </a:solidFill>
                <a:latin typeface="+mn-ea"/>
                <a:cs typeface="+mn-ea"/>
              </a:rPr>
              <a:t>开发、测试、生产环境在配置和管理上的差异可能导致问题排查困难，需要加强DevOps工具的标准化流程，确保环境一致性和团队协作效率。</a:t>
            </a:r>
            <a:endParaRPr lang="zh-CN" altLang="en-US" sz="900">
              <a:ln>
                <a:noFill/>
                <a:prstDash val="sysDot"/>
              </a:ln>
              <a:solidFill>
                <a:srgbClr val="212121"/>
              </a:solidFill>
              <a:latin typeface="+mn-ea"/>
              <a:cs typeface="+mn-ea"/>
            </a:endParaRPr>
          </a:p>
        </p:txBody>
      </p:sp>
      <p:sp>
        <p:nvSpPr>
          <p:cNvPr id="35" name="矩形 34"/>
          <p:cNvSpPr/>
          <p:nvPr>
            <p:custDataLst>
              <p:tags r:id="rId26"/>
            </p:custDataLst>
          </p:nvPr>
        </p:nvSpPr>
        <p:spPr>
          <a:xfrm>
            <a:off x="6287027" y="3229677"/>
            <a:ext cx="1500021" cy="4430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1500" b="1">
                <a:solidFill>
                  <a:schemeClr val="accent1"/>
                </a:solidFill>
                <a:latin typeface="+mn-ea"/>
                <a:cs typeface="+mn-ea"/>
              </a:rPr>
              <a:t>DevOps挑战</a:t>
            </a:r>
            <a:endParaRPr lang="zh-CN" altLang="en-US" sz="15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6" name="矩形 35"/>
          <p:cNvSpPr/>
          <p:nvPr>
            <p:custDataLst>
              <p:tags r:id="rId27"/>
            </p:custDataLst>
          </p:nvPr>
        </p:nvSpPr>
        <p:spPr>
          <a:xfrm>
            <a:off x="7921055" y="3229677"/>
            <a:ext cx="545739" cy="44304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400" b="1">
                <a:solidFill>
                  <a:schemeClr val="accent1"/>
                </a:solidFill>
                <a:latin typeface="+mn-ea"/>
                <a:cs typeface="+mn-ea"/>
              </a:rPr>
              <a:t>06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7" name="Text 0"/>
          <p:cNvSpPr/>
          <p:nvPr/>
        </p:nvSpPr>
        <p:spPr>
          <a:xfrm>
            <a:off x="340164" y="100584"/>
            <a:ext cx="8509698" cy="6400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挑战与待解决问题</a:t>
            </a:r>
            <a:endParaRPr lang="en-US" sz="259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8792" y="2311996"/>
            <a:ext cx="4313208" cy="10881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4750" b="1" dirty="0">
                <a:solidFill>
                  <a:srgbClr val="0070C0">
                    <a:alpha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THANKS！</a:t>
            </a:r>
            <a:endParaRPr lang="en-US" sz="4750" b="1" dirty="0">
              <a:solidFill>
                <a:srgbClr val="0070C0">
                  <a:alpha val="1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825232" y="145389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0A75F3"/>
          </a:solidFill>
        </p:spPr>
      </p:sp>
      <p:sp>
        <p:nvSpPr>
          <p:cNvPr id="6" name="Shape 3"/>
          <p:cNvSpPr/>
          <p:nvPr/>
        </p:nvSpPr>
        <p:spPr>
          <a:xfrm>
            <a:off x="1150837" y="145389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0A75F3"/>
          </a:solidFill>
        </p:spPr>
      </p:sp>
      <p:sp>
        <p:nvSpPr>
          <p:cNvPr id="7" name="Shape 4"/>
          <p:cNvSpPr/>
          <p:nvPr/>
        </p:nvSpPr>
        <p:spPr>
          <a:xfrm>
            <a:off x="1476442" y="145389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7EB5F6"/>
          </a:solidFill>
        </p:spPr>
      </p:sp>
      <p:sp>
        <p:nvSpPr>
          <p:cNvPr id="8" name="Shape 5"/>
          <p:cNvSpPr/>
          <p:nvPr/>
        </p:nvSpPr>
        <p:spPr>
          <a:xfrm>
            <a:off x="1802047" y="145389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B8D6FA"/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40164" y="100584"/>
            <a:ext cx="8509698" cy="6400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2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架构设计与技术选型</a:t>
            </a:r>
            <a:endParaRPr lang="en-US" sz="1440" dirty="0"/>
          </a:p>
        </p:txBody>
      </p:sp>
      <p:sp>
        <p:nvSpPr>
          <p:cNvPr id="4" name="Shape 1"/>
          <p:cNvSpPr/>
          <p:nvPr/>
        </p:nvSpPr>
        <p:spPr>
          <a:xfrm>
            <a:off x="312725" y="982154"/>
            <a:ext cx="4261104" cy="182880"/>
          </a:xfrm>
          <a:custGeom>
            <a:avLst/>
            <a:gdLst/>
            <a:ahLst/>
            <a:cxnLst/>
            <a:rect l="l" t="t" r="r" b="b"/>
            <a:pathLst>
              <a:path w="4261104" h="182880">
                <a:moveTo>
                  <a:pt x="0" y="0"/>
                </a:moveTo>
                <a:moveTo>
                  <a:pt x="0" y="0"/>
                </a:moveTo>
                <a:lnTo>
                  <a:pt x="4261104" y="0"/>
                </a:lnTo>
                <a:lnTo>
                  <a:pt x="4261104" y="182880"/>
                </a:lnTo>
                <a:lnTo>
                  <a:pt x="0" y="182880"/>
                </a:lnTo>
                <a:close/>
              </a:path>
            </a:pathLst>
          </a:custGeom>
          <a:solidFill>
            <a:srgbClr val="374D87">
              <a:alpha val="50000"/>
            </a:srgbClr>
          </a:solidFill>
        </p:spPr>
      </p:sp>
      <p:sp>
        <p:nvSpPr>
          <p:cNvPr id="5" name="Shape 2"/>
          <p:cNvSpPr/>
          <p:nvPr>
            <p:custDataLst>
              <p:tags r:id="rId2"/>
            </p:custDataLst>
          </p:nvPr>
        </p:nvSpPr>
        <p:spPr>
          <a:xfrm>
            <a:off x="1682112" y="1165609"/>
            <a:ext cx="0" cy="567089"/>
          </a:xfrm>
          <a:custGeom>
            <a:avLst/>
            <a:gdLst/>
            <a:ahLst/>
            <a:cxnLst/>
            <a:rect l="l" t="t" r="r" b="b"/>
            <a:pathLst>
              <a:path h="567089">
                <a:moveTo>
                  <a:pt x="0" y="0"/>
                </a:moveTo>
                <a:moveTo>
                  <a:pt x="0" y="0"/>
                </a:moveTo>
                <a:lnTo>
                  <a:pt x="0" y="567089"/>
                </a:lnTo>
              </a:path>
            </a:pathLst>
          </a:custGeom>
          <a:noFill/>
          <a:ln w="38100">
            <a:solidFill>
              <a:srgbClr val="374D87"/>
            </a:solidFill>
            <a:prstDash val="solid"/>
            <a:headEnd type="none"/>
            <a:tailEnd type="none"/>
          </a:ln>
        </p:spPr>
      </p:sp>
      <p:sp>
        <p:nvSpPr>
          <p:cNvPr id="6" name="Shape 3"/>
          <p:cNvSpPr/>
          <p:nvPr>
            <p:custDataLst>
              <p:tags r:id="rId3"/>
            </p:custDataLst>
          </p:nvPr>
        </p:nvSpPr>
        <p:spPr>
          <a:xfrm>
            <a:off x="303581" y="1930210"/>
            <a:ext cx="2756916" cy="2231136"/>
          </a:xfrm>
          <a:custGeom>
            <a:avLst/>
            <a:gdLst/>
            <a:ahLst/>
            <a:cxnLst/>
            <a:rect l="l" t="t" r="r" b="b"/>
            <a:pathLst>
              <a:path w="2756916" h="2231136">
                <a:moveTo>
                  <a:pt x="278892" y="0"/>
                </a:moveTo>
                <a:moveTo>
                  <a:pt x="278892" y="0"/>
                </a:moveTo>
                <a:lnTo>
                  <a:pt x="2478024" y="0"/>
                </a:lnTo>
                <a:quadBezTo>
                  <a:pt x="2756916" y="0"/>
                  <a:pt x="2756916" y="278892"/>
                </a:quadBezTo>
                <a:lnTo>
                  <a:pt x="2756916" y="1952244"/>
                </a:lnTo>
                <a:quadBezTo>
                  <a:pt x="2756916" y="2231136"/>
                  <a:pt x="2478024" y="2231136"/>
                </a:quadBezTo>
                <a:lnTo>
                  <a:pt x="278892" y="2231136"/>
                </a:lnTo>
                <a:quadBezTo>
                  <a:pt x="0" y="2231136"/>
                  <a:pt x="0" y="1952244"/>
                </a:quadBezTo>
                <a:lnTo>
                  <a:pt x="0" y="278892"/>
                </a:lnTo>
                <a:quadBezTo>
                  <a:pt x="0" y="0"/>
                  <a:pt x="278892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374D87"/>
            </a:solidFill>
            <a:prstDash val="solid"/>
          </a:ln>
        </p:spPr>
      </p:sp>
      <p:sp>
        <p:nvSpPr>
          <p:cNvPr id="7" name="Shape 4"/>
          <p:cNvSpPr/>
          <p:nvPr>
            <p:custDataLst>
              <p:tags r:id="rId4"/>
            </p:custDataLst>
          </p:nvPr>
        </p:nvSpPr>
        <p:spPr>
          <a:xfrm>
            <a:off x="884165" y="1648574"/>
            <a:ext cx="1595894" cy="395023"/>
          </a:xfrm>
          <a:custGeom>
            <a:avLst/>
            <a:gdLst/>
            <a:ahLst/>
            <a:cxnLst/>
            <a:rect l="l" t="t" r="r" b="b"/>
            <a:pathLst>
              <a:path w="1595894" h="395023">
                <a:moveTo>
                  <a:pt x="49378" y="0"/>
                </a:moveTo>
                <a:moveTo>
                  <a:pt x="49378" y="0"/>
                </a:moveTo>
                <a:lnTo>
                  <a:pt x="1546516" y="0"/>
                </a:lnTo>
                <a:quadBezTo>
                  <a:pt x="1595894" y="0"/>
                  <a:pt x="1595894" y="49378"/>
                </a:quadBezTo>
                <a:lnTo>
                  <a:pt x="1595894" y="345645"/>
                </a:lnTo>
                <a:quadBezTo>
                  <a:pt x="1595894" y="395023"/>
                  <a:pt x="1546516" y="395023"/>
                </a:quadBezTo>
                <a:lnTo>
                  <a:pt x="49378" y="395023"/>
                </a:lnTo>
                <a:quadBezTo>
                  <a:pt x="0" y="395023"/>
                  <a:pt x="0" y="345645"/>
                </a:quadBezTo>
                <a:lnTo>
                  <a:pt x="0" y="49378"/>
                </a:lnTo>
                <a:quadBezTo>
                  <a:pt x="0" y="0"/>
                  <a:pt x="49378" y="0"/>
                </a:quadBezTo>
                <a:close/>
              </a:path>
            </a:pathLst>
          </a:custGeom>
          <a:solidFill>
            <a:srgbClr val="374D87"/>
          </a:solidFill>
        </p:spPr>
      </p:sp>
      <p:sp>
        <p:nvSpPr>
          <p:cNvPr id="8" name="Text 5"/>
          <p:cNvSpPr/>
          <p:nvPr>
            <p:custDataLst>
              <p:tags r:id="rId5"/>
            </p:custDataLst>
          </p:nvPr>
        </p:nvSpPr>
        <p:spPr>
          <a:xfrm>
            <a:off x="1409546" y="1576338"/>
            <a:ext cx="545132" cy="53949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87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9" name="Text 6"/>
          <p:cNvSpPr/>
          <p:nvPr>
            <p:custDataLst>
              <p:tags r:id="rId6"/>
            </p:custDataLst>
          </p:nvPr>
        </p:nvSpPr>
        <p:spPr>
          <a:xfrm>
            <a:off x="466877" y="2098880"/>
            <a:ext cx="2430470" cy="436245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60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微服务架构的实现</a:t>
            </a:r>
            <a:endParaRPr lang="en-US" sz="1600" dirty="0"/>
          </a:p>
        </p:txBody>
      </p:sp>
      <p:sp>
        <p:nvSpPr>
          <p:cNvPr id="10" name="Text 7"/>
          <p:cNvSpPr/>
          <p:nvPr>
            <p:custDataLst>
              <p:tags r:id="rId7"/>
            </p:custDataLst>
          </p:nvPr>
        </p:nvSpPr>
        <p:spPr>
          <a:xfrm>
            <a:off x="466877" y="2455328"/>
            <a:ext cx="2430470" cy="12344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Momento项目采用Spring Cloud Alibaba框架，实现了服务的拆分与设计验证，通过Nacos进行服务注册与配置管理，确保了系统的高并发、高可用和高扩展性。</a:t>
            </a:r>
            <a:endParaRPr lang="en-US" sz="1440" dirty="0"/>
          </a:p>
        </p:txBody>
      </p:sp>
      <p:sp>
        <p:nvSpPr>
          <p:cNvPr id="11" name="Shape 8"/>
          <p:cNvSpPr/>
          <p:nvPr>
            <p:custDataLst>
              <p:tags r:id="rId8"/>
            </p:custDataLst>
          </p:nvPr>
        </p:nvSpPr>
        <p:spPr>
          <a:xfrm>
            <a:off x="4572000" y="1165034"/>
            <a:ext cx="0" cy="286867"/>
          </a:xfrm>
          <a:custGeom>
            <a:avLst/>
            <a:gdLst/>
            <a:ahLst/>
            <a:cxnLst/>
            <a:rect l="l" t="t" r="r" b="b"/>
            <a:pathLst>
              <a:path h="286867">
                <a:moveTo>
                  <a:pt x="0" y="0"/>
                </a:moveTo>
                <a:moveTo>
                  <a:pt x="0" y="0"/>
                </a:moveTo>
                <a:lnTo>
                  <a:pt x="0" y="286867"/>
                </a:lnTo>
              </a:path>
            </a:pathLst>
          </a:custGeom>
          <a:noFill/>
          <a:ln w="38100">
            <a:solidFill>
              <a:srgbClr val="374D87"/>
            </a:solidFill>
            <a:prstDash val="solid"/>
            <a:headEnd type="none"/>
            <a:tailEnd type="none"/>
          </a:ln>
        </p:spPr>
      </p:sp>
      <p:sp>
        <p:nvSpPr>
          <p:cNvPr id="12" name="Shape 9"/>
          <p:cNvSpPr/>
          <p:nvPr>
            <p:custDataLst>
              <p:tags r:id="rId9"/>
            </p:custDataLst>
          </p:nvPr>
        </p:nvSpPr>
        <p:spPr>
          <a:xfrm>
            <a:off x="3193369" y="1649412"/>
            <a:ext cx="2756916" cy="2231136"/>
          </a:xfrm>
          <a:custGeom>
            <a:avLst/>
            <a:gdLst/>
            <a:ahLst/>
            <a:cxnLst/>
            <a:rect l="l" t="t" r="r" b="b"/>
            <a:pathLst>
              <a:path w="2756916" h="2231136">
                <a:moveTo>
                  <a:pt x="278892" y="0"/>
                </a:moveTo>
                <a:moveTo>
                  <a:pt x="278892" y="0"/>
                </a:moveTo>
                <a:lnTo>
                  <a:pt x="2478024" y="0"/>
                </a:lnTo>
                <a:quadBezTo>
                  <a:pt x="2756916" y="0"/>
                  <a:pt x="2756916" y="278892"/>
                </a:quadBezTo>
                <a:lnTo>
                  <a:pt x="2756916" y="1952244"/>
                </a:lnTo>
                <a:quadBezTo>
                  <a:pt x="2756916" y="2231136"/>
                  <a:pt x="2478024" y="2231136"/>
                </a:quadBezTo>
                <a:lnTo>
                  <a:pt x="278892" y="2231136"/>
                </a:lnTo>
                <a:quadBezTo>
                  <a:pt x="0" y="2231136"/>
                  <a:pt x="0" y="1952244"/>
                </a:quadBezTo>
                <a:lnTo>
                  <a:pt x="0" y="278892"/>
                </a:lnTo>
                <a:quadBezTo>
                  <a:pt x="0" y="0"/>
                  <a:pt x="278892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1D5BFF"/>
            </a:solidFill>
            <a:prstDash val="solid"/>
          </a:ln>
        </p:spPr>
      </p:sp>
      <p:sp>
        <p:nvSpPr>
          <p:cNvPr id="13" name="Shape 10"/>
          <p:cNvSpPr/>
          <p:nvPr>
            <p:custDataLst>
              <p:tags r:id="rId10"/>
            </p:custDataLst>
          </p:nvPr>
        </p:nvSpPr>
        <p:spPr>
          <a:xfrm>
            <a:off x="3774053" y="1367777"/>
            <a:ext cx="1595894" cy="395023"/>
          </a:xfrm>
          <a:custGeom>
            <a:avLst/>
            <a:gdLst/>
            <a:ahLst/>
            <a:cxnLst/>
            <a:rect l="l" t="t" r="r" b="b"/>
            <a:pathLst>
              <a:path w="1595894" h="395023">
                <a:moveTo>
                  <a:pt x="49378" y="0"/>
                </a:moveTo>
                <a:moveTo>
                  <a:pt x="49378" y="0"/>
                </a:moveTo>
                <a:lnTo>
                  <a:pt x="1546516" y="0"/>
                </a:lnTo>
                <a:quadBezTo>
                  <a:pt x="1595894" y="0"/>
                  <a:pt x="1595894" y="49378"/>
                </a:quadBezTo>
                <a:lnTo>
                  <a:pt x="1595894" y="345645"/>
                </a:lnTo>
                <a:quadBezTo>
                  <a:pt x="1595894" y="395023"/>
                  <a:pt x="1546516" y="395023"/>
                </a:quadBezTo>
                <a:lnTo>
                  <a:pt x="49378" y="395023"/>
                </a:lnTo>
                <a:quadBezTo>
                  <a:pt x="0" y="395023"/>
                  <a:pt x="0" y="345645"/>
                </a:quadBezTo>
                <a:lnTo>
                  <a:pt x="0" y="49378"/>
                </a:lnTo>
                <a:quadBezTo>
                  <a:pt x="0" y="0"/>
                  <a:pt x="49378" y="0"/>
                </a:quadBezTo>
                <a:close/>
              </a:path>
            </a:pathLst>
          </a:custGeom>
          <a:solidFill>
            <a:srgbClr val="374D87"/>
          </a:solidFill>
        </p:spPr>
      </p:sp>
      <p:sp>
        <p:nvSpPr>
          <p:cNvPr id="14" name="Text 11"/>
          <p:cNvSpPr/>
          <p:nvPr>
            <p:custDataLst>
              <p:tags r:id="rId11"/>
            </p:custDataLst>
          </p:nvPr>
        </p:nvSpPr>
        <p:spPr>
          <a:xfrm>
            <a:off x="4299434" y="1295540"/>
            <a:ext cx="545132" cy="53949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87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  <p:sp>
        <p:nvSpPr>
          <p:cNvPr id="15" name="Text 12"/>
          <p:cNvSpPr/>
          <p:nvPr>
            <p:custDataLst>
              <p:tags r:id="rId12"/>
            </p:custDataLst>
          </p:nvPr>
        </p:nvSpPr>
        <p:spPr>
          <a:xfrm>
            <a:off x="3356765" y="1927809"/>
            <a:ext cx="2430470" cy="436245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60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核心功能模块及实现方案</a:t>
            </a:r>
            <a:endParaRPr lang="en-US" sz="1600" dirty="0"/>
          </a:p>
        </p:txBody>
      </p:sp>
      <p:sp>
        <p:nvSpPr>
          <p:cNvPr id="16" name="Text 13"/>
          <p:cNvSpPr/>
          <p:nvPr>
            <p:custDataLst>
              <p:tags r:id="rId13"/>
            </p:custDataLst>
          </p:nvPr>
        </p:nvSpPr>
        <p:spPr>
          <a:xfrm>
            <a:off x="3356765" y="2227871"/>
            <a:ext cx="2430470" cy="12344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项目包括认证服务、用户服务、用户关系服务、笔记服务和计数服务等核心模块，每个模块都采用了特定的技术栈和解决方案，以满足不同的业务需求。</a:t>
            </a:r>
            <a:endParaRPr lang="en-US" sz="1440" dirty="0"/>
          </a:p>
        </p:txBody>
      </p:sp>
      <p:sp>
        <p:nvSpPr>
          <p:cNvPr id="17" name="Shape 14"/>
          <p:cNvSpPr/>
          <p:nvPr>
            <p:custDataLst>
              <p:tags r:id="rId14"/>
            </p:custDataLst>
          </p:nvPr>
        </p:nvSpPr>
        <p:spPr>
          <a:xfrm>
            <a:off x="7461888" y="1165301"/>
            <a:ext cx="0" cy="567397"/>
          </a:xfrm>
          <a:custGeom>
            <a:avLst/>
            <a:gdLst/>
            <a:ahLst/>
            <a:cxnLst/>
            <a:rect l="l" t="t" r="r" b="b"/>
            <a:pathLst>
              <a:path h="567397">
                <a:moveTo>
                  <a:pt x="0" y="0"/>
                </a:moveTo>
                <a:moveTo>
                  <a:pt x="0" y="0"/>
                </a:moveTo>
                <a:lnTo>
                  <a:pt x="0" y="567397"/>
                </a:lnTo>
              </a:path>
            </a:pathLst>
          </a:custGeom>
          <a:noFill/>
          <a:ln w="38100">
            <a:solidFill>
              <a:srgbClr val="374D87"/>
            </a:solidFill>
            <a:prstDash val="solid"/>
            <a:headEnd type="none"/>
            <a:tailEnd type="none"/>
          </a:ln>
        </p:spPr>
      </p:sp>
      <p:sp>
        <p:nvSpPr>
          <p:cNvPr id="18" name="Shape 15"/>
          <p:cNvSpPr/>
          <p:nvPr>
            <p:custDataLst>
              <p:tags r:id="rId15"/>
            </p:custDataLst>
          </p:nvPr>
        </p:nvSpPr>
        <p:spPr>
          <a:xfrm>
            <a:off x="6083503" y="1929754"/>
            <a:ext cx="2756916" cy="2231136"/>
          </a:xfrm>
          <a:custGeom>
            <a:avLst/>
            <a:gdLst/>
            <a:ahLst/>
            <a:cxnLst/>
            <a:rect l="l" t="t" r="r" b="b"/>
            <a:pathLst>
              <a:path w="2756916" h="2231136">
                <a:moveTo>
                  <a:pt x="278892" y="0"/>
                </a:moveTo>
                <a:moveTo>
                  <a:pt x="278892" y="0"/>
                </a:moveTo>
                <a:lnTo>
                  <a:pt x="2478024" y="0"/>
                </a:lnTo>
                <a:quadBezTo>
                  <a:pt x="2756916" y="0"/>
                  <a:pt x="2756916" y="278892"/>
                </a:quadBezTo>
                <a:lnTo>
                  <a:pt x="2756916" y="1952244"/>
                </a:lnTo>
                <a:quadBezTo>
                  <a:pt x="2756916" y="2231136"/>
                  <a:pt x="2478024" y="2231136"/>
                </a:quadBezTo>
                <a:lnTo>
                  <a:pt x="278892" y="2231136"/>
                </a:lnTo>
                <a:quadBezTo>
                  <a:pt x="0" y="2231136"/>
                  <a:pt x="0" y="1952244"/>
                </a:quadBezTo>
                <a:lnTo>
                  <a:pt x="0" y="278892"/>
                </a:lnTo>
                <a:quadBezTo>
                  <a:pt x="0" y="0"/>
                  <a:pt x="278892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374D87"/>
            </a:solidFill>
            <a:prstDash val="solid"/>
          </a:ln>
        </p:spPr>
      </p:sp>
      <p:sp>
        <p:nvSpPr>
          <p:cNvPr id="19" name="Shape 16"/>
          <p:cNvSpPr/>
          <p:nvPr>
            <p:custDataLst>
              <p:tags r:id="rId16"/>
            </p:custDataLst>
          </p:nvPr>
        </p:nvSpPr>
        <p:spPr>
          <a:xfrm>
            <a:off x="6663941" y="1648574"/>
            <a:ext cx="1595894" cy="395023"/>
          </a:xfrm>
          <a:custGeom>
            <a:avLst/>
            <a:gdLst/>
            <a:ahLst/>
            <a:cxnLst/>
            <a:rect l="l" t="t" r="r" b="b"/>
            <a:pathLst>
              <a:path w="1595894" h="395023">
                <a:moveTo>
                  <a:pt x="49378" y="0"/>
                </a:moveTo>
                <a:moveTo>
                  <a:pt x="49378" y="0"/>
                </a:moveTo>
                <a:lnTo>
                  <a:pt x="1546516" y="0"/>
                </a:lnTo>
                <a:quadBezTo>
                  <a:pt x="1595894" y="0"/>
                  <a:pt x="1595894" y="49378"/>
                </a:quadBezTo>
                <a:lnTo>
                  <a:pt x="1595894" y="345645"/>
                </a:lnTo>
                <a:quadBezTo>
                  <a:pt x="1595894" y="395023"/>
                  <a:pt x="1546516" y="395023"/>
                </a:quadBezTo>
                <a:lnTo>
                  <a:pt x="49378" y="395023"/>
                </a:lnTo>
                <a:quadBezTo>
                  <a:pt x="0" y="395023"/>
                  <a:pt x="0" y="345645"/>
                </a:quadBezTo>
                <a:lnTo>
                  <a:pt x="0" y="49378"/>
                </a:lnTo>
                <a:quadBezTo>
                  <a:pt x="0" y="0"/>
                  <a:pt x="49378" y="0"/>
                </a:quadBezTo>
                <a:close/>
              </a:path>
            </a:pathLst>
          </a:custGeom>
          <a:solidFill>
            <a:srgbClr val="374D87"/>
          </a:solidFill>
        </p:spPr>
      </p:sp>
      <p:sp>
        <p:nvSpPr>
          <p:cNvPr id="20" name="Text 17"/>
          <p:cNvSpPr/>
          <p:nvPr>
            <p:custDataLst>
              <p:tags r:id="rId17"/>
            </p:custDataLst>
          </p:nvPr>
        </p:nvSpPr>
        <p:spPr>
          <a:xfrm>
            <a:off x="7189322" y="1576338"/>
            <a:ext cx="545132" cy="53949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87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  <p:sp>
        <p:nvSpPr>
          <p:cNvPr id="21" name="Text 18"/>
          <p:cNvSpPr/>
          <p:nvPr>
            <p:custDataLst>
              <p:tags r:id="rId18"/>
            </p:custDataLst>
          </p:nvPr>
        </p:nvSpPr>
        <p:spPr>
          <a:xfrm>
            <a:off x="6246653" y="2098880"/>
            <a:ext cx="2430470" cy="436245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60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技术选型验证的结果</a:t>
            </a:r>
            <a:endParaRPr lang="en-US" sz="1600" dirty="0"/>
          </a:p>
        </p:txBody>
      </p:sp>
      <p:sp>
        <p:nvSpPr>
          <p:cNvPr id="22" name="Text 19"/>
          <p:cNvSpPr/>
          <p:nvPr>
            <p:custDataLst>
              <p:tags r:id="rId19"/>
            </p:custDataLst>
          </p:nvPr>
        </p:nvSpPr>
        <p:spPr>
          <a:xfrm>
            <a:off x="6246653" y="2455328"/>
            <a:ext cx="2430470" cy="107505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各核心功能模块均表现出良好的稳定性和可靠性，为Momento项目的中期阶段目标——实现系统的高并发、高可用和高扩展性——提供了坚实的基础。</a:t>
            </a:r>
            <a:endParaRPr lang="en-US" sz="1440" dirty="0"/>
          </a:p>
        </p:txBody>
      </p:sp>
      <p:sp>
        <p:nvSpPr>
          <p:cNvPr id="23" name="Shape 20"/>
          <p:cNvSpPr/>
          <p:nvPr/>
        </p:nvSpPr>
        <p:spPr>
          <a:xfrm>
            <a:off x="4572000" y="982154"/>
            <a:ext cx="4261104" cy="182880"/>
          </a:xfrm>
          <a:custGeom>
            <a:avLst/>
            <a:gdLst/>
            <a:ahLst/>
            <a:cxnLst/>
            <a:rect l="l" t="t" r="r" b="b"/>
            <a:pathLst>
              <a:path w="4261104" h="182880">
                <a:moveTo>
                  <a:pt x="0" y="0"/>
                </a:moveTo>
                <a:moveTo>
                  <a:pt x="0" y="0"/>
                </a:moveTo>
                <a:lnTo>
                  <a:pt x="4261104" y="0"/>
                </a:lnTo>
                <a:lnTo>
                  <a:pt x="4261104" y="182880"/>
                </a:lnTo>
                <a:lnTo>
                  <a:pt x="0" y="182880"/>
                </a:lnTo>
                <a:close/>
              </a:path>
            </a:pathLst>
          </a:custGeom>
          <a:solidFill>
            <a:srgbClr val="374D87">
              <a:alpha val="50000"/>
            </a:srgbClr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34440" y="2066290"/>
            <a:ext cx="844550" cy="6330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1.2</a:t>
            </a:r>
            <a:endParaRPr lang="en-US" altLang="zh-CN" sz="288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2389151" y="1975030"/>
            <a:ext cx="6294179" cy="124015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项目进展：</a:t>
            </a: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认证服务</a:t>
            </a:r>
            <a:endParaRPr lang="en-US" sz="2880" dirty="0"/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endParaRPr lang="zh-CN" altLang="en-US" sz="288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/>
          <p:cNvSpPr/>
          <p:nvPr/>
        </p:nvSpPr>
        <p:spPr>
          <a:xfrm>
            <a:off x="340164" y="100584"/>
            <a:ext cx="8509698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2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JWT登录功能</a:t>
            </a:r>
            <a:endParaRPr lang="en-US" sz="1440" dirty="0"/>
          </a:p>
        </p:txBody>
      </p:sp>
      <p:pic>
        <p:nvPicPr>
          <p:cNvPr id="9" name="Image 0" descr="https://sgw-dx.xf-yun.com/api/v1/sparkdesk/_1732613071538b87fed0c9b83495187819fa00282e0c7.jpg?authorization=c2ltcGxlLWp3dCBhaz1zcGFya2Rlc2s4MDAwMDAwMDAwMDE7ZXhwPTMzMDk0MTMwNzE7YWxnbz1obWFjLXNoYTI1NjtzaWc9dCtrNkFhRTdSeTJPekxLM1Flbzg3U3lmWkR5N2s1L05mdTB2dFVnamZBZz0=&amp;x_location=7YfmxI7B7uKO7jlRxIftd60Xe5D=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505361" y="2984626"/>
            <a:ext cx="2516140" cy="1415329"/>
          </a:xfrm>
          <a:prstGeom prst="rect">
            <a:avLst/>
          </a:prstGeom>
        </p:spPr>
      </p:pic>
      <p:sp>
        <p:nvSpPr>
          <p:cNvPr id="10" name="Text 1"/>
          <p:cNvSpPr/>
          <p:nvPr>
            <p:custDataLst>
              <p:tags r:id="rId4"/>
            </p:custDataLst>
          </p:nvPr>
        </p:nvSpPr>
        <p:spPr>
          <a:xfrm>
            <a:off x="455940" y="954523"/>
            <a:ext cx="2614983" cy="4480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647A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JWT登录功能实现</a:t>
            </a:r>
            <a:endParaRPr lang="en-US" sz="1440" dirty="0"/>
          </a:p>
        </p:txBody>
      </p:sp>
      <p:sp>
        <p:nvSpPr>
          <p:cNvPr id="11" name="Text 2"/>
          <p:cNvSpPr/>
          <p:nvPr>
            <p:custDataLst>
              <p:tags r:id="rId5"/>
            </p:custDataLst>
          </p:nvPr>
        </p:nvSpPr>
        <p:spPr>
          <a:xfrm>
            <a:off x="3247889" y="1500390"/>
            <a:ext cx="2614983" cy="12801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通过集成SaToken组件，实现JWT登录功能，确保用户身份验证的安全性和可靠性。</a:t>
            </a:r>
            <a:endParaRPr lang="en-US" sz="1440" dirty="0"/>
          </a:p>
        </p:txBody>
      </p:sp>
      <p:pic>
        <p:nvPicPr>
          <p:cNvPr id="12" name="Image 1" descr="https://sgw-dx.xf-yun.com/api/v1/sparkdesk/_1732613075401f4d55de2b5b8498c8e574559ddd01003.jpg?authorization=c2ltcGxlLWp3dCBhaz1zcGFya2Rlc2s4MDAwMDAwMDAwMDE7ZXhwPTMzMDk0MTMwNzU7YWxnbz1obWFjLXNoYTI1NjtzaWc9b1hwQzRudjJXMjhuYmZlVVh5YmVSOU5LRGVoNXIwMDVSTHplUkxEallwMD0=&amp;x_location=7YfmxI7B7uKO7jlRxIftd60Xe5D=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154" r="154"/>
          <a:stretch>
            <a:fillRect/>
          </a:stretch>
        </p:blipFill>
        <p:spPr>
          <a:xfrm>
            <a:off x="3297311" y="2984626"/>
            <a:ext cx="2516140" cy="1415329"/>
          </a:xfrm>
          <a:prstGeom prst="rect">
            <a:avLst/>
          </a:prstGeom>
        </p:spPr>
      </p:pic>
      <p:sp>
        <p:nvSpPr>
          <p:cNvPr id="13" name="Text 3"/>
          <p:cNvSpPr/>
          <p:nvPr>
            <p:custDataLst>
              <p:tags r:id="rId8"/>
            </p:custDataLst>
          </p:nvPr>
        </p:nvSpPr>
        <p:spPr>
          <a:xfrm>
            <a:off x="3247889" y="954523"/>
            <a:ext cx="2614983" cy="4480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647A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JWT登录流程</a:t>
            </a:r>
            <a:endParaRPr lang="en-US" sz="1440" dirty="0"/>
          </a:p>
        </p:txBody>
      </p:sp>
      <p:sp>
        <p:nvSpPr>
          <p:cNvPr id="14" name="Text 4"/>
          <p:cNvSpPr/>
          <p:nvPr>
            <p:custDataLst>
              <p:tags r:id="rId9"/>
            </p:custDataLst>
          </p:nvPr>
        </p:nvSpPr>
        <p:spPr>
          <a:xfrm>
            <a:off x="6031158" y="1500390"/>
            <a:ext cx="2656902" cy="12801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用户登录时，系统生成JWT令牌并返回给前端，前端将令牌存储在本地，后续请求携带该令牌进行身份验证。</a:t>
            </a:r>
            <a:endParaRPr lang="en-US" sz="1440" dirty="0"/>
          </a:p>
        </p:txBody>
      </p:sp>
      <p:pic>
        <p:nvPicPr>
          <p:cNvPr id="15" name="Image 2" descr="https://sgw-dx.xf-yun.com/api/v1/sparkdesk/_1732613078495bcb7b63741bb40ec821082457c2ae853.jpg?authorization=c2ltcGxlLWp3dCBhaz1zcGFya2Rlc2s4MDAwMDAwMDAwMDE7ZXhwPTMzMDk0MTMwNzg7YWxnbz1obWFjLXNoYTI1NjtzaWc9NUlabmQ5akJBajhXMC9sSTNHL0FGeFBGVkRpZEt5cTVBOXF6T0JkUjYxTT0=&amp;x_location=7YfmxI7B7uKO7jlRxIftd60Xe5D=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l="154" r="154"/>
          <a:stretch>
            <a:fillRect/>
          </a:stretch>
        </p:blipFill>
        <p:spPr>
          <a:xfrm>
            <a:off x="6101539" y="2984626"/>
            <a:ext cx="2516140" cy="1415329"/>
          </a:xfrm>
          <a:prstGeom prst="rect">
            <a:avLst/>
          </a:prstGeom>
        </p:spPr>
      </p:pic>
      <p:sp>
        <p:nvSpPr>
          <p:cNvPr id="16" name="Text 5"/>
          <p:cNvSpPr/>
          <p:nvPr>
            <p:custDataLst>
              <p:tags r:id="rId12"/>
            </p:custDataLst>
          </p:nvPr>
        </p:nvSpPr>
        <p:spPr>
          <a:xfrm>
            <a:off x="6031158" y="954523"/>
            <a:ext cx="2656902" cy="4480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647A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JWT令牌管理</a:t>
            </a:r>
            <a:endParaRPr lang="en-US" sz="1440" dirty="0"/>
          </a:p>
        </p:txBody>
      </p:sp>
      <p:sp>
        <p:nvSpPr>
          <p:cNvPr id="17" name="Text 6"/>
          <p:cNvSpPr/>
          <p:nvPr>
            <p:custDataLst>
              <p:tags r:id="rId13"/>
            </p:custDataLst>
          </p:nvPr>
        </p:nvSpPr>
        <p:spPr>
          <a:xfrm>
            <a:off x="455940" y="1500390"/>
            <a:ext cx="2614983" cy="12801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SaToken提供对JWT令牌的全面管理，包括生成、解析、刷新和失效处理，确保令牌的安全性和有效性。</a:t>
            </a:r>
            <a:endParaRPr lang="en-US" sz="14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40164" y="100584"/>
            <a:ext cx="8509698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2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用户鉴权机制</a:t>
            </a:r>
            <a:endParaRPr lang="en-US" sz="1440" dirty="0"/>
          </a:p>
        </p:txBody>
      </p:sp>
      <p:sp>
        <p:nvSpPr>
          <p:cNvPr id="4" name="Shape 1"/>
          <p:cNvSpPr/>
          <p:nvPr/>
        </p:nvSpPr>
        <p:spPr>
          <a:xfrm>
            <a:off x="312725" y="982154"/>
            <a:ext cx="4261104" cy="182880"/>
          </a:xfrm>
          <a:custGeom>
            <a:avLst/>
            <a:gdLst/>
            <a:ahLst/>
            <a:cxnLst/>
            <a:rect l="l" t="t" r="r" b="b"/>
            <a:pathLst>
              <a:path w="4261104" h="182880">
                <a:moveTo>
                  <a:pt x="0" y="0"/>
                </a:moveTo>
                <a:moveTo>
                  <a:pt x="0" y="0"/>
                </a:moveTo>
                <a:lnTo>
                  <a:pt x="4261104" y="0"/>
                </a:lnTo>
                <a:lnTo>
                  <a:pt x="4261104" y="182880"/>
                </a:lnTo>
                <a:lnTo>
                  <a:pt x="0" y="182880"/>
                </a:lnTo>
                <a:close/>
              </a:path>
            </a:pathLst>
          </a:custGeom>
          <a:solidFill>
            <a:srgbClr val="0084FF">
              <a:alpha val="50000"/>
            </a:srgbClr>
          </a:solidFill>
        </p:spPr>
      </p:sp>
      <p:sp>
        <p:nvSpPr>
          <p:cNvPr id="5" name="Shape 2"/>
          <p:cNvSpPr/>
          <p:nvPr/>
        </p:nvSpPr>
        <p:spPr>
          <a:xfrm>
            <a:off x="1682112" y="1165609"/>
            <a:ext cx="0" cy="567089"/>
          </a:xfrm>
          <a:custGeom>
            <a:avLst/>
            <a:gdLst/>
            <a:ahLst/>
            <a:cxnLst/>
            <a:rect l="l" t="t" r="r" b="b"/>
            <a:pathLst>
              <a:path h="567089">
                <a:moveTo>
                  <a:pt x="0" y="0"/>
                </a:moveTo>
                <a:moveTo>
                  <a:pt x="0" y="0"/>
                </a:moveTo>
                <a:lnTo>
                  <a:pt x="0" y="567089"/>
                </a:lnTo>
              </a:path>
            </a:pathLst>
          </a:custGeom>
          <a:noFill/>
          <a:ln w="38100">
            <a:solidFill>
              <a:srgbClr val="374D87"/>
            </a:solidFill>
            <a:prstDash val="solid"/>
            <a:headEnd type="none"/>
            <a:tailEnd type="none"/>
          </a:ln>
        </p:spPr>
      </p:sp>
      <p:sp>
        <p:nvSpPr>
          <p:cNvPr id="6" name="Shape 3"/>
          <p:cNvSpPr/>
          <p:nvPr/>
        </p:nvSpPr>
        <p:spPr>
          <a:xfrm>
            <a:off x="303581" y="1930210"/>
            <a:ext cx="2756916" cy="2231136"/>
          </a:xfrm>
          <a:custGeom>
            <a:avLst/>
            <a:gdLst/>
            <a:ahLst/>
            <a:cxnLst/>
            <a:rect l="l" t="t" r="r" b="b"/>
            <a:pathLst>
              <a:path w="2756916" h="2231136">
                <a:moveTo>
                  <a:pt x="278892" y="0"/>
                </a:moveTo>
                <a:moveTo>
                  <a:pt x="278892" y="0"/>
                </a:moveTo>
                <a:lnTo>
                  <a:pt x="2478024" y="0"/>
                </a:lnTo>
                <a:quadBezTo>
                  <a:pt x="2756916" y="0"/>
                  <a:pt x="2756916" y="278892"/>
                </a:quadBezTo>
                <a:lnTo>
                  <a:pt x="2756916" y="1952244"/>
                </a:lnTo>
                <a:quadBezTo>
                  <a:pt x="2756916" y="2231136"/>
                  <a:pt x="2478024" y="2231136"/>
                </a:quadBezTo>
                <a:lnTo>
                  <a:pt x="278892" y="2231136"/>
                </a:lnTo>
                <a:quadBezTo>
                  <a:pt x="0" y="2231136"/>
                  <a:pt x="0" y="1952244"/>
                </a:quadBezTo>
                <a:lnTo>
                  <a:pt x="0" y="278892"/>
                </a:lnTo>
                <a:quadBezTo>
                  <a:pt x="0" y="0"/>
                  <a:pt x="278892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374D87"/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884165" y="1648574"/>
            <a:ext cx="1595894" cy="395023"/>
          </a:xfrm>
          <a:custGeom>
            <a:avLst/>
            <a:gdLst/>
            <a:ahLst/>
            <a:cxnLst/>
            <a:rect l="l" t="t" r="r" b="b"/>
            <a:pathLst>
              <a:path w="1595894" h="395023">
                <a:moveTo>
                  <a:pt x="49378" y="0"/>
                </a:moveTo>
                <a:moveTo>
                  <a:pt x="49378" y="0"/>
                </a:moveTo>
                <a:lnTo>
                  <a:pt x="1546516" y="0"/>
                </a:lnTo>
                <a:quadBezTo>
                  <a:pt x="1595894" y="0"/>
                  <a:pt x="1595894" y="49378"/>
                </a:quadBezTo>
                <a:lnTo>
                  <a:pt x="1595894" y="345645"/>
                </a:lnTo>
                <a:quadBezTo>
                  <a:pt x="1595894" y="395023"/>
                  <a:pt x="1546516" y="395023"/>
                </a:quadBezTo>
                <a:lnTo>
                  <a:pt x="49378" y="395023"/>
                </a:lnTo>
                <a:quadBezTo>
                  <a:pt x="0" y="395023"/>
                  <a:pt x="0" y="345645"/>
                </a:quadBezTo>
                <a:lnTo>
                  <a:pt x="0" y="49378"/>
                </a:lnTo>
                <a:quadBezTo>
                  <a:pt x="0" y="0"/>
                  <a:pt x="49378" y="0"/>
                </a:quadBezTo>
                <a:close/>
              </a:path>
            </a:pathLst>
          </a:custGeom>
          <a:solidFill>
            <a:srgbClr val="0084FF"/>
          </a:solidFill>
        </p:spPr>
      </p:sp>
      <p:sp>
        <p:nvSpPr>
          <p:cNvPr id="2" name="Text 5"/>
          <p:cNvSpPr/>
          <p:nvPr/>
        </p:nvSpPr>
        <p:spPr>
          <a:xfrm>
            <a:off x="1409546" y="1576338"/>
            <a:ext cx="545132" cy="53949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87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18" name="Text 6"/>
          <p:cNvSpPr/>
          <p:nvPr/>
        </p:nvSpPr>
        <p:spPr>
          <a:xfrm>
            <a:off x="466877" y="2115834"/>
            <a:ext cx="2430470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用户鉴权机制</a:t>
            </a:r>
            <a:endParaRPr lang="en-US" sz="1440" dirty="0"/>
          </a:p>
        </p:txBody>
      </p:sp>
      <p:sp>
        <p:nvSpPr>
          <p:cNvPr id="19" name="Text 7"/>
          <p:cNvSpPr/>
          <p:nvPr/>
        </p:nvSpPr>
        <p:spPr>
          <a:xfrm>
            <a:off x="466877" y="2455328"/>
            <a:ext cx="2430470" cy="12344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用户鉴权机制是确保系统安全性的关键环节，通过验证用户身份和权限，防止未经授权的访问和操作。</a:t>
            </a:r>
            <a:endParaRPr lang="en-US" sz="1440" dirty="0"/>
          </a:p>
        </p:txBody>
      </p:sp>
      <p:sp>
        <p:nvSpPr>
          <p:cNvPr id="20" name="Shape 8"/>
          <p:cNvSpPr/>
          <p:nvPr/>
        </p:nvSpPr>
        <p:spPr>
          <a:xfrm>
            <a:off x="4572000" y="1165034"/>
            <a:ext cx="0" cy="286867"/>
          </a:xfrm>
          <a:custGeom>
            <a:avLst/>
            <a:gdLst/>
            <a:ahLst/>
            <a:cxnLst/>
            <a:rect l="l" t="t" r="r" b="b"/>
            <a:pathLst>
              <a:path h="286867">
                <a:moveTo>
                  <a:pt x="0" y="0"/>
                </a:moveTo>
                <a:moveTo>
                  <a:pt x="0" y="0"/>
                </a:moveTo>
                <a:lnTo>
                  <a:pt x="0" y="286867"/>
                </a:lnTo>
              </a:path>
            </a:pathLst>
          </a:custGeom>
          <a:noFill/>
          <a:ln w="38100">
            <a:solidFill>
              <a:srgbClr val="374D87"/>
            </a:solidFill>
            <a:prstDash val="solid"/>
            <a:headEnd type="none"/>
            <a:tailEnd type="none"/>
          </a:ln>
        </p:spPr>
      </p:sp>
      <p:sp>
        <p:nvSpPr>
          <p:cNvPr id="21" name="Shape 9"/>
          <p:cNvSpPr/>
          <p:nvPr/>
        </p:nvSpPr>
        <p:spPr>
          <a:xfrm>
            <a:off x="3193369" y="1649412"/>
            <a:ext cx="2756916" cy="2231136"/>
          </a:xfrm>
          <a:custGeom>
            <a:avLst/>
            <a:gdLst/>
            <a:ahLst/>
            <a:cxnLst/>
            <a:rect l="l" t="t" r="r" b="b"/>
            <a:pathLst>
              <a:path w="2756916" h="2231136">
                <a:moveTo>
                  <a:pt x="278892" y="0"/>
                </a:moveTo>
                <a:moveTo>
                  <a:pt x="278892" y="0"/>
                </a:moveTo>
                <a:lnTo>
                  <a:pt x="2478024" y="0"/>
                </a:lnTo>
                <a:quadBezTo>
                  <a:pt x="2756916" y="0"/>
                  <a:pt x="2756916" y="278892"/>
                </a:quadBezTo>
                <a:lnTo>
                  <a:pt x="2756916" y="1952244"/>
                </a:lnTo>
                <a:quadBezTo>
                  <a:pt x="2756916" y="2231136"/>
                  <a:pt x="2478024" y="2231136"/>
                </a:quadBezTo>
                <a:lnTo>
                  <a:pt x="278892" y="2231136"/>
                </a:lnTo>
                <a:quadBezTo>
                  <a:pt x="0" y="2231136"/>
                  <a:pt x="0" y="1952244"/>
                </a:quadBezTo>
                <a:lnTo>
                  <a:pt x="0" y="278892"/>
                </a:lnTo>
                <a:quadBezTo>
                  <a:pt x="0" y="0"/>
                  <a:pt x="278892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1D5BFF"/>
            </a:solidFill>
            <a:prstDash val="solid"/>
          </a:ln>
        </p:spPr>
      </p:sp>
      <p:sp>
        <p:nvSpPr>
          <p:cNvPr id="22" name="Shape 10"/>
          <p:cNvSpPr/>
          <p:nvPr/>
        </p:nvSpPr>
        <p:spPr>
          <a:xfrm>
            <a:off x="3774053" y="1367777"/>
            <a:ext cx="1595894" cy="395023"/>
          </a:xfrm>
          <a:custGeom>
            <a:avLst/>
            <a:gdLst/>
            <a:ahLst/>
            <a:cxnLst/>
            <a:rect l="l" t="t" r="r" b="b"/>
            <a:pathLst>
              <a:path w="1595894" h="395023">
                <a:moveTo>
                  <a:pt x="49378" y="0"/>
                </a:moveTo>
                <a:moveTo>
                  <a:pt x="49378" y="0"/>
                </a:moveTo>
                <a:lnTo>
                  <a:pt x="1546516" y="0"/>
                </a:lnTo>
                <a:quadBezTo>
                  <a:pt x="1595894" y="0"/>
                  <a:pt x="1595894" y="49378"/>
                </a:quadBezTo>
                <a:lnTo>
                  <a:pt x="1595894" y="345645"/>
                </a:lnTo>
                <a:quadBezTo>
                  <a:pt x="1595894" y="395023"/>
                  <a:pt x="1546516" y="395023"/>
                </a:quadBezTo>
                <a:lnTo>
                  <a:pt x="49378" y="395023"/>
                </a:lnTo>
                <a:quadBezTo>
                  <a:pt x="0" y="395023"/>
                  <a:pt x="0" y="345645"/>
                </a:quadBezTo>
                <a:lnTo>
                  <a:pt x="0" y="49378"/>
                </a:lnTo>
                <a:quadBezTo>
                  <a:pt x="0" y="0"/>
                  <a:pt x="49378" y="0"/>
                </a:quadBezTo>
                <a:close/>
              </a:path>
            </a:pathLst>
          </a:custGeom>
          <a:solidFill>
            <a:srgbClr val="0084FF"/>
          </a:solidFill>
        </p:spPr>
      </p:sp>
      <p:sp>
        <p:nvSpPr>
          <p:cNvPr id="23" name="Text 11"/>
          <p:cNvSpPr/>
          <p:nvPr/>
        </p:nvSpPr>
        <p:spPr>
          <a:xfrm>
            <a:off x="4299434" y="1295540"/>
            <a:ext cx="545132" cy="53949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87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  <p:sp>
        <p:nvSpPr>
          <p:cNvPr id="24" name="Text 12"/>
          <p:cNvSpPr/>
          <p:nvPr/>
        </p:nvSpPr>
        <p:spPr>
          <a:xfrm>
            <a:off x="3356765" y="1807922"/>
            <a:ext cx="2430470" cy="456565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密码加密</a:t>
            </a:r>
            <a:endParaRPr lang="en-US" sz="1440" dirty="0"/>
          </a:p>
        </p:txBody>
      </p:sp>
      <p:sp>
        <p:nvSpPr>
          <p:cNvPr id="25" name="Text 13"/>
          <p:cNvSpPr/>
          <p:nvPr/>
        </p:nvSpPr>
        <p:spPr>
          <a:xfrm>
            <a:off x="3356765" y="2174531"/>
            <a:ext cx="2430470" cy="89789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密码加密技术是保护用户数据安全的重要手段，通过</a:t>
            </a:r>
            <a:r>
              <a:rPr lang="en-US" sz="1150" dirty="0">
                <a:sym typeface="+mn-ea"/>
              </a:rPr>
              <a:t>BCrypt</a:t>
            </a: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算法将明文转换为密文，确保只有授权用户才能解密获取原始信息。</a:t>
            </a:r>
            <a:endParaRPr lang="en-US" sz="1440" dirty="0"/>
          </a:p>
        </p:txBody>
      </p:sp>
      <p:sp>
        <p:nvSpPr>
          <p:cNvPr id="26" name="Shape 14"/>
          <p:cNvSpPr/>
          <p:nvPr/>
        </p:nvSpPr>
        <p:spPr>
          <a:xfrm>
            <a:off x="7461888" y="1165301"/>
            <a:ext cx="0" cy="567397"/>
          </a:xfrm>
          <a:custGeom>
            <a:avLst/>
            <a:gdLst/>
            <a:ahLst/>
            <a:cxnLst/>
            <a:rect l="l" t="t" r="r" b="b"/>
            <a:pathLst>
              <a:path h="567397">
                <a:moveTo>
                  <a:pt x="0" y="0"/>
                </a:moveTo>
                <a:moveTo>
                  <a:pt x="0" y="0"/>
                </a:moveTo>
                <a:lnTo>
                  <a:pt x="0" y="567397"/>
                </a:lnTo>
              </a:path>
            </a:pathLst>
          </a:custGeom>
          <a:noFill/>
          <a:ln w="38100">
            <a:solidFill>
              <a:srgbClr val="374D87"/>
            </a:solidFill>
            <a:prstDash val="solid"/>
            <a:headEnd type="none"/>
            <a:tailEnd type="none"/>
          </a:ln>
        </p:spPr>
      </p:sp>
      <p:sp>
        <p:nvSpPr>
          <p:cNvPr id="27" name="Shape 15"/>
          <p:cNvSpPr/>
          <p:nvPr/>
        </p:nvSpPr>
        <p:spPr>
          <a:xfrm>
            <a:off x="6083503" y="1929754"/>
            <a:ext cx="2756916" cy="2231136"/>
          </a:xfrm>
          <a:custGeom>
            <a:avLst/>
            <a:gdLst/>
            <a:ahLst/>
            <a:cxnLst/>
            <a:rect l="l" t="t" r="r" b="b"/>
            <a:pathLst>
              <a:path w="2756916" h="2231136">
                <a:moveTo>
                  <a:pt x="278892" y="0"/>
                </a:moveTo>
                <a:moveTo>
                  <a:pt x="278892" y="0"/>
                </a:moveTo>
                <a:lnTo>
                  <a:pt x="2478024" y="0"/>
                </a:lnTo>
                <a:quadBezTo>
                  <a:pt x="2756916" y="0"/>
                  <a:pt x="2756916" y="278892"/>
                </a:quadBezTo>
                <a:lnTo>
                  <a:pt x="2756916" y="1952244"/>
                </a:lnTo>
                <a:quadBezTo>
                  <a:pt x="2756916" y="2231136"/>
                  <a:pt x="2478024" y="2231136"/>
                </a:quadBezTo>
                <a:lnTo>
                  <a:pt x="278892" y="2231136"/>
                </a:lnTo>
                <a:quadBezTo>
                  <a:pt x="0" y="2231136"/>
                  <a:pt x="0" y="1952244"/>
                </a:quadBezTo>
                <a:lnTo>
                  <a:pt x="0" y="278892"/>
                </a:lnTo>
                <a:quadBezTo>
                  <a:pt x="0" y="0"/>
                  <a:pt x="278892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374D87"/>
            </a:solidFill>
            <a:prstDash val="solid"/>
          </a:ln>
        </p:spPr>
      </p:sp>
      <p:sp>
        <p:nvSpPr>
          <p:cNvPr id="28" name="Shape 16"/>
          <p:cNvSpPr/>
          <p:nvPr/>
        </p:nvSpPr>
        <p:spPr>
          <a:xfrm>
            <a:off x="6663941" y="1648574"/>
            <a:ext cx="1595894" cy="395023"/>
          </a:xfrm>
          <a:custGeom>
            <a:avLst/>
            <a:gdLst/>
            <a:ahLst/>
            <a:cxnLst/>
            <a:rect l="l" t="t" r="r" b="b"/>
            <a:pathLst>
              <a:path w="1595894" h="395023">
                <a:moveTo>
                  <a:pt x="49378" y="0"/>
                </a:moveTo>
                <a:moveTo>
                  <a:pt x="49378" y="0"/>
                </a:moveTo>
                <a:lnTo>
                  <a:pt x="1546516" y="0"/>
                </a:lnTo>
                <a:quadBezTo>
                  <a:pt x="1595894" y="0"/>
                  <a:pt x="1595894" y="49378"/>
                </a:quadBezTo>
                <a:lnTo>
                  <a:pt x="1595894" y="345645"/>
                </a:lnTo>
                <a:quadBezTo>
                  <a:pt x="1595894" y="395023"/>
                  <a:pt x="1546516" y="395023"/>
                </a:quadBezTo>
                <a:lnTo>
                  <a:pt x="49378" y="395023"/>
                </a:lnTo>
                <a:quadBezTo>
                  <a:pt x="0" y="395023"/>
                  <a:pt x="0" y="345645"/>
                </a:quadBezTo>
                <a:lnTo>
                  <a:pt x="0" y="49378"/>
                </a:lnTo>
                <a:quadBezTo>
                  <a:pt x="0" y="0"/>
                  <a:pt x="49378" y="0"/>
                </a:quadBezTo>
                <a:close/>
              </a:path>
            </a:pathLst>
          </a:custGeom>
          <a:solidFill>
            <a:srgbClr val="0084FF"/>
          </a:solidFill>
        </p:spPr>
      </p:sp>
      <p:sp>
        <p:nvSpPr>
          <p:cNvPr id="29" name="Text 17"/>
          <p:cNvSpPr/>
          <p:nvPr/>
        </p:nvSpPr>
        <p:spPr>
          <a:xfrm>
            <a:off x="7189322" y="1576338"/>
            <a:ext cx="545132" cy="53949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87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  <p:sp>
        <p:nvSpPr>
          <p:cNvPr id="30" name="Text 18"/>
          <p:cNvSpPr/>
          <p:nvPr/>
        </p:nvSpPr>
        <p:spPr>
          <a:xfrm>
            <a:off x="6246653" y="2115834"/>
            <a:ext cx="2430470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权限管理</a:t>
            </a:r>
            <a:endParaRPr lang="en-US" sz="1440" dirty="0"/>
          </a:p>
        </p:txBody>
      </p:sp>
      <p:sp>
        <p:nvSpPr>
          <p:cNvPr id="31" name="Text 19"/>
          <p:cNvSpPr/>
          <p:nvPr/>
        </p:nvSpPr>
        <p:spPr>
          <a:xfrm>
            <a:off x="6246653" y="2455328"/>
            <a:ext cx="2430470" cy="12344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权限管理根据用户角色分配不同的访问权限，确保用户只能访问其被授权的资源，保护系统数据的安全和完整性。</a:t>
            </a:r>
            <a:endParaRPr lang="en-US" sz="1440" dirty="0"/>
          </a:p>
        </p:txBody>
      </p:sp>
      <p:sp>
        <p:nvSpPr>
          <p:cNvPr id="32" name="Shape 20"/>
          <p:cNvSpPr/>
          <p:nvPr/>
        </p:nvSpPr>
        <p:spPr>
          <a:xfrm>
            <a:off x="4572000" y="982154"/>
            <a:ext cx="4261104" cy="182880"/>
          </a:xfrm>
          <a:custGeom>
            <a:avLst/>
            <a:gdLst/>
            <a:ahLst/>
            <a:cxnLst/>
            <a:rect l="l" t="t" r="r" b="b"/>
            <a:pathLst>
              <a:path w="4261104" h="182880">
                <a:moveTo>
                  <a:pt x="0" y="0"/>
                </a:moveTo>
                <a:moveTo>
                  <a:pt x="0" y="0"/>
                </a:moveTo>
                <a:lnTo>
                  <a:pt x="4261104" y="0"/>
                </a:lnTo>
                <a:lnTo>
                  <a:pt x="4261104" y="182880"/>
                </a:lnTo>
                <a:lnTo>
                  <a:pt x="0" y="182880"/>
                </a:lnTo>
                <a:close/>
              </a:path>
            </a:pathLst>
          </a:custGeom>
          <a:solidFill>
            <a:srgbClr val="0084FF">
              <a:alpha val="50000"/>
            </a:srgbClr>
          </a:solid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34440" y="2066290"/>
            <a:ext cx="908685" cy="6330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1.3</a:t>
            </a:r>
            <a:endParaRPr lang="en-US" sz="1440" dirty="0"/>
          </a:p>
        </p:txBody>
      </p:sp>
      <p:sp>
        <p:nvSpPr>
          <p:cNvPr id="4" name="Text 1"/>
          <p:cNvSpPr/>
          <p:nvPr/>
        </p:nvSpPr>
        <p:spPr>
          <a:xfrm>
            <a:off x="2389151" y="1975030"/>
            <a:ext cx="6294179" cy="6908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项目进展：</a:t>
            </a: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用户服务</a:t>
            </a:r>
            <a:endParaRPr lang="zh-CN" altLang="en-US" sz="2880" b="1" dirty="0">
              <a:solidFill>
                <a:srgbClr val="374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3138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66" name="任意多边形: 形状 65"/>
          <p:cNvSpPr/>
          <p:nvPr>
            <p:custDataLst>
              <p:tags r:id="rId3"/>
            </p:custDataLst>
          </p:nvPr>
        </p:nvSpPr>
        <p:spPr>
          <a:xfrm>
            <a:off x="7065736" y="294724"/>
            <a:ext cx="961652" cy="949323"/>
          </a:xfrm>
          <a:custGeom>
            <a:avLst/>
            <a:gdLst>
              <a:gd name="connsiteX0" fmla="*/ 1382820 w 1473826"/>
              <a:gd name="connsiteY0" fmla="*/ 0 h 1454932"/>
              <a:gd name="connsiteX1" fmla="*/ 1438304 w 1473826"/>
              <a:gd name="connsiteY1" fmla="*/ 162969 h 1454932"/>
              <a:gd name="connsiteX2" fmla="*/ 1256926 w 1473826"/>
              <a:gd name="connsiteY2" fmla="*/ 389062 h 1454932"/>
              <a:gd name="connsiteX3" fmla="*/ 1236488 w 1473826"/>
              <a:gd name="connsiteY3" fmla="*/ 425726 h 1454932"/>
              <a:gd name="connsiteX4" fmla="*/ 1174577 w 1473826"/>
              <a:gd name="connsiteY4" fmla="*/ 538664 h 1454932"/>
              <a:gd name="connsiteX5" fmla="*/ 1128797 w 1473826"/>
              <a:gd name="connsiteY5" fmla="*/ 615756 h 1454932"/>
              <a:gd name="connsiteX6" fmla="*/ 988733 w 1473826"/>
              <a:gd name="connsiteY6" fmla="*/ 688539 h 1454932"/>
              <a:gd name="connsiteX7" fmla="*/ 984809 w 1473826"/>
              <a:gd name="connsiteY7" fmla="*/ 689520 h 1454932"/>
              <a:gd name="connsiteX8" fmla="*/ 991513 w 1473826"/>
              <a:gd name="connsiteY8" fmla="*/ 699668 h 1454932"/>
              <a:gd name="connsiteX9" fmla="*/ 991948 w 1473826"/>
              <a:gd name="connsiteY9" fmla="*/ 823736 h 1454932"/>
              <a:gd name="connsiteX10" fmla="*/ 986880 w 1473826"/>
              <a:gd name="connsiteY10" fmla="*/ 830938 h 1454932"/>
              <a:gd name="connsiteX11" fmla="*/ 691165 w 1473826"/>
              <a:gd name="connsiteY11" fmla="*/ 1036627 h 1454932"/>
              <a:gd name="connsiteX12" fmla="*/ 590340 w 1473826"/>
              <a:gd name="connsiteY12" fmla="*/ 1036627 h 1454932"/>
              <a:gd name="connsiteX13" fmla="*/ 324982 w 1473826"/>
              <a:gd name="connsiteY13" fmla="*/ 1072636 h 1454932"/>
              <a:gd name="connsiteX14" fmla="*/ 218761 w 1473826"/>
              <a:gd name="connsiteY14" fmla="*/ 1291200 h 1454932"/>
              <a:gd name="connsiteX15" fmla="*/ 1211909 w 1473826"/>
              <a:gd name="connsiteY15" fmla="*/ 1291255 h 1454932"/>
              <a:gd name="connsiteX16" fmla="*/ 1293658 w 1473826"/>
              <a:gd name="connsiteY16" fmla="*/ 1373094 h 1454932"/>
              <a:gd name="connsiteX17" fmla="*/ 1293658 w 1473826"/>
              <a:gd name="connsiteY17" fmla="*/ 1427657 h 1454932"/>
              <a:gd name="connsiteX18" fmla="*/ 1266408 w 1473826"/>
              <a:gd name="connsiteY18" fmla="*/ 1454933 h 1454932"/>
              <a:gd name="connsiteX19" fmla="*/ 27250 w 1473826"/>
              <a:gd name="connsiteY19" fmla="*/ 1454933 h 1454932"/>
              <a:gd name="connsiteX20" fmla="*/ 0 w 1473826"/>
              <a:gd name="connsiteY20" fmla="*/ 1427657 h 1454932"/>
              <a:gd name="connsiteX21" fmla="*/ 0 w 1473826"/>
              <a:gd name="connsiteY21" fmla="*/ 1373094 h 1454932"/>
              <a:gd name="connsiteX22" fmla="*/ 5504 w 1473826"/>
              <a:gd name="connsiteY22" fmla="*/ 1343468 h 1454932"/>
              <a:gd name="connsiteX23" fmla="*/ 9701 w 1473826"/>
              <a:gd name="connsiteY23" fmla="*/ 1327646 h 1454932"/>
              <a:gd name="connsiteX24" fmla="*/ 452510 w 1473826"/>
              <a:gd name="connsiteY24" fmla="*/ 482250 h 1454932"/>
              <a:gd name="connsiteX25" fmla="*/ 1382820 w 1473826"/>
              <a:gd name="connsiteY25" fmla="*/ 0 h 1454932"/>
              <a:gd name="connsiteX26" fmla="*/ 1153267 w 1473826"/>
              <a:gd name="connsiteY26" fmla="*/ 209563 h 1454932"/>
              <a:gd name="connsiteX27" fmla="*/ 1141386 w 1473826"/>
              <a:gd name="connsiteY27" fmla="*/ 212618 h 1454932"/>
              <a:gd name="connsiteX28" fmla="*/ 422372 w 1473826"/>
              <a:gd name="connsiteY28" fmla="*/ 842777 h 1454932"/>
              <a:gd name="connsiteX29" fmla="*/ 412727 w 1473826"/>
              <a:gd name="connsiteY29" fmla="*/ 859800 h 1454932"/>
              <a:gd name="connsiteX30" fmla="*/ 432836 w 1473826"/>
              <a:gd name="connsiteY30" fmla="*/ 858491 h 1454932"/>
              <a:gd name="connsiteX31" fmla="*/ 604510 w 1473826"/>
              <a:gd name="connsiteY31" fmla="*/ 854672 h 1454932"/>
              <a:gd name="connsiteX32" fmla="*/ 691165 w 1473826"/>
              <a:gd name="connsiteY32" fmla="*/ 854672 h 1454932"/>
              <a:gd name="connsiteX33" fmla="*/ 805560 w 1473826"/>
              <a:gd name="connsiteY33" fmla="*/ 767977 h 1454932"/>
              <a:gd name="connsiteX34" fmla="*/ 809102 w 1473826"/>
              <a:gd name="connsiteY34" fmla="*/ 763558 h 1454932"/>
              <a:gd name="connsiteX35" fmla="*/ 801745 w 1473826"/>
              <a:gd name="connsiteY35" fmla="*/ 755210 h 1454932"/>
              <a:gd name="connsiteX36" fmla="*/ 758145 w 1473826"/>
              <a:gd name="connsiteY36" fmla="*/ 710198 h 1454932"/>
              <a:gd name="connsiteX37" fmla="*/ 747300 w 1473826"/>
              <a:gd name="connsiteY37" fmla="*/ 699777 h 1454932"/>
              <a:gd name="connsiteX38" fmla="*/ 792317 w 1473826"/>
              <a:gd name="connsiteY38" fmla="*/ 544830 h 1454932"/>
              <a:gd name="connsiteX39" fmla="*/ 940229 w 1473826"/>
              <a:gd name="connsiteY39" fmla="*/ 512258 h 1454932"/>
              <a:gd name="connsiteX40" fmla="*/ 960666 w 1473826"/>
              <a:gd name="connsiteY40" fmla="*/ 506856 h 1454932"/>
              <a:gd name="connsiteX41" fmla="*/ 982793 w 1473826"/>
              <a:gd name="connsiteY41" fmla="*/ 500309 h 1454932"/>
              <a:gd name="connsiteX42" fmla="*/ 987262 w 1473826"/>
              <a:gd name="connsiteY42" fmla="*/ 498890 h 1454932"/>
              <a:gd name="connsiteX43" fmla="*/ 1002467 w 1473826"/>
              <a:gd name="connsiteY43" fmla="*/ 473466 h 1454932"/>
              <a:gd name="connsiteX44" fmla="*/ 1016637 w 1473826"/>
              <a:gd name="connsiteY44" fmla="*/ 448696 h 1454932"/>
              <a:gd name="connsiteX45" fmla="*/ 1027810 w 1473826"/>
              <a:gd name="connsiteY45" fmla="*/ 428836 h 1454932"/>
              <a:gd name="connsiteX46" fmla="*/ 1088576 w 1473826"/>
              <a:gd name="connsiteY46" fmla="*/ 317644 h 1454932"/>
              <a:gd name="connsiteX47" fmla="*/ 1153267 w 1473826"/>
              <a:gd name="connsiteY47" fmla="*/ 209508 h 145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73826" h="1454932">
                <a:moveTo>
                  <a:pt x="1382820" y="0"/>
                </a:moveTo>
                <a:cubicBezTo>
                  <a:pt x="1469473" y="0"/>
                  <a:pt x="1506921" y="109937"/>
                  <a:pt x="1438304" y="162969"/>
                </a:cubicBezTo>
                <a:cubicBezTo>
                  <a:pt x="1366634" y="218347"/>
                  <a:pt x="1319764" y="278361"/>
                  <a:pt x="1256926" y="389062"/>
                </a:cubicBezTo>
                <a:lnTo>
                  <a:pt x="1236488" y="425726"/>
                </a:lnTo>
                <a:lnTo>
                  <a:pt x="1174577" y="538664"/>
                </a:lnTo>
                <a:cubicBezTo>
                  <a:pt x="1158773" y="566489"/>
                  <a:pt x="1144058" y="591368"/>
                  <a:pt x="1128797" y="615756"/>
                </a:cubicBezTo>
                <a:cubicBezTo>
                  <a:pt x="1108033" y="648873"/>
                  <a:pt x="1073752" y="667205"/>
                  <a:pt x="988733" y="688539"/>
                </a:cubicBezTo>
                <a:lnTo>
                  <a:pt x="984809" y="689520"/>
                </a:lnTo>
                <a:lnTo>
                  <a:pt x="991513" y="699668"/>
                </a:lnTo>
                <a:cubicBezTo>
                  <a:pt x="1019689" y="744789"/>
                  <a:pt x="1020398" y="781344"/>
                  <a:pt x="991948" y="823736"/>
                </a:cubicBezTo>
                <a:lnTo>
                  <a:pt x="986880" y="830938"/>
                </a:lnTo>
                <a:cubicBezTo>
                  <a:pt x="887472" y="965973"/>
                  <a:pt x="799674" y="1036627"/>
                  <a:pt x="691165" y="1036627"/>
                </a:cubicBezTo>
                <a:lnTo>
                  <a:pt x="590340" y="1036627"/>
                </a:lnTo>
                <a:cubicBezTo>
                  <a:pt x="401554" y="1037717"/>
                  <a:pt x="343674" y="1047538"/>
                  <a:pt x="324982" y="1072636"/>
                </a:cubicBezTo>
                <a:cubicBezTo>
                  <a:pt x="299422" y="1107117"/>
                  <a:pt x="263288" y="1180881"/>
                  <a:pt x="218761" y="1291200"/>
                </a:cubicBezTo>
                <a:lnTo>
                  <a:pt x="1211909" y="1291255"/>
                </a:lnTo>
                <a:cubicBezTo>
                  <a:pt x="1257058" y="1291255"/>
                  <a:pt x="1293658" y="1327895"/>
                  <a:pt x="1293658" y="1373094"/>
                </a:cubicBezTo>
                <a:lnTo>
                  <a:pt x="1293658" y="1427657"/>
                </a:lnTo>
                <a:cubicBezTo>
                  <a:pt x="1293658" y="1442719"/>
                  <a:pt x="1281458" y="1454933"/>
                  <a:pt x="1266408" y="1454933"/>
                </a:cubicBezTo>
                <a:lnTo>
                  <a:pt x="27250" y="1454933"/>
                </a:lnTo>
                <a:cubicBezTo>
                  <a:pt x="12200" y="1454933"/>
                  <a:pt x="0" y="1442719"/>
                  <a:pt x="0" y="1427657"/>
                </a:cubicBezTo>
                <a:lnTo>
                  <a:pt x="0" y="1373094"/>
                </a:lnTo>
                <a:cubicBezTo>
                  <a:pt x="0" y="1362618"/>
                  <a:pt x="1962" y="1352634"/>
                  <a:pt x="5504" y="1343468"/>
                </a:cubicBezTo>
                <a:cubicBezTo>
                  <a:pt x="6431" y="1338285"/>
                  <a:pt x="7848" y="1333047"/>
                  <a:pt x="9701" y="1327646"/>
                </a:cubicBezTo>
                <a:cubicBezTo>
                  <a:pt x="123442" y="999199"/>
                  <a:pt x="265685" y="712271"/>
                  <a:pt x="452510" y="482250"/>
                </a:cubicBezTo>
                <a:cubicBezTo>
                  <a:pt x="702773" y="174099"/>
                  <a:pt x="1011460" y="0"/>
                  <a:pt x="1382820" y="0"/>
                </a:cubicBezTo>
                <a:close/>
                <a:moveTo>
                  <a:pt x="1153267" y="209563"/>
                </a:moveTo>
                <a:lnTo>
                  <a:pt x="1141386" y="212618"/>
                </a:lnTo>
                <a:cubicBezTo>
                  <a:pt x="847197" y="290474"/>
                  <a:pt x="611323" y="513240"/>
                  <a:pt x="422372" y="842777"/>
                </a:cubicBezTo>
                <a:lnTo>
                  <a:pt x="412727" y="859800"/>
                </a:lnTo>
                <a:lnTo>
                  <a:pt x="432836" y="858491"/>
                </a:lnTo>
                <a:cubicBezTo>
                  <a:pt x="490016" y="855644"/>
                  <a:pt x="547262" y="854371"/>
                  <a:pt x="604510" y="854672"/>
                </a:cubicBezTo>
                <a:lnTo>
                  <a:pt x="691165" y="854672"/>
                </a:lnTo>
                <a:cubicBezTo>
                  <a:pt x="717597" y="854672"/>
                  <a:pt x="755584" y="827992"/>
                  <a:pt x="805560" y="767977"/>
                </a:cubicBezTo>
                <a:lnTo>
                  <a:pt x="809102" y="763558"/>
                </a:lnTo>
                <a:lnTo>
                  <a:pt x="801745" y="755210"/>
                </a:lnTo>
                <a:cubicBezTo>
                  <a:pt x="787695" y="739744"/>
                  <a:pt x="773154" y="724732"/>
                  <a:pt x="758145" y="710198"/>
                </a:cubicBezTo>
                <a:lnTo>
                  <a:pt x="747300" y="699777"/>
                </a:lnTo>
                <a:cubicBezTo>
                  <a:pt x="694162" y="648928"/>
                  <a:pt x="720214" y="559233"/>
                  <a:pt x="792317" y="544830"/>
                </a:cubicBezTo>
                <a:cubicBezTo>
                  <a:pt x="841882" y="535200"/>
                  <a:pt x="891201" y="524340"/>
                  <a:pt x="940229" y="512258"/>
                </a:cubicBezTo>
                <a:lnTo>
                  <a:pt x="960666" y="506856"/>
                </a:lnTo>
                <a:cubicBezTo>
                  <a:pt x="969222" y="504509"/>
                  <a:pt x="976634" y="502327"/>
                  <a:pt x="982793" y="500309"/>
                </a:cubicBezTo>
                <a:lnTo>
                  <a:pt x="987262" y="498890"/>
                </a:lnTo>
                <a:lnTo>
                  <a:pt x="1002467" y="473466"/>
                </a:lnTo>
                <a:lnTo>
                  <a:pt x="1016637" y="448696"/>
                </a:lnTo>
                <a:lnTo>
                  <a:pt x="1027810" y="428836"/>
                </a:lnTo>
                <a:lnTo>
                  <a:pt x="1088576" y="317644"/>
                </a:lnTo>
                <a:cubicBezTo>
                  <a:pt x="1108831" y="280830"/>
                  <a:pt x="1130408" y="244760"/>
                  <a:pt x="1153267" y="20950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  <a:alpha val="3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436" cap="flat">
            <a:noFill/>
            <a:prstDash val="solid"/>
            <a:miter/>
          </a:ln>
        </p:spPr>
        <p:txBody>
          <a:bodyPr rtlCol="0" anchor="ctr"/>
          <a:p>
            <a:endParaRPr lang="zh-CN" altLang="en-US" sz="1350"/>
          </a:p>
        </p:txBody>
      </p:sp>
      <p:sp>
        <p:nvSpPr>
          <p:cNvPr id="3" name="标题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22000" y="270000"/>
            <a:ext cx="8100000" cy="540000"/>
          </a:xfrm>
        </p:spPr>
        <p:txBody>
          <a:bodyPr wrap="square" lIns="0" tIns="0" rIns="0" bIns="0" anchor="b" anchorCtr="0">
            <a:normAutofit/>
          </a:bodyPr>
          <a:lstStyle>
            <a:lvl1pPr algn="l" defTabSz="685800" rtl="0" eaLnBrk="1" fontAlgn="base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lt1">
                    <a:lumMod val="100000"/>
                  </a:schemeClr>
                </a:solidFill>
              </a:rPr>
              <a:t>核心功能模块及技术实现方案</a:t>
            </a:r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5" name="矩形: 圆角 24"/>
          <p:cNvSpPr/>
          <p:nvPr>
            <p:custDataLst>
              <p:tags r:id="rId5"/>
            </p:custDataLst>
          </p:nvPr>
        </p:nvSpPr>
        <p:spPr>
          <a:xfrm>
            <a:off x="521494" y="1266081"/>
            <a:ext cx="2490085" cy="1617666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676753" y="1890926"/>
            <a:ext cx="2179746" cy="8486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>
                <a:ln>
                  <a:noFill/>
                  <a:prstDash val="sysDot"/>
                </a:ln>
                <a:solidFill>
                  <a:srgbClr val="212121"/>
                </a:solidFill>
                <a:latin typeface="+mn-ea"/>
                <a:cs typeface="+mn-ea"/>
              </a:rPr>
              <a:t>用户服务主要负责用户信息的管理，包括用户注册、个人信息更新、查询和用户角色与权限管理。</a:t>
            </a:r>
            <a:endParaRPr lang="zh-CN" altLang="en-US" sz="1000">
              <a:ln>
                <a:noFill/>
                <a:prstDash val="sysDot"/>
              </a:ln>
              <a:solidFill>
                <a:srgbClr val="212121"/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676753" y="1408005"/>
            <a:ext cx="1500021" cy="4430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1500" b="1">
                <a:solidFill>
                  <a:schemeClr val="accent1"/>
                </a:solidFill>
                <a:latin typeface="+mn-ea"/>
                <a:cs typeface="+mn-ea"/>
              </a:rPr>
              <a:t>用户服务功能概述</a:t>
            </a:r>
            <a:endParaRPr lang="zh-CN" altLang="en-US" sz="15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2310781" y="1408005"/>
            <a:ext cx="545739" cy="44304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400" b="1">
                <a:solidFill>
                  <a:schemeClr val="accent1"/>
                </a:solidFill>
                <a:latin typeface="+mn-ea"/>
                <a:cs typeface="+mn-ea"/>
              </a:rPr>
              <a:t>01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8" name="矩形: 圆角 17"/>
          <p:cNvSpPr/>
          <p:nvPr>
            <p:custDataLst>
              <p:tags r:id="rId9"/>
            </p:custDataLst>
          </p:nvPr>
        </p:nvSpPr>
        <p:spPr>
          <a:xfrm>
            <a:off x="3333299" y="1266081"/>
            <a:ext cx="2490085" cy="1617666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3488557" y="1890926"/>
            <a:ext cx="2179746" cy="8486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ln>
                  <a:noFill/>
                  <a:prstDash val="sysDot"/>
                </a:ln>
                <a:solidFill>
                  <a:srgbClr val="212121"/>
                </a:solidFill>
                <a:latin typeface="+mn-ea"/>
                <a:cs typeface="+mn-ea"/>
              </a:rPr>
              <a:t>用户通过提交基本信息进行注册，注册时采用 BCrypt 加密用户密码进行存储，增强数据的安全性。</a:t>
            </a:r>
            <a:endParaRPr lang="zh-CN" altLang="en-US" sz="1000" dirty="0">
              <a:ln>
                <a:noFill/>
                <a:prstDash val="sysDot"/>
              </a:ln>
              <a:solidFill>
                <a:srgbClr val="212121"/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3488557" y="1408005"/>
            <a:ext cx="1500021" cy="4430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1500" b="1">
                <a:solidFill>
                  <a:schemeClr val="accent1"/>
                </a:solidFill>
                <a:latin typeface="+mn-ea"/>
                <a:cs typeface="+mn-ea"/>
              </a:rPr>
              <a:t>用户注册与管理技术方案</a:t>
            </a:r>
            <a:endParaRPr lang="zh-CN" altLang="en-US" sz="15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2"/>
            </p:custDataLst>
          </p:nvPr>
        </p:nvSpPr>
        <p:spPr>
          <a:xfrm>
            <a:off x="5122585" y="1408005"/>
            <a:ext cx="545740" cy="44304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400" b="1">
                <a:solidFill>
                  <a:schemeClr val="accent1"/>
                </a:solidFill>
                <a:latin typeface="+mn-ea"/>
                <a:cs typeface="+mn-ea"/>
              </a:rPr>
              <a:t>02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3" name="矩形: 圆角 22"/>
          <p:cNvSpPr/>
          <p:nvPr>
            <p:custDataLst>
              <p:tags r:id="rId13"/>
            </p:custDataLst>
          </p:nvPr>
        </p:nvSpPr>
        <p:spPr>
          <a:xfrm>
            <a:off x="6138435" y="1266081"/>
            <a:ext cx="2490085" cy="1617666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1" name="矩形 20"/>
          <p:cNvSpPr/>
          <p:nvPr>
            <p:custDataLst>
              <p:tags r:id="rId14"/>
            </p:custDataLst>
          </p:nvPr>
        </p:nvSpPr>
        <p:spPr>
          <a:xfrm>
            <a:off x="6293218" y="1890926"/>
            <a:ext cx="2179747" cy="8486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ln>
                  <a:noFill/>
                  <a:prstDash val="sysDot"/>
                </a:ln>
                <a:solidFill>
                  <a:srgbClr val="212121"/>
                </a:solidFill>
                <a:latin typeface="+mn-ea"/>
                <a:cs typeface="+mn-ea"/>
              </a:rPr>
              <a:t>提供用户个人信息的增、删、改、查功能，支持通过 RESTful API 与前端进行交互。</a:t>
            </a:r>
            <a:endParaRPr lang="zh-CN" altLang="en-US" sz="1000" dirty="0">
              <a:ln>
                <a:noFill/>
                <a:prstDash val="sysDot"/>
              </a:ln>
              <a:solidFill>
                <a:srgbClr val="212121"/>
              </a:solidFill>
              <a:latin typeface="+mn-ea"/>
              <a:cs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5"/>
            </p:custDataLst>
          </p:nvPr>
        </p:nvSpPr>
        <p:spPr>
          <a:xfrm>
            <a:off x="6293218" y="1408005"/>
            <a:ext cx="1500021" cy="4430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1500" b="1">
                <a:solidFill>
                  <a:schemeClr val="accent1"/>
                </a:solidFill>
                <a:latin typeface="+mn-ea"/>
                <a:cs typeface="+mn-ea"/>
              </a:rPr>
              <a:t>用户个人信息处理</a:t>
            </a:r>
            <a:endParaRPr lang="zh-CN" altLang="en-US" sz="15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6"/>
            </p:custDataLst>
          </p:nvPr>
        </p:nvSpPr>
        <p:spPr>
          <a:xfrm>
            <a:off x="7927246" y="1408005"/>
            <a:ext cx="545739" cy="44304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400" b="1">
                <a:solidFill>
                  <a:schemeClr val="accent1"/>
                </a:solidFill>
                <a:latin typeface="+mn-ea"/>
                <a:cs typeface="+mn-ea"/>
              </a:rPr>
              <a:t>03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6" name="矩形: 圆角 39"/>
          <p:cNvSpPr/>
          <p:nvPr>
            <p:custDataLst>
              <p:tags r:id="rId17"/>
            </p:custDataLst>
          </p:nvPr>
        </p:nvSpPr>
        <p:spPr>
          <a:xfrm>
            <a:off x="527685" y="3087753"/>
            <a:ext cx="2490085" cy="1617666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7" name="矩形 26"/>
          <p:cNvSpPr/>
          <p:nvPr>
            <p:custDataLst>
              <p:tags r:id="rId18"/>
            </p:custDataLst>
          </p:nvPr>
        </p:nvSpPr>
        <p:spPr>
          <a:xfrm>
            <a:off x="682944" y="3712599"/>
            <a:ext cx="2179746" cy="8486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>
                <a:ln>
                  <a:noFill/>
                  <a:prstDash val="sysDot"/>
                </a:ln>
                <a:solidFill>
                  <a:srgbClr val="212121"/>
                </a:solidFill>
                <a:latin typeface="+mn-ea"/>
                <a:cs typeface="+mn-ea"/>
              </a:rPr>
              <a:t>使用 SaToken 结合 RBAC（基于角色的访问控制）模型进行权限管理，根据用户角色分配不同的访问权限。</a:t>
            </a:r>
            <a:endParaRPr lang="zh-CN" altLang="en-US" sz="1000">
              <a:ln>
                <a:noFill/>
                <a:prstDash val="sysDot"/>
              </a:ln>
              <a:solidFill>
                <a:srgbClr val="212121"/>
              </a:solidFill>
              <a:latin typeface="+mn-ea"/>
              <a:cs typeface="+mn-ea"/>
            </a:endParaRPr>
          </a:p>
        </p:txBody>
      </p:sp>
      <p:sp>
        <p:nvSpPr>
          <p:cNvPr id="28" name="矩形 27"/>
          <p:cNvSpPr/>
          <p:nvPr>
            <p:custDataLst>
              <p:tags r:id="rId19"/>
            </p:custDataLst>
          </p:nvPr>
        </p:nvSpPr>
        <p:spPr>
          <a:xfrm>
            <a:off x="682944" y="3229677"/>
            <a:ext cx="1500021" cy="4430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1500" b="1">
                <a:solidFill>
                  <a:schemeClr val="accent1"/>
                </a:solidFill>
                <a:latin typeface="+mn-ea"/>
                <a:cs typeface="+mn-ea"/>
              </a:rPr>
              <a:t>用户角色与权限管理</a:t>
            </a:r>
            <a:endParaRPr lang="zh-CN" altLang="en-US" sz="15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9" name="矩形 28"/>
          <p:cNvSpPr/>
          <p:nvPr>
            <p:custDataLst>
              <p:tags r:id="rId20"/>
            </p:custDataLst>
          </p:nvPr>
        </p:nvSpPr>
        <p:spPr>
          <a:xfrm>
            <a:off x="2316972" y="3229677"/>
            <a:ext cx="545739" cy="44304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400" b="1">
                <a:solidFill>
                  <a:schemeClr val="accent1"/>
                </a:solidFill>
                <a:latin typeface="+mn-ea"/>
                <a:cs typeface="+mn-ea"/>
              </a:rPr>
              <a:t>04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0" name="矩形: 圆角 44"/>
          <p:cNvSpPr/>
          <p:nvPr>
            <p:custDataLst>
              <p:tags r:id="rId21"/>
            </p:custDataLst>
          </p:nvPr>
        </p:nvSpPr>
        <p:spPr>
          <a:xfrm>
            <a:off x="3333299" y="3087753"/>
            <a:ext cx="2490085" cy="1617666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1" name="矩形 30"/>
          <p:cNvSpPr/>
          <p:nvPr>
            <p:custDataLst>
              <p:tags r:id="rId22"/>
            </p:custDataLst>
          </p:nvPr>
        </p:nvSpPr>
        <p:spPr>
          <a:xfrm>
            <a:off x="3488557" y="3712599"/>
            <a:ext cx="2179746" cy="8486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ln>
                  <a:noFill/>
                  <a:prstDash val="sysDot"/>
                </a:ln>
                <a:solidFill>
                  <a:srgbClr val="212121"/>
                </a:solidFill>
                <a:latin typeface="+mn-ea"/>
                <a:cs typeface="+mn-ea"/>
              </a:rPr>
              <a:t>用户信息和角色权限会缓存到 Redis，提高查询效率，减少数据库负载。</a:t>
            </a:r>
            <a:endParaRPr lang="zh-CN" altLang="en-US" sz="1000" dirty="0">
              <a:ln>
                <a:noFill/>
                <a:prstDash val="sysDot"/>
              </a:ln>
              <a:solidFill>
                <a:srgbClr val="212121"/>
              </a:solidFill>
              <a:latin typeface="+mn-ea"/>
              <a:cs typeface="+mn-ea"/>
            </a:endParaRPr>
          </a:p>
        </p:txBody>
      </p:sp>
      <p:sp>
        <p:nvSpPr>
          <p:cNvPr id="32" name="矩形 31"/>
          <p:cNvSpPr/>
          <p:nvPr>
            <p:custDataLst>
              <p:tags r:id="rId23"/>
            </p:custDataLst>
          </p:nvPr>
        </p:nvSpPr>
        <p:spPr>
          <a:xfrm>
            <a:off x="3488557" y="3229677"/>
            <a:ext cx="1500021" cy="4430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1500" b="1" dirty="0">
                <a:solidFill>
                  <a:schemeClr val="accent1"/>
                </a:solidFill>
                <a:latin typeface="+mn-ea"/>
                <a:cs typeface="+mn-ea"/>
              </a:rPr>
              <a:t>Redis 缓存应用</a:t>
            </a:r>
            <a:endParaRPr lang="zh-CN" altLang="en-US" sz="15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3" name="矩形 32"/>
          <p:cNvSpPr/>
          <p:nvPr>
            <p:custDataLst>
              <p:tags r:id="rId24"/>
            </p:custDataLst>
          </p:nvPr>
        </p:nvSpPr>
        <p:spPr>
          <a:xfrm>
            <a:off x="5122585" y="3229677"/>
            <a:ext cx="545740" cy="44304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400" b="1">
                <a:solidFill>
                  <a:schemeClr val="accent1"/>
                </a:solidFill>
                <a:latin typeface="+mn-ea"/>
                <a:cs typeface="+mn-ea"/>
              </a:rPr>
              <a:t>05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4" name="矩形: 圆角 49"/>
          <p:cNvSpPr/>
          <p:nvPr>
            <p:custDataLst>
              <p:tags r:id="rId25"/>
            </p:custDataLst>
          </p:nvPr>
        </p:nvSpPr>
        <p:spPr>
          <a:xfrm>
            <a:off x="6131768" y="3087753"/>
            <a:ext cx="2490085" cy="1617666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5" name="矩形 34"/>
          <p:cNvSpPr/>
          <p:nvPr>
            <p:custDataLst>
              <p:tags r:id="rId26"/>
            </p:custDataLst>
          </p:nvPr>
        </p:nvSpPr>
        <p:spPr>
          <a:xfrm>
            <a:off x="6287027" y="3712599"/>
            <a:ext cx="2179746" cy="8486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>
                <a:ln>
                  <a:noFill/>
                  <a:prstDash val="sysDot"/>
                </a:ln>
                <a:solidFill>
                  <a:srgbClr val="212121"/>
                </a:solidFill>
                <a:latin typeface="+mn-ea"/>
                <a:cs typeface="+mn-ea"/>
              </a:rPr>
              <a:t>用户服务可以通过 OpenFeign调用其他微服务获取数据或执行某些操作，确保服务间的紧密协作。</a:t>
            </a:r>
            <a:endParaRPr lang="zh-CN" altLang="en-US" sz="1000">
              <a:ln>
                <a:noFill/>
                <a:prstDash val="sysDot"/>
              </a:ln>
              <a:solidFill>
                <a:srgbClr val="212121"/>
              </a:solidFill>
              <a:latin typeface="+mn-ea"/>
              <a:cs typeface="+mn-ea"/>
            </a:endParaRPr>
          </a:p>
        </p:txBody>
      </p:sp>
      <p:sp>
        <p:nvSpPr>
          <p:cNvPr id="36" name="矩形 35"/>
          <p:cNvSpPr/>
          <p:nvPr>
            <p:custDataLst>
              <p:tags r:id="rId27"/>
            </p:custDataLst>
          </p:nvPr>
        </p:nvSpPr>
        <p:spPr>
          <a:xfrm>
            <a:off x="6287027" y="3229677"/>
            <a:ext cx="1500021" cy="4430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1500" b="1">
                <a:solidFill>
                  <a:schemeClr val="accent1"/>
                </a:solidFill>
                <a:latin typeface="+mn-ea"/>
                <a:cs typeface="+mn-ea"/>
              </a:rPr>
              <a:t>服务间数据访问协作</a:t>
            </a:r>
            <a:endParaRPr lang="zh-CN" altLang="en-US" sz="15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7" name="矩形 36"/>
          <p:cNvSpPr/>
          <p:nvPr>
            <p:custDataLst>
              <p:tags r:id="rId28"/>
            </p:custDataLst>
          </p:nvPr>
        </p:nvSpPr>
        <p:spPr>
          <a:xfrm>
            <a:off x="7921055" y="3229677"/>
            <a:ext cx="545739" cy="44304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400" b="1">
                <a:solidFill>
                  <a:schemeClr val="accent1"/>
                </a:solidFill>
                <a:latin typeface="+mn-ea"/>
                <a:cs typeface="+mn-ea"/>
              </a:rPr>
              <a:t>06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7.42401574803148,&quot;left&quot;:72.74811023622047,&quot;top&quot;:160.88377952755906,&quot;width&quot;:301.8448031496063}"/>
</p:tagLst>
</file>

<file path=ppt/tags/tag10.xml><?xml version="1.0" encoding="utf-8"?>
<p:tagLst xmlns:p="http://schemas.openxmlformats.org/presentationml/2006/main">
  <p:tag name="KSO_WM_DIAGRAM_VIRTUALLY_FRAME" val="{&quot;height&quot;:235.93007874015748,&quot;left&quot;:23.904015748031494,&quot;top&quot;:91.73496062992126,&quot;width&quot;:672.1919685039371}"/>
</p:tagLst>
</file>

<file path=ppt/tags/tag10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1967_2*l_h_a*1_3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UNIT_VALUE" val="39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标题"/>
  <p:tag name="KSO_WM_UNIT_TEXT_TYPE" val="1"/>
  <p:tag name="KSO_WM_UNIT_USESOURCEFORMAT_APPLY" val="1"/>
</p:tagLst>
</file>

<file path=ppt/tags/tag10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967_2*l_h_i*1_3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33203_3*l_h_i*1_2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solid&quot;:{&quot;brightness&quot;:0,&quot;colorType&quot;:1,&quot;foreColorIndex&quot;:5,&quot;transparency&quot;:0.2000000029802322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33203_3*l_h_i*1_1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solid&quot;:{&quot;brightness&quot;:0,&quot;colorType&quot;:1,&quot;foreColorIndex&quot;:5,&quot;transparency&quot;:0.2000000029802322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4_1"/>
  <p:tag name="KSO_WM_UNIT_ID" val="diagram20233203_3*l_h_i*1_4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solid&quot;:{&quot;brightness&quot;:0,&quot;colorType&quot;:1,&quot;foreColorIndex&quot;:5,&quot;transparency&quot;:0.2000000029802322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1"/>
  <p:tag name="KSO_WM_UNIT_ID" val="diagram20233203_3*l_h_i*1_3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solid&quot;:{&quot;brightness&quot;:0,&quot;colorType&quot;:1,&quot;foreColorIndex&quot;:5,&quot;transparency&quot;:0.2000000029802322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203_3*l_h_f*1_2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请单击此处添加正文内容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203_3*l_h_a*1_2_1"/>
  <p:tag name="KSO_WM_TEMPLATE_CATEGORY" val="diagram"/>
  <p:tag name="KSO_WM_TEMPLATE_INDEX" val="20233203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3203_3*l_h_f*1_4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请单击此处添加正文内容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3203_3*l_h_a*1_4_1"/>
  <p:tag name="KSO_WM_TEMPLATE_CATEGORY" val="diagram"/>
  <p:tag name="KSO_WM_TEMPLATE_INDEX" val="20233203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1.xml><?xml version="1.0" encoding="utf-8"?>
<p:tagLst xmlns:p="http://schemas.openxmlformats.org/presentationml/2006/main">
  <p:tag name="KSO_WM_DIAGRAM_VIRTUALLY_FRAME" val="{&quot;height&quot;:235.93007874015748,&quot;left&quot;:23.904015748031494,&quot;top&quot;:91.73496062992126,&quot;width&quot;:672.1919685039371}"/>
</p:tagLst>
</file>

<file path=ppt/tags/tag110.xml><?xml version="1.0" encoding="utf-8"?>
<p:tagLst xmlns:p="http://schemas.openxmlformats.org/presentationml/2006/main"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203_3*l_h_f*1_1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请单击此处添加正文内容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203_3*l_h_a*1_1_1"/>
  <p:tag name="KSO_WM_TEMPLATE_CATEGORY" val="diagram"/>
  <p:tag name="KSO_WM_TEMPLATE_INDEX" val="20233203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12.xml><?xml version="1.0" encoding="utf-8"?>
<p:tagLst xmlns:p="http://schemas.openxmlformats.org/presentationml/2006/main"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3203_3*l_h_f*1_3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请单击此处添加正文内容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3203_3*l_h_a*1_3_1"/>
  <p:tag name="KSO_WM_TEMPLATE_CATEGORY" val="diagram"/>
  <p:tag name="KSO_WM_TEMPLATE_INDEX" val="20233203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14.xml><?xml version="1.0" encoding="utf-8"?>
<p:tagLst xmlns:p="http://schemas.openxmlformats.org/presentationml/2006/main">
  <p:tag name="KSO_WM_UNIT_VALUE" val="108*108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2_1"/>
  <p:tag name="KSO_WM_UNIT_ID" val="diagram20233203_3*l_h_x*1_2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115.xml><?xml version="1.0" encoding="utf-8"?>
<p:tagLst xmlns:p="http://schemas.openxmlformats.org/presentationml/2006/main">
  <p:tag name="KSO_WM_UNIT_VALUE" val="100*108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4_1"/>
  <p:tag name="KSO_WM_UNIT_ID" val="diagram20233203_3*l_h_x*1_4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116.xml><?xml version="1.0" encoding="utf-8"?>
<p:tagLst xmlns:p="http://schemas.openxmlformats.org/presentationml/2006/main">
  <p:tag name="KSO_WM_UNIT_VALUE" val="108*108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3_1"/>
  <p:tag name="KSO_WM_UNIT_ID" val="diagram20233203_3*l_h_x*1_3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117.xml><?xml version="1.0" encoding="utf-8"?>
<p:tagLst xmlns:p="http://schemas.openxmlformats.org/presentationml/2006/main">
  <p:tag name="KSO_WM_UNIT_VALUE" val="100*108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1_1"/>
  <p:tag name="KSO_WM_UNIT_ID" val="diagram20233203_3*l_h_x*1_1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11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207_1*l_h_f*1_2_1"/>
  <p:tag name="KSO_WM_TEMPLATE_CATEGORY" val="diagram"/>
  <p:tag name="KSO_WM_TEMPLATE_INDEX" val="2023320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217"/>
  <p:tag name="KSO_WM_DIAGRAM_MAX_ITEMCNT" val="2"/>
  <p:tag name="KSO_WM_DIAGRAM_MIN_ITEMCNT" val="2"/>
  <p:tag name="KSO_WM_DIAGRAM_VIRTUALLY_FRAME" val="{&quot;height&quot;:377.4015808105469,&quot;left&quot;:315.4469644813838,&quot;top&quot;:46.609288334884056,&quot;width&quot;:419.808197021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你的项正文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。单击此处添加正文，文字是您思想的提炼，请言简意赅的阐述您的观点。单击此处添加正文"/>
  <p:tag name="KSO_WM_UNIT_TEXT_FILL_FORE_SCHEMECOLOR_INDEX" val="1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07_1*l_h_f*1_1_1"/>
  <p:tag name="KSO_WM_TEMPLATE_CATEGORY" val="diagram"/>
  <p:tag name="KSO_WM_TEMPLATE_INDEX" val="2023320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217"/>
  <p:tag name="KSO_WM_DIAGRAM_MAX_ITEMCNT" val="2"/>
  <p:tag name="KSO_WM_DIAGRAM_MIN_ITEMCNT" val="2"/>
  <p:tag name="KSO_WM_DIAGRAM_VIRTUALLY_FRAME" val="{&quot;height&quot;:377.4015808105469,&quot;left&quot;:315.4469644813838,&quot;top&quot;:46.609288334884056,&quot;width&quot;:419.808197021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你的项正文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。单击此处添加正文，文字是您思想的提炼，请言简意赅的阐述您的观点。单击此处添加正文"/>
  <p:tag name="KSO_WM_UNIT_TEXT_FILL_FORE_SCHEMECOLOR_INDEX" val="1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DIAGRAM_VIRTUALLY_FRAME" val="{&quot;height&quot;:235.93007874015748,&quot;left&quot;:23.904015748031494,&quot;top&quot;:91.73496062992126,&quot;width&quot;:672.1919685039371}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207_1*l_h_a*1_2_1"/>
  <p:tag name="KSO_WM_TEMPLATE_CATEGORY" val="diagram"/>
  <p:tag name="KSO_WM_TEMPLATE_INDEX" val="20233207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377.4015808105469,&quot;left&quot;:315.4469644813838,&quot;top&quot;:46.609288334884056,&quot;width&quot;:419.808197021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TEXT_FILL_FORE_SCHEMECOLOR_INDEX" val="1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207_1*l_h_a*1_1_1"/>
  <p:tag name="KSO_WM_TEMPLATE_CATEGORY" val="diagram"/>
  <p:tag name="KSO_WM_TEMPLATE_INDEX" val="20233207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377.4015808105469,&quot;left&quot;:315.4469644813838,&quot;top&quot;:46.609288334884056,&quot;width&quot;:419.808197021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TEXT_FILL_FORE_SCHEMECOLOR_INDEX" val="1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967_1*l_h_f*1_1_1"/>
  <p:tag name="KSO_WM_TEMPLATE_CATEGORY" val="diagram"/>
  <p:tag name="KSO_WM_TEMPLATE_INDEX" val="2023196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72.13134765625,&quot;left&quot;:-24.20150029219976,&quot;top&quot;:40.6324757781742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56"/>
  <p:tag name="KSO_WM_UNIT_TEXT_FILL_FORE_SCHEMECOLOR_INDEX" val="1"/>
  <p:tag name="KSO_WM_UNIT_TEXT_FILL_TYPE" val="1"/>
  <p:tag name="KSO_WM_UNIT_PRESET_TEXT" val="单击此处添加您的文本具体内容，简明扼要地阐述您的观点。根据需要可酌情增减文字，以便观者准确地理解您传达的思想。单击此处添加您的文本具体内容，简明扼要地阐述您的观点。根据需要可酌情增减文字，以便观者准确地理解您传达的思想。"/>
  <p:tag name="KSO_WM_UNIT_TEXT_TYPE" val="1"/>
  <p:tag name="KSO_WM_UNIT_USESOURCEFORMAT_APPLY" val="1"/>
</p:tagLst>
</file>

<file path=ppt/tags/tag12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967_1*l_h_a*1_1_1"/>
  <p:tag name="KSO_WM_TEMPLATE_CATEGORY" val="diagram"/>
  <p:tag name="KSO_WM_TEMPLATE_INDEX" val="2023196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72.13134765625,&quot;left&quot;:-24.20150029219976,&quot;top&quot;:40.6324757781742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35"/>
  <p:tag name="KSO_WM_UNIT_TEXT_FILL_FORE_SCHEMECOLOR_INDEX" val="1"/>
  <p:tag name="KSO_WM_UNIT_TEXT_FILL_TYPE" val="1"/>
  <p:tag name="KSO_WM_UNIT_PRESET_TEXT" val="单击此处添加标题"/>
  <p:tag name="KSO_WM_UNIT_TEXT_TYPE" val="1"/>
  <p:tag name="KSO_WM_UNIT_USESOURCEFORMAT_APPLY" val="1"/>
</p:tagLst>
</file>

<file path=ppt/tags/tag12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967_1*l_h_i*1_1_1"/>
  <p:tag name="KSO_WM_TEMPLATE_CATEGORY" val="diagram"/>
  <p:tag name="KSO_WM_TEMPLATE_INDEX" val="2023196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72.13134765625,&quot;left&quot;:-24.20150029219976,&quot;top&quot;:40.6324757781742,&quot;width&quot;:780.21142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967_1*l_h_f*1_2_1"/>
  <p:tag name="KSO_WM_TEMPLATE_CATEGORY" val="diagram"/>
  <p:tag name="KSO_WM_TEMPLATE_INDEX" val="20231967"/>
  <p:tag name="KSO_WM_UNIT_LAYERLEVEL" val="1_1_1"/>
  <p:tag name="KSO_WM_TAG_VERSION" val="3.0"/>
  <p:tag name="KSO_WM_UNIT_VALUE" val="156"/>
  <p:tag name="KSO_WM_DIAGRAM_MAX_ITEMCNT" val="4"/>
  <p:tag name="KSO_WM_DIAGRAM_MIN_ITEMCNT" val="2"/>
  <p:tag name="KSO_WM_DIAGRAM_VIRTUALLY_FRAME" val="{&quot;height&quot;:372.13134765625,&quot;left&quot;:-24.20150029219976,&quot;top&quot;:40.6324757781742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您的文本具体内容，简明扼要地阐述您的观点。根据需要可酌情增减文字，以便观者准确地理解您传达的思想。单击此处添加您的文本具体内容，简明扼要地阐述您的观点。根据需要可酌情增减文字，以便观者准确地理解您传达的思想。"/>
  <p:tag name="KSO_WM_UNIT_TEXT_TYPE" val="1"/>
  <p:tag name="KSO_WM_UNIT_USESOURCEFORMAT_APPLY" val="1"/>
</p:tagLst>
</file>

<file path=ppt/tags/tag12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967_1*l_h_a*1_2_1"/>
  <p:tag name="KSO_WM_TEMPLATE_CATEGORY" val="diagram"/>
  <p:tag name="KSO_WM_TEMPLATE_INDEX" val="20231967"/>
  <p:tag name="KSO_WM_UNIT_LAYERLEVEL" val="1_1_1"/>
  <p:tag name="KSO_WM_TAG_VERSION" val="3.0"/>
  <p:tag name="KSO_WM_UNIT_VALUE" val="35"/>
  <p:tag name="KSO_WM_DIAGRAM_MAX_ITEMCNT" val="4"/>
  <p:tag name="KSO_WM_DIAGRAM_MIN_ITEMCNT" val="2"/>
  <p:tag name="KSO_WM_DIAGRAM_VIRTUALLY_FRAME" val="{&quot;height&quot;:372.13134765625,&quot;left&quot;:-24.20150029219976,&quot;top&quot;:40.6324757781742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标题"/>
  <p:tag name="KSO_WM_UNIT_TEXT_TYPE" val="1"/>
  <p:tag name="KSO_WM_UNIT_USESOURCEFORMAT_APPLY" val="1"/>
</p:tagLst>
</file>

<file path=ppt/tags/tag12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967_1*l_h_i*1_2_1"/>
  <p:tag name="KSO_WM_TEMPLATE_CATEGORY" val="diagram"/>
  <p:tag name="KSO_WM_TEMPLATE_INDEX" val="2023196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72.13134765625,&quot;left&quot;:-24.20150029219976,&quot;top&quot;:40.6324757781742,&quot;width&quot;:780.21142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985_1*l_h_i*1_2_1"/>
  <p:tag name="KSO_WM_TEMPLATE_CATEGORY" val="diagram"/>
  <p:tag name="KSO_WM_TEMPLATE_INDEX" val="20231985"/>
  <p:tag name="KSO_WM_UNIT_LAYERLEVEL" val="1_1_1"/>
  <p:tag name="KSO_WM_TAG_VERSION" val="3.0"/>
  <p:tag name="KSO_WM_DIAGRAM_VERSION" val="3"/>
  <p:tag name="KSO_WM_DIAGRAM_COLOR_TEXT_CAN_REMOVE" val="n"/>
  <p:tag name="KSO_WM_DIAGRAM_MAX_ITEMCNT" val="2"/>
  <p:tag name="KSO_WM_DIAGRAM_MIN_ITEMCNT" val="2"/>
  <p:tag name="KSO_WM_DIAGRAM_VIRTUALLY_FRAME" val="{&quot;height&quot;:340.46441650390625,&quot;left&quot;:-24.231286784494976,&quot;top&quot;:60.69956340159015,&quot;width&quot;:769.5872192382812}"/>
  <p:tag name="KSO_WM_DIAGRAM_COLOR_MATCH_VALUE" val="{&quot;shape&quot;:{&quot;fill&quot;:{&quot;solid&quot;:{&quot;brightness&quot;:0.6000000238418579,&quot;colorType&quot;:1,&quot;foreColorIndex&quot;:2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FILL_TYPE" val="1"/>
  <p:tag name="KSO_WM_UNIT_FILL_FORE_SCHEMECOLOR_INDEX" val="2"/>
  <p:tag name="KSO_WM_UNIT_FILL_FORE_SCHEMECOLOR_INDEX_BRIGHTNESS" val="0.6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985_1*l_h_f*1_2_1"/>
  <p:tag name="KSO_WM_TEMPLATE_CATEGORY" val="diagram"/>
  <p:tag name="KSO_WM_TEMPLATE_INDEX" val="20231985"/>
  <p:tag name="KSO_WM_UNIT_LAYERLEVEL" val="1_1_1"/>
  <p:tag name="KSO_WM_TAG_VERSION" val="3.0"/>
  <p:tag name="KSO_WM_DIAGRAM_VERSION" val="3"/>
  <p:tag name="KSO_WM_DIAGRAM_COLOR_TEXT_CAN_REMOVE" val="n"/>
  <p:tag name="KSO_WM_DIAGRAM_MAX_ITEMCNT" val="2"/>
  <p:tag name="KSO_WM_DIAGRAM_MIN_ITEMCNT" val="2"/>
  <p:tag name="KSO_WM_DIAGRAM_VIRTUALLY_FRAME" val="{&quot;height&quot;:340.46441650390625,&quot;left&quot;:-24.231286784494976,&quot;top&quot;:60.69956340159015,&quot;width&quot;:769.587219238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PRESET_TEXT" val="单击此处输入智能图形项正文文字是您思想的提炼，请尽量言简意赅的阐述观点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3.xml><?xml version="1.0" encoding="utf-8"?>
<p:tagLst xmlns:p="http://schemas.openxmlformats.org/presentationml/2006/main">
  <p:tag name="KSO_WM_DIAGRAM_VIRTUALLY_FRAME" val="{&quot;height&quot;:235.93007874015748,&quot;left&quot;:23.904015748031494,&quot;top&quot;:91.73496062992126,&quot;width&quot;:672.1919685039371}"/>
</p:tagLst>
</file>

<file path=ppt/tags/tag13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985_1*l_h_a*1_2_1"/>
  <p:tag name="KSO_WM_TEMPLATE_CATEGORY" val="diagram"/>
  <p:tag name="KSO_WM_TEMPLATE_INDEX" val="20231985"/>
  <p:tag name="KSO_WM_UNIT_LAYERLEVEL" val="1_1_1"/>
  <p:tag name="KSO_WM_TAG_VERSION" val="3.0"/>
  <p:tag name="KSO_WM_DIAGRAM_MAX_ITEMCNT" val="2"/>
  <p:tag name="KSO_WM_DIAGRAM_MIN_ITEMCNT" val="2"/>
  <p:tag name="KSO_WM_DIAGRAM_VIRTUALLY_FRAME" val="{&quot;height&quot;:340.46441650390625,&quot;left&quot;:-24.231286784494976,&quot;top&quot;:60.69956340159015,&quot;width&quot;:769.587219238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985_1*l_h_i*1_1_1"/>
  <p:tag name="KSO_WM_TEMPLATE_CATEGORY" val="diagram"/>
  <p:tag name="KSO_WM_TEMPLATE_INDEX" val="20231985"/>
  <p:tag name="KSO_WM_UNIT_LAYERLEVEL" val="1_1_1"/>
  <p:tag name="KSO_WM_TAG_VERSION" val="3.0"/>
  <p:tag name="KSO_WM_DIAGRAM_VERSION" val="3"/>
  <p:tag name="KSO_WM_DIAGRAM_COLOR_TEXT_CAN_REMOVE" val="n"/>
  <p:tag name="KSO_WM_DIAGRAM_MAX_ITEMCNT" val="2"/>
  <p:tag name="KSO_WM_DIAGRAM_MIN_ITEMCNT" val="2"/>
  <p:tag name="KSO_WM_DIAGRAM_VIRTUALLY_FRAME" val="{&quot;height&quot;:340.46441650390625,&quot;left&quot;:-24.231286784494976,&quot;top&quot;:60.69956340159015,&quot;width&quot;:769.5872192382812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0.5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FILL_TYPE" val="3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985_1*l_h_f*1_1_1"/>
  <p:tag name="KSO_WM_TEMPLATE_CATEGORY" val="diagram"/>
  <p:tag name="KSO_WM_TEMPLATE_INDEX" val="20231985"/>
  <p:tag name="KSO_WM_UNIT_LAYERLEVEL" val="1_1_1"/>
  <p:tag name="KSO_WM_TAG_VERSION" val="3.0"/>
  <p:tag name="KSO_WM_DIAGRAM_VERSION" val="3"/>
  <p:tag name="KSO_WM_DIAGRAM_COLOR_TEXT_CAN_REMOVE" val="n"/>
  <p:tag name="KSO_WM_DIAGRAM_MAX_ITEMCNT" val="2"/>
  <p:tag name="KSO_WM_DIAGRAM_MIN_ITEMCNT" val="2"/>
  <p:tag name="KSO_WM_DIAGRAM_VIRTUALLY_FRAME" val="{&quot;height&quot;:340.46441650390625,&quot;left&quot;:-24.231286784494976,&quot;top&quot;:60.69956340159015,&quot;width&quot;:769.587219238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PRESET_TEXT" val="单击此处输入智能图形项正文，文字是您思想的提炼，请尽量言简意赅的阐述观点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3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985_1*l_h_a*1_1_1"/>
  <p:tag name="KSO_WM_TEMPLATE_CATEGORY" val="diagram"/>
  <p:tag name="KSO_WM_TEMPLATE_INDEX" val="20231985"/>
  <p:tag name="KSO_WM_UNIT_LAYERLEVEL" val="1_1_1"/>
  <p:tag name="KSO_WM_TAG_VERSION" val="3.0"/>
  <p:tag name="KSO_WM_DIAGRAM_MAX_ITEMCNT" val="2"/>
  <p:tag name="KSO_WM_DIAGRAM_MIN_ITEMCNT" val="2"/>
  <p:tag name="KSO_WM_DIAGRAM_VIRTUALLY_FRAME" val="{&quot;height&quot;:340.46441650390625,&quot;left&quot;:-24.231286784494976,&quot;top&quot;:60.69956340159015,&quot;width&quot;:769.587219238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31016_4*m_h_i*1_2_2"/>
  <p:tag name="KSO_WM_TEMPLATE_CATEGORY" val="diagram"/>
  <p:tag name="KSO_WM_TEMPLATE_INDEX" val="2023101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3.9499877929687,&quot;left&quot;:-36.312492521991864,&quot;top&quot;:48.70622657595659,&quot;width&quot;:514.90002441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09000000357627869,&quot;transparency&quot;:0},{&quot;brightness&quot;:0.4000000059604645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</p:tagLst>
</file>

<file path=ppt/tags/tag1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1"/>
  <p:tag name="KSO_WM_UNIT_ID" val="diagram20231016_4*m_h_i*1_1_1"/>
  <p:tag name="KSO_WM_TEMPLATE_CATEGORY" val="diagram"/>
  <p:tag name="KSO_WM_TEMPLATE_INDEX" val="2023101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3.9499877929687,&quot;left&quot;:-36.312492521991864,&quot;top&quot;:48.70622657595659,&quot;width&quot;:514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.4000000059604645,&quot;colorType&quot;:1,&quot;foreColorIndex&quot;:5,&quot;pos&quot;:0.15000000596046448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3"/>
  <p:tag name="KSO_WM_UNIT_TEXT_FILL_TYPE" val="3"/>
  <p:tag name="KSO_WM_UNIT_USESOURCEFORMAT_APPLY" val="1"/>
</p:tagLst>
</file>

<file path=ppt/tags/tag136.xml><?xml version="1.0" encoding="utf-8"?>
<p:tagLst xmlns:p="http://schemas.openxmlformats.org/presentationml/2006/main">
  <p:tag name="KSO_WM_BEAUTIFY_FLAG" val="#wm#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31016_4*m_h_a*1_1_1"/>
  <p:tag name="KSO_WM_TEMPLATE_CATEGORY" val="diagram"/>
  <p:tag name="KSO_WM_TEMPLATE_INDEX" val="2023101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3.9499877929687,&quot;left&quot;:-36.312492521991864,&quot;top&quot;:48.70622657595659,&quot;width&quot;:514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添加标题"/>
  <p:tag name="KSO_WM_UNIT_TEXT_FILL_FORE_SCHEMECOLOR_INDEX" val="1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BEAUTIFY_FLAG" val="#wm#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31016_4*m_h_f*1_1_1"/>
  <p:tag name="KSO_WM_TEMPLATE_CATEGORY" val="diagram"/>
  <p:tag name="KSO_WM_TEMPLATE_INDEX" val="2023101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80"/>
  <p:tag name="KSO_WM_DIAGRAM_MAX_ITEMCNT" val="5"/>
  <p:tag name="KSO_WM_DIAGRAM_MIN_ITEMCNT" val="2"/>
  <p:tag name="KSO_WM_DIAGRAM_VIRTUALLY_FRAME" val="{&quot;height&quot;:383.9499877929687,&quot;left&quot;:-36.312492521991864,&quot;top&quot;:48.70622657595659,&quot;width&quot;:514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文本具体内容，简明扼要地阐述您的观点。根据需要可酌情增减文字"/>
  <p:tag name="KSO_WM_UNIT_TEXT_FILL_FORE_SCHEMECOLOR_INDEX" val="1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1"/>
  <p:tag name="KSO_WM_UNIT_ID" val="diagram20231016_4*m_h_i*1_2_1"/>
  <p:tag name="KSO_WM_TEMPLATE_CATEGORY" val="diagram"/>
  <p:tag name="KSO_WM_TEMPLATE_INDEX" val="2023101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3.9499877929687,&quot;left&quot;:-36.312492521991864,&quot;top&quot;:48.70622657595659,&quot;width&quot;:514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.4000000059604645,&quot;colorType&quot;:1,&quot;foreColorIndex&quot;:5,&quot;pos&quot;:0.15000000596046448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3"/>
  <p:tag name="KSO_WM_UNIT_TEXT_FILL_TYPE" val="3"/>
  <p:tag name="KSO_WM_UNIT_USESOURCEFORMAT_APPLY" val="1"/>
</p:tagLst>
</file>

<file path=ppt/tags/tag139.xml><?xml version="1.0" encoding="utf-8"?>
<p:tagLst xmlns:p="http://schemas.openxmlformats.org/presentationml/2006/main">
  <p:tag name="KSO_WM_BEAUTIFY_FLAG" val="#wm#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31016_4*m_h_a*1_2_1"/>
  <p:tag name="KSO_WM_TEMPLATE_CATEGORY" val="diagram"/>
  <p:tag name="KSO_WM_TEMPLATE_INDEX" val="2023101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3.9499877929687,&quot;left&quot;:-36.312492521991864,&quot;top&quot;:48.70622657595659,&quot;width&quot;:514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添加标题"/>
  <p:tag name="KSO_WM_UNIT_TEXT_FILL_FORE_SCHEMECOLOR_INDEX" val="1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DIAGRAM_VIRTUALLY_FRAME" val="{&quot;height&quot;:235.93007874015748,&quot;left&quot;:23.904015748031494,&quot;top&quot;:91.73496062992126,&quot;width&quot;:672.1919685039371}"/>
</p:tagLst>
</file>

<file path=ppt/tags/tag140.xml><?xml version="1.0" encoding="utf-8"?>
<p:tagLst xmlns:p="http://schemas.openxmlformats.org/presentationml/2006/main">
  <p:tag name="KSO_WM_BEAUTIFY_FLAG" val="#wm#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31016_4*m_h_f*1_2_1"/>
  <p:tag name="KSO_WM_TEMPLATE_CATEGORY" val="diagram"/>
  <p:tag name="KSO_WM_TEMPLATE_INDEX" val="2023101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3.9499877929687,&quot;left&quot;:-36.312492521991864,&quot;top&quot;:48.70622657595659,&quot;width&quot;:514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文本具体内容，简明扼要地阐述您的观点。根据需要可酌情增减文字"/>
  <p:tag name="KSO_WM_UNIT_TEXT_FILL_FORE_SCHEMECOLOR_INDEX" val="1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1"/>
  <p:tag name="KSO_WM_UNIT_ID" val="diagram20231016_4*m_h_i*1_3_1"/>
  <p:tag name="KSO_WM_TEMPLATE_CATEGORY" val="diagram"/>
  <p:tag name="KSO_WM_TEMPLATE_INDEX" val="2023101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3.9499877929687,&quot;left&quot;:-36.312492521991864,&quot;top&quot;:48.70622657595659,&quot;width&quot;:514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.4000000059604645,&quot;colorType&quot;:1,&quot;foreColorIndex&quot;:5,&quot;pos&quot;:0.15000000596046448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3"/>
  <p:tag name="KSO_WM_UNIT_TEXT_FILL_TYPE" val="3"/>
  <p:tag name="KSO_WM_UNIT_USESOURCEFORMAT_APPLY" val="1"/>
</p:tagLst>
</file>

<file path=ppt/tags/tag142.xml><?xml version="1.0" encoding="utf-8"?>
<p:tagLst xmlns:p="http://schemas.openxmlformats.org/presentationml/2006/main">
  <p:tag name="KSO_WM_BEAUTIFY_FLAG" val="#wm#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31016_4*m_h_a*1_3_1"/>
  <p:tag name="KSO_WM_TEMPLATE_CATEGORY" val="diagram"/>
  <p:tag name="KSO_WM_TEMPLATE_INDEX" val="2023101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3.9499877929687,&quot;left&quot;:-36.312492521991864,&quot;top&quot;:48.70622657595659,&quot;width&quot;:514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添加标题"/>
  <p:tag name="KSO_WM_UNIT_TEXT_FILL_FORE_SCHEMECOLOR_INDEX" val="1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BEAUTIFY_FLAG" val="#wm#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31016_4*m_h_f*1_3_1"/>
  <p:tag name="KSO_WM_TEMPLATE_CATEGORY" val="diagram"/>
  <p:tag name="KSO_WM_TEMPLATE_INDEX" val="2023101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3.9499877929687,&quot;left&quot;:-36.312492521991864,&quot;top&quot;:48.70622657595659,&quot;width&quot;:514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文本具体内容，简明扼要地阐述您的观点。根据需要可酌情增减文字"/>
  <p:tag name="KSO_WM_UNIT_TEXT_FILL_FORE_SCHEMECOLOR_INDEX" val="1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4_1"/>
  <p:tag name="KSO_WM_UNIT_ID" val="diagram20231016_4*m_h_i*1_4_1"/>
  <p:tag name="KSO_WM_TEMPLATE_CATEGORY" val="diagram"/>
  <p:tag name="KSO_WM_TEMPLATE_INDEX" val="2023101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3.9499877929687,&quot;left&quot;:-36.312492521991864,&quot;top&quot;:48.70622657595659,&quot;width&quot;:514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.4000000059604645,&quot;colorType&quot;:1,&quot;foreColorIndex&quot;:5,&quot;pos&quot;:0.15000000596046448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3"/>
  <p:tag name="KSO_WM_UNIT_TEXT_FILL_TYPE" val="3"/>
  <p:tag name="KSO_WM_UNIT_USESOURCEFORMAT_APPLY" val="1"/>
</p:tagLst>
</file>

<file path=ppt/tags/tag145.xml><?xml version="1.0" encoding="utf-8"?>
<p:tagLst xmlns:p="http://schemas.openxmlformats.org/presentationml/2006/main">
  <p:tag name="KSO_WM_BEAUTIFY_FLAG" val="#wm#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231016_4*m_h_a*1_4_1"/>
  <p:tag name="KSO_WM_TEMPLATE_CATEGORY" val="diagram"/>
  <p:tag name="KSO_WM_TEMPLATE_INDEX" val="2023101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3.9499877929687,&quot;left&quot;:-36.312492521991864,&quot;top&quot;:48.70622657595659,&quot;width&quot;:514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添加标题"/>
  <p:tag name="KSO_WM_UNIT_TEXT_FILL_FORE_SCHEMECOLOR_INDEX" val="1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BEAUTIFY_FLAG" val="#wm#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31016_4*m_h_f*1_4_1"/>
  <p:tag name="KSO_WM_TEMPLATE_CATEGORY" val="diagram"/>
  <p:tag name="KSO_WM_TEMPLATE_INDEX" val="2023101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3.9499877929687,&quot;left&quot;:-36.312492521991864,&quot;top&quot;:48.70622657595659,&quot;width&quot;:514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文本具体内容，简明扼要地阐述您的观点。根据需要可酌情增减文字"/>
  <p:tag name="KSO_WM_UNIT_TEXT_FILL_FORE_SCHEMECOLOR_INDEX" val="1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31016_4*m_h_i*1_3_2"/>
  <p:tag name="KSO_WM_TEMPLATE_CATEGORY" val="diagram"/>
  <p:tag name="KSO_WM_TEMPLATE_INDEX" val="2023101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3.9499877929687,&quot;left&quot;:-36.312492521991864,&quot;top&quot;:48.70622657595659,&quot;width&quot;:514.90002441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09000000357627869,&quot;transparency&quot;:0},{&quot;brightness&quot;:0.4000000059604645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</p:tagLst>
</file>

<file path=ppt/tags/tag1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31016_4*m_h_i*1_4_2"/>
  <p:tag name="KSO_WM_TEMPLATE_CATEGORY" val="diagram"/>
  <p:tag name="KSO_WM_TEMPLATE_INDEX" val="2023101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3.9499877929687,&quot;left&quot;:-36.312492521991864,&quot;top&quot;:48.70622657595659,&quot;width&quot;:514.90002441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09000000357627869,&quot;transparency&quot;:0},{&quot;brightness&quot;:0.4000000059604645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</p:tagLst>
</file>

<file path=ppt/tags/tag1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231016_4*m_h_i*1_5_2"/>
  <p:tag name="KSO_WM_TEMPLATE_CATEGORY" val="diagram"/>
  <p:tag name="KSO_WM_TEMPLATE_INDEX" val="2023101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3.9499877929687,&quot;left&quot;:-36.312492521991864,&quot;top&quot;:48.70622657595659,&quot;width&quot;:514.90002441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09000000357627869,&quot;transparency&quot;:0},{&quot;brightness&quot;:0.4000000059604645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</p:tagLst>
</file>

<file path=ppt/tags/tag15.xml><?xml version="1.0" encoding="utf-8"?>
<p:tagLst xmlns:p="http://schemas.openxmlformats.org/presentationml/2006/main">
  <p:tag name="KSO_WM_DIAGRAM_VIRTUALLY_FRAME" val="{&quot;height&quot;:235.93007874015748,&quot;left&quot;:23.904015748031494,&quot;top&quot;:91.73496062992126,&quot;width&quot;:672.1919685039371}"/>
</p:tagLst>
</file>

<file path=ppt/tags/tag1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33203_3*l_h_i*1_2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solid&quot;:{&quot;brightness&quot;:0,&quot;colorType&quot;:1,&quot;foreColorIndex&quot;:5,&quot;transparency&quot;:0.2000000029802322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33203_3*l_h_i*1_1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solid&quot;:{&quot;brightness&quot;:0,&quot;colorType&quot;:1,&quot;foreColorIndex&quot;:5,&quot;transparency&quot;:0.2000000029802322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4_1"/>
  <p:tag name="KSO_WM_UNIT_ID" val="diagram20233203_3*l_h_i*1_4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solid&quot;:{&quot;brightness&quot;:0,&quot;colorType&quot;:1,&quot;foreColorIndex&quot;:5,&quot;transparency&quot;:0.2000000029802322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1"/>
  <p:tag name="KSO_WM_UNIT_ID" val="diagram20233203_3*l_h_i*1_3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solid&quot;:{&quot;brightness&quot;:0,&quot;colorType&quot;:1,&quot;foreColorIndex&quot;:5,&quot;transparency&quot;:0.2000000029802322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BEAUTIFY_FLAG" val="#wm#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203_3*l_h_f*1_2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请单击此处添加正文内容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203_3*l_h_a*1_2_1"/>
  <p:tag name="KSO_WM_TEMPLATE_CATEGORY" val="diagram"/>
  <p:tag name="KSO_WM_TEMPLATE_INDEX" val="20233203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3203_3*l_h_f*1_4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请单击此处添加正文内容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3203_3*l_h_a*1_4_1"/>
  <p:tag name="KSO_WM_TEMPLATE_CATEGORY" val="diagram"/>
  <p:tag name="KSO_WM_TEMPLATE_INDEX" val="20233203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58.xml><?xml version="1.0" encoding="utf-8"?>
<p:tagLst xmlns:p="http://schemas.openxmlformats.org/presentationml/2006/main">
  <p:tag name="KSO_WM_BEAUTIFY_FLAG" val="#wm#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203_3*l_h_f*1_1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请单击此处添加正文内容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203_3*l_h_a*1_1_1"/>
  <p:tag name="KSO_WM_TEMPLATE_CATEGORY" val="diagram"/>
  <p:tag name="KSO_WM_TEMPLATE_INDEX" val="20233203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6.xml><?xml version="1.0" encoding="utf-8"?>
<p:tagLst xmlns:p="http://schemas.openxmlformats.org/presentationml/2006/main">
  <p:tag name="KSO_WM_DIAGRAM_VIRTUALLY_FRAME" val="{&quot;height&quot;:235.93007874015748,&quot;left&quot;:23.904015748031494,&quot;top&quot;:91.73496062992126,&quot;width&quot;:672.1919685039371}"/>
</p:tagLst>
</file>

<file path=ppt/tags/tag160.xml><?xml version="1.0" encoding="utf-8"?>
<p:tagLst xmlns:p="http://schemas.openxmlformats.org/presentationml/2006/main">
  <p:tag name="KSO_WM_BEAUTIFY_FLAG" val="#wm#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3203_3*l_h_f*1_3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请单击此处添加正文内容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3203_3*l_h_a*1_3_1"/>
  <p:tag name="KSO_WM_TEMPLATE_CATEGORY" val="diagram"/>
  <p:tag name="KSO_WM_TEMPLATE_INDEX" val="20233203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62.xml><?xml version="1.0" encoding="utf-8"?>
<p:tagLst xmlns:p="http://schemas.openxmlformats.org/presentationml/2006/main">
  <p:tag name="KSO_WM_UNIT_VALUE" val="108*108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2_1"/>
  <p:tag name="KSO_WM_UNIT_ID" val="diagram20233203_3*l_h_x*1_2_1"/>
  <p:tag name="KSO_WM_TEMPLATE_CATEGORY" val="diagram"/>
  <p:tag name="KSO_WM_TEMPLATE_INDEX" val="202332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163.xml><?xml version="1.0" encoding="utf-8"?>
<p:tagLst xmlns:p="http://schemas.openxmlformats.org/presentationml/2006/main">
  <p:tag name="KSO_WM_UNIT_VALUE" val="100*108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4_1"/>
  <p:tag name="KSO_WM_UNIT_ID" val="diagram20233203_3*l_h_x*1_4_1"/>
  <p:tag name="KSO_WM_TEMPLATE_CATEGORY" val="diagram"/>
  <p:tag name="KSO_WM_TEMPLATE_INDEX" val="202332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164.xml><?xml version="1.0" encoding="utf-8"?>
<p:tagLst xmlns:p="http://schemas.openxmlformats.org/presentationml/2006/main">
  <p:tag name="KSO_WM_UNIT_VALUE" val="108*108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3_1"/>
  <p:tag name="KSO_WM_UNIT_ID" val="diagram20233203_3*l_h_x*1_3_1"/>
  <p:tag name="KSO_WM_TEMPLATE_CATEGORY" val="diagram"/>
  <p:tag name="KSO_WM_TEMPLATE_INDEX" val="202332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165.xml><?xml version="1.0" encoding="utf-8"?>
<p:tagLst xmlns:p="http://schemas.openxmlformats.org/presentationml/2006/main">
  <p:tag name="KSO_WM_UNIT_VALUE" val="100*108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1_1"/>
  <p:tag name="KSO_WM_UNIT_ID" val="diagram20233203_3*l_h_x*1_1_1"/>
  <p:tag name="KSO_WM_TEMPLATE_CATEGORY" val="diagram"/>
  <p:tag name="KSO_WM_TEMPLATE_INDEX" val="202332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16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967_2*l_h_f*1_1_1"/>
  <p:tag name="KSO_WM_TEMPLATE_CATEGORY" val="diagram"/>
  <p:tag name="KSO_WM_TEMPLATE_INDEX" val="20231967"/>
  <p:tag name="KSO_WM_UNIT_LAYERLEVEL" val="1_1_1"/>
  <p:tag name="KSO_WM_TAG_VERSION" val="3.0"/>
  <p:tag name="KSO_WM_UNIT_VALUE" val="132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，根据需要可增减文字。"/>
  <p:tag name="KSO_WM_UNIT_TEXT_TYPE" val="1"/>
  <p:tag name="KSO_WM_UNIT_USESOURCEFORMAT_APPLY" val="1"/>
</p:tagLst>
</file>

<file path=ppt/tags/tag16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967_2*l_h_a*1_1_1"/>
  <p:tag name="KSO_WM_TEMPLATE_CATEGORY" val="diagram"/>
  <p:tag name="KSO_WM_TEMPLATE_INDEX" val="20231967"/>
  <p:tag name="KSO_WM_UNIT_LAYERLEVEL" val="1_1_1"/>
  <p:tag name="KSO_WM_TAG_VERSION" val="3.0"/>
  <p:tag name="KSO_WM_UNIT_VALUE" val="39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标题"/>
  <p:tag name="KSO_WM_UNIT_TEXT_TYPE" val="1"/>
  <p:tag name="KSO_WM_UNIT_USESOURCEFORMAT_APPLY" val="1"/>
</p:tagLst>
</file>

<file path=ppt/tags/tag16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967_2*l_h_i*1_1_1"/>
  <p:tag name="KSO_WM_TEMPLATE_CATEGORY" val="diagram"/>
  <p:tag name="KSO_WM_TEMPLATE_INDEX" val="2023196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967_2*l_h_f*1_2_1"/>
  <p:tag name="KSO_WM_TEMPLATE_CATEGORY" val="diagram"/>
  <p:tag name="KSO_WM_TEMPLATE_INDEX" val="20231967"/>
  <p:tag name="KSO_WM_UNIT_LAYERLEVEL" val="1_1_1"/>
  <p:tag name="KSO_WM_TAG_VERSION" val="3.0"/>
  <p:tag name="KSO_WM_UNIT_VALUE" val="132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，根据需要可增减文字。"/>
  <p:tag name="KSO_WM_UNIT_TEXT_TYPE" val="1"/>
  <p:tag name="KSO_WM_UNIT_USESOURCEFORMAT_APPLY" val="1"/>
</p:tagLst>
</file>

<file path=ppt/tags/tag17.xml><?xml version="1.0" encoding="utf-8"?>
<p:tagLst xmlns:p="http://schemas.openxmlformats.org/presentationml/2006/main">
  <p:tag name="KSO_WM_DIAGRAM_VIRTUALLY_FRAME" val="{&quot;height&quot;:235.93007874015748,&quot;left&quot;:23.904015748031494,&quot;top&quot;:91.73496062992126,&quot;width&quot;:672.1919685039371}"/>
</p:tagLst>
</file>

<file path=ppt/tags/tag17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967_2*l_h_a*1_2_1"/>
  <p:tag name="KSO_WM_TEMPLATE_CATEGORY" val="diagram"/>
  <p:tag name="KSO_WM_TEMPLATE_INDEX" val="20231967"/>
  <p:tag name="KSO_WM_UNIT_LAYERLEVEL" val="1_1_1"/>
  <p:tag name="KSO_WM_TAG_VERSION" val="3.0"/>
  <p:tag name="KSO_WM_UNIT_VALUE" val="39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标题"/>
  <p:tag name="KSO_WM_UNIT_TEXT_TYPE" val="1"/>
  <p:tag name="KSO_WM_UNIT_USESOURCEFORMAT_APPLY" val="1"/>
</p:tagLst>
</file>

<file path=ppt/tags/tag17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967_2*l_h_i*1_2_1"/>
  <p:tag name="KSO_WM_TEMPLATE_CATEGORY" val="diagram"/>
  <p:tag name="KSO_WM_TEMPLATE_INDEX" val="2023196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967_2*l_h_f*1_3_1"/>
  <p:tag name="KSO_WM_TEMPLATE_CATEGORY" val="diagram"/>
  <p:tag name="KSO_WM_TEMPLATE_INDEX" val="20231967"/>
  <p:tag name="KSO_WM_UNIT_LAYERLEVEL" val="1_1_1"/>
  <p:tag name="KSO_WM_TAG_VERSION" val="3.0"/>
  <p:tag name="KSO_WM_UNIT_VALUE" val="132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，根据需要可增减文字。"/>
  <p:tag name="KSO_WM_UNIT_TEXT_TYPE" val="1"/>
  <p:tag name="KSO_WM_UNIT_USESOURCEFORMAT_APPLY" val="1"/>
</p:tagLst>
</file>

<file path=ppt/tags/tag17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1967_2*l_h_a*1_3_1"/>
  <p:tag name="KSO_WM_TEMPLATE_CATEGORY" val="diagram"/>
  <p:tag name="KSO_WM_TEMPLATE_INDEX" val="20231967"/>
  <p:tag name="KSO_WM_UNIT_LAYERLEVEL" val="1_1_1"/>
  <p:tag name="KSO_WM_TAG_VERSION" val="3.0"/>
  <p:tag name="KSO_WM_UNIT_VALUE" val="39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标题"/>
  <p:tag name="KSO_WM_UNIT_TEXT_TYPE" val="1"/>
  <p:tag name="KSO_WM_UNIT_USESOURCEFORMAT_APPLY" val="1"/>
</p:tagLst>
</file>

<file path=ppt/tags/tag17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967_2*l_h_i*1_3_1"/>
  <p:tag name="KSO_WM_TEMPLATE_CATEGORY" val="diagram"/>
  <p:tag name="KSO_WM_TEMPLATE_INDEX" val="2023196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967_2*l_h_f*1_1_1"/>
  <p:tag name="KSO_WM_TEMPLATE_CATEGORY" val="diagram"/>
  <p:tag name="KSO_WM_TEMPLATE_INDEX" val="20231967"/>
  <p:tag name="KSO_WM_UNIT_LAYERLEVEL" val="1_1_1"/>
  <p:tag name="KSO_WM_TAG_VERSION" val="3.0"/>
  <p:tag name="KSO_WM_UNIT_VALUE" val="132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，根据需要可增减文字。"/>
  <p:tag name="KSO_WM_UNIT_TEXT_TYPE" val="1"/>
  <p:tag name="KSO_WM_UNIT_USESOURCEFORMAT_APPLY" val="1"/>
</p:tagLst>
</file>

<file path=ppt/tags/tag17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967_2*l_h_a*1_1_1"/>
  <p:tag name="KSO_WM_TEMPLATE_CATEGORY" val="diagram"/>
  <p:tag name="KSO_WM_TEMPLATE_INDEX" val="20231967"/>
  <p:tag name="KSO_WM_UNIT_LAYERLEVEL" val="1_1_1"/>
  <p:tag name="KSO_WM_TAG_VERSION" val="3.0"/>
  <p:tag name="KSO_WM_UNIT_VALUE" val="39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标题"/>
  <p:tag name="KSO_WM_UNIT_TEXT_TYPE" val="1"/>
  <p:tag name="KSO_WM_UNIT_USESOURCEFORMAT_APPLY" val="1"/>
</p:tagLst>
</file>

<file path=ppt/tags/tag17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967_2*l_h_i*1_1_1"/>
  <p:tag name="KSO_WM_TEMPLATE_CATEGORY" val="diagram"/>
  <p:tag name="KSO_WM_TEMPLATE_INDEX" val="2023196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967_2*l_h_f*1_2_1"/>
  <p:tag name="KSO_WM_TEMPLATE_CATEGORY" val="diagram"/>
  <p:tag name="KSO_WM_TEMPLATE_INDEX" val="20231967"/>
  <p:tag name="KSO_WM_UNIT_LAYERLEVEL" val="1_1_1"/>
  <p:tag name="KSO_WM_TAG_VERSION" val="3.0"/>
  <p:tag name="KSO_WM_UNIT_VALUE" val="132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，根据需要可增减文字。"/>
  <p:tag name="KSO_WM_UNIT_TEXT_TYPE" val="1"/>
  <p:tag name="KSO_WM_UNIT_USESOURCEFORMAT_APPLY" val="1"/>
</p:tagLst>
</file>

<file path=ppt/tags/tag17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967_2*l_h_a*1_2_1"/>
  <p:tag name="KSO_WM_TEMPLATE_CATEGORY" val="diagram"/>
  <p:tag name="KSO_WM_TEMPLATE_INDEX" val="20231967"/>
  <p:tag name="KSO_WM_UNIT_LAYERLEVEL" val="1_1_1"/>
  <p:tag name="KSO_WM_TAG_VERSION" val="3.0"/>
  <p:tag name="KSO_WM_UNIT_VALUE" val="39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标题"/>
  <p:tag name="KSO_WM_UNIT_TEXT_TYPE" val="1"/>
  <p:tag name="KSO_WM_UNIT_USESOURCEFORMAT_APPLY" val="1"/>
</p:tagLst>
</file>

<file path=ppt/tags/tag18.xml><?xml version="1.0" encoding="utf-8"?>
<p:tagLst xmlns:p="http://schemas.openxmlformats.org/presentationml/2006/main">
  <p:tag name="KSO_WM_DIAGRAM_VIRTUALLY_FRAME" val="{&quot;height&quot;:235.93007874015748,&quot;left&quot;:23.904015748031494,&quot;top&quot;:91.73496062992126,&quot;width&quot;:672.1919685039371}"/>
</p:tagLst>
</file>

<file path=ppt/tags/tag18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967_2*l_h_i*1_2_1"/>
  <p:tag name="KSO_WM_TEMPLATE_CATEGORY" val="diagram"/>
  <p:tag name="KSO_WM_TEMPLATE_INDEX" val="2023196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967_2*l_h_f*1_3_1"/>
  <p:tag name="KSO_WM_TEMPLATE_CATEGORY" val="diagram"/>
  <p:tag name="KSO_WM_TEMPLATE_INDEX" val="20231967"/>
  <p:tag name="KSO_WM_UNIT_LAYERLEVEL" val="1_1_1"/>
  <p:tag name="KSO_WM_TAG_VERSION" val="3.0"/>
  <p:tag name="KSO_WM_UNIT_VALUE" val="132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，根据需要可增减文字。"/>
  <p:tag name="KSO_WM_UNIT_TEXT_TYPE" val="1"/>
  <p:tag name="KSO_WM_UNIT_USESOURCEFORMAT_APPLY" val="1"/>
</p:tagLst>
</file>

<file path=ppt/tags/tag18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1967_2*l_h_a*1_3_1"/>
  <p:tag name="KSO_WM_TEMPLATE_CATEGORY" val="diagram"/>
  <p:tag name="KSO_WM_TEMPLATE_INDEX" val="20231967"/>
  <p:tag name="KSO_WM_UNIT_LAYERLEVEL" val="1_1_1"/>
  <p:tag name="KSO_WM_TAG_VERSION" val="3.0"/>
  <p:tag name="KSO_WM_UNIT_VALUE" val="39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标题"/>
  <p:tag name="KSO_WM_UNIT_TEXT_TYPE" val="1"/>
  <p:tag name="KSO_WM_UNIT_USESOURCEFORMAT_APPLY" val="1"/>
</p:tagLst>
</file>

<file path=ppt/tags/tag18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967_2*l_h_i*1_3_1"/>
  <p:tag name="KSO_WM_TEMPLATE_CATEGORY" val="diagram"/>
  <p:tag name="KSO_WM_TEMPLATE_INDEX" val="2023196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272_1*i*1"/>
  <p:tag name="KSO_WM_TEMPLATE_CATEGORY" val="custom"/>
  <p:tag name="KSO_WM_TEMPLATE_INDEX" val="20233272"/>
  <p:tag name="KSO_WM_UNIT_LAYERLEVEL" val="1"/>
  <p:tag name="KSO_WM_TAG_VERSION" val="3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3272_1*i*2"/>
  <p:tag name="KSO_WM_TEMPLATE_CATEGORY" val="custom"/>
  <p:tag name="KSO_WM_TEMPLATE_INDEX" val="20233272"/>
  <p:tag name="KSO_WM_UNIT_LAYERLEVEL" val="1"/>
  <p:tag name="KSO_WM_TAG_VERSION" val="3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33272_1*i*3"/>
  <p:tag name="KSO_WM_TEMPLATE_CATEGORY" val="custom"/>
  <p:tag name="KSO_WM_TEMPLATE_INDEX" val="20233272"/>
  <p:tag name="KSO_WM_UNIT_LAYERLEVEL" val="1"/>
  <p:tag name="KSO_WM_TAG_VERSION" val="3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33272_1*i*4"/>
  <p:tag name="KSO_WM_TEMPLATE_CATEGORY" val="custom"/>
  <p:tag name="KSO_WM_TEMPLATE_INDEX" val="20233272"/>
  <p:tag name="KSO_WM_UNIT_LAYERLEVEL" val="1"/>
  <p:tag name="KSO_WM_TAG_VERSION" val="3.0"/>
  <p:tag name="KSO_WM_BEAUTIFY_FLAG" val="#wm#"/>
  <p:tag name="KSO_WM_DIAGRAM_COLOR_MATCH_VALUE" val="{}"/>
  <p:tag name="KSO_WM_UNIT_FILL_FORE_SCHEMECOLOR_INDEX" val="5"/>
  <p:tag name="KSO_WM_UNIT_USESOURCEFORMAT_APPLY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233272_1*i*5"/>
  <p:tag name="KSO_WM_TEMPLATE_CATEGORY" val="custom"/>
  <p:tag name="KSO_WM_TEMPLATE_INDEX" val="20233272"/>
  <p:tag name="KSO_WM_UNIT_LAYERLEVEL" val="1"/>
  <p:tag name="KSO_WM_TAG_VERSION" val="3.0"/>
  <p:tag name="KSO_WM_BEAUTIFY_FLAG" val="#wm#"/>
  <p:tag name="KSO_WM_DIAGRAM_COLOR_MATCH_VALUE" val="{}"/>
  <p:tag name="KSO_WM_UNIT_FILL_FORE_SCHEMECOLOR_INDEX" val="5"/>
  <p:tag name="KSO_WM_UNIT_USESOURCEFORMAT_APPLY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custom20233272_1*i*6"/>
  <p:tag name="KSO_WM_TEMPLATE_CATEGORY" val="custom"/>
  <p:tag name="KSO_WM_TEMPLATE_INDEX" val="20233272"/>
  <p:tag name="KSO_WM_UNIT_LAYERLEVEL" val="1"/>
  <p:tag name="KSO_WM_TAG_VERSION" val="3.0"/>
  <p:tag name="KSO_WM_BEAUTIFY_FLAG" val="#wm#"/>
  <p:tag name="KSO_WM_DIAGRAM_COLOR_MATCH_VALUE" val="{}"/>
  <p:tag name="KSO_WM_UNIT_FILL_FORE_SCHEMECOLOR_INDEX" val="5"/>
  <p:tag name="KSO_WM_UNIT_USESOURCEFORMAT_APPLY" val="1"/>
</p:tagLst>
</file>

<file path=ppt/tags/tag19.xml><?xml version="1.0" encoding="utf-8"?>
<p:tagLst xmlns:p="http://schemas.openxmlformats.org/presentationml/2006/main">
  <p:tag name="KSO_WM_DIAGRAM_VIRTUALLY_FRAME" val="{&quot;height&quot;:235.93007874015748,&quot;left&quot;:23.904015748031494,&quot;top&quot;:91.73496062992126,&quot;width&quot;:672.1919685039371}"/>
</p:tagLst>
</file>

<file path=ppt/tags/tag190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2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271_1*l_h_f*1_2_1"/>
  <p:tag name="KSO_WM_TEMPLATE_CATEGORY" val="diagram"/>
  <p:tag name="KSO_WM_TEMPLATE_INDEX" val="20233271"/>
  <p:tag name="KSO_WM_UNIT_LAYERLEVEL" val="1_1_1"/>
  <p:tag name="KSO_WM_TAG_VERSION" val="3.0"/>
  <p:tag name="KSO_WM_DIAGRAM_MAX_ITEMCNT" val="2"/>
  <p:tag name="KSO_WM_DIAGRAM_MIN_ITEMCNT" val="2"/>
  <p:tag name="KSO_WM_DIAGRAM_VIRTUALLY_FRAME" val="{&quot;height&quot;:390.90032958984375,&quot;left&quot;:2.810861816406259,&quot;top&quot;:30.981331268070242,&quot;width&quot;:441.15827636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正文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。单击此处添加正文，文字是您思想的提炼，请言简意赅的阐述您的观点。单击此处添加正文"/>
  <p:tag name="KSO_WM_UNIT_TEXT_FILL_FORE_SCHEMECOLOR_INDEX" val="1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2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71_1*l_h_f*1_1_1"/>
  <p:tag name="KSO_WM_TEMPLATE_CATEGORY" val="diagram"/>
  <p:tag name="KSO_WM_TEMPLATE_INDEX" val="20233271"/>
  <p:tag name="KSO_WM_UNIT_LAYERLEVEL" val="1_1_1"/>
  <p:tag name="KSO_WM_TAG_VERSION" val="3.0"/>
  <p:tag name="KSO_WM_DIAGRAM_MAX_ITEMCNT" val="2"/>
  <p:tag name="KSO_WM_DIAGRAM_MIN_ITEMCNT" val="2"/>
  <p:tag name="KSO_WM_DIAGRAM_VIRTUALLY_FRAME" val="{&quot;height&quot;:390.90032958984375,&quot;left&quot;:2.810861816406259,&quot;top&quot;:30.981331268070242,&quot;width&quot;:441.15827636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正文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。单击此处添加正文，文字是您思想的提炼，请言简意赅的阐述您的观点。单击此处添加正文"/>
  <p:tag name="KSO_WM_UNIT_TEXT_FILL_FORE_SCHEMECOLOR_INDEX" val="1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271_1*l_h_a*1_2_1"/>
  <p:tag name="KSO_WM_TEMPLATE_CATEGORY" val="diagram"/>
  <p:tag name="KSO_WM_TEMPLATE_INDEX" val="2023327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2"/>
  <p:tag name="KSO_WM_DIAGRAM_MIN_ITEMCNT" val="2"/>
  <p:tag name="KSO_WM_DIAGRAM_VIRTUALLY_FRAME" val="{&quot;height&quot;:390.90032958984375,&quot;left&quot;:2.810861816406259,&quot;top&quot;:30.981331268070242,&quot;width&quot;:441.15827636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TEXT_FILL_FORE_SCHEMECOLOR_INDEX" val="1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271_1*l_h_a*1_1_1"/>
  <p:tag name="KSO_WM_TEMPLATE_CATEGORY" val="diagram"/>
  <p:tag name="KSO_WM_TEMPLATE_INDEX" val="2023327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2"/>
  <p:tag name="KSO_WM_DIAGRAM_MIN_ITEMCNT" val="2"/>
  <p:tag name="KSO_WM_DIAGRAM_VIRTUALLY_FRAME" val="{&quot;height&quot;:390.90032958984375,&quot;left&quot;:2.810861816406259,&quot;top&quot;:30.981331268070242,&quot;width&quot;:441.15827636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TEXT_FILL_FORE_SCHEMECOLOR_INDEX" val="1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967_1*l_h_f*1_1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,&quot;left&quot;:-24.20150029219976,&quot;top&quot;:40.6324757781742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56"/>
  <p:tag name="KSO_WM_UNIT_TEXT_FILL_FORE_SCHEMECOLOR_INDEX" val="1"/>
  <p:tag name="KSO_WM_UNIT_TEXT_FILL_TYPE" val="1"/>
  <p:tag name="KSO_WM_UNIT_PRESET_TEXT" val="单击此处添加您的文本具体内容，简明扼要地阐述您的观点。根据需要可酌情增减文字，以便观者准确地理解您传达的思想。单击此处添加您的文本具体内容，简明扼要地阐述您的观点。根据需要可酌情增减文字，以便观者准确地理解您传达的思想。"/>
  <p:tag name="KSO_WM_UNIT_TEXT_TYPE" val="1"/>
  <p:tag name="KSO_WM_UNIT_USESOURCEFORMAT_APPLY" val="1"/>
</p:tagLst>
</file>

<file path=ppt/tags/tag19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967_1*l_h_a*1_1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,&quot;left&quot;:-24.20150029219976,&quot;top&quot;:40.6324757781742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35"/>
  <p:tag name="KSO_WM_UNIT_TEXT_FILL_FORE_SCHEMECOLOR_INDEX" val="1"/>
  <p:tag name="KSO_WM_UNIT_TEXT_FILL_TYPE" val="1"/>
  <p:tag name="KSO_WM_UNIT_PRESET_TEXT" val="单击此处添加标题"/>
  <p:tag name="KSO_WM_UNIT_TEXT_TYPE" val="1"/>
  <p:tag name="KSO_WM_UNIT_USESOURCEFORMAT_APPLY" val="1"/>
</p:tagLst>
</file>

<file path=ppt/tags/tag19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967_1*l_h_i*1_1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,&quot;left&quot;:-24.20150029219976,&quot;top&quot;:40.6324757781742,&quot;width&quot;:780.21142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967_1*l_h_f*1_2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UNIT_VALUE" val="156"/>
  <p:tag name="KSO_WM_DIAGRAM_MAX_ITEMCNT" val="4"/>
  <p:tag name="KSO_WM_DIAGRAM_MIN_ITEMCNT" val="2"/>
  <p:tag name="KSO_WM_DIAGRAM_VIRTUALLY_FRAME" val="{&quot;height&quot;:372.13134765625,&quot;left&quot;:-24.20150029219976,&quot;top&quot;:40.6324757781742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您的文本具体内容，简明扼要地阐述您的观点。根据需要可酌情增减文字，以便观者准确地理解您传达的思想。单击此处添加您的文本具体内容，简明扼要地阐述您的观点。根据需要可酌情增减文字，以便观者准确地理解您传达的思想。"/>
  <p:tag name="KSO_WM_UNIT_TEXT_TYPE" val="1"/>
  <p:tag name="KSO_WM_UNIT_USESOURCEFORMAT_APPLY" val="1"/>
</p:tagLst>
</file>

<file path=ppt/tags/tag19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967_1*l_h_a*1_2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UNIT_VALUE" val="35"/>
  <p:tag name="KSO_WM_DIAGRAM_MAX_ITEMCNT" val="4"/>
  <p:tag name="KSO_WM_DIAGRAM_MIN_ITEMCNT" val="2"/>
  <p:tag name="KSO_WM_DIAGRAM_VIRTUALLY_FRAME" val="{&quot;height&quot;:372.13134765625,&quot;left&quot;:-24.20150029219976,&quot;top&quot;:40.6324757781742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标题"/>
  <p:tag name="KSO_WM_UNIT_TEXT_TYPE" val="1"/>
  <p:tag name="KSO_WM_UNIT_USESOURCEFORMAT_APPLY" val="1"/>
</p:tagLst>
</file>

<file path=ppt/tags/tag19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967_1*l_h_i*1_2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,&quot;left&quot;:-24.20150029219976,&quot;top&quot;:40.6324757781742,&quot;width&quot;:780.21142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DIAGRAM_VIRTUALLY_FRAME" val="{&quot;height&quot;:197.42401574803148,&quot;left&quot;:72.74811023622047,&quot;top&quot;:160.88377952755906,&quot;width&quot;:301.8448031496063}"/>
</p:tagLst>
</file>

<file path=ppt/tags/tag20.xml><?xml version="1.0" encoding="utf-8"?>
<p:tagLst xmlns:p="http://schemas.openxmlformats.org/presentationml/2006/main">
  <p:tag name="KSO_WM_DIAGRAM_VIRTUALLY_FRAME" val="{&quot;height&quot;:235.93007874015748,&quot;left&quot;:23.904015748031494,&quot;top&quot;:91.73496062992126,&quot;width&quot;:672.1919685039371}"/>
</p:tagLst>
</file>

<file path=ppt/tags/tag20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186_2*l_h_f*1_1_1"/>
  <p:tag name="KSO_WM_TEMPLATE_CATEGORY" val="diagram"/>
  <p:tag name="KSO_WM_TEMPLATE_INDEX" val="20233186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48.25323486328125,&quot;left&quot;:-65.21169860359255,&quot;top&quot;:47.32042981245386,&quot;width&quot;:850.393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0"/>
  <p:tag name="KSO_WM_UNIT_PRESET_TEXT" val="单击添加文本具体内容，简明扼要地阐述您的观点。根据需要可酌情增减文字，以便观者准确地理解您传达的思想。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20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186_2*l_h_a*1_1_1"/>
  <p:tag name="KSO_WM_TEMPLATE_CATEGORY" val="diagram"/>
  <p:tag name="KSO_WM_TEMPLATE_INDEX" val="20233186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48.25323486328125,&quot;left&quot;:-65.21169860359255,&quot;top&quot;:47.32042981245386,&quot;width&quot;:850.393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此处添加项标题内容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20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186_2*l_h_f*1_2_1"/>
  <p:tag name="KSO_WM_TEMPLATE_CATEGORY" val="diagram"/>
  <p:tag name="KSO_WM_TEMPLATE_INDEX" val="20233186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48.25323486328125,&quot;left&quot;:-65.21169860359255,&quot;top&quot;:47.32042981245386,&quot;width&quot;:850.393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0"/>
  <p:tag name="KSO_WM_UNIT_PRESET_TEXT" val="单击添加文本具体内容，简明扼要地阐述您的观点。根据需要可酌情增减文字，以便观者准确地理解您传达的思想。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20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186_2*l_h_a*1_2_1"/>
  <p:tag name="KSO_WM_TEMPLATE_CATEGORY" val="diagram"/>
  <p:tag name="KSO_WM_TEMPLATE_INDEX" val="20233186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48.25323486328125,&quot;left&quot;:-65.21169860359255,&quot;top&quot;:47.32042981245386,&quot;width&quot;:850.393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此处添加项标题内容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20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186_2*l_h_f*1_3_1"/>
  <p:tag name="KSO_WM_TEMPLATE_CATEGORY" val="diagram"/>
  <p:tag name="KSO_WM_TEMPLATE_INDEX" val="20233186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48.25323486328125,&quot;left&quot;:-65.21169860359255,&quot;top&quot;:47.32042981245386,&quot;width&quot;:850.393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0"/>
  <p:tag name="KSO_WM_UNIT_PRESET_TEXT" val="单击添加文本具体内容，简明扼要地阐述您的观点。根据需要可酌情增减文字，以便观者准确地理解您传达的思想。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20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186_2*l_h_a*1_3_1"/>
  <p:tag name="KSO_WM_TEMPLATE_CATEGORY" val="diagram"/>
  <p:tag name="KSO_WM_TEMPLATE_INDEX" val="20233186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48.25323486328125,&quot;left&quot;:-65.21169860359255,&quot;top&quot;:47.32042981245386,&quot;width&quot;:850.393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此处添加项标题内容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186_2*l_h_i*1_1_1"/>
  <p:tag name="KSO_WM_TEMPLATE_CATEGORY" val="diagram"/>
  <p:tag name="KSO_WM_TEMPLATE_INDEX" val="202331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SUBTYPE" val="d"/>
  <p:tag name="KSO_WM_UNIT_TYPE" val="l_h_i"/>
  <p:tag name="KSO_WM_UNIT_INDEX" val="1_1_1"/>
  <p:tag name="KSO_WM_DIAGRAM_MAX_ITEMCNT" val="4"/>
  <p:tag name="KSO_WM_DIAGRAM_MIN_ITEMCNT" val="2"/>
  <p:tag name="KSO_WM_DIAGRAM_VIRTUALLY_FRAME" val="{&quot;height&quot;:348.25323486328125,&quot;left&quot;:-65.21169860359255,&quot;top&quot;:47.32042981245386,&quot;width&quot;:850.3935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186_2*l_h_i*1_2_1"/>
  <p:tag name="KSO_WM_TEMPLATE_CATEGORY" val="diagram"/>
  <p:tag name="KSO_WM_TEMPLATE_INDEX" val="202331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SUBTYPE" val="d"/>
  <p:tag name="KSO_WM_UNIT_TYPE" val="l_h_i"/>
  <p:tag name="KSO_WM_UNIT_INDEX" val="1_2_1"/>
  <p:tag name="KSO_WM_DIAGRAM_MAX_ITEMCNT" val="4"/>
  <p:tag name="KSO_WM_DIAGRAM_MIN_ITEMCNT" val="2"/>
  <p:tag name="KSO_WM_DIAGRAM_VIRTUALLY_FRAME" val="{&quot;height&quot;:348.25323486328125,&quot;left&quot;:-65.21169860359255,&quot;top&quot;:47.32042981245386,&quot;width&quot;:850.3935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186_2*l_h_i*1_3_1"/>
  <p:tag name="KSO_WM_TEMPLATE_CATEGORY" val="diagram"/>
  <p:tag name="KSO_WM_TEMPLATE_INDEX" val="202331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SUBTYPE" val="d"/>
  <p:tag name="KSO_WM_UNIT_TYPE" val="l_h_i"/>
  <p:tag name="KSO_WM_UNIT_INDEX" val="1_3_1"/>
  <p:tag name="KSO_WM_DIAGRAM_MAX_ITEMCNT" val="4"/>
  <p:tag name="KSO_WM_DIAGRAM_MIN_ITEMCNT" val="2"/>
  <p:tag name="KSO_WM_DIAGRAM_VIRTUALLY_FRAME" val="{&quot;height&quot;:348.25323486328125,&quot;left&quot;:-65.21169860359255,&quot;top&quot;:47.32042981245386,&quot;width&quot;:850.3935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218_1*i*1"/>
  <p:tag name="KSO_WM_TEMPLATE_CATEGORY" val="custom"/>
  <p:tag name="KSO_WM_TEMPLATE_INDEX" val="20233218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DIAGRAM_VIRTUALLY_FRAME" val="{&quot;height&quot;:235.93007874015748,&quot;left&quot;:23.904015748031494,&quot;top&quot;:91.73496062992126,&quot;width&quot;:672.1919685039371}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3218_1*i*2"/>
  <p:tag name="KSO_WM_TEMPLATE_CATEGORY" val="custom"/>
  <p:tag name="KSO_WM_TEMPLATE_INDEX" val="20233218"/>
  <p:tag name="KSO_WM_UNIT_LAYERLEVEL" val="1"/>
  <p:tag name="KSO_WM_TAG_VERSION" val="3.0"/>
  <p:tag name="KSO_WM_BEAUTIFY_FLAG" val="#wm#"/>
  <p:tag name="KSO_WM_UNIT_FILL_FORE_SCHEMECOLOR_INDEX" val="14"/>
  <p:tag name="KSO_WM_UNIT_TEXT_FILL_FORE_SCHEMECOLOR_INDEX" val="13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3217_1*l_h_i*1_1_2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17_1*l_h_f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12121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6"/>
  <p:tag name="KSO_WM_UNIT_TEXT_FILL_TYPE" val="1"/>
  <p:tag name="KSO_WM_UNIT_PRESET_TEXT" val="单击此处添加文本具体内容，简明扼要地阐述您的内容观点。根据需要可酌情增减正文内容文字，以便观者准确地理解您传达的思想。单击此处添加你的文本内容"/>
  <p:tag name="KSO_WM_UNIT_TEXT_TYPE" val="1"/>
  <p:tag name="KSO_WM_UNIT_USESOURCEFORMAT_APPLY" val="1"/>
</p:tagLst>
</file>

<file path=ppt/tags/tag21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17_1*l_h_a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21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3217_1*l_h_i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d"/>
  <p:tag name="KSO_WM_UNIT_TEXT_FILL_FORE_SCHEMECOLOR_INDEX" val="1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3217_1*l_h_i*1_2_2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217_1*l_h_f*1_2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12121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6"/>
  <p:tag name="KSO_WM_UNIT_TEXT_FILL_TYPE" val="1"/>
  <p:tag name="KSO_WM_UNIT_PRESET_TEXT" val="单击此处添加文本具体内容，简明扼要地阐述您的内容观点。根据需要可酌情增减正文内容文字，以便观者准确地理解您传达的思想。单击此处添加你的文本内容"/>
  <p:tag name="KSO_WM_UNIT_TEXT_TYPE" val="1"/>
  <p:tag name="KSO_WM_UNIT_USESOURCEFORMAT_APPLY" val="1"/>
</p:tagLst>
</file>

<file path=ppt/tags/tag21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217_1*l_h_a*1_2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21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3217_1*l_h_i*1_2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d"/>
  <p:tag name="KSO_WM_UNIT_TEXT_FILL_FORE_SCHEMECOLOR_INDEX" val="1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3217_1*l_h_i*1_3_2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DIAGRAM_VIRTUALLY_FRAME" val="{&quot;height&quot;:235.93007874015748,&quot;left&quot;:23.904015748031494,&quot;top&quot;:91.73496062992126,&quot;width&quot;:672.1919685039371}"/>
</p:tagLst>
</file>

<file path=ppt/tags/tag22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217_1*l_h_f*1_3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12121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6"/>
  <p:tag name="KSO_WM_UNIT_TEXT_FILL_TYPE" val="1"/>
  <p:tag name="KSO_WM_UNIT_PRESET_TEXT" val="单击此处添加文本具体内容，简明扼要地阐述您的内容观点。根据需要可酌情增减正文内容文字，以便观者准确地理解您传达的思想。单击此处添加你的文本内容"/>
  <p:tag name="KSO_WM_UNIT_TEXT_TYPE" val="1"/>
  <p:tag name="KSO_WM_UNIT_USESOURCEFORMAT_APPLY" val="1"/>
</p:tagLst>
</file>

<file path=ppt/tags/tag22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217_1*l_h_a*1_3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22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3217_1*l_h_i*1_3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d"/>
  <p:tag name="KSO_WM_UNIT_TEXT_FILL_FORE_SCHEMECOLOR_INDEX" val="1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3217_1*l_h_i*1_4_2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2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3217_1*l_h_f*1_4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12121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6"/>
  <p:tag name="KSO_WM_UNIT_TEXT_FILL_TYPE" val="1"/>
  <p:tag name="KSO_WM_UNIT_PRESET_TEXT" val="单击此处添加文本具体内容，简明扼要地阐述您的内容观点。根据需要可酌情增减正文内容文字，以便观者准确地理解您传达的思想。单击此处添加你的文本内容"/>
  <p:tag name="KSO_WM_UNIT_TEXT_TYPE" val="1"/>
  <p:tag name="KSO_WM_UNIT_USESOURCEFORMAT_APPLY" val="1"/>
</p:tagLst>
</file>

<file path=ppt/tags/tag22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3217_1*l_h_a*1_4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22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3217_1*l_h_i*1_4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d"/>
  <p:tag name="KSO_WM_UNIT_TEXT_FILL_FORE_SCHEMECOLOR_INDEX" val="1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33217_1*l_h_i*1_5_2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33217_1*l_h_f*1_5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12121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6"/>
  <p:tag name="KSO_WM_UNIT_TEXT_FILL_TYPE" val="1"/>
  <p:tag name="KSO_WM_UNIT_PRESET_TEXT" val="单击此处添加文本具体内容，简明扼要地阐述您的内容观点。根据需要可酌情增减正文内容文字，以便观者准确地理解您传达的思想。单击此处添加你的文本内容"/>
  <p:tag name="KSO_WM_UNIT_TEXT_TYPE" val="1"/>
  <p:tag name="KSO_WM_UNIT_USESOURCEFORMAT_APPLY" val="1"/>
</p:tagLst>
</file>

<file path=ppt/tags/tag22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20233217_1*l_h_a*1_5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23.xml><?xml version="1.0" encoding="utf-8"?>
<p:tagLst xmlns:p="http://schemas.openxmlformats.org/presentationml/2006/main">
  <p:tag name="KSO_WM_DIAGRAM_VIRTUALLY_FRAME" val="{&quot;height&quot;:235.93007874015748,&quot;left&quot;:23.904015748031494,&quot;top&quot;:91.73496062992126,&quot;width&quot;:672.1919685039371}"/>
</p:tagLst>
</file>

<file path=ppt/tags/tag23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33217_1*l_h_i*1_5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d"/>
  <p:tag name="KSO_WM_UNIT_TEXT_FILL_FORE_SCHEMECOLOR_INDEX" val="1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20233217_1*l_h_i*1_6_2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33217_1*l_h_f*1_6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12121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6"/>
  <p:tag name="KSO_WM_UNIT_TEXT_FILL_TYPE" val="1"/>
  <p:tag name="KSO_WM_UNIT_PRESET_TEXT" val="单击此处添加文本具体内容，简明扼要地阐述您的内容观点。根据需要可酌情增减正文内容文字，以便观者准确地理解您传达的思想。单击此处添加你的文本内容"/>
  <p:tag name="KSO_WM_UNIT_TEXT_TYPE" val="1"/>
  <p:tag name="KSO_WM_UNIT_USESOURCEFORMAT_APPLY" val="1"/>
</p:tagLst>
</file>

<file path=ppt/tags/tag23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6_1"/>
  <p:tag name="KSO_WM_UNIT_ID" val="diagram20233217_1*l_h_a*1_6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23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20233217_1*l_h_i*1_6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d"/>
  <p:tag name="KSO_WM_UNIT_TEXT_FILL_FORE_SCHEMECOLOR_INDEX" val="1"/>
  <p:tag name="KSO_WM_UNIT_TEXT_FILL_TYPE" val="1"/>
  <p:tag name="KSO_WM_UNIT_USESOURCEFORMAT_APPLY" val="1"/>
</p:tagLst>
</file>

<file path=ppt/tags/tag235.xml><?xml version="1.0" encoding="utf-8"?>
<p:tagLst xmlns:p="http://schemas.openxmlformats.org/presentationml/2006/main">
  <p:tag name="commondata" val="eyJoZGlkIjoiNmE4YWE2NWM2NjkyMzUxOGRkNDNkNjJlMmYxYjJlZDkifQ=="/>
</p:tagLst>
</file>

<file path=ppt/tags/tag24.xml><?xml version="1.0" encoding="utf-8"?>
<p:tagLst xmlns:p="http://schemas.openxmlformats.org/presentationml/2006/main">
  <p:tag name="KSO_WM_DIAGRAM_VIRTUALLY_FRAME" val="{&quot;height&quot;:235.93007874015748,&quot;left&quot;:23.904015748031494,&quot;top&quot;:91.73496062992126,&quot;width&quot;:672.1919685039371}"/>
</p:tagLst>
</file>

<file path=ppt/tags/tag25.xml><?xml version="1.0" encoding="utf-8"?>
<p:tagLst xmlns:p="http://schemas.openxmlformats.org/presentationml/2006/main">
  <p:tag name="KSO_WM_DIAGRAM_VIRTUALLY_FRAME" val="{&quot;height&quot;:235.93007874015748,&quot;left&quot;:23.904015748031494,&quot;top&quot;:91.73496062992126,&quot;width&quot;:672.1919685039371}"/>
</p:tagLst>
</file>

<file path=ppt/tags/tag26.xml><?xml version="1.0" encoding="utf-8"?>
<p:tagLst xmlns:p="http://schemas.openxmlformats.org/presentationml/2006/main">
  <p:tag name="KSO_WM_DIAGRAM_VIRTUALLY_FRAME" val="{&quot;height&quot;:235.93007874015748,&quot;left&quot;:23.904015748031494,&quot;top&quot;:91.73496062992126,&quot;width&quot;:672.1919685039371}"/>
</p:tagLst>
</file>

<file path=ppt/tags/tag27.xml><?xml version="1.0" encoding="utf-8"?>
<p:tagLst xmlns:p="http://schemas.openxmlformats.org/presentationml/2006/main">
  <p:tag name="KSO_WM_DIAGRAM_VIRTUALLY_FRAME" val="{&quot;height&quot;:271.29385826771653,&quot;left&quot;:35.9007874015748,&quot;top&quot;:75.15929133858268,&quot;width&quot;:648.1984251968504}"/>
</p:tagLst>
</file>

<file path=ppt/tags/tag28.xml><?xml version="1.0" encoding="utf-8"?>
<p:tagLst xmlns:p="http://schemas.openxmlformats.org/presentationml/2006/main">
  <p:tag name="KSO_WM_DIAGRAM_VIRTUALLY_FRAME" val="{&quot;height&quot;:271.29385826771653,&quot;left&quot;:35.9007874015748,&quot;top&quot;:75.15929133858268,&quot;width&quot;:648.1984251968504}"/>
</p:tagLst>
</file>

<file path=ppt/tags/tag29.xml><?xml version="1.0" encoding="utf-8"?>
<p:tagLst xmlns:p="http://schemas.openxmlformats.org/presentationml/2006/main">
  <p:tag name="KSO_WM_DIAGRAM_VIRTUALLY_FRAME" val="{&quot;height&quot;:271.29385826771653,&quot;left&quot;:35.9007874015748,&quot;top&quot;:75.15929133858268,&quot;width&quot;:648.1984251968504}"/>
</p:tagLst>
</file>

<file path=ppt/tags/tag3.xml><?xml version="1.0" encoding="utf-8"?>
<p:tagLst xmlns:p="http://schemas.openxmlformats.org/presentationml/2006/main">
  <p:tag name="KSO_WM_DIAGRAM_VIRTUALLY_FRAME" val="{&quot;height&quot;:197.42401574803148,&quot;left&quot;:72.74811023622047,&quot;top&quot;:160.88377952755906,&quot;width&quot;:301.8448031496063}"/>
</p:tagLst>
</file>

<file path=ppt/tags/tag30.xml><?xml version="1.0" encoding="utf-8"?>
<p:tagLst xmlns:p="http://schemas.openxmlformats.org/presentationml/2006/main">
  <p:tag name="KSO_WM_DIAGRAM_VIRTUALLY_FRAME" val="{&quot;height&quot;:271.29385826771653,&quot;left&quot;:35.9007874015748,&quot;top&quot;:75.15929133858268,&quot;width&quot;:648.1984251968504}"/>
</p:tagLst>
</file>

<file path=ppt/tags/tag31.xml><?xml version="1.0" encoding="utf-8"?>
<p:tagLst xmlns:p="http://schemas.openxmlformats.org/presentationml/2006/main">
  <p:tag name="KSO_WM_DIAGRAM_VIRTUALLY_FRAME" val="{&quot;height&quot;:271.29385826771653,&quot;left&quot;:35.9007874015748,&quot;top&quot;:75.15929133858268,&quot;width&quot;:648.1984251968504}"/>
</p:tagLst>
</file>

<file path=ppt/tags/tag32.xml><?xml version="1.0" encoding="utf-8"?>
<p:tagLst xmlns:p="http://schemas.openxmlformats.org/presentationml/2006/main">
  <p:tag name="KSO_WM_DIAGRAM_VIRTUALLY_FRAME" val="{&quot;height&quot;:271.29385826771653,&quot;left&quot;:35.9007874015748,&quot;top&quot;:75.15929133858268,&quot;width&quot;:648.1984251968504}"/>
</p:tagLst>
</file>

<file path=ppt/tags/tag33.xml><?xml version="1.0" encoding="utf-8"?>
<p:tagLst xmlns:p="http://schemas.openxmlformats.org/presentationml/2006/main">
  <p:tag name="KSO_WM_DIAGRAM_VIRTUALLY_FRAME" val="{&quot;height&quot;:271.29385826771653,&quot;left&quot;:35.9007874015748,&quot;top&quot;:75.15929133858268,&quot;width&quot;:648.1984251968504}"/>
</p:tagLst>
</file>

<file path=ppt/tags/tag34.xml><?xml version="1.0" encoding="utf-8"?>
<p:tagLst xmlns:p="http://schemas.openxmlformats.org/presentationml/2006/main">
  <p:tag name="KSO_WM_DIAGRAM_VIRTUALLY_FRAME" val="{&quot;height&quot;:271.29385826771653,&quot;left&quot;:35.9007874015748,&quot;top&quot;:75.15929133858268,&quot;width&quot;:648.1984251968504}"/>
</p:tagLst>
</file>

<file path=ppt/tags/tag35.xml><?xml version="1.0" encoding="utf-8"?>
<p:tagLst xmlns:p="http://schemas.openxmlformats.org/presentationml/2006/main">
  <p:tag name="KSO_WM_DIAGRAM_VIRTUALLY_FRAME" val="{&quot;height&quot;:271.29385826771653,&quot;left&quot;:35.9007874015748,&quot;top&quot;:75.15929133858268,&quot;width&quot;:648.1984251968504}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218_1*i*1"/>
  <p:tag name="KSO_WM_TEMPLATE_CATEGORY" val="custom"/>
  <p:tag name="KSO_WM_TEMPLATE_INDEX" val="20233218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3218_1*i*2"/>
  <p:tag name="KSO_WM_TEMPLATE_CATEGORY" val="custom"/>
  <p:tag name="KSO_WM_TEMPLATE_INDEX" val="20233218"/>
  <p:tag name="KSO_WM_UNIT_LAYERLEVEL" val="1"/>
  <p:tag name="KSO_WM_TAG_VERSION" val="3.0"/>
  <p:tag name="KSO_WM_BEAUTIFY_FLAG" val="#wm#"/>
  <p:tag name="KSO_WM_UNIT_FILL_FORE_SCHEMECOLOR_INDEX" val="14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3218"/>
  <p:tag name="KSO_WM_UNIT_ID" val="custom20233218_1*a*1"/>
  <p:tag name="KSO_WM_UNIT_PRESET_TEXT" val="单击此处添加标题内容"/>
  <p:tag name="KSO_WM_UNIT_TEXT_FILL_FORE_SCHEMECOLOR_INDEX" val="2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3217_1*l_h_i*1_1_2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DIAGRAM_VIRTUALLY_FRAME" val="{&quot;height&quot;:197.42401574803148,&quot;left&quot;:72.74811023622047,&quot;top&quot;:160.88377952755906,&quot;width&quot;:301.8448031496063}"/>
</p:tagLst>
</file>

<file path=ppt/tags/tag4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17_1*l_h_f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12121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6"/>
  <p:tag name="KSO_WM_UNIT_TEXT_FILL_TYPE" val="1"/>
  <p:tag name="KSO_WM_UNIT_PRESET_TEXT" val="单击此处添加文本具体内容，简明扼要地阐述您的内容观点。根据需要可酌情增减正文内容文字，以便观者准确地理解您传达的思想。单击此处添加你的文本内容"/>
  <p:tag name="KSO_WM_UNIT_TEXT_TYPE" val="1"/>
  <p:tag name="KSO_WM_UNIT_USESOURCEFORMAT_APPLY" val="1"/>
</p:tagLst>
</file>

<file path=ppt/tags/tag4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17_1*l_h_a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4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3217_1*l_h_i*1_1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d"/>
  <p:tag name="KSO_WM_UNIT_TEXT_FILL_FORE_SCHEMECOLOR_INDEX" val="1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3217_1*l_h_i*1_2_2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217_1*l_h_f*1_2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12121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6"/>
  <p:tag name="KSO_WM_UNIT_TEXT_FILL_TYPE" val="1"/>
  <p:tag name="KSO_WM_UNIT_PRESET_TEXT" val="单击此处添加文本具体内容，简明扼要地阐述您的内容观点。根据需要可酌情增减正文内容文字，以便观者准确地理解您传达的思想。单击此处添加你的文本内容"/>
  <p:tag name="KSO_WM_UNIT_TEXT_TYPE" val="1"/>
  <p:tag name="KSO_WM_UNIT_USESOURCEFORMAT_APPLY" val="1"/>
</p:tagLst>
</file>

<file path=ppt/tags/tag4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217_1*l_h_a*1_2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4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3217_1*l_h_i*1_2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d"/>
  <p:tag name="KSO_WM_UNIT_TEXT_FILL_FORE_SCHEMECOLOR_INDEX" val="1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3217_1*l_h_i*1_3_2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217_1*l_h_f*1_3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12121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6"/>
  <p:tag name="KSO_WM_UNIT_TEXT_FILL_TYPE" val="1"/>
  <p:tag name="KSO_WM_UNIT_PRESET_TEXT" val="单击此处添加文本具体内容，简明扼要地阐述您的内容观点。根据需要可酌情增减正文内容文字，以便观者准确地理解您传达的思想。单击此处添加你的文本内容"/>
  <p:tag name="KSO_WM_UNIT_TEXT_TYPE" val="1"/>
  <p:tag name="KSO_WM_UNIT_USESOURCEFORMAT_APPLY" val="1"/>
</p:tagLst>
</file>

<file path=ppt/tags/tag4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217_1*l_h_a*1_3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5.xml><?xml version="1.0" encoding="utf-8"?>
<p:tagLst xmlns:p="http://schemas.openxmlformats.org/presentationml/2006/main">
  <p:tag name="KSO_WM_DIAGRAM_VIRTUALLY_FRAME" val="{&quot;height&quot;:197.42401574803148,&quot;left&quot;:72.74811023622047,&quot;top&quot;:160.88377952755906,&quot;width&quot;:301.8448031496063}"/>
</p:tagLst>
</file>

<file path=ppt/tags/tag5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3217_1*l_h_i*1_3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d"/>
  <p:tag name="KSO_WM_UNIT_TEXT_FILL_FORE_SCHEMECOLOR_INDEX" val="1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3217_1*l_h_i*1_4_2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3217_1*l_h_f*1_4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12121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6"/>
  <p:tag name="KSO_WM_UNIT_TEXT_FILL_TYPE" val="1"/>
  <p:tag name="KSO_WM_UNIT_PRESET_TEXT" val="单击此处添加文本具体内容，简明扼要地阐述您的内容观点。根据需要可酌情增减正文内容文字，以便观者准确地理解您传达的思想。单击此处添加你的文本内容"/>
  <p:tag name="KSO_WM_UNIT_TEXT_TYPE" val="1"/>
  <p:tag name="KSO_WM_UNIT_USESOURCEFORMAT_APPLY" val="1"/>
</p:tagLst>
</file>

<file path=ppt/tags/tag5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3217_1*l_h_a*1_4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5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3217_1*l_h_i*1_4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d"/>
  <p:tag name="KSO_WM_UNIT_TEXT_FILL_FORE_SCHEMECOLOR_INDEX" val="1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33217_1*l_h_i*1_5_2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33217_1*l_h_f*1_5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12121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6"/>
  <p:tag name="KSO_WM_UNIT_TEXT_FILL_TYPE" val="1"/>
  <p:tag name="KSO_WM_UNIT_PRESET_TEXT" val="单击此处添加文本具体内容，简明扼要地阐述您的内容观点。根据需要可酌情增减正文内容文字，以便观者准确地理解您传达的思想。单击此处添加你的文本内容"/>
  <p:tag name="KSO_WM_UNIT_TEXT_TYPE" val="1"/>
  <p:tag name="KSO_WM_UNIT_USESOURCEFORMAT_APPLY" val="1"/>
</p:tagLst>
</file>

<file path=ppt/tags/tag5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20233217_1*l_h_a*1_5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5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33217_1*l_h_i*1_5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d"/>
  <p:tag name="KSO_WM_UNIT_TEXT_FILL_FORE_SCHEMECOLOR_INDEX" val="1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20233217_1*l_h_i*1_6_2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DIAGRAM_VIRTUALLY_FRAME" val="{&quot;height&quot;:197.42401574803148,&quot;left&quot;:72.74811023622047,&quot;top&quot;:160.88377952755906,&quot;width&quot;:301.8448031496063}"/>
</p:tagLst>
</file>

<file path=ppt/tags/tag6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33217_1*l_h_f*1_6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12121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6"/>
  <p:tag name="KSO_WM_UNIT_TEXT_FILL_TYPE" val="1"/>
  <p:tag name="KSO_WM_UNIT_PRESET_TEXT" val="单击此处添加文本具体内容，简明扼要地阐述您的内容观点。根据需要可酌情增减正文内容文字，以便观者准确地理解您传达的思想。单击此处添加你的文本内容"/>
  <p:tag name="KSO_WM_UNIT_TEXT_TYPE" val="1"/>
  <p:tag name="KSO_WM_UNIT_USESOURCEFORMAT_APPLY" val="1"/>
</p:tagLst>
</file>

<file path=ppt/tags/tag6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6_1"/>
  <p:tag name="KSO_WM_UNIT_ID" val="diagram20233217_1*l_h_a*1_6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6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20233217_1*l_h_i*1_6_1"/>
  <p:tag name="KSO_WM_TEMPLATE_CATEGORY" val="diagram"/>
  <p:tag name="KSO_WM_TEMPLATE_INDEX" val="20233217"/>
  <p:tag name="KSO_WM_UNIT_LAYERLEVEL" val="1_1_1"/>
  <p:tag name="KSO_WM_TAG_VERSION" val="3.0"/>
  <p:tag name="KSO_WM_BEAUTIFY_FLAG" val="#wm#"/>
  <p:tag name="KSO_WM_DIAGRAM_MAX_ITEMCNT" val="6"/>
  <p:tag name="KSO_WM_DIAGRAM_MIN_ITEMCNT" val="6"/>
  <p:tag name="KSO_WM_DIAGRAM_VIRTUALLY_FRAME" val="{&quot;height&quot;:361.09283447265625,&quot;left&quot;:-65.31693928395671,&quot;top&quot;:54.552007960522225,&quot;width&quot;:851.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d"/>
  <p:tag name="KSO_WM_UNIT_TEXT_FILL_FORE_SCHEMECOLOR_INDEX" val="1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2489_1*i*1"/>
  <p:tag name="KSO_WM_TEMPLATE_CATEGORY" val="custom"/>
  <p:tag name="KSO_WM_TEMPLATE_INDEX" val="20232489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2488_2*l_i*1_1"/>
  <p:tag name="KSO_WM_TEMPLATE_CATEGORY" val="diagram"/>
  <p:tag name="KSO_WM_TEMPLATE_INDEX" val="20232488"/>
  <p:tag name="KSO_WM_UNIT_LAYERLEVEL" val="1_1"/>
  <p:tag name="KSO_WM_TAG_VERSION" val="3.0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left&quot;:-21.56870383915939,&quot;top&quot;:59.78276200902742,&quot;width&quot;:481.850006103515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2488_2*l_h_f*1_1_1"/>
  <p:tag name="KSO_WM_TEMPLATE_CATEGORY" val="diagram"/>
  <p:tag name="KSO_WM_TEMPLATE_INDEX" val="20232488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left&quot;:-21.56870383915939,&quot;top&quot;:59.78276200902742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文字是您思想的提炼，请简明扼要地阐述您的观点"/>
  <p:tag name="KSO_WM_UNIT_TEXT_FILL_FORE_SCHEMECOLOR_INDEX" val="1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2488_2*l_h_a*1_1_1"/>
  <p:tag name="KSO_WM_TEMPLATE_CATEGORY" val="diagram"/>
  <p:tag name="KSO_WM_TEMPLATE_INDEX" val="20232488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left&quot;:-21.56870383915939,&quot;top&quot;:59.78276200902742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标题"/>
  <p:tag name="KSO_WM_UNIT_USESOURCEFORMAT_APPLY" val="1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2488_2*l_h_f*1_2_1"/>
  <p:tag name="KSO_WM_TEMPLATE_CATEGORY" val="diagram"/>
  <p:tag name="KSO_WM_TEMPLATE_INDEX" val="20232488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left&quot;:-21.56870383915939,&quot;top&quot;:59.78276200902742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文字是您思想的提炼，请简明扼要地阐述您的观点"/>
  <p:tag name="KSO_WM_UNIT_TEXT_FILL_FORE_SCHEMECOLOR_INDEX" val="1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2488_2*l_h_a*1_2_1"/>
  <p:tag name="KSO_WM_TEMPLATE_CATEGORY" val="diagram"/>
  <p:tag name="KSO_WM_TEMPLATE_INDEX" val="20232488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left&quot;:-21.56870383915939,&quot;top&quot;:59.78276200902742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标题"/>
  <p:tag name="KSO_WM_UNIT_USESOURCEFORMAT_APPLY" val="1"/>
</p:tagLst>
</file>

<file path=ppt/tags/tag6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2488_2*l_h_f*1_3_1"/>
  <p:tag name="KSO_WM_TEMPLATE_CATEGORY" val="diagram"/>
  <p:tag name="KSO_WM_TEMPLATE_INDEX" val="20232488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left&quot;:-21.56870383915939,&quot;top&quot;:59.78276200902742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文字是您思想的提炼，请简明扼要地阐述您的观点"/>
  <p:tag name="KSO_WM_UNIT_TEXT_FILL_FORE_SCHEMECOLOR_INDEX" val="1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DIAGRAM_VIRTUALLY_FRAME" val="{&quot;height&quot;:197.42401574803148,&quot;left&quot;:72.74811023622047,&quot;top&quot;:160.88377952755906,&quot;width&quot;:301.8448031496063}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2488_2*l_h_a*1_3_1"/>
  <p:tag name="KSO_WM_TEMPLATE_CATEGORY" val="diagram"/>
  <p:tag name="KSO_WM_TEMPLATE_INDEX" val="20232488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left&quot;:-21.56870383915939,&quot;top&quot;:59.78276200902742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标题"/>
  <p:tag name="KSO_WM_UNIT_USESOURCEFORMAT_APPLY" val="1"/>
</p:tagLst>
</file>

<file path=ppt/tags/tag7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2488_2*l_h_f*1_4_1"/>
  <p:tag name="KSO_WM_TEMPLATE_CATEGORY" val="diagram"/>
  <p:tag name="KSO_WM_TEMPLATE_INDEX" val="20232488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left&quot;:-21.56870383915939,&quot;top&quot;:59.78276200902742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文字是您思想的提炼，请简明扼要地阐述您的观点"/>
  <p:tag name="KSO_WM_UNIT_TEXT_FILL_FORE_SCHEMECOLOR_INDEX" val="1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2488_2*l_h_a*1_4_1"/>
  <p:tag name="KSO_WM_TEMPLATE_CATEGORY" val="diagram"/>
  <p:tag name="KSO_WM_TEMPLATE_INDEX" val="20232488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left&quot;:-21.56870383915939,&quot;top&quot;:59.78276200902742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标题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2488_2*l_h_d*1_1_1"/>
  <p:tag name="KSO_WM_TEMPLATE_CATEGORY" val="diagram"/>
  <p:tag name="KSO_WM_TEMPLATE_INDEX" val="20232488"/>
  <p:tag name="KSO_WM_UNIT_LAYERLEVEL" val="1_1_1"/>
  <p:tag name="KSO_WM_TAG_VERSION" val="3.0"/>
  <p:tag name="KSO_WM_BEAUTIFY_FLAG" val="#wm#"/>
  <p:tag name="KSO_WM_UNIT_VALUE" val="202*274"/>
  <p:tag name="KSO_WM_UNIT_TYPE" val="l_h_d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left&quot;:-21.56870383915939,&quot;top&quot;:59.78276200902742,&quot;width&quot;:481.8500061035156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"/>
  <p:tag name="MH_PIC_SOURCE_TYPE" val="generate_slide_ai*VCG41N1437969130*gallery_gallery_ai_v2.0.2.241120_ONLINE*a0097b57509f00b8b11bbfcd0a8ffd56-slide-0"/>
  <p:tag name="KSO_WM_UNIT_LINE_FILL_TYPE" val="2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2488_2*l_h_d*1_2_1"/>
  <p:tag name="KSO_WM_TEMPLATE_CATEGORY" val="diagram"/>
  <p:tag name="KSO_WM_TEMPLATE_INDEX" val="20232488"/>
  <p:tag name="KSO_WM_UNIT_LAYERLEVEL" val="1_1_1"/>
  <p:tag name="KSO_WM_TAG_VERSION" val="3.0"/>
  <p:tag name="KSO_WM_BEAUTIFY_FLAG" val="#wm#"/>
  <p:tag name="KSO_WM_UNIT_VALUE" val="202*274"/>
  <p:tag name="KSO_WM_UNIT_TYPE" val="l_h_d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left&quot;:-21.56870383915939,&quot;top&quot;:59.78276200902742,&quot;width&quot;:481.8500061035156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"/>
  <p:tag name="MH_PIC_SOURCE_TYPE" val="generate_slide_ai*VCG41N1421155149*gallery_gallery_ai_v2.0.2.241120_ONLINE*a0097b57509f00b8b11bbfcd0a8ffd56-slide-0"/>
  <p:tag name="KSO_WM_UNIT_LINE_FILL_TYPE" val="2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2488_2*l_h_d*1_3_1"/>
  <p:tag name="KSO_WM_TEMPLATE_CATEGORY" val="diagram"/>
  <p:tag name="KSO_WM_TEMPLATE_INDEX" val="20232488"/>
  <p:tag name="KSO_WM_UNIT_LAYERLEVEL" val="1_1_1"/>
  <p:tag name="KSO_WM_TAG_VERSION" val="3.0"/>
  <p:tag name="KSO_WM_BEAUTIFY_FLAG" val="#wm#"/>
  <p:tag name="KSO_WM_UNIT_VALUE" val="202*274"/>
  <p:tag name="KSO_WM_UNIT_TYPE" val="l_h_d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left&quot;:-21.56870383915939,&quot;top&quot;:59.78276200902742,&quot;width&quot;:481.8500061035156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"/>
  <p:tag name="MH_PIC_SOURCE_TYPE" val="generate_slide_ai*VCG211325569610*gallery_gallery_ai_v2.0.2.241120_ONLINE*a0097b57509f00b8b11bbfcd0a8ffd56-slide-0"/>
  <p:tag name="KSO_WM_UNIT_LINE_FILL_TYPE" val="2"/>
  <p:tag name="KSO_WM_UNIT_USESOURCEFORMAT_APPLY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2488_2*l_h_d*1_4_1"/>
  <p:tag name="KSO_WM_TEMPLATE_CATEGORY" val="diagram"/>
  <p:tag name="KSO_WM_TEMPLATE_INDEX" val="20232488"/>
  <p:tag name="KSO_WM_UNIT_LAYERLEVEL" val="1_1_1"/>
  <p:tag name="KSO_WM_TAG_VERSION" val="3.0"/>
  <p:tag name="KSO_WM_BEAUTIFY_FLAG" val="#wm#"/>
  <p:tag name="KSO_WM_UNIT_VALUE" val="202*274"/>
  <p:tag name="KSO_WM_UNIT_TYPE" val="l_h_d"/>
  <p:tag name="KSO_WM_UNIT_INDEX" val="1_4_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left&quot;:-21.56870383915939,&quot;top&quot;:59.78276200902742,&quot;width&quot;:481.8500061035156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"/>
  <p:tag name="MH_PIC_SOURCE_TYPE" val="generate_slide_ai*VCG41N1460619897*gallery_gallery_ai_v2.0.2.241120_ONLINE*a0097b57509f00b8b11bbfcd0a8ffd56-slide-0"/>
  <p:tag name="KSO_WM_UNIT_LINE_FILL_TYPE" val="2"/>
  <p:tag name="KSO_WM_UNIT_USESOURCEFORMAT_APPLY" val="1"/>
</p:tagLst>
</file>

<file path=ppt/tags/tag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33203_3*l_h_i*1_2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solid&quot;:{&quot;brightness&quot;:0,&quot;colorType&quot;:1,&quot;foreColorIndex&quot;:5,&quot;transparency&quot;:0.2000000029802322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33203_3*l_h_i*1_1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solid&quot;:{&quot;brightness&quot;:0,&quot;colorType&quot;:1,&quot;foreColorIndex&quot;:5,&quot;transparency&quot;:0.2000000029802322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4_1"/>
  <p:tag name="KSO_WM_UNIT_ID" val="diagram20233203_3*l_h_i*1_4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solid&quot;:{&quot;brightness&quot;:0,&quot;colorType&quot;:1,&quot;foreColorIndex&quot;:5,&quot;transparency&quot;:0.2000000029802322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DIAGRAM_VIRTUALLY_FRAME" val="{&quot;height&quot;:197.42401574803148,&quot;left&quot;:72.74811023622047,&quot;top&quot;:160.88377952755906,&quot;width&quot;:301.8448031496063}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1"/>
  <p:tag name="KSO_WM_UNIT_ID" val="diagram20233203_3*l_h_i*1_3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solid&quot;:{&quot;brightness&quot;:0,&quot;colorType&quot;:1,&quot;foreColorIndex&quot;:5,&quot;transparency&quot;:0.2000000029802322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203_3*l_h_f*1_2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请单击此处添加正文内容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203_3*l_h_a*1_2_1"/>
  <p:tag name="KSO_WM_TEMPLATE_CATEGORY" val="diagram"/>
  <p:tag name="KSO_WM_TEMPLATE_INDEX" val="20233203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3203_3*l_h_f*1_4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请单击此处添加正文内容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3203_3*l_h_a*1_4_1"/>
  <p:tag name="KSO_WM_TEMPLATE_CATEGORY" val="diagram"/>
  <p:tag name="KSO_WM_TEMPLATE_INDEX" val="20233203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203_3*l_h_f*1_1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请单击此处添加正文内容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203_3*l_h_a*1_1_1"/>
  <p:tag name="KSO_WM_TEMPLATE_CATEGORY" val="diagram"/>
  <p:tag name="KSO_WM_TEMPLATE_INDEX" val="20233203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87.xml><?xml version="1.0" encoding="utf-8"?>
<p:tagLst xmlns:p="http://schemas.openxmlformats.org/presentationml/2006/main">
  <p:tag name="KSO_WM_BEAUTIFY_FLAG" val="#wm#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3203_3*l_h_f*1_3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请单击此处添加正文内容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3203_3*l_h_a*1_3_1"/>
  <p:tag name="KSO_WM_TEMPLATE_CATEGORY" val="diagram"/>
  <p:tag name="KSO_WM_TEMPLATE_INDEX" val="20233203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89.xml><?xml version="1.0" encoding="utf-8"?>
<p:tagLst xmlns:p="http://schemas.openxmlformats.org/presentationml/2006/main">
  <p:tag name="KSO_WM_UNIT_VALUE" val="108*108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2_1"/>
  <p:tag name="KSO_WM_UNIT_ID" val="diagram20233203_3*l_h_x*1_2_1"/>
  <p:tag name="KSO_WM_TEMPLATE_CATEGORY" val="diagram"/>
  <p:tag name="KSO_WM_TEMPLATE_INDEX" val="202332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9.xml><?xml version="1.0" encoding="utf-8"?>
<p:tagLst xmlns:p="http://schemas.openxmlformats.org/presentationml/2006/main">
  <p:tag name="KSO_WM_DIAGRAM_VIRTUALLY_FRAME" val="{&quot;height&quot;:235.93007874015748,&quot;left&quot;:23.904015748031494,&quot;top&quot;:91.73496062992126,&quot;width&quot;:672.1919685039371}"/>
</p:tagLst>
</file>

<file path=ppt/tags/tag90.xml><?xml version="1.0" encoding="utf-8"?>
<p:tagLst xmlns:p="http://schemas.openxmlformats.org/presentationml/2006/main">
  <p:tag name="KSO_WM_UNIT_VALUE" val="100*108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4_1"/>
  <p:tag name="KSO_WM_UNIT_ID" val="diagram20233203_3*l_h_x*1_4_1"/>
  <p:tag name="KSO_WM_TEMPLATE_CATEGORY" val="diagram"/>
  <p:tag name="KSO_WM_TEMPLATE_INDEX" val="202332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91.xml><?xml version="1.0" encoding="utf-8"?>
<p:tagLst xmlns:p="http://schemas.openxmlformats.org/presentationml/2006/main">
  <p:tag name="KSO_WM_UNIT_VALUE" val="108*108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3_1"/>
  <p:tag name="KSO_WM_UNIT_ID" val="diagram20233203_3*l_h_x*1_3_1"/>
  <p:tag name="KSO_WM_TEMPLATE_CATEGORY" val="diagram"/>
  <p:tag name="KSO_WM_TEMPLATE_INDEX" val="202332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92.xml><?xml version="1.0" encoding="utf-8"?>
<p:tagLst xmlns:p="http://schemas.openxmlformats.org/presentationml/2006/main">
  <p:tag name="KSO_WM_UNIT_VALUE" val="100*108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1_1"/>
  <p:tag name="KSO_WM_UNIT_ID" val="diagram20233203_3*l_h_x*1_1_1"/>
  <p:tag name="KSO_WM_TEMPLATE_CATEGORY" val="diagram"/>
  <p:tag name="KSO_WM_TEMPLATE_INDEX" val="20233203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left&quot;:-60.1966868098702,&quot;top&quot;:46.68751358152376,&quot;width&quot;:840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9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967_2*l_h_f*1_1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UNIT_VALUE" val="132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，根据需要可增减文字。"/>
  <p:tag name="KSO_WM_UNIT_TEXT_TYPE" val="1"/>
  <p:tag name="KSO_WM_UNIT_USESOURCEFORMAT_APPLY" val="1"/>
</p:tagLst>
</file>

<file path=ppt/tags/tag9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967_2*l_h_a*1_1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UNIT_VALUE" val="39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标题"/>
  <p:tag name="KSO_WM_UNIT_TEXT_TYPE" val="1"/>
  <p:tag name="KSO_WM_UNIT_USESOURCEFORMAT_APPLY" val="1"/>
</p:tagLst>
</file>

<file path=ppt/tags/tag9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967_2*l_h_i*1_1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967_2*l_h_f*1_2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UNIT_VALUE" val="132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，根据需要可增减文字。"/>
  <p:tag name="KSO_WM_UNIT_TEXT_TYPE" val="1"/>
  <p:tag name="KSO_WM_UNIT_USESOURCEFORMAT_APPLY" val="1"/>
</p:tagLst>
</file>

<file path=ppt/tags/tag9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967_2*l_h_a*1_2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UNIT_VALUE" val="39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标题"/>
  <p:tag name="KSO_WM_UNIT_TEXT_TYPE" val="1"/>
  <p:tag name="KSO_WM_UNIT_USESOURCEFORMAT_APPLY" val="1"/>
</p:tagLst>
</file>

<file path=ppt/tags/tag9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967_2*l_h_i*1_2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967_2*l_h_f*1_3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UNIT_VALUE" val="132"/>
  <p:tag name="KSO_WM_DIAGRAM_MAX_ITEMCNT" val="4"/>
  <p:tag name="KSO_WM_DIAGRAM_MIN_ITEMCNT" val="2"/>
  <p:tag name="KSO_WM_DIAGRAM_VIRTUALLY_FRAME" val="{&quot;height&quot;:372.13134765625006,&quot;left&quot;:-24.20146092212108,&quot;top&quot;:40.65125530573327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，根据需要可增减文字。"/>
  <p:tag name="KSO_WM_UNIT_TEXT_TYPE" val="1"/>
  <p:tag name="KSO_WM_UNIT_USESOURCEFORMAT_APPLY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4979</Words>
  <Application>WPS 演示</Application>
  <PresentationFormat>On-screen Show (16:9)</PresentationFormat>
  <Paragraphs>431</Paragraphs>
  <Slides>32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微软雅黑</vt:lpstr>
      <vt:lpstr>PingFang SC</vt:lpstr>
      <vt:lpstr>Segoe Print</vt:lpstr>
      <vt:lpstr>PingFang SC</vt:lpstr>
      <vt:lpstr>PingFang SC</vt:lpstr>
      <vt:lpstr>Calibri</vt:lpstr>
      <vt:lpstr>Arial Unicode MS</vt:lpstr>
      <vt:lpstr>等线</vt:lpstr>
      <vt:lpstr>MingLiU-ExtB</vt:lpstr>
      <vt:lpstr>Calibri Light</vt:lpstr>
      <vt:lpstr>等线 Light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李沅衡</cp:lastModifiedBy>
  <cp:revision>113</cp:revision>
  <dcterms:created xsi:type="dcterms:W3CDTF">2024-11-26T09:22:00Z</dcterms:created>
  <dcterms:modified xsi:type="dcterms:W3CDTF">2024-11-27T08:42:06Z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CB23D2D9CEAB4ECF873EFB76ABEED2F8_13</vt:lpwstr>
  </property>
  <property fmtid="{D5CDD505-2E9C-101B-9397-08002B2CF9AE}" pid="3" name="KSOProductBuildVer">
    <vt:lpwstr>2052-12.1.0.17147</vt:lpwstr>
  </property>
</Properties>
</file>