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314" r:id="rId6"/>
    <p:sldId id="272" r:id="rId7"/>
    <p:sldId id="258" r:id="rId8"/>
    <p:sldId id="270" r:id="rId9"/>
    <p:sldId id="356" r:id="rId10"/>
    <p:sldId id="320" r:id="rId11"/>
    <p:sldId id="271" r:id="rId12"/>
    <p:sldId id="355" r:id="rId13"/>
    <p:sldId id="385" r:id="rId14"/>
    <p:sldId id="373" r:id="rId15"/>
    <p:sldId id="273" r:id="rId16"/>
    <p:sldId id="347" r:id="rId17"/>
    <p:sldId id="349" r:id="rId18"/>
    <p:sldId id="330" r:id="rId19"/>
    <p:sldId id="398" r:id="rId20"/>
    <p:sldId id="399" r:id="rId21"/>
    <p:sldId id="400" r:id="rId22"/>
    <p:sldId id="401" r:id="rId23"/>
    <p:sldId id="337" r:id="rId24"/>
    <p:sldId id="366" r:id="rId25"/>
    <p:sldId id="368" r:id="rId26"/>
    <p:sldId id="369" r:id="rId27"/>
    <p:sldId id="370" r:id="rId28"/>
    <p:sldId id="269" r:id="rId29"/>
  </p:sldIdLst>
  <p:sldSz cx="9144000" cy="5143500" type="screen16x9"/>
  <p:notesSz cx="5143500" cy="9144000"/>
  <p:custDataLst>
    <p:tags r:id="rId3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50" d="100"/>
          <a:sy n="150" d="100"/>
        </p:scale>
        <p:origin x="80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53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读标题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4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8271240" y="3607127"/>
            <a:ext cx="872760" cy="1536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109" y="273845"/>
            <a:ext cx="8155781" cy="5155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4679157"/>
            <a:ext cx="2191940" cy="279466"/>
          </a:xfrm>
        </p:spPr>
        <p:txBody>
          <a:bodyPr/>
          <a:lstStyle/>
          <a:p>
            <a:fld id="{17B61D2E-5690-4C9D-A84F-76BBD1AD9F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11510" y="6024135"/>
            <a:ext cx="2256660" cy="264781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40153" y="6024135"/>
            <a:ext cx="3309768" cy="2647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419899" y="6024135"/>
            <a:ext cx="2256660" cy="264781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4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73526" y="6183551"/>
            <a:ext cx="2530262" cy="29688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857243" y="6183551"/>
            <a:ext cx="3711050" cy="29688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319500" y="6183551"/>
            <a:ext cx="2530262" cy="29688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2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3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4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5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6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7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4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9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tags" Target="../tags/tag50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5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2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3.png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9" Type="http://schemas.openxmlformats.org/officeDocument/2006/relationships/notesSlide" Target="../notesSlides/notesSlide7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090" y="1216152"/>
            <a:ext cx="9059779" cy="28936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3890" b="1" kern="0" spc="144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   知你社交</a:t>
            </a:r>
            <a:endParaRPr lang="zh-CN" altLang="en-US" sz="3890" b="1" kern="0" spc="144" dirty="0">
              <a:solidFill>
                <a:srgbClr val="374D8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000" b="1" kern="0" spc="144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                           -基于</a:t>
            </a:r>
            <a:r>
              <a:rPr lang="en-US" altLang="zh-CN" sz="2000" b="1" kern="0" spc="144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b="1" kern="0" spc="144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2000" b="1" kern="0" spc="144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AI</a:t>
            </a:r>
            <a:r>
              <a:rPr lang="zh-CN" altLang="en-US" sz="2000" b="1" kern="0" spc="144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个性化社交平台</a:t>
            </a:r>
            <a:endParaRPr lang="zh-CN" altLang="en-US" sz="2000" b="1" kern="0" spc="144" dirty="0">
              <a:solidFill>
                <a:srgbClr val="374D8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3890" b="1" kern="0" spc="144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                                 </a:t>
            </a:r>
            <a:r>
              <a:rPr lang="zh-CN" altLang="en-US" sz="3890" b="1" kern="0" spc="144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项目管理</a:t>
            </a:r>
            <a:endParaRPr lang="zh-CN" altLang="en-US" sz="3890" b="1" kern="0" spc="144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78510" y="3614420"/>
            <a:ext cx="2747010" cy="11156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汇报人: </a:t>
            </a:r>
            <a:r>
              <a:rPr lang="en-US" altLang="zh-CN" sz="15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2251225 王铭乾</a:t>
            </a:r>
            <a:endParaRPr lang="en-US" sz="15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2025-03-</a:t>
            </a:r>
            <a:r>
              <a:rPr lang="en-US" altLang="zh-CN" sz="15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27</a:t>
            </a:r>
            <a:endParaRPr lang="zh-CN" altLang="en-US" sz="15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en-US" altLang="zh-CN" sz="1585" b="1" spc="13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25232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7" name="Shape 4"/>
          <p:cNvSpPr/>
          <p:nvPr/>
        </p:nvSpPr>
        <p:spPr>
          <a:xfrm>
            <a:off x="1150837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8" name="Shape 5"/>
          <p:cNvSpPr/>
          <p:nvPr/>
        </p:nvSpPr>
        <p:spPr>
          <a:xfrm>
            <a:off x="1476442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EB5F6"/>
          </a:solidFill>
        </p:spPr>
      </p:sp>
      <p:sp>
        <p:nvSpPr>
          <p:cNvPr id="9" name="Shape 6"/>
          <p:cNvSpPr/>
          <p:nvPr/>
        </p:nvSpPr>
        <p:spPr>
          <a:xfrm>
            <a:off x="1802047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B8D6FA"/>
          </a:solidFill>
        </p:spPr>
      </p:sp>
      <p:pic>
        <p:nvPicPr>
          <p:cNvPr id="4" name="Picture 3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22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4236469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应对策略——针对优势和机会</a:t>
            </a: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945149" y="1565424"/>
            <a:ext cx="636491" cy="636491"/>
          </a:xfrm>
          <a:prstGeom prst="ellipse">
            <a:avLst/>
          </a:prstGeom>
          <a:solidFill>
            <a:srgbClr val="B98AEE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805272" y="1462209"/>
            <a:ext cx="0" cy="834319"/>
          </a:xfrm>
          <a:prstGeom prst="line">
            <a:avLst/>
          </a:prstGeom>
          <a:ln w="19050" cap="flat" cmpd="sng" algn="ctr">
            <a:solidFill>
              <a:srgbClr val="BDD7E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1908487" y="1284229"/>
            <a:ext cx="2317099" cy="119888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 b="1">
                <a:solidFill>
                  <a:srgbClr val="0070C0"/>
                </a:solidFill>
              </a:rPr>
              <a:t>强化内容生态建设</a:t>
            </a:r>
            <a:endParaRPr lang="zh-CN" altLang="en-US" b="1">
              <a:solidFill>
                <a:srgbClr val="0070C0"/>
              </a:solidFill>
            </a:endParaRPr>
          </a:p>
          <a:p>
            <a:pPr algn="l"/>
            <a:endParaRPr lang="zh-CN" altLang="en-US" b="1"/>
          </a:p>
          <a:p>
            <a:pPr algn="l"/>
            <a:r>
              <a:rPr lang="zh-CN" altLang="en-US" sz="1400"/>
              <a:t>引入优质内容创作者，提高平台初期内容质量。</a:t>
            </a:r>
            <a:endParaRPr lang="zh-CN" altLang="en-US" sz="1400"/>
          </a:p>
        </p:txBody>
      </p:sp>
      <p:sp>
        <p:nvSpPr>
          <p:cNvPr id="7" name="椭圆 6"/>
          <p:cNvSpPr/>
          <p:nvPr userDrawn="1"/>
        </p:nvSpPr>
        <p:spPr>
          <a:xfrm>
            <a:off x="5008495" y="1556822"/>
            <a:ext cx="636491" cy="636491"/>
          </a:xfrm>
          <a:prstGeom prst="ellipse">
            <a:avLst/>
          </a:prstGeom>
          <a:solidFill>
            <a:srgbClr val="7EB5F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949046" y="1374179"/>
            <a:ext cx="0" cy="834320"/>
          </a:xfrm>
          <a:prstGeom prst="line">
            <a:avLst/>
          </a:prstGeom>
          <a:ln w="19050" cap="flat" cmpd="sng" algn="ctr">
            <a:solidFill>
              <a:srgbClr val="BDD7E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6052261" y="1196199"/>
            <a:ext cx="2317099" cy="119888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 b="1">
                <a:solidFill>
                  <a:srgbClr val="2E75B6"/>
                </a:solidFill>
              </a:rPr>
              <a:t>设立激励机制</a:t>
            </a:r>
            <a:endParaRPr lang="zh-CN" altLang="en-US" b="1">
              <a:solidFill>
                <a:srgbClr val="2E75B6"/>
              </a:solidFill>
            </a:endParaRPr>
          </a:p>
          <a:p>
            <a:pPr algn="l"/>
            <a:endParaRPr lang="zh-CN" altLang="en-US" sz="1400" b="1">
              <a:solidFill>
                <a:srgbClr val="2E75B6"/>
              </a:solidFill>
            </a:endParaRPr>
          </a:p>
          <a:p>
            <a:pPr algn="l"/>
            <a:r>
              <a:rPr lang="zh-CN" altLang="en-US" sz="1400"/>
              <a:t>如内容奖励、互动激励，提高用户内容创作积极性。</a:t>
            </a:r>
            <a:endParaRPr lang="zh-CN" altLang="en-US" sz="1400"/>
          </a:p>
        </p:txBody>
      </p:sp>
      <p:sp>
        <p:nvSpPr>
          <p:cNvPr id="14" name="椭圆 13"/>
          <p:cNvSpPr/>
          <p:nvPr userDrawn="1"/>
        </p:nvSpPr>
        <p:spPr>
          <a:xfrm>
            <a:off x="945189" y="3287991"/>
            <a:ext cx="636491" cy="636491"/>
          </a:xfrm>
          <a:prstGeom prst="ellipse">
            <a:avLst/>
          </a:prstGeom>
          <a:solidFill>
            <a:srgbClr val="00B0F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1811855" y="3189037"/>
            <a:ext cx="0" cy="834319"/>
          </a:xfrm>
          <a:prstGeom prst="line">
            <a:avLst/>
          </a:prstGeom>
          <a:ln w="19050" cap="flat" cmpd="sng" algn="ctr">
            <a:solidFill>
              <a:srgbClr val="BDD7E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1908527" y="3006797"/>
            <a:ext cx="2833173" cy="119888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 b="1">
                <a:solidFill>
                  <a:srgbClr val="0070C0"/>
                </a:solidFill>
              </a:rPr>
              <a:t>加快用户增长和品牌推广</a:t>
            </a:r>
            <a:endParaRPr lang="zh-CN" altLang="en-US" b="1">
              <a:solidFill>
                <a:srgbClr val="0070C0"/>
              </a:solidFill>
            </a:endParaRPr>
          </a:p>
          <a:p>
            <a:pPr algn="l"/>
            <a:endParaRPr lang="zh-CN" altLang="en-US" b="1"/>
          </a:p>
          <a:p>
            <a:pPr algn="l"/>
            <a:r>
              <a:rPr lang="zh-CN" altLang="en-US" sz="1400"/>
              <a:t>采用邀请好友奖励、社群分享激励等以及与高校、兴趣社群等目标群体合作，建立初期用户基础。</a:t>
            </a:r>
            <a:endParaRPr lang="zh-CN" altLang="en-US" sz="1400"/>
          </a:p>
        </p:txBody>
      </p:sp>
      <p:sp>
        <p:nvSpPr>
          <p:cNvPr id="17" name="椭圆 16"/>
          <p:cNvSpPr/>
          <p:nvPr userDrawn="1"/>
        </p:nvSpPr>
        <p:spPr>
          <a:xfrm>
            <a:off x="5008495" y="3287991"/>
            <a:ext cx="636491" cy="636491"/>
          </a:xfrm>
          <a:prstGeom prst="ellipse">
            <a:avLst/>
          </a:prstGeom>
          <a:solidFill>
            <a:srgbClr val="7030A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949039" y="3189077"/>
            <a:ext cx="0" cy="834320"/>
          </a:xfrm>
          <a:prstGeom prst="line">
            <a:avLst/>
          </a:prstGeom>
          <a:ln w="19050" cap="flat" cmpd="sng" algn="ctr">
            <a:solidFill>
              <a:srgbClr val="BDD7E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>
            <a:off x="6196463" y="3006817"/>
            <a:ext cx="2317099" cy="119888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 b="1">
                <a:solidFill>
                  <a:srgbClr val="2E75B6"/>
                </a:solidFill>
              </a:rPr>
              <a:t>拓展商业化机会</a:t>
            </a:r>
            <a:endParaRPr lang="zh-CN" altLang="en-US" b="1">
              <a:solidFill>
                <a:srgbClr val="2E75B6"/>
              </a:solidFill>
            </a:endParaRPr>
          </a:p>
          <a:p>
            <a:pPr algn="l"/>
            <a:endParaRPr lang="zh-CN" altLang="en-US" b="1">
              <a:solidFill>
                <a:srgbClr val="2E75B6"/>
              </a:solidFill>
            </a:endParaRPr>
          </a:p>
          <a:p>
            <a:pPr algn="l"/>
            <a:r>
              <a:rPr lang="zh-CN" altLang="en-US" sz="1400"/>
              <a:t>结合社交电商模式，推出品牌合作、活动营销等方式实现变现。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5008495" y="995334"/>
            <a:ext cx="2941620" cy="1556822"/>
          </a:xfrm>
          <a:prstGeom prst="roundRect">
            <a:avLst/>
          </a:prstGeom>
          <a:solidFill>
            <a:srgbClr val="DACEEA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b="1">
                <a:solidFill>
                  <a:srgbClr val="000000"/>
                </a:solidFill>
              </a:rPr>
              <a:t>优化用户增长路径</a:t>
            </a:r>
            <a:endParaRPr lang="zh-CN" altLang="en-US" b="1">
              <a:solidFill>
                <a:srgbClr val="000000"/>
              </a:solidFill>
            </a:endParaRPr>
          </a:p>
          <a:p>
            <a:pPr algn="l"/>
            <a:endParaRPr lang="zh-CN" altLang="en-US" b="1">
              <a:solidFill>
                <a:srgbClr val="000000"/>
              </a:solidFill>
            </a:endParaRPr>
          </a:p>
          <a:p>
            <a:pPr algn="l"/>
            <a:r>
              <a:rPr lang="zh-CN" altLang="en-US" sz="1400">
                <a:solidFill>
                  <a:srgbClr val="000000"/>
                </a:solidFill>
              </a:rPr>
              <a:t>结合线上活动，如社群挑战、兴趣讨论，激发用户活跃度。另外可通过短视频、直播等方式推广，提高平台曝光度。</a:t>
            </a:r>
            <a:endParaRPr lang="zh-CN" altLang="en-US" sz="1400">
              <a:solidFill>
                <a:srgbClr val="000000"/>
              </a:solidFill>
            </a:endParaRPr>
          </a:p>
        </p:txBody>
      </p:sp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22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4236469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应对策略——针对劣势和威胁</a:t>
            </a:r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795872" y="995334"/>
            <a:ext cx="2941620" cy="1556822"/>
          </a:xfrm>
          <a:prstGeom prst="roundRect">
            <a:avLst/>
          </a:prstGeom>
          <a:solidFill>
            <a:srgbClr val="DAE3F3">
              <a:alpha val="100000"/>
            </a:srgbClr>
          </a:solidFill>
          <a:ln w="12700" cap="flat" cmpd="sng" algn="ctr">
            <a:solidFill>
              <a:srgbClr val="BDD7E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b="1">
                <a:solidFill>
                  <a:srgbClr val="000000"/>
                </a:solidFill>
              </a:rPr>
              <a:t>解决用户冷启动问题</a:t>
            </a:r>
            <a:endParaRPr lang="zh-CN" altLang="en-US" b="1">
              <a:solidFill>
                <a:srgbClr val="000000"/>
              </a:solidFill>
            </a:endParaRPr>
          </a:p>
          <a:p>
            <a:pPr algn="l"/>
            <a:endParaRPr lang="zh-CN" altLang="en-US" b="1">
              <a:solidFill>
                <a:srgbClr val="000000"/>
              </a:solidFill>
            </a:endParaRPr>
          </a:p>
          <a:p>
            <a:pPr algn="l"/>
            <a:r>
              <a:rPr lang="zh-CN" altLang="en-US" sz="1400">
                <a:solidFill>
                  <a:srgbClr val="000000"/>
                </a:solidFill>
              </a:rPr>
              <a:t>采用兴趣标签+AI 推荐，提升新用户初期体验。结合热门社交话题，引导用户参与，提高早期活跃度</a:t>
            </a:r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795872" y="3044835"/>
            <a:ext cx="2941620" cy="1556822"/>
          </a:xfrm>
          <a:prstGeom prst="roundRect">
            <a:avLst/>
          </a:prstGeom>
          <a:solidFill>
            <a:srgbClr val="DEEBF7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b="1">
                <a:solidFill>
                  <a:srgbClr val="000000"/>
                </a:solidFill>
              </a:rPr>
              <a:t>加强社区管理与内容审核</a:t>
            </a:r>
            <a:endParaRPr lang="zh-CN" altLang="en-US" b="1">
              <a:solidFill>
                <a:srgbClr val="000000"/>
              </a:solidFill>
            </a:endParaRPr>
          </a:p>
          <a:p>
            <a:pPr algn="l"/>
            <a:endParaRPr lang="zh-CN" altLang="en-US" sz="1400">
              <a:solidFill>
                <a:srgbClr val="000000"/>
              </a:solidFill>
            </a:endParaRPr>
          </a:p>
          <a:p>
            <a:pPr algn="l"/>
            <a:r>
              <a:rPr lang="zh-CN" altLang="en-US" sz="1400">
                <a:solidFill>
                  <a:srgbClr val="000000"/>
                </a:solidFill>
              </a:rPr>
              <a:t>建立健全的社区规则，引导用户生产优质内容，防止低质量信息泛滥，同时确保内容合规。</a:t>
            </a:r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5008495" y="3044835"/>
            <a:ext cx="2941620" cy="1556822"/>
          </a:xfrm>
          <a:prstGeom prst="roundRect">
            <a:avLst/>
          </a:prstGeom>
          <a:solidFill>
            <a:srgbClr val="A3D2F3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b="1">
                <a:solidFill>
                  <a:srgbClr val="000000"/>
                </a:solidFill>
              </a:rPr>
              <a:t>提升用户忠诚度和留存率</a:t>
            </a:r>
            <a:endParaRPr lang="zh-CN" altLang="en-US" b="1">
              <a:solidFill>
                <a:srgbClr val="000000"/>
              </a:solidFill>
            </a:endParaRPr>
          </a:p>
          <a:p>
            <a:pPr algn="ctr"/>
            <a:endParaRPr lang="zh-CN" altLang="en-US" b="1">
              <a:solidFill>
                <a:srgbClr val="000000"/>
              </a:solidFill>
            </a:endParaRPr>
          </a:p>
          <a:p>
            <a:pPr algn="l"/>
            <a:r>
              <a:rPr lang="zh-CN" altLang="en-US" sz="1400">
                <a:solidFill>
                  <a:srgbClr val="000000"/>
                </a:solidFill>
              </a:rPr>
              <a:t>通过社交激励机制，推出独家社交玩法，如限时互动、线上社交活动等，增强用户粘性。</a:t>
            </a:r>
            <a:endParaRPr lang="zh-CN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908685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3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风险管理</a:t>
            </a:r>
            <a:endParaRPr lang="zh-CN" altLang="en-US" sz="2880" b="1" dirty="0">
              <a:solidFill>
                <a:srgbClr val="374D8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22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4236469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项目风险管理——风险识别与优先级</a:t>
            </a:r>
            <a:endParaRPr lang="zh-CN" altLang="en-US"/>
          </a:p>
        </p:txBody>
      </p:sp>
      <p:sp>
        <p:nvSpPr>
          <p:cNvPr id="100" name="Text Box 99"/>
          <p:cNvSpPr txBox="1"/>
          <p:nvPr/>
        </p:nvSpPr>
        <p:spPr>
          <a:xfrm>
            <a:off x="576677" y="1147022"/>
            <a:ext cx="2290204" cy="411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>
              <a:buNone/>
            </a:pPr>
            <a:r>
              <a:rPr lang="zh-CN" sz="1400" b="1">
                <a:solidFill>
                  <a:srgbClr val="404040"/>
                </a:solidFill>
                <a:ea typeface="Inter"/>
              </a:rPr>
              <a:t>风险分类与描述：</a:t>
            </a:r>
            <a:endParaRPr lang="zh-CN" altLang="en-US" sz="1400" b="1"/>
          </a:p>
        </p:txBody>
      </p:sp>
      <p:graphicFrame>
        <p:nvGraphicFramePr>
          <p:cNvPr id="3" name="Table 2"/>
          <p:cNvGraphicFramePr/>
          <p:nvPr/>
        </p:nvGraphicFramePr>
        <p:xfrm>
          <a:off x="643332" y="1558394"/>
          <a:ext cx="5260975" cy="3233420"/>
        </p:xfrm>
        <a:graphic>
          <a:graphicData uri="http://schemas.openxmlformats.org/drawingml/2006/table">
            <a:tbl>
              <a:tblPr/>
              <a:tblGrid>
                <a:gridCol w="1735455"/>
                <a:gridCol w="3525520"/>
              </a:tblGrid>
              <a:tr h="4508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风险类别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具体风险描述</a:t>
                      </a:r>
                      <a:endParaRPr lang="zh-CN" altLang="en-US" sz="130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技术风险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新技术整合困难（如Spring Cloud Alibaba、RocketMQ）</a:t>
                      </a:r>
                      <a:endParaRPr lang="zh-CN" sz="1300" b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AI模型训练失败（算力/数据问题）</a:t>
                      </a:r>
                      <a:endParaRPr lang="zh-CN" sz="1300" b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前后端接口设计缺陷</a:t>
                      </a:r>
                      <a:endParaRPr lang="zh-CN" altLang="en-US" sz="130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安全与合规风险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用户隐私数据泄露（社交内容、个人信息）</a:t>
                      </a:r>
                      <a:endParaRPr lang="zh-CN" sz="1300" b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第三方AI服务（如OpenAI）违反数据跨境法规</a:t>
                      </a:r>
                      <a:endParaRPr lang="zh-CN" altLang="en-US" sz="130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3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运维风险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高并发场景性能不足（响应延迟、服务崩溃）</a:t>
                      </a:r>
                      <a:endParaRPr lang="zh-CN" sz="1300" b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监控工具配置复杂（如Prometheus）</a:t>
                      </a:r>
                      <a:endParaRPr lang="zh-CN" altLang="en-US" sz="130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外部依赖风险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开源中间件版本兼容性问题（如Nacos、Redis）</a:t>
                      </a:r>
                      <a:endParaRPr lang="zh-CN" sz="1300" b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第三方API服务不稳定（如Hugging Face）</a:t>
                      </a:r>
                      <a:endParaRPr lang="zh-CN" altLang="en-US" sz="130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076714" y="1147022"/>
            <a:ext cx="2838206" cy="238274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400" b="1"/>
              <a:t>风险评估矩阵：</a:t>
            </a:r>
            <a:endParaRPr lang="zh-CN" altLang="en-US" sz="1400" b="1"/>
          </a:p>
          <a:p>
            <a:endParaRPr lang="zh-CN" altLang="en-US" sz="1400" b="1"/>
          </a:p>
          <a:p>
            <a:r>
              <a:rPr lang="zh-CN" altLang="en-US" sz="1400"/>
              <a:t>高优先级：</a:t>
            </a:r>
            <a:endParaRPr lang="zh-CN" altLang="en-US" sz="1400"/>
          </a:p>
          <a:p>
            <a:r>
              <a:rPr lang="en-US" altLang="zh-CN" sz="1400"/>
              <a:t>1. </a:t>
            </a:r>
            <a:r>
              <a:rPr lang="zh-CN" altLang="en-US" sz="1400"/>
              <a:t>技术栈整合复杂性（可能性高，影响高）</a:t>
            </a:r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altLang="en-US" sz="1400"/>
              <a:t>用户隐私数据泄露（可能性中，影响极高）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中优先级：高并发性能不足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低优先级：团队成员任务分配</a:t>
            </a:r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22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4236469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风险应对策略与动态监控机制</a:t>
            </a:r>
            <a:endParaRPr lang="zh-CN" altLang="en-US" dirty="0"/>
          </a:p>
        </p:txBody>
      </p:sp>
      <p:sp>
        <p:nvSpPr>
          <p:cNvPr id="100" name="Text Box 99"/>
          <p:cNvSpPr txBox="1"/>
          <p:nvPr/>
        </p:nvSpPr>
        <p:spPr>
          <a:xfrm>
            <a:off x="576677" y="1147022"/>
            <a:ext cx="2290204" cy="411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>
              <a:buNone/>
            </a:pPr>
            <a:r>
              <a:rPr lang="zh-CN" sz="1400" b="1">
                <a:solidFill>
                  <a:srgbClr val="404040"/>
                </a:solidFill>
                <a:ea typeface="Inter"/>
              </a:rPr>
              <a:t>核心应对策略：</a:t>
            </a:r>
            <a:endParaRPr lang="zh-CN" altLang="en-US" sz="1400" b="1"/>
          </a:p>
        </p:txBody>
      </p:sp>
      <p:sp>
        <p:nvSpPr>
          <p:cNvPr id="4" name="Text Box 3"/>
          <p:cNvSpPr txBox="1"/>
          <p:nvPr/>
        </p:nvSpPr>
        <p:spPr>
          <a:xfrm>
            <a:off x="5943364" y="1147001"/>
            <a:ext cx="2838206" cy="238274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400" b="1"/>
              <a:t>监控与反馈机制（分点）</a:t>
            </a:r>
            <a:r>
              <a:rPr lang="zh-CN" altLang="en-US" sz="1400"/>
              <a:t>：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实时监控：Prometheus + Grafana（设置CPU &gt;80%告警）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定期评审：每周风险会议更新风险状态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用户反馈：UAT阶段收集意见，优化AI推荐算法</a:t>
            </a:r>
            <a:endParaRPr lang="zh-CN" altLang="en-US" sz="1400"/>
          </a:p>
        </p:txBody>
      </p:sp>
      <p:graphicFrame>
        <p:nvGraphicFramePr>
          <p:cNvPr id="6" name="Table 5"/>
          <p:cNvGraphicFramePr/>
          <p:nvPr/>
        </p:nvGraphicFramePr>
        <p:xfrm>
          <a:off x="690943" y="1558481"/>
          <a:ext cx="5009515" cy="3122295"/>
        </p:xfrm>
        <a:graphic>
          <a:graphicData uri="http://schemas.openxmlformats.org/drawingml/2006/table">
            <a:tbl>
              <a:tblPr/>
              <a:tblGrid>
                <a:gridCol w="1717040"/>
                <a:gridCol w="3292475"/>
              </a:tblGrid>
              <a:tr h="4019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风险类别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应对措施</a:t>
                      </a:r>
                      <a:endParaRPr lang="zh-CN" altLang="en-US" sz="130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9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技术风险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 dirty="0">
                          <a:solidFill>
                            <a:srgbClr val="404040"/>
                          </a:solidFill>
                          <a:ea typeface="Inter"/>
                        </a:rPr>
                        <a:t>- 技术验证与原型搭建（如Spring Cloud Alibaba原型）</a:t>
                      </a:r>
                      <a:endParaRPr lang="zh-CN" sz="1300" b="0" dirty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 dirty="0">
                          <a:solidFill>
                            <a:srgbClr val="404040"/>
                          </a:solidFill>
                          <a:ea typeface="Inter"/>
                        </a:rPr>
                        <a:t>- 代码审查机制</a:t>
                      </a:r>
                      <a:endParaRPr lang="zh-CN" sz="1300" b="0" dirty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 dirty="0">
                          <a:solidFill>
                            <a:srgbClr val="404040"/>
                          </a:solidFill>
                          <a:ea typeface="Inter"/>
                        </a:rPr>
                        <a:t>- Docker隔离开发环境</a:t>
                      </a:r>
                      <a:endParaRPr lang="zh-CN" altLang="en-US" sz="1300" dirty="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2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安全与合规风险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HTTPS加密传输 + AES-256数据加密</a:t>
                      </a:r>
                      <a:endParaRPr lang="zh-CN" sz="1300" b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本地化部署AI模型</a:t>
                      </a:r>
                      <a:endParaRPr lang="zh-CN" sz="1300" b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定期安全审计</a:t>
                      </a:r>
                      <a:endParaRPr lang="zh-CN" altLang="en-US" sz="130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运维风险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JMeter压力测试优化</a:t>
                      </a:r>
                      <a:endParaRPr lang="zh-CN" sz="1300" b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Redis缓存热点数据</a:t>
                      </a:r>
                      <a:endParaRPr lang="zh-CN" sz="1300" b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- 动态扩展云资源（如Kubernetes）</a:t>
                      </a:r>
                      <a:endParaRPr lang="zh-CN" altLang="en-US" sz="130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>
                          <a:solidFill>
                            <a:srgbClr val="404040"/>
                          </a:solidFill>
                          <a:ea typeface="Inter"/>
                        </a:rPr>
                        <a:t>外部依赖风险</a:t>
                      </a:r>
                      <a:endParaRPr lang="zh-CN" altLang="en-US" sz="1300"/>
                    </a:p>
                  </a:txBody>
                  <a:tcPr marL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300" b="0" dirty="0">
                          <a:solidFill>
                            <a:srgbClr val="404040"/>
                          </a:solidFill>
                          <a:ea typeface="Inter"/>
                        </a:rPr>
                        <a:t>- 选择LTS版本中间件</a:t>
                      </a:r>
                      <a:endParaRPr lang="zh-CN" sz="1300" b="0" dirty="0">
                        <a:solidFill>
                          <a:srgbClr val="404040"/>
                        </a:solidFill>
                        <a:ea typeface="Inter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300" b="0" dirty="0">
                          <a:solidFill>
                            <a:srgbClr val="404040"/>
                          </a:solidFill>
                          <a:ea typeface="Inter"/>
                        </a:rPr>
                        <a:t>- API调用重试机制（指数退避）</a:t>
                      </a:r>
                      <a:endParaRPr lang="zh-CN" altLang="en-US" sz="1300" dirty="0"/>
                    </a:p>
                  </a:txBody>
                  <a:tcPr marL="0" marR="0" marT="0" marB="0">
                    <a:lnL>
                      <a:noFill/>
                    </a:lnL>
                    <a:lnR cap="flat"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7249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880" b="1" dirty="0">
                <a:solidFill>
                  <a:srgbClr val="374D87"/>
                </a:solidFill>
              </a:rPr>
              <a:t>4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质量管理</a:t>
            </a:r>
            <a:endParaRPr lang="zh-CN" altLang="en-US" sz="2880" b="1" dirty="0">
              <a:solidFill>
                <a:srgbClr val="374D8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98884" y="1349810"/>
          <a:ext cx="6506831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68"/>
                <a:gridCol w="5128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质量评估点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具体标准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zh-CN" sz="1400" dirty="0"/>
                    </a:p>
                    <a:p>
                      <a:pPr algn="l"/>
                      <a:r>
                        <a:rPr lang="zh-CN" altLang="en-US" sz="1400" dirty="0"/>
                        <a:t>功能完整性</a:t>
                      </a:r>
                      <a:endParaRPr lang="en-US" altLang="zh-CN" sz="1400" dirty="0"/>
                    </a:p>
                    <a:p>
                      <a:pPr algn="l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所有核心功能（如用户注册、消息发送、内容推荐等）按设计要求实现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功能缺陷率低于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用户体验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用户满意度调查结果须达到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用户操作完成时间应不超过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界面设计应符合可用性标准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系统性能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平均响应时间低于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秒</a:t>
                      </a:r>
                      <a:endParaRPr lang="en-US" altLang="zh-CN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系统可用性达到</a:t>
                      </a:r>
                      <a:r>
                        <a:rPr lang="en-US" altLang="zh-CN" sz="1400" dirty="0"/>
                        <a:t>99%</a:t>
                      </a:r>
                      <a:endParaRPr lang="en-US" altLang="zh-CN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高峰时段（同时在线用户数达到峰值）下，系统应能够无明显性能下降。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安全性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通过定期的安全测试，无重大安全漏洞</a:t>
                      </a:r>
                      <a:endParaRPr lang="en-US" altLang="zh-CN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用户数据的加密及隐私保护符合</a:t>
                      </a:r>
                      <a:r>
                        <a:rPr lang="en-US" altLang="zh-CN" sz="1400" dirty="0"/>
                        <a:t>GDPR</a:t>
                      </a:r>
                      <a:r>
                        <a:rPr lang="zh-CN" altLang="en-US" sz="1400" dirty="0"/>
                        <a:t>要求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2810411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质量评估标准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51983" y="1506371"/>
          <a:ext cx="6234115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68"/>
                <a:gridCol w="4855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质量评估点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具体标准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可靠性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平台故障率低于</a:t>
                      </a:r>
                      <a:r>
                        <a:rPr lang="en-US" altLang="zh-CN" sz="1400" dirty="0"/>
                        <a:t>1%</a:t>
                      </a:r>
                      <a:endParaRPr lang="en-US" altLang="zh-CN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系统崩溃恢复时间不超过</a:t>
                      </a:r>
                      <a:r>
                        <a:rPr lang="en-US" altLang="zh-CN" sz="1400" dirty="0"/>
                        <a:t>15</a:t>
                      </a:r>
                      <a:r>
                        <a:rPr lang="zh-CN" altLang="en-US" sz="1400" dirty="0"/>
                        <a:t>分钟</a:t>
                      </a:r>
                      <a:endParaRPr lang="en-US" altLang="zh-CN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连续运行时间（</a:t>
                      </a:r>
                      <a:r>
                        <a:rPr lang="en-US" altLang="zh-CN" sz="1400" dirty="0"/>
                        <a:t>MTBF</a:t>
                      </a:r>
                      <a:r>
                        <a:rPr lang="zh-CN" altLang="en-US" sz="1400" dirty="0"/>
                        <a:t>）达到</a:t>
                      </a:r>
                      <a:r>
                        <a:rPr lang="en-US" altLang="zh-CN" sz="1400" dirty="0"/>
                        <a:t>100</a:t>
                      </a:r>
                      <a:r>
                        <a:rPr lang="zh-CN" altLang="en-US" sz="1400" dirty="0"/>
                        <a:t>小时以上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数据准确性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内容推荐和搜索结果的准确性达到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用户反馈的处理准确率应在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维护性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代码可读性达到</a:t>
                      </a:r>
                      <a:r>
                        <a:rPr lang="en-US" altLang="zh-CN" sz="1400" dirty="0"/>
                        <a:t>80%</a:t>
                      </a:r>
                      <a:r>
                        <a:rPr lang="zh-CN" altLang="en-US" sz="1400" dirty="0"/>
                        <a:t>以上</a:t>
                      </a:r>
                      <a:endParaRPr lang="en-US" altLang="zh-CN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所有功能模块的文档齐全并易于理解</a:t>
                      </a:r>
                      <a:endParaRPr lang="en-US" altLang="zh-CN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/>
                        <a:t>更新和修复发布周期应不超过两周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2810411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质量评估标准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5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2810411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质量保证（</a:t>
            </a:r>
            <a:r>
              <a:rPr lang="en-US" altLang="zh-CN" dirty="0"/>
              <a:t>QA</a:t>
            </a:r>
            <a:r>
              <a:rPr lang="zh-CN" altLang="en-US" dirty="0"/>
              <a:t>）</a:t>
            </a:r>
            <a:endParaRPr lang="zh-CN" altLang="en-US" sz="1400" dirty="0"/>
          </a:p>
        </p:txBody>
      </p:sp>
      <p:sp>
        <p:nvSpPr>
          <p:cNvPr id="57" name="Freeform 2554"/>
          <p:cNvSpPr/>
          <p:nvPr/>
        </p:nvSpPr>
        <p:spPr bwMode="auto">
          <a:xfrm>
            <a:off x="499666" y="1545875"/>
            <a:ext cx="603765" cy="605739"/>
          </a:xfrm>
          <a:custGeom>
            <a:avLst/>
            <a:gdLst>
              <a:gd name="T0" fmla="*/ 305 w 613"/>
              <a:gd name="T1" fmla="*/ 0 h 613"/>
              <a:gd name="T2" fmla="*/ 356 w 613"/>
              <a:gd name="T3" fmla="*/ 5 h 613"/>
              <a:gd name="T4" fmla="*/ 403 w 613"/>
              <a:gd name="T5" fmla="*/ 16 h 613"/>
              <a:gd name="T6" fmla="*/ 447 w 613"/>
              <a:gd name="T7" fmla="*/ 36 h 613"/>
              <a:gd name="T8" fmla="*/ 487 w 613"/>
              <a:gd name="T9" fmla="*/ 59 h 613"/>
              <a:gd name="T10" fmla="*/ 523 w 613"/>
              <a:gd name="T11" fmla="*/ 90 h 613"/>
              <a:gd name="T12" fmla="*/ 554 w 613"/>
              <a:gd name="T13" fmla="*/ 126 h 613"/>
              <a:gd name="T14" fmla="*/ 577 w 613"/>
              <a:gd name="T15" fmla="*/ 166 h 613"/>
              <a:gd name="T16" fmla="*/ 597 w 613"/>
              <a:gd name="T17" fmla="*/ 210 h 613"/>
              <a:gd name="T18" fmla="*/ 608 w 613"/>
              <a:gd name="T19" fmla="*/ 257 h 613"/>
              <a:gd name="T20" fmla="*/ 613 w 613"/>
              <a:gd name="T21" fmla="*/ 307 h 613"/>
              <a:gd name="T22" fmla="*/ 608 w 613"/>
              <a:gd name="T23" fmla="*/ 356 h 613"/>
              <a:gd name="T24" fmla="*/ 597 w 613"/>
              <a:gd name="T25" fmla="*/ 403 h 613"/>
              <a:gd name="T26" fmla="*/ 577 w 613"/>
              <a:gd name="T27" fmla="*/ 448 h 613"/>
              <a:gd name="T28" fmla="*/ 554 w 613"/>
              <a:gd name="T29" fmla="*/ 488 h 613"/>
              <a:gd name="T30" fmla="*/ 523 w 613"/>
              <a:gd name="T31" fmla="*/ 523 h 613"/>
              <a:gd name="T32" fmla="*/ 487 w 613"/>
              <a:gd name="T33" fmla="*/ 554 h 613"/>
              <a:gd name="T34" fmla="*/ 447 w 613"/>
              <a:gd name="T35" fmla="*/ 579 h 613"/>
              <a:gd name="T36" fmla="*/ 403 w 613"/>
              <a:gd name="T37" fmla="*/ 597 h 613"/>
              <a:gd name="T38" fmla="*/ 356 w 613"/>
              <a:gd name="T39" fmla="*/ 609 h 613"/>
              <a:gd name="T40" fmla="*/ 305 w 613"/>
              <a:gd name="T41" fmla="*/ 613 h 613"/>
              <a:gd name="T42" fmla="*/ 257 w 613"/>
              <a:gd name="T43" fmla="*/ 609 h 613"/>
              <a:gd name="T44" fmla="*/ 209 w 613"/>
              <a:gd name="T45" fmla="*/ 597 h 613"/>
              <a:gd name="T46" fmla="*/ 165 w 613"/>
              <a:gd name="T47" fmla="*/ 579 h 613"/>
              <a:gd name="T48" fmla="*/ 125 w 613"/>
              <a:gd name="T49" fmla="*/ 554 h 613"/>
              <a:gd name="T50" fmla="*/ 90 w 613"/>
              <a:gd name="T51" fmla="*/ 523 h 613"/>
              <a:gd name="T52" fmla="*/ 59 w 613"/>
              <a:gd name="T53" fmla="*/ 488 h 613"/>
              <a:gd name="T54" fmla="*/ 34 w 613"/>
              <a:gd name="T55" fmla="*/ 448 h 613"/>
              <a:gd name="T56" fmla="*/ 14 w 613"/>
              <a:gd name="T57" fmla="*/ 403 h 613"/>
              <a:gd name="T58" fmla="*/ 4 w 613"/>
              <a:gd name="T59" fmla="*/ 356 h 613"/>
              <a:gd name="T60" fmla="*/ 0 w 613"/>
              <a:gd name="T61" fmla="*/ 307 h 613"/>
              <a:gd name="T62" fmla="*/ 4 w 613"/>
              <a:gd name="T63" fmla="*/ 257 h 613"/>
              <a:gd name="T64" fmla="*/ 14 w 613"/>
              <a:gd name="T65" fmla="*/ 210 h 613"/>
              <a:gd name="T66" fmla="*/ 34 w 613"/>
              <a:gd name="T67" fmla="*/ 166 h 613"/>
              <a:gd name="T68" fmla="*/ 59 w 613"/>
              <a:gd name="T69" fmla="*/ 126 h 613"/>
              <a:gd name="T70" fmla="*/ 90 w 613"/>
              <a:gd name="T71" fmla="*/ 90 h 613"/>
              <a:gd name="T72" fmla="*/ 125 w 613"/>
              <a:gd name="T73" fmla="*/ 59 h 613"/>
              <a:gd name="T74" fmla="*/ 165 w 613"/>
              <a:gd name="T75" fmla="*/ 36 h 613"/>
              <a:gd name="T76" fmla="*/ 209 w 613"/>
              <a:gd name="T77" fmla="*/ 16 h 613"/>
              <a:gd name="T78" fmla="*/ 257 w 613"/>
              <a:gd name="T79" fmla="*/ 5 h 613"/>
              <a:gd name="T80" fmla="*/ 305 w 613"/>
              <a:gd name="T81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3" h="613">
                <a:moveTo>
                  <a:pt x="305" y="0"/>
                </a:moveTo>
                <a:lnTo>
                  <a:pt x="356" y="5"/>
                </a:lnTo>
                <a:lnTo>
                  <a:pt x="403" y="16"/>
                </a:lnTo>
                <a:lnTo>
                  <a:pt x="447" y="36"/>
                </a:lnTo>
                <a:lnTo>
                  <a:pt x="487" y="59"/>
                </a:lnTo>
                <a:lnTo>
                  <a:pt x="523" y="90"/>
                </a:lnTo>
                <a:lnTo>
                  <a:pt x="554" y="126"/>
                </a:lnTo>
                <a:lnTo>
                  <a:pt x="577" y="166"/>
                </a:lnTo>
                <a:lnTo>
                  <a:pt x="597" y="210"/>
                </a:lnTo>
                <a:lnTo>
                  <a:pt x="608" y="257"/>
                </a:lnTo>
                <a:lnTo>
                  <a:pt x="613" y="307"/>
                </a:lnTo>
                <a:lnTo>
                  <a:pt x="608" y="356"/>
                </a:lnTo>
                <a:lnTo>
                  <a:pt x="597" y="403"/>
                </a:lnTo>
                <a:lnTo>
                  <a:pt x="577" y="448"/>
                </a:lnTo>
                <a:lnTo>
                  <a:pt x="554" y="488"/>
                </a:lnTo>
                <a:lnTo>
                  <a:pt x="523" y="523"/>
                </a:lnTo>
                <a:lnTo>
                  <a:pt x="487" y="554"/>
                </a:lnTo>
                <a:lnTo>
                  <a:pt x="447" y="579"/>
                </a:lnTo>
                <a:lnTo>
                  <a:pt x="403" y="597"/>
                </a:lnTo>
                <a:lnTo>
                  <a:pt x="356" y="609"/>
                </a:lnTo>
                <a:lnTo>
                  <a:pt x="305" y="613"/>
                </a:lnTo>
                <a:lnTo>
                  <a:pt x="257" y="609"/>
                </a:lnTo>
                <a:lnTo>
                  <a:pt x="209" y="597"/>
                </a:lnTo>
                <a:lnTo>
                  <a:pt x="165" y="579"/>
                </a:lnTo>
                <a:lnTo>
                  <a:pt x="125" y="554"/>
                </a:lnTo>
                <a:lnTo>
                  <a:pt x="90" y="523"/>
                </a:lnTo>
                <a:lnTo>
                  <a:pt x="59" y="488"/>
                </a:lnTo>
                <a:lnTo>
                  <a:pt x="34" y="448"/>
                </a:lnTo>
                <a:lnTo>
                  <a:pt x="14" y="403"/>
                </a:lnTo>
                <a:lnTo>
                  <a:pt x="4" y="356"/>
                </a:lnTo>
                <a:lnTo>
                  <a:pt x="0" y="307"/>
                </a:lnTo>
                <a:lnTo>
                  <a:pt x="4" y="257"/>
                </a:lnTo>
                <a:lnTo>
                  <a:pt x="14" y="210"/>
                </a:lnTo>
                <a:lnTo>
                  <a:pt x="34" y="166"/>
                </a:lnTo>
                <a:lnTo>
                  <a:pt x="59" y="126"/>
                </a:lnTo>
                <a:lnTo>
                  <a:pt x="90" y="90"/>
                </a:lnTo>
                <a:lnTo>
                  <a:pt x="125" y="59"/>
                </a:lnTo>
                <a:lnTo>
                  <a:pt x="165" y="36"/>
                </a:lnTo>
                <a:lnTo>
                  <a:pt x="209" y="16"/>
                </a:lnTo>
                <a:lnTo>
                  <a:pt x="257" y="5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8" name="Isosceles Triangle 58"/>
          <p:cNvSpPr/>
          <p:nvPr/>
        </p:nvSpPr>
        <p:spPr bwMode="auto">
          <a:xfrm rot="5400000">
            <a:off x="1235070" y="1739768"/>
            <a:ext cx="252826" cy="21795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9" name="Freeform 2554"/>
          <p:cNvSpPr/>
          <p:nvPr/>
        </p:nvSpPr>
        <p:spPr bwMode="auto">
          <a:xfrm>
            <a:off x="512204" y="4134090"/>
            <a:ext cx="603765" cy="605739"/>
          </a:xfrm>
          <a:custGeom>
            <a:avLst/>
            <a:gdLst>
              <a:gd name="T0" fmla="*/ 305 w 613"/>
              <a:gd name="T1" fmla="*/ 0 h 613"/>
              <a:gd name="T2" fmla="*/ 356 w 613"/>
              <a:gd name="T3" fmla="*/ 5 h 613"/>
              <a:gd name="T4" fmla="*/ 403 w 613"/>
              <a:gd name="T5" fmla="*/ 16 h 613"/>
              <a:gd name="T6" fmla="*/ 447 w 613"/>
              <a:gd name="T7" fmla="*/ 36 h 613"/>
              <a:gd name="T8" fmla="*/ 487 w 613"/>
              <a:gd name="T9" fmla="*/ 59 h 613"/>
              <a:gd name="T10" fmla="*/ 523 w 613"/>
              <a:gd name="T11" fmla="*/ 90 h 613"/>
              <a:gd name="T12" fmla="*/ 554 w 613"/>
              <a:gd name="T13" fmla="*/ 126 h 613"/>
              <a:gd name="T14" fmla="*/ 577 w 613"/>
              <a:gd name="T15" fmla="*/ 166 h 613"/>
              <a:gd name="T16" fmla="*/ 597 w 613"/>
              <a:gd name="T17" fmla="*/ 210 h 613"/>
              <a:gd name="T18" fmla="*/ 608 w 613"/>
              <a:gd name="T19" fmla="*/ 257 h 613"/>
              <a:gd name="T20" fmla="*/ 613 w 613"/>
              <a:gd name="T21" fmla="*/ 307 h 613"/>
              <a:gd name="T22" fmla="*/ 608 w 613"/>
              <a:gd name="T23" fmla="*/ 356 h 613"/>
              <a:gd name="T24" fmla="*/ 597 w 613"/>
              <a:gd name="T25" fmla="*/ 403 h 613"/>
              <a:gd name="T26" fmla="*/ 577 w 613"/>
              <a:gd name="T27" fmla="*/ 448 h 613"/>
              <a:gd name="T28" fmla="*/ 554 w 613"/>
              <a:gd name="T29" fmla="*/ 488 h 613"/>
              <a:gd name="T30" fmla="*/ 523 w 613"/>
              <a:gd name="T31" fmla="*/ 523 h 613"/>
              <a:gd name="T32" fmla="*/ 487 w 613"/>
              <a:gd name="T33" fmla="*/ 554 h 613"/>
              <a:gd name="T34" fmla="*/ 447 w 613"/>
              <a:gd name="T35" fmla="*/ 579 h 613"/>
              <a:gd name="T36" fmla="*/ 403 w 613"/>
              <a:gd name="T37" fmla="*/ 597 h 613"/>
              <a:gd name="T38" fmla="*/ 356 w 613"/>
              <a:gd name="T39" fmla="*/ 609 h 613"/>
              <a:gd name="T40" fmla="*/ 305 w 613"/>
              <a:gd name="T41" fmla="*/ 613 h 613"/>
              <a:gd name="T42" fmla="*/ 257 w 613"/>
              <a:gd name="T43" fmla="*/ 609 h 613"/>
              <a:gd name="T44" fmla="*/ 209 w 613"/>
              <a:gd name="T45" fmla="*/ 597 h 613"/>
              <a:gd name="T46" fmla="*/ 165 w 613"/>
              <a:gd name="T47" fmla="*/ 579 h 613"/>
              <a:gd name="T48" fmla="*/ 125 w 613"/>
              <a:gd name="T49" fmla="*/ 554 h 613"/>
              <a:gd name="T50" fmla="*/ 90 w 613"/>
              <a:gd name="T51" fmla="*/ 523 h 613"/>
              <a:gd name="T52" fmla="*/ 59 w 613"/>
              <a:gd name="T53" fmla="*/ 488 h 613"/>
              <a:gd name="T54" fmla="*/ 34 w 613"/>
              <a:gd name="T55" fmla="*/ 448 h 613"/>
              <a:gd name="T56" fmla="*/ 14 w 613"/>
              <a:gd name="T57" fmla="*/ 403 h 613"/>
              <a:gd name="T58" fmla="*/ 4 w 613"/>
              <a:gd name="T59" fmla="*/ 356 h 613"/>
              <a:gd name="T60" fmla="*/ 0 w 613"/>
              <a:gd name="T61" fmla="*/ 307 h 613"/>
              <a:gd name="T62" fmla="*/ 4 w 613"/>
              <a:gd name="T63" fmla="*/ 257 h 613"/>
              <a:gd name="T64" fmla="*/ 14 w 613"/>
              <a:gd name="T65" fmla="*/ 210 h 613"/>
              <a:gd name="T66" fmla="*/ 34 w 613"/>
              <a:gd name="T67" fmla="*/ 166 h 613"/>
              <a:gd name="T68" fmla="*/ 59 w 613"/>
              <a:gd name="T69" fmla="*/ 126 h 613"/>
              <a:gd name="T70" fmla="*/ 90 w 613"/>
              <a:gd name="T71" fmla="*/ 90 h 613"/>
              <a:gd name="T72" fmla="*/ 125 w 613"/>
              <a:gd name="T73" fmla="*/ 59 h 613"/>
              <a:gd name="T74" fmla="*/ 165 w 613"/>
              <a:gd name="T75" fmla="*/ 36 h 613"/>
              <a:gd name="T76" fmla="*/ 209 w 613"/>
              <a:gd name="T77" fmla="*/ 16 h 613"/>
              <a:gd name="T78" fmla="*/ 257 w 613"/>
              <a:gd name="T79" fmla="*/ 5 h 613"/>
              <a:gd name="T80" fmla="*/ 305 w 613"/>
              <a:gd name="T81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3" h="613">
                <a:moveTo>
                  <a:pt x="305" y="0"/>
                </a:moveTo>
                <a:lnTo>
                  <a:pt x="356" y="5"/>
                </a:lnTo>
                <a:lnTo>
                  <a:pt x="403" y="16"/>
                </a:lnTo>
                <a:lnTo>
                  <a:pt x="447" y="36"/>
                </a:lnTo>
                <a:lnTo>
                  <a:pt x="487" y="59"/>
                </a:lnTo>
                <a:lnTo>
                  <a:pt x="523" y="90"/>
                </a:lnTo>
                <a:lnTo>
                  <a:pt x="554" y="126"/>
                </a:lnTo>
                <a:lnTo>
                  <a:pt x="577" y="166"/>
                </a:lnTo>
                <a:lnTo>
                  <a:pt x="597" y="210"/>
                </a:lnTo>
                <a:lnTo>
                  <a:pt x="608" y="257"/>
                </a:lnTo>
                <a:lnTo>
                  <a:pt x="613" y="307"/>
                </a:lnTo>
                <a:lnTo>
                  <a:pt x="608" y="356"/>
                </a:lnTo>
                <a:lnTo>
                  <a:pt x="597" y="403"/>
                </a:lnTo>
                <a:lnTo>
                  <a:pt x="577" y="448"/>
                </a:lnTo>
                <a:lnTo>
                  <a:pt x="554" y="488"/>
                </a:lnTo>
                <a:lnTo>
                  <a:pt x="523" y="523"/>
                </a:lnTo>
                <a:lnTo>
                  <a:pt x="487" y="554"/>
                </a:lnTo>
                <a:lnTo>
                  <a:pt x="447" y="579"/>
                </a:lnTo>
                <a:lnTo>
                  <a:pt x="403" y="597"/>
                </a:lnTo>
                <a:lnTo>
                  <a:pt x="356" y="609"/>
                </a:lnTo>
                <a:lnTo>
                  <a:pt x="305" y="613"/>
                </a:lnTo>
                <a:lnTo>
                  <a:pt x="257" y="609"/>
                </a:lnTo>
                <a:lnTo>
                  <a:pt x="209" y="597"/>
                </a:lnTo>
                <a:lnTo>
                  <a:pt x="165" y="579"/>
                </a:lnTo>
                <a:lnTo>
                  <a:pt x="125" y="554"/>
                </a:lnTo>
                <a:lnTo>
                  <a:pt x="90" y="523"/>
                </a:lnTo>
                <a:lnTo>
                  <a:pt x="59" y="488"/>
                </a:lnTo>
                <a:lnTo>
                  <a:pt x="34" y="448"/>
                </a:lnTo>
                <a:lnTo>
                  <a:pt x="14" y="403"/>
                </a:lnTo>
                <a:lnTo>
                  <a:pt x="4" y="356"/>
                </a:lnTo>
                <a:lnTo>
                  <a:pt x="0" y="307"/>
                </a:lnTo>
                <a:lnTo>
                  <a:pt x="4" y="257"/>
                </a:lnTo>
                <a:lnTo>
                  <a:pt x="14" y="210"/>
                </a:lnTo>
                <a:lnTo>
                  <a:pt x="34" y="166"/>
                </a:lnTo>
                <a:lnTo>
                  <a:pt x="59" y="126"/>
                </a:lnTo>
                <a:lnTo>
                  <a:pt x="90" y="90"/>
                </a:lnTo>
                <a:lnTo>
                  <a:pt x="125" y="59"/>
                </a:lnTo>
                <a:lnTo>
                  <a:pt x="165" y="36"/>
                </a:lnTo>
                <a:lnTo>
                  <a:pt x="209" y="16"/>
                </a:lnTo>
                <a:lnTo>
                  <a:pt x="257" y="5"/>
                </a:lnTo>
                <a:lnTo>
                  <a:pt x="305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0" name="Isosceles Triangle 62"/>
          <p:cNvSpPr/>
          <p:nvPr/>
        </p:nvSpPr>
        <p:spPr bwMode="auto">
          <a:xfrm rot="5400000">
            <a:off x="1247608" y="4327983"/>
            <a:ext cx="252826" cy="217953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1" name="Freeform 2554"/>
          <p:cNvSpPr/>
          <p:nvPr/>
        </p:nvSpPr>
        <p:spPr bwMode="auto">
          <a:xfrm>
            <a:off x="499666" y="2839982"/>
            <a:ext cx="603765" cy="605739"/>
          </a:xfrm>
          <a:custGeom>
            <a:avLst/>
            <a:gdLst>
              <a:gd name="T0" fmla="*/ 305 w 613"/>
              <a:gd name="T1" fmla="*/ 0 h 613"/>
              <a:gd name="T2" fmla="*/ 356 w 613"/>
              <a:gd name="T3" fmla="*/ 5 h 613"/>
              <a:gd name="T4" fmla="*/ 403 w 613"/>
              <a:gd name="T5" fmla="*/ 16 h 613"/>
              <a:gd name="T6" fmla="*/ 447 w 613"/>
              <a:gd name="T7" fmla="*/ 36 h 613"/>
              <a:gd name="T8" fmla="*/ 487 w 613"/>
              <a:gd name="T9" fmla="*/ 59 h 613"/>
              <a:gd name="T10" fmla="*/ 523 w 613"/>
              <a:gd name="T11" fmla="*/ 90 h 613"/>
              <a:gd name="T12" fmla="*/ 554 w 613"/>
              <a:gd name="T13" fmla="*/ 126 h 613"/>
              <a:gd name="T14" fmla="*/ 577 w 613"/>
              <a:gd name="T15" fmla="*/ 166 h 613"/>
              <a:gd name="T16" fmla="*/ 597 w 613"/>
              <a:gd name="T17" fmla="*/ 210 h 613"/>
              <a:gd name="T18" fmla="*/ 608 w 613"/>
              <a:gd name="T19" fmla="*/ 257 h 613"/>
              <a:gd name="T20" fmla="*/ 613 w 613"/>
              <a:gd name="T21" fmla="*/ 307 h 613"/>
              <a:gd name="T22" fmla="*/ 608 w 613"/>
              <a:gd name="T23" fmla="*/ 356 h 613"/>
              <a:gd name="T24" fmla="*/ 597 w 613"/>
              <a:gd name="T25" fmla="*/ 403 h 613"/>
              <a:gd name="T26" fmla="*/ 577 w 613"/>
              <a:gd name="T27" fmla="*/ 448 h 613"/>
              <a:gd name="T28" fmla="*/ 554 w 613"/>
              <a:gd name="T29" fmla="*/ 488 h 613"/>
              <a:gd name="T30" fmla="*/ 523 w 613"/>
              <a:gd name="T31" fmla="*/ 523 h 613"/>
              <a:gd name="T32" fmla="*/ 487 w 613"/>
              <a:gd name="T33" fmla="*/ 554 h 613"/>
              <a:gd name="T34" fmla="*/ 447 w 613"/>
              <a:gd name="T35" fmla="*/ 579 h 613"/>
              <a:gd name="T36" fmla="*/ 403 w 613"/>
              <a:gd name="T37" fmla="*/ 597 h 613"/>
              <a:gd name="T38" fmla="*/ 356 w 613"/>
              <a:gd name="T39" fmla="*/ 609 h 613"/>
              <a:gd name="T40" fmla="*/ 305 w 613"/>
              <a:gd name="T41" fmla="*/ 613 h 613"/>
              <a:gd name="T42" fmla="*/ 257 w 613"/>
              <a:gd name="T43" fmla="*/ 609 h 613"/>
              <a:gd name="T44" fmla="*/ 209 w 613"/>
              <a:gd name="T45" fmla="*/ 597 h 613"/>
              <a:gd name="T46" fmla="*/ 165 w 613"/>
              <a:gd name="T47" fmla="*/ 579 h 613"/>
              <a:gd name="T48" fmla="*/ 125 w 613"/>
              <a:gd name="T49" fmla="*/ 554 h 613"/>
              <a:gd name="T50" fmla="*/ 90 w 613"/>
              <a:gd name="T51" fmla="*/ 523 h 613"/>
              <a:gd name="T52" fmla="*/ 59 w 613"/>
              <a:gd name="T53" fmla="*/ 488 h 613"/>
              <a:gd name="T54" fmla="*/ 34 w 613"/>
              <a:gd name="T55" fmla="*/ 448 h 613"/>
              <a:gd name="T56" fmla="*/ 14 w 613"/>
              <a:gd name="T57" fmla="*/ 403 h 613"/>
              <a:gd name="T58" fmla="*/ 4 w 613"/>
              <a:gd name="T59" fmla="*/ 356 h 613"/>
              <a:gd name="T60" fmla="*/ 0 w 613"/>
              <a:gd name="T61" fmla="*/ 307 h 613"/>
              <a:gd name="T62" fmla="*/ 4 w 613"/>
              <a:gd name="T63" fmla="*/ 257 h 613"/>
              <a:gd name="T64" fmla="*/ 14 w 613"/>
              <a:gd name="T65" fmla="*/ 210 h 613"/>
              <a:gd name="T66" fmla="*/ 34 w 613"/>
              <a:gd name="T67" fmla="*/ 166 h 613"/>
              <a:gd name="T68" fmla="*/ 59 w 613"/>
              <a:gd name="T69" fmla="*/ 126 h 613"/>
              <a:gd name="T70" fmla="*/ 90 w 613"/>
              <a:gd name="T71" fmla="*/ 90 h 613"/>
              <a:gd name="T72" fmla="*/ 125 w 613"/>
              <a:gd name="T73" fmla="*/ 59 h 613"/>
              <a:gd name="T74" fmla="*/ 165 w 613"/>
              <a:gd name="T75" fmla="*/ 36 h 613"/>
              <a:gd name="T76" fmla="*/ 209 w 613"/>
              <a:gd name="T77" fmla="*/ 16 h 613"/>
              <a:gd name="T78" fmla="*/ 257 w 613"/>
              <a:gd name="T79" fmla="*/ 5 h 613"/>
              <a:gd name="T80" fmla="*/ 305 w 613"/>
              <a:gd name="T81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3" h="613">
                <a:moveTo>
                  <a:pt x="305" y="0"/>
                </a:moveTo>
                <a:lnTo>
                  <a:pt x="356" y="5"/>
                </a:lnTo>
                <a:lnTo>
                  <a:pt x="403" y="16"/>
                </a:lnTo>
                <a:lnTo>
                  <a:pt x="447" y="36"/>
                </a:lnTo>
                <a:lnTo>
                  <a:pt x="487" y="59"/>
                </a:lnTo>
                <a:lnTo>
                  <a:pt x="523" y="90"/>
                </a:lnTo>
                <a:lnTo>
                  <a:pt x="554" y="126"/>
                </a:lnTo>
                <a:lnTo>
                  <a:pt x="577" y="166"/>
                </a:lnTo>
                <a:lnTo>
                  <a:pt x="597" y="210"/>
                </a:lnTo>
                <a:lnTo>
                  <a:pt x="608" y="257"/>
                </a:lnTo>
                <a:lnTo>
                  <a:pt x="613" y="307"/>
                </a:lnTo>
                <a:lnTo>
                  <a:pt x="608" y="356"/>
                </a:lnTo>
                <a:lnTo>
                  <a:pt x="597" y="403"/>
                </a:lnTo>
                <a:lnTo>
                  <a:pt x="577" y="448"/>
                </a:lnTo>
                <a:lnTo>
                  <a:pt x="554" y="488"/>
                </a:lnTo>
                <a:lnTo>
                  <a:pt x="523" y="523"/>
                </a:lnTo>
                <a:lnTo>
                  <a:pt x="487" y="554"/>
                </a:lnTo>
                <a:lnTo>
                  <a:pt x="447" y="579"/>
                </a:lnTo>
                <a:lnTo>
                  <a:pt x="403" y="597"/>
                </a:lnTo>
                <a:lnTo>
                  <a:pt x="356" y="609"/>
                </a:lnTo>
                <a:lnTo>
                  <a:pt x="305" y="613"/>
                </a:lnTo>
                <a:lnTo>
                  <a:pt x="257" y="609"/>
                </a:lnTo>
                <a:lnTo>
                  <a:pt x="209" y="597"/>
                </a:lnTo>
                <a:lnTo>
                  <a:pt x="165" y="579"/>
                </a:lnTo>
                <a:lnTo>
                  <a:pt x="125" y="554"/>
                </a:lnTo>
                <a:lnTo>
                  <a:pt x="90" y="523"/>
                </a:lnTo>
                <a:lnTo>
                  <a:pt x="59" y="488"/>
                </a:lnTo>
                <a:lnTo>
                  <a:pt x="34" y="448"/>
                </a:lnTo>
                <a:lnTo>
                  <a:pt x="14" y="403"/>
                </a:lnTo>
                <a:lnTo>
                  <a:pt x="4" y="356"/>
                </a:lnTo>
                <a:lnTo>
                  <a:pt x="0" y="307"/>
                </a:lnTo>
                <a:lnTo>
                  <a:pt x="4" y="257"/>
                </a:lnTo>
                <a:lnTo>
                  <a:pt x="14" y="210"/>
                </a:lnTo>
                <a:lnTo>
                  <a:pt x="34" y="166"/>
                </a:lnTo>
                <a:lnTo>
                  <a:pt x="59" y="126"/>
                </a:lnTo>
                <a:lnTo>
                  <a:pt x="90" y="90"/>
                </a:lnTo>
                <a:lnTo>
                  <a:pt x="125" y="59"/>
                </a:lnTo>
                <a:lnTo>
                  <a:pt x="165" y="36"/>
                </a:lnTo>
                <a:lnTo>
                  <a:pt x="209" y="16"/>
                </a:lnTo>
                <a:lnTo>
                  <a:pt x="257" y="5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2" name="Isosceles Triangle 66"/>
          <p:cNvSpPr/>
          <p:nvPr/>
        </p:nvSpPr>
        <p:spPr bwMode="auto">
          <a:xfrm rot="5400000">
            <a:off x="1235070" y="3033875"/>
            <a:ext cx="252826" cy="21795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63" name="Group 69"/>
          <p:cNvGrpSpPr/>
          <p:nvPr/>
        </p:nvGrpSpPr>
        <p:grpSpPr>
          <a:xfrm>
            <a:off x="626277" y="4262610"/>
            <a:ext cx="375620" cy="348698"/>
            <a:chOff x="7272338" y="2854326"/>
            <a:chExt cx="465137" cy="431800"/>
          </a:xfrm>
          <a:solidFill>
            <a:schemeClr val="bg1"/>
          </a:solidFill>
        </p:grpSpPr>
        <p:sp>
          <p:nvSpPr>
            <p:cNvPr id="64" name="Freeform 48"/>
            <p:cNvSpPr/>
            <p:nvPr/>
          </p:nvSpPr>
          <p:spPr bwMode="auto">
            <a:xfrm>
              <a:off x="7581900" y="3240088"/>
              <a:ext cx="23812" cy="46038"/>
            </a:xfrm>
            <a:custGeom>
              <a:avLst/>
              <a:gdLst>
                <a:gd name="T0" fmla="*/ 115 w 175"/>
                <a:gd name="T1" fmla="*/ 0 h 350"/>
                <a:gd name="T2" fmla="*/ 131 w 175"/>
                <a:gd name="T3" fmla="*/ 1 h 350"/>
                <a:gd name="T4" fmla="*/ 146 w 175"/>
                <a:gd name="T5" fmla="*/ 8 h 350"/>
                <a:gd name="T6" fmla="*/ 157 w 175"/>
                <a:gd name="T7" fmla="*/ 16 h 350"/>
                <a:gd name="T8" fmla="*/ 167 w 175"/>
                <a:gd name="T9" fmla="*/ 28 h 350"/>
                <a:gd name="T10" fmla="*/ 173 w 175"/>
                <a:gd name="T11" fmla="*/ 42 h 350"/>
                <a:gd name="T12" fmla="*/ 175 w 175"/>
                <a:gd name="T13" fmla="*/ 57 h 350"/>
                <a:gd name="T14" fmla="*/ 173 w 175"/>
                <a:gd name="T15" fmla="*/ 73 h 350"/>
                <a:gd name="T16" fmla="*/ 115 w 175"/>
                <a:gd name="T17" fmla="*/ 307 h 350"/>
                <a:gd name="T18" fmla="*/ 109 w 175"/>
                <a:gd name="T19" fmla="*/ 322 h 350"/>
                <a:gd name="T20" fmla="*/ 100 w 175"/>
                <a:gd name="T21" fmla="*/ 333 h 350"/>
                <a:gd name="T22" fmla="*/ 87 w 175"/>
                <a:gd name="T23" fmla="*/ 343 h 350"/>
                <a:gd name="T24" fmla="*/ 73 w 175"/>
                <a:gd name="T25" fmla="*/ 348 h 350"/>
                <a:gd name="T26" fmla="*/ 58 w 175"/>
                <a:gd name="T27" fmla="*/ 350 h 350"/>
                <a:gd name="T28" fmla="*/ 51 w 175"/>
                <a:gd name="T29" fmla="*/ 350 h 350"/>
                <a:gd name="T30" fmla="*/ 44 w 175"/>
                <a:gd name="T31" fmla="*/ 349 h 350"/>
                <a:gd name="T32" fmla="*/ 29 w 175"/>
                <a:gd name="T33" fmla="*/ 343 h 350"/>
                <a:gd name="T34" fmla="*/ 17 w 175"/>
                <a:gd name="T35" fmla="*/ 335 h 350"/>
                <a:gd name="T36" fmla="*/ 8 w 175"/>
                <a:gd name="T37" fmla="*/ 323 h 350"/>
                <a:gd name="T38" fmla="*/ 2 w 175"/>
                <a:gd name="T39" fmla="*/ 309 h 350"/>
                <a:gd name="T40" fmla="*/ 0 w 175"/>
                <a:gd name="T41" fmla="*/ 294 h 350"/>
                <a:gd name="T42" fmla="*/ 2 w 175"/>
                <a:gd name="T43" fmla="*/ 278 h 350"/>
                <a:gd name="T44" fmla="*/ 59 w 175"/>
                <a:gd name="T45" fmla="*/ 44 h 350"/>
                <a:gd name="T46" fmla="*/ 66 w 175"/>
                <a:gd name="T47" fmla="*/ 30 h 350"/>
                <a:gd name="T48" fmla="*/ 74 w 175"/>
                <a:gd name="T49" fmla="*/ 17 h 350"/>
                <a:gd name="T50" fmla="*/ 86 w 175"/>
                <a:gd name="T51" fmla="*/ 8 h 350"/>
                <a:gd name="T52" fmla="*/ 100 w 175"/>
                <a:gd name="T53" fmla="*/ 3 h 350"/>
                <a:gd name="T54" fmla="*/ 115 w 175"/>
                <a:gd name="T5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5" h="350">
                  <a:moveTo>
                    <a:pt x="115" y="0"/>
                  </a:moveTo>
                  <a:lnTo>
                    <a:pt x="131" y="1"/>
                  </a:lnTo>
                  <a:lnTo>
                    <a:pt x="146" y="8"/>
                  </a:lnTo>
                  <a:lnTo>
                    <a:pt x="157" y="16"/>
                  </a:lnTo>
                  <a:lnTo>
                    <a:pt x="167" y="28"/>
                  </a:lnTo>
                  <a:lnTo>
                    <a:pt x="173" y="42"/>
                  </a:lnTo>
                  <a:lnTo>
                    <a:pt x="175" y="57"/>
                  </a:lnTo>
                  <a:lnTo>
                    <a:pt x="173" y="73"/>
                  </a:lnTo>
                  <a:lnTo>
                    <a:pt x="115" y="307"/>
                  </a:lnTo>
                  <a:lnTo>
                    <a:pt x="109" y="322"/>
                  </a:lnTo>
                  <a:lnTo>
                    <a:pt x="100" y="333"/>
                  </a:lnTo>
                  <a:lnTo>
                    <a:pt x="87" y="343"/>
                  </a:lnTo>
                  <a:lnTo>
                    <a:pt x="73" y="348"/>
                  </a:lnTo>
                  <a:lnTo>
                    <a:pt x="58" y="350"/>
                  </a:lnTo>
                  <a:lnTo>
                    <a:pt x="51" y="350"/>
                  </a:lnTo>
                  <a:lnTo>
                    <a:pt x="44" y="349"/>
                  </a:lnTo>
                  <a:lnTo>
                    <a:pt x="29" y="343"/>
                  </a:lnTo>
                  <a:lnTo>
                    <a:pt x="17" y="335"/>
                  </a:lnTo>
                  <a:lnTo>
                    <a:pt x="8" y="323"/>
                  </a:lnTo>
                  <a:lnTo>
                    <a:pt x="2" y="309"/>
                  </a:lnTo>
                  <a:lnTo>
                    <a:pt x="0" y="294"/>
                  </a:lnTo>
                  <a:lnTo>
                    <a:pt x="2" y="278"/>
                  </a:lnTo>
                  <a:lnTo>
                    <a:pt x="59" y="44"/>
                  </a:lnTo>
                  <a:lnTo>
                    <a:pt x="66" y="30"/>
                  </a:lnTo>
                  <a:lnTo>
                    <a:pt x="74" y="17"/>
                  </a:lnTo>
                  <a:lnTo>
                    <a:pt x="86" y="8"/>
                  </a:lnTo>
                  <a:lnTo>
                    <a:pt x="10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5" name="Freeform 49"/>
            <p:cNvSpPr/>
            <p:nvPr/>
          </p:nvSpPr>
          <p:spPr bwMode="auto">
            <a:xfrm>
              <a:off x="7272338" y="2970213"/>
              <a:ext cx="325437" cy="115888"/>
            </a:xfrm>
            <a:custGeom>
              <a:avLst/>
              <a:gdLst>
                <a:gd name="T0" fmla="*/ 59 w 2459"/>
                <a:gd name="T1" fmla="*/ 0 h 877"/>
                <a:gd name="T2" fmla="*/ 77 w 2459"/>
                <a:gd name="T3" fmla="*/ 2 h 877"/>
                <a:gd name="T4" fmla="*/ 93 w 2459"/>
                <a:gd name="T5" fmla="*/ 11 h 877"/>
                <a:gd name="T6" fmla="*/ 106 w 2459"/>
                <a:gd name="T7" fmla="*/ 24 h 877"/>
                <a:gd name="T8" fmla="*/ 114 w 2459"/>
                <a:gd name="T9" fmla="*/ 40 h 877"/>
                <a:gd name="T10" fmla="*/ 117 w 2459"/>
                <a:gd name="T11" fmla="*/ 58 h 877"/>
                <a:gd name="T12" fmla="*/ 117 w 2459"/>
                <a:gd name="T13" fmla="*/ 78 h 877"/>
                <a:gd name="T14" fmla="*/ 1756 w 2459"/>
                <a:gd name="T15" fmla="*/ 755 h 877"/>
                <a:gd name="T16" fmla="*/ 2379 w 2459"/>
                <a:gd name="T17" fmla="*/ 498 h 877"/>
                <a:gd name="T18" fmla="*/ 2394 w 2459"/>
                <a:gd name="T19" fmla="*/ 494 h 877"/>
                <a:gd name="T20" fmla="*/ 2409 w 2459"/>
                <a:gd name="T21" fmla="*/ 494 h 877"/>
                <a:gd name="T22" fmla="*/ 2424 w 2459"/>
                <a:gd name="T23" fmla="*/ 498 h 877"/>
                <a:gd name="T24" fmla="*/ 2436 w 2459"/>
                <a:gd name="T25" fmla="*/ 506 h 877"/>
                <a:gd name="T26" fmla="*/ 2447 w 2459"/>
                <a:gd name="T27" fmla="*/ 516 h 877"/>
                <a:gd name="T28" fmla="*/ 2456 w 2459"/>
                <a:gd name="T29" fmla="*/ 530 h 877"/>
                <a:gd name="T30" fmla="*/ 2459 w 2459"/>
                <a:gd name="T31" fmla="*/ 545 h 877"/>
                <a:gd name="T32" fmla="*/ 2459 w 2459"/>
                <a:gd name="T33" fmla="*/ 560 h 877"/>
                <a:gd name="T34" fmla="*/ 2456 w 2459"/>
                <a:gd name="T35" fmla="*/ 575 h 877"/>
                <a:gd name="T36" fmla="*/ 2448 w 2459"/>
                <a:gd name="T37" fmla="*/ 588 h 877"/>
                <a:gd name="T38" fmla="*/ 2437 w 2459"/>
                <a:gd name="T39" fmla="*/ 598 h 877"/>
                <a:gd name="T40" fmla="*/ 2424 w 2459"/>
                <a:gd name="T41" fmla="*/ 606 h 877"/>
                <a:gd name="T42" fmla="*/ 1779 w 2459"/>
                <a:gd name="T43" fmla="*/ 873 h 877"/>
                <a:gd name="T44" fmla="*/ 1768 w 2459"/>
                <a:gd name="T45" fmla="*/ 876 h 877"/>
                <a:gd name="T46" fmla="*/ 1756 w 2459"/>
                <a:gd name="T47" fmla="*/ 877 h 877"/>
                <a:gd name="T48" fmla="*/ 1746 w 2459"/>
                <a:gd name="T49" fmla="*/ 876 h 877"/>
                <a:gd name="T50" fmla="*/ 1734 w 2459"/>
                <a:gd name="T51" fmla="*/ 873 h 877"/>
                <a:gd name="T52" fmla="*/ 36 w 2459"/>
                <a:gd name="T53" fmla="*/ 170 h 877"/>
                <a:gd name="T54" fmla="*/ 21 w 2459"/>
                <a:gd name="T55" fmla="*/ 162 h 877"/>
                <a:gd name="T56" fmla="*/ 10 w 2459"/>
                <a:gd name="T57" fmla="*/ 149 h 877"/>
                <a:gd name="T58" fmla="*/ 2 w 2459"/>
                <a:gd name="T59" fmla="*/ 134 h 877"/>
                <a:gd name="T60" fmla="*/ 0 w 2459"/>
                <a:gd name="T61" fmla="*/ 116 h 877"/>
                <a:gd name="T62" fmla="*/ 0 w 2459"/>
                <a:gd name="T63" fmla="*/ 58 h 877"/>
                <a:gd name="T64" fmla="*/ 3 w 2459"/>
                <a:gd name="T65" fmla="*/ 40 h 877"/>
                <a:gd name="T66" fmla="*/ 12 w 2459"/>
                <a:gd name="T67" fmla="*/ 24 h 877"/>
                <a:gd name="T68" fmla="*/ 25 w 2459"/>
                <a:gd name="T69" fmla="*/ 11 h 877"/>
                <a:gd name="T70" fmla="*/ 40 w 2459"/>
                <a:gd name="T71" fmla="*/ 2 h 877"/>
                <a:gd name="T72" fmla="*/ 59 w 2459"/>
                <a:gd name="T7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9" h="877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7" y="78"/>
                  </a:lnTo>
                  <a:lnTo>
                    <a:pt x="1756" y="755"/>
                  </a:lnTo>
                  <a:lnTo>
                    <a:pt x="2379" y="498"/>
                  </a:lnTo>
                  <a:lnTo>
                    <a:pt x="2394" y="494"/>
                  </a:lnTo>
                  <a:lnTo>
                    <a:pt x="2409" y="494"/>
                  </a:lnTo>
                  <a:lnTo>
                    <a:pt x="2424" y="498"/>
                  </a:lnTo>
                  <a:lnTo>
                    <a:pt x="2436" y="506"/>
                  </a:lnTo>
                  <a:lnTo>
                    <a:pt x="2447" y="516"/>
                  </a:lnTo>
                  <a:lnTo>
                    <a:pt x="2456" y="530"/>
                  </a:lnTo>
                  <a:lnTo>
                    <a:pt x="2459" y="545"/>
                  </a:lnTo>
                  <a:lnTo>
                    <a:pt x="2459" y="560"/>
                  </a:lnTo>
                  <a:lnTo>
                    <a:pt x="2456" y="575"/>
                  </a:lnTo>
                  <a:lnTo>
                    <a:pt x="2448" y="588"/>
                  </a:lnTo>
                  <a:lnTo>
                    <a:pt x="2437" y="598"/>
                  </a:lnTo>
                  <a:lnTo>
                    <a:pt x="2424" y="606"/>
                  </a:lnTo>
                  <a:lnTo>
                    <a:pt x="1779" y="873"/>
                  </a:lnTo>
                  <a:lnTo>
                    <a:pt x="1768" y="876"/>
                  </a:lnTo>
                  <a:lnTo>
                    <a:pt x="1756" y="877"/>
                  </a:lnTo>
                  <a:lnTo>
                    <a:pt x="1746" y="876"/>
                  </a:lnTo>
                  <a:lnTo>
                    <a:pt x="1734" y="873"/>
                  </a:lnTo>
                  <a:lnTo>
                    <a:pt x="36" y="170"/>
                  </a:lnTo>
                  <a:lnTo>
                    <a:pt x="21" y="162"/>
                  </a:lnTo>
                  <a:lnTo>
                    <a:pt x="10" y="149"/>
                  </a:lnTo>
                  <a:lnTo>
                    <a:pt x="2" y="134"/>
                  </a:lnTo>
                  <a:lnTo>
                    <a:pt x="0" y="11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6" name="Freeform 50"/>
            <p:cNvSpPr/>
            <p:nvPr/>
          </p:nvSpPr>
          <p:spPr bwMode="auto">
            <a:xfrm>
              <a:off x="7350125" y="3046413"/>
              <a:ext cx="247650" cy="147638"/>
            </a:xfrm>
            <a:custGeom>
              <a:avLst/>
              <a:gdLst>
                <a:gd name="T0" fmla="*/ 78 w 1875"/>
                <a:gd name="T1" fmla="*/ 4 h 1111"/>
                <a:gd name="T2" fmla="*/ 107 w 1875"/>
                <a:gd name="T3" fmla="*/ 24 h 1111"/>
                <a:gd name="T4" fmla="*/ 117 w 1875"/>
                <a:gd name="T5" fmla="*/ 59 h 1111"/>
                <a:gd name="T6" fmla="*/ 123 w 1875"/>
                <a:gd name="T7" fmla="*/ 466 h 1111"/>
                <a:gd name="T8" fmla="*/ 138 w 1875"/>
                <a:gd name="T9" fmla="*/ 495 h 1111"/>
                <a:gd name="T10" fmla="*/ 161 w 1875"/>
                <a:gd name="T11" fmla="*/ 533 h 1111"/>
                <a:gd name="T12" fmla="*/ 194 w 1875"/>
                <a:gd name="T13" fmla="*/ 579 h 1111"/>
                <a:gd name="T14" fmla="*/ 237 w 1875"/>
                <a:gd name="T15" fmla="*/ 631 h 1111"/>
                <a:gd name="T16" fmla="*/ 290 w 1875"/>
                <a:gd name="T17" fmla="*/ 687 h 1111"/>
                <a:gd name="T18" fmla="*/ 355 w 1875"/>
                <a:gd name="T19" fmla="*/ 743 h 1111"/>
                <a:gd name="T20" fmla="*/ 433 w 1875"/>
                <a:gd name="T21" fmla="*/ 798 h 1111"/>
                <a:gd name="T22" fmla="*/ 523 w 1875"/>
                <a:gd name="T23" fmla="*/ 851 h 1111"/>
                <a:gd name="T24" fmla="*/ 628 w 1875"/>
                <a:gd name="T25" fmla="*/ 898 h 1111"/>
                <a:gd name="T26" fmla="*/ 746 w 1875"/>
                <a:gd name="T27" fmla="*/ 938 h 1111"/>
                <a:gd name="T28" fmla="*/ 880 w 1875"/>
                <a:gd name="T29" fmla="*/ 969 h 1111"/>
                <a:gd name="T30" fmla="*/ 1032 w 1875"/>
                <a:gd name="T31" fmla="*/ 988 h 1111"/>
                <a:gd name="T32" fmla="*/ 1113 w 1875"/>
                <a:gd name="T33" fmla="*/ 469 h 1111"/>
                <a:gd name="T34" fmla="*/ 1125 w 1875"/>
                <a:gd name="T35" fmla="*/ 433 h 1111"/>
                <a:gd name="T36" fmla="*/ 1153 w 1875"/>
                <a:gd name="T37" fmla="*/ 412 h 1111"/>
                <a:gd name="T38" fmla="*/ 1191 w 1875"/>
                <a:gd name="T39" fmla="*/ 412 h 1111"/>
                <a:gd name="T40" fmla="*/ 1219 w 1875"/>
                <a:gd name="T41" fmla="*/ 433 h 1111"/>
                <a:gd name="T42" fmla="*/ 1230 w 1875"/>
                <a:gd name="T43" fmla="*/ 469 h 1111"/>
                <a:gd name="T44" fmla="*/ 1307 w 1875"/>
                <a:gd name="T45" fmla="*/ 989 h 1111"/>
                <a:gd name="T46" fmla="*/ 1446 w 1875"/>
                <a:gd name="T47" fmla="*/ 972 h 1111"/>
                <a:gd name="T48" fmla="*/ 1567 w 1875"/>
                <a:gd name="T49" fmla="*/ 946 h 1111"/>
                <a:gd name="T50" fmla="*/ 1670 w 1875"/>
                <a:gd name="T51" fmla="*/ 915 h 1111"/>
                <a:gd name="T52" fmla="*/ 1754 w 1875"/>
                <a:gd name="T53" fmla="*/ 881 h 1111"/>
                <a:gd name="T54" fmla="*/ 1804 w 1875"/>
                <a:gd name="T55" fmla="*/ 860 h 1111"/>
                <a:gd name="T56" fmla="*/ 1834 w 1875"/>
                <a:gd name="T57" fmla="*/ 862 h 1111"/>
                <a:gd name="T58" fmla="*/ 1860 w 1875"/>
                <a:gd name="T59" fmla="*/ 878 h 1111"/>
                <a:gd name="T60" fmla="*/ 1874 w 1875"/>
                <a:gd name="T61" fmla="*/ 907 h 1111"/>
                <a:gd name="T62" fmla="*/ 1872 w 1875"/>
                <a:gd name="T63" fmla="*/ 937 h 1111"/>
                <a:gd name="T64" fmla="*/ 1855 w 1875"/>
                <a:gd name="T65" fmla="*/ 961 h 1111"/>
                <a:gd name="T66" fmla="*/ 1804 w 1875"/>
                <a:gd name="T67" fmla="*/ 988 h 1111"/>
                <a:gd name="T68" fmla="*/ 1715 w 1875"/>
                <a:gd name="T69" fmla="*/ 1024 h 1111"/>
                <a:gd name="T70" fmla="*/ 1606 w 1875"/>
                <a:gd name="T71" fmla="*/ 1057 h 1111"/>
                <a:gd name="T72" fmla="*/ 1480 w 1875"/>
                <a:gd name="T73" fmla="*/ 1085 h 1111"/>
                <a:gd name="T74" fmla="*/ 1336 w 1875"/>
                <a:gd name="T75" fmla="*/ 1104 h 1111"/>
                <a:gd name="T76" fmla="*/ 1171 w 1875"/>
                <a:gd name="T77" fmla="*/ 1111 h 1111"/>
                <a:gd name="T78" fmla="*/ 999 w 1875"/>
                <a:gd name="T79" fmla="*/ 1104 h 1111"/>
                <a:gd name="T80" fmla="*/ 843 w 1875"/>
                <a:gd name="T81" fmla="*/ 1083 h 1111"/>
                <a:gd name="T82" fmla="*/ 702 w 1875"/>
                <a:gd name="T83" fmla="*/ 1050 h 1111"/>
                <a:gd name="T84" fmla="*/ 578 w 1875"/>
                <a:gd name="T85" fmla="*/ 1006 h 1111"/>
                <a:gd name="T86" fmla="*/ 468 w 1875"/>
                <a:gd name="T87" fmla="*/ 956 h 1111"/>
                <a:gd name="T88" fmla="*/ 372 w 1875"/>
                <a:gd name="T89" fmla="*/ 900 h 1111"/>
                <a:gd name="T90" fmla="*/ 289 w 1875"/>
                <a:gd name="T91" fmla="*/ 840 h 1111"/>
                <a:gd name="T92" fmla="*/ 218 w 1875"/>
                <a:gd name="T93" fmla="*/ 779 h 1111"/>
                <a:gd name="T94" fmla="*/ 159 w 1875"/>
                <a:gd name="T95" fmla="*/ 720 h 1111"/>
                <a:gd name="T96" fmla="*/ 110 w 1875"/>
                <a:gd name="T97" fmla="*/ 662 h 1111"/>
                <a:gd name="T98" fmla="*/ 72 w 1875"/>
                <a:gd name="T99" fmla="*/ 610 h 1111"/>
                <a:gd name="T100" fmla="*/ 43 w 1875"/>
                <a:gd name="T101" fmla="*/ 564 h 1111"/>
                <a:gd name="T102" fmla="*/ 22 w 1875"/>
                <a:gd name="T103" fmla="*/ 528 h 1111"/>
                <a:gd name="T104" fmla="*/ 10 w 1875"/>
                <a:gd name="T105" fmla="*/ 503 h 1111"/>
                <a:gd name="T106" fmla="*/ 4 w 1875"/>
                <a:gd name="T107" fmla="*/ 490 h 1111"/>
                <a:gd name="T108" fmla="*/ 0 w 1875"/>
                <a:gd name="T109" fmla="*/ 469 h 1111"/>
                <a:gd name="T110" fmla="*/ 3 w 1875"/>
                <a:gd name="T111" fmla="*/ 41 h 1111"/>
                <a:gd name="T112" fmla="*/ 25 w 1875"/>
                <a:gd name="T113" fmla="*/ 12 h 1111"/>
                <a:gd name="T114" fmla="*/ 59 w 1875"/>
                <a:gd name="T11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75" h="1111">
                  <a:moveTo>
                    <a:pt x="59" y="0"/>
                  </a:moveTo>
                  <a:lnTo>
                    <a:pt x="78" y="4"/>
                  </a:lnTo>
                  <a:lnTo>
                    <a:pt x="94" y="12"/>
                  </a:lnTo>
                  <a:lnTo>
                    <a:pt x="107" y="24"/>
                  </a:lnTo>
                  <a:lnTo>
                    <a:pt x="115" y="41"/>
                  </a:lnTo>
                  <a:lnTo>
                    <a:pt x="117" y="59"/>
                  </a:lnTo>
                  <a:lnTo>
                    <a:pt x="117" y="456"/>
                  </a:lnTo>
                  <a:lnTo>
                    <a:pt x="123" y="466"/>
                  </a:lnTo>
                  <a:lnTo>
                    <a:pt x="129" y="479"/>
                  </a:lnTo>
                  <a:lnTo>
                    <a:pt x="138" y="495"/>
                  </a:lnTo>
                  <a:lnTo>
                    <a:pt x="148" y="513"/>
                  </a:lnTo>
                  <a:lnTo>
                    <a:pt x="161" y="533"/>
                  </a:lnTo>
                  <a:lnTo>
                    <a:pt x="177" y="556"/>
                  </a:lnTo>
                  <a:lnTo>
                    <a:pt x="194" y="579"/>
                  </a:lnTo>
                  <a:lnTo>
                    <a:pt x="214" y="605"/>
                  </a:lnTo>
                  <a:lnTo>
                    <a:pt x="237" y="631"/>
                  </a:lnTo>
                  <a:lnTo>
                    <a:pt x="262" y="659"/>
                  </a:lnTo>
                  <a:lnTo>
                    <a:pt x="290" y="687"/>
                  </a:lnTo>
                  <a:lnTo>
                    <a:pt x="322" y="714"/>
                  </a:lnTo>
                  <a:lnTo>
                    <a:pt x="355" y="743"/>
                  </a:lnTo>
                  <a:lnTo>
                    <a:pt x="392" y="771"/>
                  </a:lnTo>
                  <a:lnTo>
                    <a:pt x="433" y="798"/>
                  </a:lnTo>
                  <a:lnTo>
                    <a:pt x="477" y="825"/>
                  </a:lnTo>
                  <a:lnTo>
                    <a:pt x="523" y="851"/>
                  </a:lnTo>
                  <a:lnTo>
                    <a:pt x="574" y="875"/>
                  </a:lnTo>
                  <a:lnTo>
                    <a:pt x="628" y="898"/>
                  </a:lnTo>
                  <a:lnTo>
                    <a:pt x="685" y="919"/>
                  </a:lnTo>
                  <a:lnTo>
                    <a:pt x="746" y="938"/>
                  </a:lnTo>
                  <a:lnTo>
                    <a:pt x="811" y="955"/>
                  </a:lnTo>
                  <a:lnTo>
                    <a:pt x="880" y="969"/>
                  </a:lnTo>
                  <a:lnTo>
                    <a:pt x="954" y="979"/>
                  </a:lnTo>
                  <a:lnTo>
                    <a:pt x="1032" y="988"/>
                  </a:lnTo>
                  <a:lnTo>
                    <a:pt x="1113" y="992"/>
                  </a:lnTo>
                  <a:lnTo>
                    <a:pt x="1113" y="469"/>
                  </a:lnTo>
                  <a:lnTo>
                    <a:pt x="1116" y="449"/>
                  </a:lnTo>
                  <a:lnTo>
                    <a:pt x="1125" y="433"/>
                  </a:lnTo>
                  <a:lnTo>
                    <a:pt x="1137" y="421"/>
                  </a:lnTo>
                  <a:lnTo>
                    <a:pt x="1153" y="412"/>
                  </a:lnTo>
                  <a:lnTo>
                    <a:pt x="1171" y="410"/>
                  </a:lnTo>
                  <a:lnTo>
                    <a:pt x="1191" y="412"/>
                  </a:lnTo>
                  <a:lnTo>
                    <a:pt x="1207" y="421"/>
                  </a:lnTo>
                  <a:lnTo>
                    <a:pt x="1219" y="433"/>
                  </a:lnTo>
                  <a:lnTo>
                    <a:pt x="1228" y="449"/>
                  </a:lnTo>
                  <a:lnTo>
                    <a:pt x="1230" y="469"/>
                  </a:lnTo>
                  <a:lnTo>
                    <a:pt x="1230" y="992"/>
                  </a:lnTo>
                  <a:lnTo>
                    <a:pt x="1307" y="989"/>
                  </a:lnTo>
                  <a:lnTo>
                    <a:pt x="1379" y="981"/>
                  </a:lnTo>
                  <a:lnTo>
                    <a:pt x="1446" y="972"/>
                  </a:lnTo>
                  <a:lnTo>
                    <a:pt x="1509" y="960"/>
                  </a:lnTo>
                  <a:lnTo>
                    <a:pt x="1567" y="946"/>
                  </a:lnTo>
                  <a:lnTo>
                    <a:pt x="1621" y="931"/>
                  </a:lnTo>
                  <a:lnTo>
                    <a:pt x="1670" y="915"/>
                  </a:lnTo>
                  <a:lnTo>
                    <a:pt x="1714" y="898"/>
                  </a:lnTo>
                  <a:lnTo>
                    <a:pt x="1754" y="881"/>
                  </a:lnTo>
                  <a:lnTo>
                    <a:pt x="1790" y="865"/>
                  </a:lnTo>
                  <a:lnTo>
                    <a:pt x="1804" y="860"/>
                  </a:lnTo>
                  <a:lnTo>
                    <a:pt x="1820" y="859"/>
                  </a:lnTo>
                  <a:lnTo>
                    <a:pt x="1834" y="862"/>
                  </a:lnTo>
                  <a:lnTo>
                    <a:pt x="1848" y="869"/>
                  </a:lnTo>
                  <a:lnTo>
                    <a:pt x="1860" y="878"/>
                  </a:lnTo>
                  <a:lnTo>
                    <a:pt x="1868" y="892"/>
                  </a:lnTo>
                  <a:lnTo>
                    <a:pt x="1874" y="907"/>
                  </a:lnTo>
                  <a:lnTo>
                    <a:pt x="1875" y="922"/>
                  </a:lnTo>
                  <a:lnTo>
                    <a:pt x="1872" y="937"/>
                  </a:lnTo>
                  <a:lnTo>
                    <a:pt x="1865" y="950"/>
                  </a:lnTo>
                  <a:lnTo>
                    <a:pt x="1855" y="961"/>
                  </a:lnTo>
                  <a:lnTo>
                    <a:pt x="1842" y="970"/>
                  </a:lnTo>
                  <a:lnTo>
                    <a:pt x="1804" y="988"/>
                  </a:lnTo>
                  <a:lnTo>
                    <a:pt x="1762" y="1006"/>
                  </a:lnTo>
                  <a:lnTo>
                    <a:pt x="1715" y="1024"/>
                  </a:lnTo>
                  <a:lnTo>
                    <a:pt x="1663" y="1041"/>
                  </a:lnTo>
                  <a:lnTo>
                    <a:pt x="1606" y="1057"/>
                  </a:lnTo>
                  <a:lnTo>
                    <a:pt x="1545" y="1072"/>
                  </a:lnTo>
                  <a:lnTo>
                    <a:pt x="1480" y="1085"/>
                  </a:lnTo>
                  <a:lnTo>
                    <a:pt x="1410" y="1096"/>
                  </a:lnTo>
                  <a:lnTo>
                    <a:pt x="1336" y="1104"/>
                  </a:lnTo>
                  <a:lnTo>
                    <a:pt x="1256" y="1109"/>
                  </a:lnTo>
                  <a:lnTo>
                    <a:pt x="1171" y="1111"/>
                  </a:lnTo>
                  <a:lnTo>
                    <a:pt x="1083" y="1109"/>
                  </a:lnTo>
                  <a:lnTo>
                    <a:pt x="999" y="1104"/>
                  </a:lnTo>
                  <a:lnTo>
                    <a:pt x="919" y="1094"/>
                  </a:lnTo>
                  <a:lnTo>
                    <a:pt x="843" y="1083"/>
                  </a:lnTo>
                  <a:lnTo>
                    <a:pt x="771" y="1067"/>
                  </a:lnTo>
                  <a:lnTo>
                    <a:pt x="702" y="1050"/>
                  </a:lnTo>
                  <a:lnTo>
                    <a:pt x="639" y="1028"/>
                  </a:lnTo>
                  <a:lnTo>
                    <a:pt x="578" y="1006"/>
                  </a:lnTo>
                  <a:lnTo>
                    <a:pt x="521" y="981"/>
                  </a:lnTo>
                  <a:lnTo>
                    <a:pt x="468" y="956"/>
                  </a:lnTo>
                  <a:lnTo>
                    <a:pt x="418" y="928"/>
                  </a:lnTo>
                  <a:lnTo>
                    <a:pt x="372" y="900"/>
                  </a:lnTo>
                  <a:lnTo>
                    <a:pt x="328" y="871"/>
                  </a:lnTo>
                  <a:lnTo>
                    <a:pt x="289" y="840"/>
                  </a:lnTo>
                  <a:lnTo>
                    <a:pt x="252" y="810"/>
                  </a:lnTo>
                  <a:lnTo>
                    <a:pt x="218" y="779"/>
                  </a:lnTo>
                  <a:lnTo>
                    <a:pt x="187" y="749"/>
                  </a:lnTo>
                  <a:lnTo>
                    <a:pt x="159" y="720"/>
                  </a:lnTo>
                  <a:lnTo>
                    <a:pt x="133" y="690"/>
                  </a:lnTo>
                  <a:lnTo>
                    <a:pt x="110" y="662"/>
                  </a:lnTo>
                  <a:lnTo>
                    <a:pt x="90" y="636"/>
                  </a:lnTo>
                  <a:lnTo>
                    <a:pt x="72" y="610"/>
                  </a:lnTo>
                  <a:lnTo>
                    <a:pt x="57" y="586"/>
                  </a:lnTo>
                  <a:lnTo>
                    <a:pt x="43" y="564"/>
                  </a:lnTo>
                  <a:lnTo>
                    <a:pt x="32" y="545"/>
                  </a:lnTo>
                  <a:lnTo>
                    <a:pt x="22" y="528"/>
                  </a:lnTo>
                  <a:lnTo>
                    <a:pt x="15" y="513"/>
                  </a:lnTo>
                  <a:lnTo>
                    <a:pt x="10" y="503"/>
                  </a:lnTo>
                  <a:lnTo>
                    <a:pt x="7" y="494"/>
                  </a:lnTo>
                  <a:lnTo>
                    <a:pt x="4" y="490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Freeform 51"/>
            <p:cNvSpPr/>
            <p:nvPr/>
          </p:nvSpPr>
          <p:spPr bwMode="auto">
            <a:xfrm>
              <a:off x="7613650" y="3248026"/>
              <a:ext cx="15875" cy="38100"/>
            </a:xfrm>
            <a:custGeom>
              <a:avLst/>
              <a:gdLst>
                <a:gd name="T0" fmla="*/ 59 w 117"/>
                <a:gd name="T1" fmla="*/ 0 h 291"/>
                <a:gd name="T2" fmla="*/ 77 w 117"/>
                <a:gd name="T3" fmla="*/ 2 h 291"/>
                <a:gd name="T4" fmla="*/ 93 w 117"/>
                <a:gd name="T5" fmla="*/ 11 h 291"/>
                <a:gd name="T6" fmla="*/ 106 w 117"/>
                <a:gd name="T7" fmla="*/ 23 h 291"/>
                <a:gd name="T8" fmla="*/ 114 w 117"/>
                <a:gd name="T9" fmla="*/ 39 h 291"/>
                <a:gd name="T10" fmla="*/ 117 w 117"/>
                <a:gd name="T11" fmla="*/ 58 h 291"/>
                <a:gd name="T12" fmla="*/ 117 w 117"/>
                <a:gd name="T13" fmla="*/ 233 h 291"/>
                <a:gd name="T14" fmla="*/ 114 w 117"/>
                <a:gd name="T15" fmla="*/ 252 h 291"/>
                <a:gd name="T16" fmla="*/ 106 w 117"/>
                <a:gd name="T17" fmla="*/ 268 h 291"/>
                <a:gd name="T18" fmla="*/ 93 w 117"/>
                <a:gd name="T19" fmla="*/ 281 h 291"/>
                <a:gd name="T20" fmla="*/ 77 w 117"/>
                <a:gd name="T21" fmla="*/ 289 h 291"/>
                <a:gd name="T22" fmla="*/ 59 w 117"/>
                <a:gd name="T23" fmla="*/ 291 h 291"/>
                <a:gd name="T24" fmla="*/ 39 w 117"/>
                <a:gd name="T25" fmla="*/ 289 h 291"/>
                <a:gd name="T26" fmla="*/ 23 w 117"/>
                <a:gd name="T27" fmla="*/ 281 h 291"/>
                <a:gd name="T28" fmla="*/ 11 w 117"/>
                <a:gd name="T29" fmla="*/ 268 h 291"/>
                <a:gd name="T30" fmla="*/ 2 w 117"/>
                <a:gd name="T31" fmla="*/ 252 h 291"/>
                <a:gd name="T32" fmla="*/ 0 w 117"/>
                <a:gd name="T33" fmla="*/ 233 h 291"/>
                <a:gd name="T34" fmla="*/ 0 w 117"/>
                <a:gd name="T35" fmla="*/ 58 h 291"/>
                <a:gd name="T36" fmla="*/ 2 w 117"/>
                <a:gd name="T37" fmla="*/ 39 h 291"/>
                <a:gd name="T38" fmla="*/ 11 w 117"/>
                <a:gd name="T39" fmla="*/ 23 h 291"/>
                <a:gd name="T40" fmla="*/ 23 w 117"/>
                <a:gd name="T41" fmla="*/ 11 h 291"/>
                <a:gd name="T42" fmla="*/ 39 w 117"/>
                <a:gd name="T43" fmla="*/ 2 h 291"/>
                <a:gd name="T44" fmla="*/ 59 w 117"/>
                <a:gd name="T4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291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7" y="233"/>
                  </a:lnTo>
                  <a:lnTo>
                    <a:pt x="114" y="252"/>
                  </a:lnTo>
                  <a:lnTo>
                    <a:pt x="106" y="268"/>
                  </a:lnTo>
                  <a:lnTo>
                    <a:pt x="93" y="281"/>
                  </a:lnTo>
                  <a:lnTo>
                    <a:pt x="77" y="289"/>
                  </a:lnTo>
                  <a:lnTo>
                    <a:pt x="59" y="291"/>
                  </a:lnTo>
                  <a:lnTo>
                    <a:pt x="39" y="289"/>
                  </a:lnTo>
                  <a:lnTo>
                    <a:pt x="23" y="281"/>
                  </a:lnTo>
                  <a:lnTo>
                    <a:pt x="11" y="268"/>
                  </a:lnTo>
                  <a:lnTo>
                    <a:pt x="2" y="252"/>
                  </a:lnTo>
                  <a:lnTo>
                    <a:pt x="0" y="233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7272338" y="2854326"/>
              <a:ext cx="465137" cy="385763"/>
            </a:xfrm>
            <a:custGeom>
              <a:avLst/>
              <a:gdLst>
                <a:gd name="T0" fmla="*/ 2588 w 3514"/>
                <a:gd name="T1" fmla="*/ 2713 h 2923"/>
                <a:gd name="T2" fmla="*/ 2588 w 3514"/>
                <a:gd name="T3" fmla="*/ 2782 h 2923"/>
                <a:gd name="T4" fmla="*/ 2654 w 3514"/>
                <a:gd name="T5" fmla="*/ 2803 h 2923"/>
                <a:gd name="T6" fmla="*/ 2694 w 3514"/>
                <a:gd name="T7" fmla="*/ 2748 h 2923"/>
                <a:gd name="T8" fmla="*/ 2654 w 3514"/>
                <a:gd name="T9" fmla="*/ 2693 h 2923"/>
                <a:gd name="T10" fmla="*/ 1702 w 3514"/>
                <a:gd name="T11" fmla="*/ 709 h 2923"/>
                <a:gd name="T12" fmla="*/ 1642 w 3514"/>
                <a:gd name="T13" fmla="*/ 749 h 2923"/>
                <a:gd name="T14" fmla="*/ 1664 w 3514"/>
                <a:gd name="T15" fmla="*/ 793 h 2923"/>
                <a:gd name="T16" fmla="*/ 1756 w 3514"/>
                <a:gd name="T17" fmla="*/ 819 h 2923"/>
                <a:gd name="T18" fmla="*/ 1850 w 3514"/>
                <a:gd name="T19" fmla="*/ 793 h 2923"/>
                <a:gd name="T20" fmla="*/ 1872 w 3514"/>
                <a:gd name="T21" fmla="*/ 749 h 2923"/>
                <a:gd name="T22" fmla="*/ 1812 w 3514"/>
                <a:gd name="T23" fmla="*/ 709 h 2923"/>
                <a:gd name="T24" fmla="*/ 1764 w 3514"/>
                <a:gd name="T25" fmla="*/ 0 h 2923"/>
                <a:gd name="T26" fmla="*/ 3504 w 3514"/>
                <a:gd name="T27" fmla="*/ 727 h 2923"/>
                <a:gd name="T28" fmla="*/ 3504 w 3514"/>
                <a:gd name="T29" fmla="*/ 792 h 2923"/>
                <a:gd name="T30" fmla="*/ 2694 w 3514"/>
                <a:gd name="T31" fmla="*/ 1243 h 2923"/>
                <a:gd name="T32" fmla="*/ 3407 w 3514"/>
                <a:gd name="T33" fmla="*/ 901 h 2923"/>
                <a:gd name="T34" fmla="*/ 3473 w 3514"/>
                <a:gd name="T35" fmla="*/ 879 h 2923"/>
                <a:gd name="T36" fmla="*/ 3514 w 3514"/>
                <a:gd name="T37" fmla="*/ 935 h 2923"/>
                <a:gd name="T38" fmla="*/ 3493 w 3514"/>
                <a:gd name="T39" fmla="*/ 1039 h 2923"/>
                <a:gd name="T40" fmla="*/ 2719 w 3514"/>
                <a:gd name="T41" fmla="*/ 2067 h 2923"/>
                <a:gd name="T42" fmla="*/ 2788 w 3514"/>
                <a:gd name="T43" fmla="*/ 1965 h 2923"/>
                <a:gd name="T44" fmla="*/ 2810 w 3514"/>
                <a:gd name="T45" fmla="*/ 1520 h 2923"/>
                <a:gd name="T46" fmla="*/ 2851 w 3514"/>
                <a:gd name="T47" fmla="*/ 1465 h 2923"/>
                <a:gd name="T48" fmla="*/ 2917 w 3514"/>
                <a:gd name="T49" fmla="*/ 1486 h 2923"/>
                <a:gd name="T50" fmla="*/ 2924 w 3514"/>
                <a:gd name="T51" fmla="*/ 1949 h 2923"/>
                <a:gd name="T52" fmla="*/ 2904 w 3514"/>
                <a:gd name="T53" fmla="*/ 1994 h 2923"/>
                <a:gd name="T54" fmla="*/ 2842 w 3514"/>
                <a:gd name="T55" fmla="*/ 2098 h 2923"/>
                <a:gd name="T56" fmla="*/ 2731 w 3514"/>
                <a:gd name="T57" fmla="*/ 2221 h 2923"/>
                <a:gd name="T58" fmla="*/ 2747 w 3514"/>
                <a:gd name="T59" fmla="*/ 2613 h 2923"/>
                <a:gd name="T60" fmla="*/ 2808 w 3514"/>
                <a:gd name="T61" fmla="*/ 2716 h 2923"/>
                <a:gd name="T62" fmla="*/ 2787 w 3514"/>
                <a:gd name="T63" fmla="*/ 2836 h 2923"/>
                <a:gd name="T64" fmla="*/ 2696 w 3514"/>
                <a:gd name="T65" fmla="*/ 2912 h 2923"/>
                <a:gd name="T66" fmla="*/ 2574 w 3514"/>
                <a:gd name="T67" fmla="*/ 2912 h 2923"/>
                <a:gd name="T68" fmla="*/ 2483 w 3514"/>
                <a:gd name="T69" fmla="*/ 2836 h 2923"/>
                <a:gd name="T70" fmla="*/ 2462 w 3514"/>
                <a:gd name="T71" fmla="*/ 2716 h 2923"/>
                <a:gd name="T72" fmla="*/ 2524 w 3514"/>
                <a:gd name="T73" fmla="*/ 2613 h 2923"/>
                <a:gd name="T74" fmla="*/ 1909 w 3514"/>
                <a:gd name="T75" fmla="*/ 893 h 2923"/>
                <a:gd name="T76" fmla="*/ 1756 w 3514"/>
                <a:gd name="T77" fmla="*/ 935 h 2923"/>
                <a:gd name="T78" fmla="*/ 1618 w 3514"/>
                <a:gd name="T79" fmla="*/ 902 h 2923"/>
                <a:gd name="T80" fmla="*/ 1535 w 3514"/>
                <a:gd name="T81" fmla="*/ 815 h 2923"/>
                <a:gd name="T82" fmla="*/ 1535 w 3514"/>
                <a:gd name="T83" fmla="*/ 704 h 2923"/>
                <a:gd name="T84" fmla="*/ 1618 w 3514"/>
                <a:gd name="T85" fmla="*/ 618 h 2923"/>
                <a:gd name="T86" fmla="*/ 1756 w 3514"/>
                <a:gd name="T87" fmla="*/ 585 h 2923"/>
                <a:gd name="T88" fmla="*/ 1896 w 3514"/>
                <a:gd name="T89" fmla="*/ 618 h 2923"/>
                <a:gd name="T90" fmla="*/ 1979 w 3514"/>
                <a:gd name="T91" fmla="*/ 704 h 2923"/>
                <a:gd name="T92" fmla="*/ 1986 w 3514"/>
                <a:gd name="T93" fmla="*/ 797 h 2923"/>
                <a:gd name="T94" fmla="*/ 212 w 3514"/>
                <a:gd name="T95" fmla="*/ 760 h 2923"/>
                <a:gd name="T96" fmla="*/ 2379 w 3514"/>
                <a:gd name="T97" fmla="*/ 1150 h 2923"/>
                <a:gd name="T98" fmla="*/ 2425 w 3514"/>
                <a:gd name="T99" fmla="*/ 1186 h 2923"/>
                <a:gd name="T100" fmla="*/ 2417 w 3514"/>
                <a:gd name="T101" fmla="*/ 1243 h 2923"/>
                <a:gd name="T102" fmla="*/ 1768 w 3514"/>
                <a:gd name="T103" fmla="*/ 1519 h 2923"/>
                <a:gd name="T104" fmla="*/ 36 w 3514"/>
                <a:gd name="T105" fmla="*/ 813 h 2923"/>
                <a:gd name="T106" fmla="*/ 0 w 3514"/>
                <a:gd name="T107" fmla="*/ 760 h 2923"/>
                <a:gd name="T108" fmla="*/ 36 w 3514"/>
                <a:gd name="T109" fmla="*/ 706 h 2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14" h="2923">
                  <a:moveTo>
                    <a:pt x="2636" y="2689"/>
                  </a:moveTo>
                  <a:lnTo>
                    <a:pt x="2616" y="2693"/>
                  </a:lnTo>
                  <a:lnTo>
                    <a:pt x="2600" y="2700"/>
                  </a:lnTo>
                  <a:lnTo>
                    <a:pt x="2588" y="2713"/>
                  </a:lnTo>
                  <a:lnTo>
                    <a:pt x="2579" y="2729"/>
                  </a:lnTo>
                  <a:lnTo>
                    <a:pt x="2577" y="2748"/>
                  </a:lnTo>
                  <a:lnTo>
                    <a:pt x="2579" y="2766"/>
                  </a:lnTo>
                  <a:lnTo>
                    <a:pt x="2588" y="2782"/>
                  </a:lnTo>
                  <a:lnTo>
                    <a:pt x="2600" y="2795"/>
                  </a:lnTo>
                  <a:lnTo>
                    <a:pt x="2616" y="2803"/>
                  </a:lnTo>
                  <a:lnTo>
                    <a:pt x="2636" y="2806"/>
                  </a:lnTo>
                  <a:lnTo>
                    <a:pt x="2654" y="2803"/>
                  </a:lnTo>
                  <a:lnTo>
                    <a:pt x="2670" y="2795"/>
                  </a:lnTo>
                  <a:lnTo>
                    <a:pt x="2683" y="2782"/>
                  </a:lnTo>
                  <a:lnTo>
                    <a:pt x="2691" y="2766"/>
                  </a:lnTo>
                  <a:lnTo>
                    <a:pt x="2694" y="2748"/>
                  </a:lnTo>
                  <a:lnTo>
                    <a:pt x="2691" y="2729"/>
                  </a:lnTo>
                  <a:lnTo>
                    <a:pt x="2683" y="2713"/>
                  </a:lnTo>
                  <a:lnTo>
                    <a:pt x="2670" y="2700"/>
                  </a:lnTo>
                  <a:lnTo>
                    <a:pt x="2654" y="2693"/>
                  </a:lnTo>
                  <a:lnTo>
                    <a:pt x="2636" y="2689"/>
                  </a:lnTo>
                  <a:close/>
                  <a:moveTo>
                    <a:pt x="1756" y="702"/>
                  </a:moveTo>
                  <a:lnTo>
                    <a:pt x="1728" y="704"/>
                  </a:lnTo>
                  <a:lnTo>
                    <a:pt x="1702" y="709"/>
                  </a:lnTo>
                  <a:lnTo>
                    <a:pt x="1681" y="717"/>
                  </a:lnTo>
                  <a:lnTo>
                    <a:pt x="1664" y="727"/>
                  </a:lnTo>
                  <a:lnTo>
                    <a:pt x="1651" y="738"/>
                  </a:lnTo>
                  <a:lnTo>
                    <a:pt x="1642" y="749"/>
                  </a:lnTo>
                  <a:lnTo>
                    <a:pt x="1639" y="760"/>
                  </a:lnTo>
                  <a:lnTo>
                    <a:pt x="1642" y="771"/>
                  </a:lnTo>
                  <a:lnTo>
                    <a:pt x="1651" y="781"/>
                  </a:lnTo>
                  <a:lnTo>
                    <a:pt x="1664" y="793"/>
                  </a:lnTo>
                  <a:lnTo>
                    <a:pt x="1681" y="803"/>
                  </a:lnTo>
                  <a:lnTo>
                    <a:pt x="1702" y="811"/>
                  </a:lnTo>
                  <a:lnTo>
                    <a:pt x="1728" y="817"/>
                  </a:lnTo>
                  <a:lnTo>
                    <a:pt x="1756" y="819"/>
                  </a:lnTo>
                  <a:lnTo>
                    <a:pt x="1786" y="817"/>
                  </a:lnTo>
                  <a:lnTo>
                    <a:pt x="1812" y="811"/>
                  </a:lnTo>
                  <a:lnTo>
                    <a:pt x="1833" y="803"/>
                  </a:lnTo>
                  <a:lnTo>
                    <a:pt x="1850" y="793"/>
                  </a:lnTo>
                  <a:lnTo>
                    <a:pt x="1863" y="781"/>
                  </a:lnTo>
                  <a:lnTo>
                    <a:pt x="1872" y="771"/>
                  </a:lnTo>
                  <a:lnTo>
                    <a:pt x="1874" y="760"/>
                  </a:lnTo>
                  <a:lnTo>
                    <a:pt x="1872" y="749"/>
                  </a:lnTo>
                  <a:lnTo>
                    <a:pt x="1863" y="738"/>
                  </a:lnTo>
                  <a:lnTo>
                    <a:pt x="1850" y="727"/>
                  </a:lnTo>
                  <a:lnTo>
                    <a:pt x="1833" y="717"/>
                  </a:lnTo>
                  <a:lnTo>
                    <a:pt x="1812" y="709"/>
                  </a:lnTo>
                  <a:lnTo>
                    <a:pt x="1786" y="704"/>
                  </a:lnTo>
                  <a:lnTo>
                    <a:pt x="1756" y="702"/>
                  </a:lnTo>
                  <a:close/>
                  <a:moveTo>
                    <a:pt x="1749" y="0"/>
                  </a:moveTo>
                  <a:lnTo>
                    <a:pt x="1764" y="0"/>
                  </a:lnTo>
                  <a:lnTo>
                    <a:pt x="1779" y="4"/>
                  </a:lnTo>
                  <a:lnTo>
                    <a:pt x="3478" y="706"/>
                  </a:lnTo>
                  <a:lnTo>
                    <a:pt x="3493" y="714"/>
                  </a:lnTo>
                  <a:lnTo>
                    <a:pt x="3504" y="727"/>
                  </a:lnTo>
                  <a:lnTo>
                    <a:pt x="3511" y="743"/>
                  </a:lnTo>
                  <a:lnTo>
                    <a:pt x="3514" y="760"/>
                  </a:lnTo>
                  <a:lnTo>
                    <a:pt x="3511" y="777"/>
                  </a:lnTo>
                  <a:lnTo>
                    <a:pt x="3504" y="792"/>
                  </a:lnTo>
                  <a:lnTo>
                    <a:pt x="3493" y="805"/>
                  </a:lnTo>
                  <a:lnTo>
                    <a:pt x="3478" y="813"/>
                  </a:lnTo>
                  <a:lnTo>
                    <a:pt x="2694" y="1138"/>
                  </a:lnTo>
                  <a:lnTo>
                    <a:pt x="2694" y="1243"/>
                  </a:lnTo>
                  <a:lnTo>
                    <a:pt x="3397" y="955"/>
                  </a:lnTo>
                  <a:lnTo>
                    <a:pt x="3397" y="935"/>
                  </a:lnTo>
                  <a:lnTo>
                    <a:pt x="3400" y="917"/>
                  </a:lnTo>
                  <a:lnTo>
                    <a:pt x="3407" y="901"/>
                  </a:lnTo>
                  <a:lnTo>
                    <a:pt x="3420" y="888"/>
                  </a:lnTo>
                  <a:lnTo>
                    <a:pt x="3436" y="879"/>
                  </a:lnTo>
                  <a:lnTo>
                    <a:pt x="3455" y="877"/>
                  </a:lnTo>
                  <a:lnTo>
                    <a:pt x="3473" y="879"/>
                  </a:lnTo>
                  <a:lnTo>
                    <a:pt x="3489" y="888"/>
                  </a:lnTo>
                  <a:lnTo>
                    <a:pt x="3502" y="901"/>
                  </a:lnTo>
                  <a:lnTo>
                    <a:pt x="3511" y="917"/>
                  </a:lnTo>
                  <a:lnTo>
                    <a:pt x="3514" y="935"/>
                  </a:lnTo>
                  <a:lnTo>
                    <a:pt x="3514" y="993"/>
                  </a:lnTo>
                  <a:lnTo>
                    <a:pt x="3511" y="1011"/>
                  </a:lnTo>
                  <a:lnTo>
                    <a:pt x="3504" y="1026"/>
                  </a:lnTo>
                  <a:lnTo>
                    <a:pt x="3493" y="1039"/>
                  </a:lnTo>
                  <a:lnTo>
                    <a:pt x="3478" y="1047"/>
                  </a:lnTo>
                  <a:lnTo>
                    <a:pt x="2694" y="1370"/>
                  </a:lnTo>
                  <a:lnTo>
                    <a:pt x="2694" y="2094"/>
                  </a:lnTo>
                  <a:lnTo>
                    <a:pt x="2719" y="2067"/>
                  </a:lnTo>
                  <a:lnTo>
                    <a:pt x="2741" y="2039"/>
                  </a:lnTo>
                  <a:lnTo>
                    <a:pt x="2759" y="2013"/>
                  </a:lnTo>
                  <a:lnTo>
                    <a:pt x="2775" y="1988"/>
                  </a:lnTo>
                  <a:lnTo>
                    <a:pt x="2788" y="1965"/>
                  </a:lnTo>
                  <a:lnTo>
                    <a:pt x="2799" y="1946"/>
                  </a:lnTo>
                  <a:lnTo>
                    <a:pt x="2806" y="1930"/>
                  </a:lnTo>
                  <a:lnTo>
                    <a:pt x="2810" y="1918"/>
                  </a:lnTo>
                  <a:lnTo>
                    <a:pt x="2810" y="1520"/>
                  </a:lnTo>
                  <a:lnTo>
                    <a:pt x="2814" y="1502"/>
                  </a:lnTo>
                  <a:lnTo>
                    <a:pt x="2822" y="1486"/>
                  </a:lnTo>
                  <a:lnTo>
                    <a:pt x="2835" y="1473"/>
                  </a:lnTo>
                  <a:lnTo>
                    <a:pt x="2851" y="1465"/>
                  </a:lnTo>
                  <a:lnTo>
                    <a:pt x="2869" y="1461"/>
                  </a:lnTo>
                  <a:lnTo>
                    <a:pt x="2888" y="1465"/>
                  </a:lnTo>
                  <a:lnTo>
                    <a:pt x="2904" y="1473"/>
                  </a:lnTo>
                  <a:lnTo>
                    <a:pt x="2917" y="1486"/>
                  </a:lnTo>
                  <a:lnTo>
                    <a:pt x="2926" y="1502"/>
                  </a:lnTo>
                  <a:lnTo>
                    <a:pt x="2928" y="1520"/>
                  </a:lnTo>
                  <a:lnTo>
                    <a:pt x="2928" y="1930"/>
                  </a:lnTo>
                  <a:lnTo>
                    <a:pt x="2924" y="1949"/>
                  </a:lnTo>
                  <a:lnTo>
                    <a:pt x="2923" y="1953"/>
                  </a:lnTo>
                  <a:lnTo>
                    <a:pt x="2919" y="1963"/>
                  </a:lnTo>
                  <a:lnTo>
                    <a:pt x="2913" y="1976"/>
                  </a:lnTo>
                  <a:lnTo>
                    <a:pt x="2904" y="1994"/>
                  </a:lnTo>
                  <a:lnTo>
                    <a:pt x="2894" y="2017"/>
                  </a:lnTo>
                  <a:lnTo>
                    <a:pt x="2880" y="2041"/>
                  </a:lnTo>
                  <a:lnTo>
                    <a:pt x="2863" y="2069"/>
                  </a:lnTo>
                  <a:lnTo>
                    <a:pt x="2842" y="2098"/>
                  </a:lnTo>
                  <a:lnTo>
                    <a:pt x="2820" y="2129"/>
                  </a:lnTo>
                  <a:lnTo>
                    <a:pt x="2793" y="2159"/>
                  </a:lnTo>
                  <a:lnTo>
                    <a:pt x="2764" y="2190"/>
                  </a:lnTo>
                  <a:lnTo>
                    <a:pt x="2731" y="2221"/>
                  </a:lnTo>
                  <a:lnTo>
                    <a:pt x="2694" y="2251"/>
                  </a:lnTo>
                  <a:lnTo>
                    <a:pt x="2694" y="2583"/>
                  </a:lnTo>
                  <a:lnTo>
                    <a:pt x="2722" y="2596"/>
                  </a:lnTo>
                  <a:lnTo>
                    <a:pt x="2747" y="2613"/>
                  </a:lnTo>
                  <a:lnTo>
                    <a:pt x="2769" y="2634"/>
                  </a:lnTo>
                  <a:lnTo>
                    <a:pt x="2786" y="2658"/>
                  </a:lnTo>
                  <a:lnTo>
                    <a:pt x="2800" y="2686"/>
                  </a:lnTo>
                  <a:lnTo>
                    <a:pt x="2808" y="2716"/>
                  </a:lnTo>
                  <a:lnTo>
                    <a:pt x="2810" y="2748"/>
                  </a:lnTo>
                  <a:lnTo>
                    <a:pt x="2808" y="2779"/>
                  </a:lnTo>
                  <a:lnTo>
                    <a:pt x="2800" y="2808"/>
                  </a:lnTo>
                  <a:lnTo>
                    <a:pt x="2787" y="2836"/>
                  </a:lnTo>
                  <a:lnTo>
                    <a:pt x="2770" y="2861"/>
                  </a:lnTo>
                  <a:lnTo>
                    <a:pt x="2749" y="2882"/>
                  </a:lnTo>
                  <a:lnTo>
                    <a:pt x="2724" y="2899"/>
                  </a:lnTo>
                  <a:lnTo>
                    <a:pt x="2696" y="2912"/>
                  </a:lnTo>
                  <a:lnTo>
                    <a:pt x="2667" y="2920"/>
                  </a:lnTo>
                  <a:lnTo>
                    <a:pt x="2636" y="2923"/>
                  </a:lnTo>
                  <a:lnTo>
                    <a:pt x="2604" y="2920"/>
                  </a:lnTo>
                  <a:lnTo>
                    <a:pt x="2574" y="2912"/>
                  </a:lnTo>
                  <a:lnTo>
                    <a:pt x="2546" y="2899"/>
                  </a:lnTo>
                  <a:lnTo>
                    <a:pt x="2522" y="2882"/>
                  </a:lnTo>
                  <a:lnTo>
                    <a:pt x="2501" y="2861"/>
                  </a:lnTo>
                  <a:lnTo>
                    <a:pt x="2483" y="2836"/>
                  </a:lnTo>
                  <a:lnTo>
                    <a:pt x="2470" y="2808"/>
                  </a:lnTo>
                  <a:lnTo>
                    <a:pt x="2462" y="2779"/>
                  </a:lnTo>
                  <a:lnTo>
                    <a:pt x="2460" y="2748"/>
                  </a:lnTo>
                  <a:lnTo>
                    <a:pt x="2462" y="2716"/>
                  </a:lnTo>
                  <a:lnTo>
                    <a:pt x="2470" y="2686"/>
                  </a:lnTo>
                  <a:lnTo>
                    <a:pt x="2484" y="2658"/>
                  </a:lnTo>
                  <a:lnTo>
                    <a:pt x="2502" y="2634"/>
                  </a:lnTo>
                  <a:lnTo>
                    <a:pt x="2524" y="2613"/>
                  </a:lnTo>
                  <a:lnTo>
                    <a:pt x="2548" y="2596"/>
                  </a:lnTo>
                  <a:lnTo>
                    <a:pt x="2577" y="2583"/>
                  </a:lnTo>
                  <a:lnTo>
                    <a:pt x="2577" y="1142"/>
                  </a:lnTo>
                  <a:lnTo>
                    <a:pt x="1909" y="893"/>
                  </a:lnTo>
                  <a:lnTo>
                    <a:pt x="1876" y="911"/>
                  </a:lnTo>
                  <a:lnTo>
                    <a:pt x="1840" y="924"/>
                  </a:lnTo>
                  <a:lnTo>
                    <a:pt x="1799" y="933"/>
                  </a:lnTo>
                  <a:lnTo>
                    <a:pt x="1756" y="935"/>
                  </a:lnTo>
                  <a:lnTo>
                    <a:pt x="1718" y="933"/>
                  </a:lnTo>
                  <a:lnTo>
                    <a:pt x="1682" y="926"/>
                  </a:lnTo>
                  <a:lnTo>
                    <a:pt x="1649" y="915"/>
                  </a:lnTo>
                  <a:lnTo>
                    <a:pt x="1618" y="902"/>
                  </a:lnTo>
                  <a:lnTo>
                    <a:pt x="1590" y="885"/>
                  </a:lnTo>
                  <a:lnTo>
                    <a:pt x="1567" y="864"/>
                  </a:lnTo>
                  <a:lnTo>
                    <a:pt x="1549" y="841"/>
                  </a:lnTo>
                  <a:lnTo>
                    <a:pt x="1535" y="815"/>
                  </a:lnTo>
                  <a:lnTo>
                    <a:pt x="1525" y="789"/>
                  </a:lnTo>
                  <a:lnTo>
                    <a:pt x="1523" y="760"/>
                  </a:lnTo>
                  <a:lnTo>
                    <a:pt x="1525" y="731"/>
                  </a:lnTo>
                  <a:lnTo>
                    <a:pt x="1535" y="704"/>
                  </a:lnTo>
                  <a:lnTo>
                    <a:pt x="1549" y="678"/>
                  </a:lnTo>
                  <a:lnTo>
                    <a:pt x="1567" y="656"/>
                  </a:lnTo>
                  <a:lnTo>
                    <a:pt x="1590" y="636"/>
                  </a:lnTo>
                  <a:lnTo>
                    <a:pt x="1618" y="618"/>
                  </a:lnTo>
                  <a:lnTo>
                    <a:pt x="1649" y="604"/>
                  </a:lnTo>
                  <a:lnTo>
                    <a:pt x="1682" y="593"/>
                  </a:lnTo>
                  <a:lnTo>
                    <a:pt x="1718" y="587"/>
                  </a:lnTo>
                  <a:lnTo>
                    <a:pt x="1756" y="585"/>
                  </a:lnTo>
                  <a:lnTo>
                    <a:pt x="1795" y="587"/>
                  </a:lnTo>
                  <a:lnTo>
                    <a:pt x="1832" y="593"/>
                  </a:lnTo>
                  <a:lnTo>
                    <a:pt x="1865" y="604"/>
                  </a:lnTo>
                  <a:lnTo>
                    <a:pt x="1896" y="618"/>
                  </a:lnTo>
                  <a:lnTo>
                    <a:pt x="1923" y="636"/>
                  </a:lnTo>
                  <a:lnTo>
                    <a:pt x="1946" y="656"/>
                  </a:lnTo>
                  <a:lnTo>
                    <a:pt x="1965" y="678"/>
                  </a:lnTo>
                  <a:lnTo>
                    <a:pt x="1979" y="704"/>
                  </a:lnTo>
                  <a:lnTo>
                    <a:pt x="1988" y="731"/>
                  </a:lnTo>
                  <a:lnTo>
                    <a:pt x="1991" y="760"/>
                  </a:lnTo>
                  <a:lnTo>
                    <a:pt x="1990" y="779"/>
                  </a:lnTo>
                  <a:lnTo>
                    <a:pt x="1986" y="797"/>
                  </a:lnTo>
                  <a:lnTo>
                    <a:pt x="2629" y="1038"/>
                  </a:lnTo>
                  <a:lnTo>
                    <a:pt x="3302" y="760"/>
                  </a:lnTo>
                  <a:lnTo>
                    <a:pt x="1756" y="122"/>
                  </a:lnTo>
                  <a:lnTo>
                    <a:pt x="212" y="760"/>
                  </a:lnTo>
                  <a:lnTo>
                    <a:pt x="1756" y="1399"/>
                  </a:lnTo>
                  <a:lnTo>
                    <a:pt x="2349" y="1154"/>
                  </a:lnTo>
                  <a:lnTo>
                    <a:pt x="2364" y="1150"/>
                  </a:lnTo>
                  <a:lnTo>
                    <a:pt x="2379" y="1150"/>
                  </a:lnTo>
                  <a:lnTo>
                    <a:pt x="2394" y="1154"/>
                  </a:lnTo>
                  <a:lnTo>
                    <a:pt x="2407" y="1161"/>
                  </a:lnTo>
                  <a:lnTo>
                    <a:pt x="2417" y="1172"/>
                  </a:lnTo>
                  <a:lnTo>
                    <a:pt x="2425" y="1186"/>
                  </a:lnTo>
                  <a:lnTo>
                    <a:pt x="2429" y="1201"/>
                  </a:lnTo>
                  <a:lnTo>
                    <a:pt x="2429" y="1216"/>
                  </a:lnTo>
                  <a:lnTo>
                    <a:pt x="2425" y="1230"/>
                  </a:lnTo>
                  <a:lnTo>
                    <a:pt x="2417" y="1243"/>
                  </a:lnTo>
                  <a:lnTo>
                    <a:pt x="2407" y="1254"/>
                  </a:lnTo>
                  <a:lnTo>
                    <a:pt x="2394" y="1261"/>
                  </a:lnTo>
                  <a:lnTo>
                    <a:pt x="1779" y="1516"/>
                  </a:lnTo>
                  <a:lnTo>
                    <a:pt x="1768" y="1519"/>
                  </a:lnTo>
                  <a:lnTo>
                    <a:pt x="1756" y="1520"/>
                  </a:lnTo>
                  <a:lnTo>
                    <a:pt x="1746" y="1519"/>
                  </a:lnTo>
                  <a:lnTo>
                    <a:pt x="1734" y="1516"/>
                  </a:lnTo>
                  <a:lnTo>
                    <a:pt x="36" y="813"/>
                  </a:lnTo>
                  <a:lnTo>
                    <a:pt x="21" y="805"/>
                  </a:lnTo>
                  <a:lnTo>
                    <a:pt x="10" y="792"/>
                  </a:lnTo>
                  <a:lnTo>
                    <a:pt x="2" y="777"/>
                  </a:lnTo>
                  <a:lnTo>
                    <a:pt x="0" y="760"/>
                  </a:lnTo>
                  <a:lnTo>
                    <a:pt x="2" y="743"/>
                  </a:lnTo>
                  <a:lnTo>
                    <a:pt x="10" y="727"/>
                  </a:lnTo>
                  <a:lnTo>
                    <a:pt x="21" y="714"/>
                  </a:lnTo>
                  <a:lnTo>
                    <a:pt x="36" y="706"/>
                  </a:lnTo>
                  <a:lnTo>
                    <a:pt x="1734" y="4"/>
                  </a:lnTo>
                  <a:lnTo>
                    <a:pt x="1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53"/>
            <p:cNvSpPr/>
            <p:nvPr/>
          </p:nvSpPr>
          <p:spPr bwMode="auto">
            <a:xfrm>
              <a:off x="7635875" y="3240088"/>
              <a:ext cx="23812" cy="46038"/>
            </a:xfrm>
            <a:custGeom>
              <a:avLst/>
              <a:gdLst>
                <a:gd name="T0" fmla="*/ 61 w 176"/>
                <a:gd name="T1" fmla="*/ 0 h 350"/>
                <a:gd name="T2" fmla="*/ 76 w 176"/>
                <a:gd name="T3" fmla="*/ 3 h 350"/>
                <a:gd name="T4" fmla="*/ 89 w 176"/>
                <a:gd name="T5" fmla="*/ 8 h 350"/>
                <a:gd name="T6" fmla="*/ 101 w 176"/>
                <a:gd name="T7" fmla="*/ 17 h 350"/>
                <a:gd name="T8" fmla="*/ 110 w 176"/>
                <a:gd name="T9" fmla="*/ 30 h 350"/>
                <a:gd name="T10" fmla="*/ 116 w 176"/>
                <a:gd name="T11" fmla="*/ 44 h 350"/>
                <a:gd name="T12" fmla="*/ 175 w 176"/>
                <a:gd name="T13" fmla="*/ 278 h 350"/>
                <a:gd name="T14" fmla="*/ 176 w 176"/>
                <a:gd name="T15" fmla="*/ 294 h 350"/>
                <a:gd name="T16" fmla="*/ 174 w 176"/>
                <a:gd name="T17" fmla="*/ 309 h 350"/>
                <a:gd name="T18" fmla="*/ 167 w 176"/>
                <a:gd name="T19" fmla="*/ 323 h 350"/>
                <a:gd name="T20" fmla="*/ 159 w 176"/>
                <a:gd name="T21" fmla="*/ 335 h 350"/>
                <a:gd name="T22" fmla="*/ 146 w 176"/>
                <a:gd name="T23" fmla="*/ 343 h 350"/>
                <a:gd name="T24" fmla="*/ 132 w 176"/>
                <a:gd name="T25" fmla="*/ 349 h 350"/>
                <a:gd name="T26" fmla="*/ 125 w 176"/>
                <a:gd name="T27" fmla="*/ 350 h 350"/>
                <a:gd name="T28" fmla="*/ 117 w 176"/>
                <a:gd name="T29" fmla="*/ 350 h 350"/>
                <a:gd name="T30" fmla="*/ 102 w 176"/>
                <a:gd name="T31" fmla="*/ 348 h 350"/>
                <a:gd name="T32" fmla="*/ 88 w 176"/>
                <a:gd name="T33" fmla="*/ 343 h 350"/>
                <a:gd name="T34" fmla="*/ 76 w 176"/>
                <a:gd name="T35" fmla="*/ 333 h 350"/>
                <a:gd name="T36" fmla="*/ 67 w 176"/>
                <a:gd name="T37" fmla="*/ 322 h 350"/>
                <a:gd name="T38" fmla="*/ 61 w 176"/>
                <a:gd name="T39" fmla="*/ 307 h 350"/>
                <a:gd name="T40" fmla="*/ 2 w 176"/>
                <a:gd name="T41" fmla="*/ 73 h 350"/>
                <a:gd name="T42" fmla="*/ 0 w 176"/>
                <a:gd name="T43" fmla="*/ 57 h 350"/>
                <a:gd name="T44" fmla="*/ 3 w 176"/>
                <a:gd name="T45" fmla="*/ 42 h 350"/>
                <a:gd name="T46" fmla="*/ 8 w 176"/>
                <a:gd name="T47" fmla="*/ 28 h 350"/>
                <a:gd name="T48" fmla="*/ 18 w 176"/>
                <a:gd name="T49" fmla="*/ 16 h 350"/>
                <a:gd name="T50" fmla="*/ 30 w 176"/>
                <a:gd name="T51" fmla="*/ 8 h 350"/>
                <a:gd name="T52" fmla="*/ 45 w 176"/>
                <a:gd name="T53" fmla="*/ 1 h 350"/>
                <a:gd name="T54" fmla="*/ 61 w 176"/>
                <a:gd name="T5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6" h="350">
                  <a:moveTo>
                    <a:pt x="61" y="0"/>
                  </a:moveTo>
                  <a:lnTo>
                    <a:pt x="76" y="3"/>
                  </a:lnTo>
                  <a:lnTo>
                    <a:pt x="89" y="8"/>
                  </a:lnTo>
                  <a:lnTo>
                    <a:pt x="101" y="17"/>
                  </a:lnTo>
                  <a:lnTo>
                    <a:pt x="110" y="30"/>
                  </a:lnTo>
                  <a:lnTo>
                    <a:pt x="116" y="44"/>
                  </a:lnTo>
                  <a:lnTo>
                    <a:pt x="175" y="278"/>
                  </a:lnTo>
                  <a:lnTo>
                    <a:pt x="176" y="294"/>
                  </a:lnTo>
                  <a:lnTo>
                    <a:pt x="174" y="309"/>
                  </a:lnTo>
                  <a:lnTo>
                    <a:pt x="167" y="323"/>
                  </a:lnTo>
                  <a:lnTo>
                    <a:pt x="159" y="335"/>
                  </a:lnTo>
                  <a:lnTo>
                    <a:pt x="146" y="343"/>
                  </a:lnTo>
                  <a:lnTo>
                    <a:pt x="132" y="349"/>
                  </a:lnTo>
                  <a:lnTo>
                    <a:pt x="125" y="350"/>
                  </a:lnTo>
                  <a:lnTo>
                    <a:pt x="117" y="350"/>
                  </a:lnTo>
                  <a:lnTo>
                    <a:pt x="102" y="348"/>
                  </a:lnTo>
                  <a:lnTo>
                    <a:pt x="88" y="343"/>
                  </a:lnTo>
                  <a:lnTo>
                    <a:pt x="76" y="333"/>
                  </a:lnTo>
                  <a:lnTo>
                    <a:pt x="67" y="322"/>
                  </a:lnTo>
                  <a:lnTo>
                    <a:pt x="61" y="307"/>
                  </a:lnTo>
                  <a:lnTo>
                    <a:pt x="2" y="73"/>
                  </a:lnTo>
                  <a:lnTo>
                    <a:pt x="0" y="57"/>
                  </a:lnTo>
                  <a:lnTo>
                    <a:pt x="3" y="42"/>
                  </a:lnTo>
                  <a:lnTo>
                    <a:pt x="8" y="28"/>
                  </a:lnTo>
                  <a:lnTo>
                    <a:pt x="18" y="16"/>
                  </a:lnTo>
                  <a:lnTo>
                    <a:pt x="30" y="8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70" name="Group 76"/>
          <p:cNvGrpSpPr/>
          <p:nvPr/>
        </p:nvGrpSpPr>
        <p:grpSpPr>
          <a:xfrm>
            <a:off x="633527" y="2961665"/>
            <a:ext cx="336044" cy="362372"/>
            <a:chOff x="1425575" y="2841625"/>
            <a:chExt cx="425451" cy="458788"/>
          </a:xfrm>
          <a:solidFill>
            <a:schemeClr val="bg1"/>
          </a:solidFill>
        </p:grpSpPr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1517650" y="2932113"/>
              <a:ext cx="239713" cy="368300"/>
            </a:xfrm>
            <a:custGeom>
              <a:avLst/>
              <a:gdLst>
                <a:gd name="T0" fmla="*/ 1060 w 1809"/>
                <a:gd name="T1" fmla="*/ 2658 h 2784"/>
                <a:gd name="T2" fmla="*/ 558 w 1809"/>
                <a:gd name="T3" fmla="*/ 2150 h 2784"/>
                <a:gd name="T4" fmla="*/ 1257 w 1809"/>
                <a:gd name="T5" fmla="*/ 2150 h 2784"/>
                <a:gd name="T6" fmla="*/ 859 w 1809"/>
                <a:gd name="T7" fmla="*/ 151 h 2784"/>
                <a:gd name="T8" fmla="*/ 657 w 1809"/>
                <a:gd name="T9" fmla="*/ 191 h 2784"/>
                <a:gd name="T10" fmla="*/ 477 w 1809"/>
                <a:gd name="T11" fmla="*/ 279 h 2784"/>
                <a:gd name="T12" fmla="*/ 326 w 1809"/>
                <a:gd name="T13" fmla="*/ 409 h 2784"/>
                <a:gd name="T14" fmla="*/ 214 w 1809"/>
                <a:gd name="T15" fmla="*/ 573 h 2784"/>
                <a:gd name="T16" fmla="*/ 145 w 1809"/>
                <a:gd name="T17" fmla="*/ 766 h 2784"/>
                <a:gd name="T18" fmla="*/ 133 w 1809"/>
                <a:gd name="T19" fmla="*/ 973 h 2784"/>
                <a:gd name="T20" fmla="*/ 173 w 1809"/>
                <a:gd name="T21" fmla="*/ 1169 h 2784"/>
                <a:gd name="T22" fmla="*/ 255 w 1809"/>
                <a:gd name="T23" fmla="*/ 1350 h 2784"/>
                <a:gd name="T24" fmla="*/ 375 w 1809"/>
                <a:gd name="T25" fmla="*/ 1510 h 2784"/>
                <a:gd name="T26" fmla="*/ 530 w 1809"/>
                <a:gd name="T27" fmla="*/ 1640 h 2784"/>
                <a:gd name="T28" fmla="*/ 556 w 1809"/>
                <a:gd name="T29" fmla="*/ 1678 h 2784"/>
                <a:gd name="T30" fmla="*/ 1257 w 1809"/>
                <a:gd name="T31" fmla="*/ 2024 h 2784"/>
                <a:gd name="T32" fmla="*/ 1265 w 1809"/>
                <a:gd name="T33" fmla="*/ 1667 h 2784"/>
                <a:gd name="T34" fmla="*/ 1286 w 1809"/>
                <a:gd name="T35" fmla="*/ 1641 h 2784"/>
                <a:gd name="T36" fmla="*/ 1441 w 1809"/>
                <a:gd name="T37" fmla="*/ 1511 h 2784"/>
                <a:gd name="T38" fmla="*/ 1561 w 1809"/>
                <a:gd name="T39" fmla="*/ 1351 h 2784"/>
                <a:gd name="T40" fmla="*/ 1643 w 1809"/>
                <a:gd name="T41" fmla="*/ 1170 h 2784"/>
                <a:gd name="T42" fmla="*/ 1683 w 1809"/>
                <a:gd name="T43" fmla="*/ 973 h 2784"/>
                <a:gd name="T44" fmla="*/ 1670 w 1809"/>
                <a:gd name="T45" fmla="*/ 764 h 2784"/>
                <a:gd name="T46" fmla="*/ 1599 w 1809"/>
                <a:gd name="T47" fmla="*/ 568 h 2784"/>
                <a:gd name="T48" fmla="*/ 1482 w 1809"/>
                <a:gd name="T49" fmla="*/ 402 h 2784"/>
                <a:gd name="T50" fmla="*/ 1326 w 1809"/>
                <a:gd name="T51" fmla="*/ 272 h 2784"/>
                <a:gd name="T52" fmla="*/ 1140 w 1809"/>
                <a:gd name="T53" fmla="*/ 184 h 2784"/>
                <a:gd name="T54" fmla="*/ 931 w 1809"/>
                <a:gd name="T55" fmla="*/ 150 h 2784"/>
                <a:gd name="T56" fmla="*/ 1061 w 1809"/>
                <a:gd name="T57" fmla="*/ 15 h 2784"/>
                <a:gd name="T58" fmla="*/ 1276 w 1809"/>
                <a:gd name="T59" fmla="*/ 81 h 2784"/>
                <a:gd name="T60" fmla="*/ 1463 w 1809"/>
                <a:gd name="T61" fmla="*/ 196 h 2784"/>
                <a:gd name="T62" fmla="*/ 1617 w 1809"/>
                <a:gd name="T63" fmla="*/ 350 h 2784"/>
                <a:gd name="T64" fmla="*/ 1731 w 1809"/>
                <a:gd name="T65" fmla="*/ 539 h 2784"/>
                <a:gd name="T66" fmla="*/ 1796 w 1809"/>
                <a:gd name="T67" fmla="*/ 753 h 2784"/>
                <a:gd name="T68" fmla="*/ 1805 w 1809"/>
                <a:gd name="T69" fmla="*/ 982 h 2784"/>
                <a:gd name="T70" fmla="*/ 1762 w 1809"/>
                <a:gd name="T71" fmla="*/ 1200 h 2784"/>
                <a:gd name="T72" fmla="*/ 1675 w 1809"/>
                <a:gd name="T73" fmla="*/ 1402 h 2784"/>
                <a:gd name="T74" fmla="*/ 1545 w 1809"/>
                <a:gd name="T75" fmla="*/ 1580 h 2784"/>
                <a:gd name="T76" fmla="*/ 1380 w 1809"/>
                <a:gd name="T77" fmla="*/ 1730 h 2784"/>
                <a:gd name="T78" fmla="*/ 1375 w 1809"/>
                <a:gd name="T79" fmla="*/ 2407 h 2784"/>
                <a:gd name="T80" fmla="*/ 1145 w 1809"/>
                <a:gd name="T81" fmla="*/ 2756 h 2784"/>
                <a:gd name="T82" fmla="*/ 1107 w 1809"/>
                <a:gd name="T83" fmla="*/ 2782 h 2784"/>
                <a:gd name="T84" fmla="*/ 701 w 1809"/>
                <a:gd name="T85" fmla="*/ 2782 h 2784"/>
                <a:gd name="T86" fmla="*/ 663 w 1809"/>
                <a:gd name="T87" fmla="*/ 2756 h 2784"/>
                <a:gd name="T88" fmla="*/ 434 w 1809"/>
                <a:gd name="T89" fmla="*/ 2407 h 2784"/>
                <a:gd name="T90" fmla="*/ 428 w 1809"/>
                <a:gd name="T91" fmla="*/ 1730 h 2784"/>
                <a:gd name="T92" fmla="*/ 262 w 1809"/>
                <a:gd name="T93" fmla="*/ 1580 h 2784"/>
                <a:gd name="T94" fmla="*/ 134 w 1809"/>
                <a:gd name="T95" fmla="*/ 1402 h 2784"/>
                <a:gd name="T96" fmla="*/ 46 w 1809"/>
                <a:gd name="T97" fmla="*/ 1200 h 2784"/>
                <a:gd name="T98" fmla="*/ 3 w 1809"/>
                <a:gd name="T99" fmla="*/ 982 h 2784"/>
                <a:gd name="T100" fmla="*/ 13 w 1809"/>
                <a:gd name="T101" fmla="*/ 752 h 2784"/>
                <a:gd name="T102" fmla="*/ 79 w 1809"/>
                <a:gd name="T103" fmla="*/ 538 h 2784"/>
                <a:gd name="T104" fmla="*/ 193 w 1809"/>
                <a:gd name="T105" fmla="*/ 348 h 2784"/>
                <a:gd name="T106" fmla="*/ 348 w 1809"/>
                <a:gd name="T107" fmla="*/ 193 h 2784"/>
                <a:gd name="T108" fmla="*/ 537 w 1809"/>
                <a:gd name="T109" fmla="*/ 79 h 2784"/>
                <a:gd name="T110" fmla="*/ 753 w 1809"/>
                <a:gd name="T111" fmla="*/ 14 h 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9" h="2784">
                  <a:moveTo>
                    <a:pt x="614" y="2450"/>
                  </a:moveTo>
                  <a:lnTo>
                    <a:pt x="755" y="2658"/>
                  </a:lnTo>
                  <a:lnTo>
                    <a:pt x="1060" y="2658"/>
                  </a:lnTo>
                  <a:lnTo>
                    <a:pt x="1200" y="2450"/>
                  </a:lnTo>
                  <a:lnTo>
                    <a:pt x="614" y="2450"/>
                  </a:lnTo>
                  <a:close/>
                  <a:moveTo>
                    <a:pt x="558" y="2150"/>
                  </a:moveTo>
                  <a:lnTo>
                    <a:pt x="558" y="2320"/>
                  </a:lnTo>
                  <a:lnTo>
                    <a:pt x="1257" y="2320"/>
                  </a:lnTo>
                  <a:lnTo>
                    <a:pt x="1257" y="2150"/>
                  </a:lnTo>
                  <a:lnTo>
                    <a:pt x="558" y="2150"/>
                  </a:lnTo>
                  <a:close/>
                  <a:moveTo>
                    <a:pt x="931" y="150"/>
                  </a:moveTo>
                  <a:lnTo>
                    <a:pt x="859" y="151"/>
                  </a:lnTo>
                  <a:lnTo>
                    <a:pt x="790" y="158"/>
                  </a:lnTo>
                  <a:lnTo>
                    <a:pt x="722" y="172"/>
                  </a:lnTo>
                  <a:lnTo>
                    <a:pt x="657" y="191"/>
                  </a:lnTo>
                  <a:lnTo>
                    <a:pt x="594" y="215"/>
                  </a:lnTo>
                  <a:lnTo>
                    <a:pt x="534" y="244"/>
                  </a:lnTo>
                  <a:lnTo>
                    <a:pt x="477" y="279"/>
                  </a:lnTo>
                  <a:lnTo>
                    <a:pt x="423" y="318"/>
                  </a:lnTo>
                  <a:lnTo>
                    <a:pt x="373" y="362"/>
                  </a:lnTo>
                  <a:lnTo>
                    <a:pt x="326" y="409"/>
                  </a:lnTo>
                  <a:lnTo>
                    <a:pt x="284" y="461"/>
                  </a:lnTo>
                  <a:lnTo>
                    <a:pt x="246" y="515"/>
                  </a:lnTo>
                  <a:lnTo>
                    <a:pt x="214" y="573"/>
                  </a:lnTo>
                  <a:lnTo>
                    <a:pt x="185" y="635"/>
                  </a:lnTo>
                  <a:lnTo>
                    <a:pt x="163" y="699"/>
                  </a:lnTo>
                  <a:lnTo>
                    <a:pt x="145" y="766"/>
                  </a:lnTo>
                  <a:lnTo>
                    <a:pt x="135" y="834"/>
                  </a:lnTo>
                  <a:lnTo>
                    <a:pt x="130" y="904"/>
                  </a:lnTo>
                  <a:lnTo>
                    <a:pt x="133" y="973"/>
                  </a:lnTo>
                  <a:lnTo>
                    <a:pt x="141" y="1040"/>
                  </a:lnTo>
                  <a:lnTo>
                    <a:pt x="155" y="1105"/>
                  </a:lnTo>
                  <a:lnTo>
                    <a:pt x="173" y="1169"/>
                  </a:lnTo>
                  <a:lnTo>
                    <a:pt x="196" y="1231"/>
                  </a:lnTo>
                  <a:lnTo>
                    <a:pt x="223" y="1292"/>
                  </a:lnTo>
                  <a:lnTo>
                    <a:pt x="255" y="1350"/>
                  </a:lnTo>
                  <a:lnTo>
                    <a:pt x="291" y="1406"/>
                  </a:lnTo>
                  <a:lnTo>
                    <a:pt x="331" y="1459"/>
                  </a:lnTo>
                  <a:lnTo>
                    <a:pt x="375" y="1510"/>
                  </a:lnTo>
                  <a:lnTo>
                    <a:pt x="422" y="1556"/>
                  </a:lnTo>
                  <a:lnTo>
                    <a:pt x="474" y="1600"/>
                  </a:lnTo>
                  <a:lnTo>
                    <a:pt x="530" y="1640"/>
                  </a:lnTo>
                  <a:lnTo>
                    <a:pt x="541" y="1651"/>
                  </a:lnTo>
                  <a:lnTo>
                    <a:pt x="551" y="1663"/>
                  </a:lnTo>
                  <a:lnTo>
                    <a:pt x="556" y="1678"/>
                  </a:lnTo>
                  <a:lnTo>
                    <a:pt x="558" y="1694"/>
                  </a:lnTo>
                  <a:lnTo>
                    <a:pt x="558" y="2024"/>
                  </a:lnTo>
                  <a:lnTo>
                    <a:pt x="1257" y="2024"/>
                  </a:lnTo>
                  <a:lnTo>
                    <a:pt x="1257" y="1698"/>
                  </a:lnTo>
                  <a:lnTo>
                    <a:pt x="1259" y="1681"/>
                  </a:lnTo>
                  <a:lnTo>
                    <a:pt x="1265" y="1667"/>
                  </a:lnTo>
                  <a:lnTo>
                    <a:pt x="1274" y="1654"/>
                  </a:lnTo>
                  <a:lnTo>
                    <a:pt x="1286" y="1643"/>
                  </a:lnTo>
                  <a:lnTo>
                    <a:pt x="1286" y="1641"/>
                  </a:lnTo>
                  <a:lnTo>
                    <a:pt x="1341" y="1601"/>
                  </a:lnTo>
                  <a:lnTo>
                    <a:pt x="1393" y="1558"/>
                  </a:lnTo>
                  <a:lnTo>
                    <a:pt x="1441" y="1511"/>
                  </a:lnTo>
                  <a:lnTo>
                    <a:pt x="1485" y="1461"/>
                  </a:lnTo>
                  <a:lnTo>
                    <a:pt x="1525" y="1408"/>
                  </a:lnTo>
                  <a:lnTo>
                    <a:pt x="1561" y="1351"/>
                  </a:lnTo>
                  <a:lnTo>
                    <a:pt x="1593" y="1293"/>
                  </a:lnTo>
                  <a:lnTo>
                    <a:pt x="1620" y="1232"/>
                  </a:lnTo>
                  <a:lnTo>
                    <a:pt x="1643" y="1170"/>
                  </a:lnTo>
                  <a:lnTo>
                    <a:pt x="1661" y="1106"/>
                  </a:lnTo>
                  <a:lnTo>
                    <a:pt x="1675" y="1040"/>
                  </a:lnTo>
                  <a:lnTo>
                    <a:pt x="1683" y="973"/>
                  </a:lnTo>
                  <a:lnTo>
                    <a:pt x="1686" y="904"/>
                  </a:lnTo>
                  <a:lnTo>
                    <a:pt x="1681" y="833"/>
                  </a:lnTo>
                  <a:lnTo>
                    <a:pt x="1670" y="764"/>
                  </a:lnTo>
                  <a:lnTo>
                    <a:pt x="1652" y="695"/>
                  </a:lnTo>
                  <a:lnTo>
                    <a:pt x="1629" y="630"/>
                  </a:lnTo>
                  <a:lnTo>
                    <a:pt x="1599" y="568"/>
                  </a:lnTo>
                  <a:lnTo>
                    <a:pt x="1565" y="509"/>
                  </a:lnTo>
                  <a:lnTo>
                    <a:pt x="1525" y="453"/>
                  </a:lnTo>
                  <a:lnTo>
                    <a:pt x="1482" y="402"/>
                  </a:lnTo>
                  <a:lnTo>
                    <a:pt x="1434" y="354"/>
                  </a:lnTo>
                  <a:lnTo>
                    <a:pt x="1382" y="310"/>
                  </a:lnTo>
                  <a:lnTo>
                    <a:pt x="1326" y="272"/>
                  </a:lnTo>
                  <a:lnTo>
                    <a:pt x="1267" y="237"/>
                  </a:lnTo>
                  <a:lnTo>
                    <a:pt x="1205" y="207"/>
                  </a:lnTo>
                  <a:lnTo>
                    <a:pt x="1140" y="184"/>
                  </a:lnTo>
                  <a:lnTo>
                    <a:pt x="1072" y="166"/>
                  </a:lnTo>
                  <a:lnTo>
                    <a:pt x="1002" y="155"/>
                  </a:lnTo>
                  <a:lnTo>
                    <a:pt x="931" y="150"/>
                  </a:lnTo>
                  <a:close/>
                  <a:moveTo>
                    <a:pt x="907" y="0"/>
                  </a:moveTo>
                  <a:lnTo>
                    <a:pt x="985" y="5"/>
                  </a:lnTo>
                  <a:lnTo>
                    <a:pt x="1061" y="15"/>
                  </a:lnTo>
                  <a:lnTo>
                    <a:pt x="1135" y="31"/>
                  </a:lnTo>
                  <a:lnTo>
                    <a:pt x="1206" y="53"/>
                  </a:lnTo>
                  <a:lnTo>
                    <a:pt x="1276" y="81"/>
                  </a:lnTo>
                  <a:lnTo>
                    <a:pt x="1341" y="114"/>
                  </a:lnTo>
                  <a:lnTo>
                    <a:pt x="1404" y="153"/>
                  </a:lnTo>
                  <a:lnTo>
                    <a:pt x="1463" y="196"/>
                  </a:lnTo>
                  <a:lnTo>
                    <a:pt x="1519" y="243"/>
                  </a:lnTo>
                  <a:lnTo>
                    <a:pt x="1571" y="295"/>
                  </a:lnTo>
                  <a:lnTo>
                    <a:pt x="1617" y="350"/>
                  </a:lnTo>
                  <a:lnTo>
                    <a:pt x="1660" y="410"/>
                  </a:lnTo>
                  <a:lnTo>
                    <a:pt x="1698" y="472"/>
                  </a:lnTo>
                  <a:lnTo>
                    <a:pt x="1731" y="539"/>
                  </a:lnTo>
                  <a:lnTo>
                    <a:pt x="1758" y="608"/>
                  </a:lnTo>
                  <a:lnTo>
                    <a:pt x="1780" y="679"/>
                  </a:lnTo>
                  <a:lnTo>
                    <a:pt x="1796" y="753"/>
                  </a:lnTo>
                  <a:lnTo>
                    <a:pt x="1805" y="829"/>
                  </a:lnTo>
                  <a:lnTo>
                    <a:pt x="1809" y="907"/>
                  </a:lnTo>
                  <a:lnTo>
                    <a:pt x="1805" y="982"/>
                  </a:lnTo>
                  <a:lnTo>
                    <a:pt x="1796" y="1056"/>
                  </a:lnTo>
                  <a:lnTo>
                    <a:pt x="1781" y="1128"/>
                  </a:lnTo>
                  <a:lnTo>
                    <a:pt x="1762" y="1200"/>
                  </a:lnTo>
                  <a:lnTo>
                    <a:pt x="1738" y="1269"/>
                  </a:lnTo>
                  <a:lnTo>
                    <a:pt x="1709" y="1336"/>
                  </a:lnTo>
                  <a:lnTo>
                    <a:pt x="1675" y="1402"/>
                  </a:lnTo>
                  <a:lnTo>
                    <a:pt x="1636" y="1464"/>
                  </a:lnTo>
                  <a:lnTo>
                    <a:pt x="1593" y="1524"/>
                  </a:lnTo>
                  <a:lnTo>
                    <a:pt x="1545" y="1580"/>
                  </a:lnTo>
                  <a:lnTo>
                    <a:pt x="1495" y="1634"/>
                  </a:lnTo>
                  <a:lnTo>
                    <a:pt x="1439" y="1683"/>
                  </a:lnTo>
                  <a:lnTo>
                    <a:pt x="1380" y="1730"/>
                  </a:lnTo>
                  <a:lnTo>
                    <a:pt x="1380" y="2385"/>
                  </a:lnTo>
                  <a:lnTo>
                    <a:pt x="1378" y="2395"/>
                  </a:lnTo>
                  <a:lnTo>
                    <a:pt x="1375" y="2407"/>
                  </a:lnTo>
                  <a:lnTo>
                    <a:pt x="1375" y="2412"/>
                  </a:lnTo>
                  <a:lnTo>
                    <a:pt x="1372" y="2419"/>
                  </a:lnTo>
                  <a:lnTo>
                    <a:pt x="1145" y="2756"/>
                  </a:lnTo>
                  <a:lnTo>
                    <a:pt x="1135" y="2767"/>
                  </a:lnTo>
                  <a:lnTo>
                    <a:pt x="1121" y="2777"/>
                  </a:lnTo>
                  <a:lnTo>
                    <a:pt x="1107" y="2782"/>
                  </a:lnTo>
                  <a:lnTo>
                    <a:pt x="1092" y="2784"/>
                  </a:lnTo>
                  <a:lnTo>
                    <a:pt x="717" y="2784"/>
                  </a:lnTo>
                  <a:lnTo>
                    <a:pt x="701" y="2782"/>
                  </a:lnTo>
                  <a:lnTo>
                    <a:pt x="686" y="2777"/>
                  </a:lnTo>
                  <a:lnTo>
                    <a:pt x="674" y="2767"/>
                  </a:lnTo>
                  <a:lnTo>
                    <a:pt x="663" y="2756"/>
                  </a:lnTo>
                  <a:lnTo>
                    <a:pt x="437" y="2419"/>
                  </a:lnTo>
                  <a:lnTo>
                    <a:pt x="434" y="2412"/>
                  </a:lnTo>
                  <a:lnTo>
                    <a:pt x="434" y="2407"/>
                  </a:lnTo>
                  <a:lnTo>
                    <a:pt x="431" y="2395"/>
                  </a:lnTo>
                  <a:lnTo>
                    <a:pt x="428" y="2385"/>
                  </a:lnTo>
                  <a:lnTo>
                    <a:pt x="428" y="1730"/>
                  </a:lnTo>
                  <a:lnTo>
                    <a:pt x="370" y="1683"/>
                  </a:lnTo>
                  <a:lnTo>
                    <a:pt x="314" y="1634"/>
                  </a:lnTo>
                  <a:lnTo>
                    <a:pt x="262" y="1580"/>
                  </a:lnTo>
                  <a:lnTo>
                    <a:pt x="216" y="1524"/>
                  </a:lnTo>
                  <a:lnTo>
                    <a:pt x="173" y="1464"/>
                  </a:lnTo>
                  <a:lnTo>
                    <a:pt x="134" y="1402"/>
                  </a:lnTo>
                  <a:lnTo>
                    <a:pt x="100" y="1336"/>
                  </a:lnTo>
                  <a:lnTo>
                    <a:pt x="71" y="1269"/>
                  </a:lnTo>
                  <a:lnTo>
                    <a:pt x="46" y="1200"/>
                  </a:lnTo>
                  <a:lnTo>
                    <a:pt x="27" y="1128"/>
                  </a:lnTo>
                  <a:lnTo>
                    <a:pt x="13" y="1056"/>
                  </a:lnTo>
                  <a:lnTo>
                    <a:pt x="3" y="982"/>
                  </a:lnTo>
                  <a:lnTo>
                    <a:pt x="0" y="907"/>
                  </a:lnTo>
                  <a:lnTo>
                    <a:pt x="3" y="829"/>
                  </a:lnTo>
                  <a:lnTo>
                    <a:pt x="13" y="752"/>
                  </a:lnTo>
                  <a:lnTo>
                    <a:pt x="30" y="678"/>
                  </a:lnTo>
                  <a:lnTo>
                    <a:pt x="51" y="606"/>
                  </a:lnTo>
                  <a:lnTo>
                    <a:pt x="79" y="538"/>
                  </a:lnTo>
                  <a:lnTo>
                    <a:pt x="112" y="471"/>
                  </a:lnTo>
                  <a:lnTo>
                    <a:pt x="150" y="408"/>
                  </a:lnTo>
                  <a:lnTo>
                    <a:pt x="193" y="348"/>
                  </a:lnTo>
                  <a:lnTo>
                    <a:pt x="240" y="293"/>
                  </a:lnTo>
                  <a:lnTo>
                    <a:pt x="293" y="241"/>
                  </a:lnTo>
                  <a:lnTo>
                    <a:pt x="348" y="193"/>
                  </a:lnTo>
                  <a:lnTo>
                    <a:pt x="407" y="151"/>
                  </a:lnTo>
                  <a:lnTo>
                    <a:pt x="471" y="112"/>
                  </a:lnTo>
                  <a:lnTo>
                    <a:pt x="537" y="79"/>
                  </a:lnTo>
                  <a:lnTo>
                    <a:pt x="606" y="52"/>
                  </a:lnTo>
                  <a:lnTo>
                    <a:pt x="678" y="30"/>
                  </a:lnTo>
                  <a:lnTo>
                    <a:pt x="753" y="14"/>
                  </a:lnTo>
                  <a:lnTo>
                    <a:pt x="830" y="4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2" name="Freeform 7"/>
            <p:cNvSpPr/>
            <p:nvPr/>
          </p:nvSpPr>
          <p:spPr bwMode="auto">
            <a:xfrm>
              <a:off x="1633538" y="2970213"/>
              <a:ext cx="88900" cy="90488"/>
            </a:xfrm>
            <a:custGeom>
              <a:avLst/>
              <a:gdLst>
                <a:gd name="T0" fmla="*/ 64 w 677"/>
                <a:gd name="T1" fmla="*/ 0 h 675"/>
                <a:gd name="T2" fmla="*/ 127 w 677"/>
                <a:gd name="T3" fmla="*/ 3 h 675"/>
                <a:gd name="T4" fmla="*/ 188 w 677"/>
                <a:gd name="T5" fmla="*/ 12 h 675"/>
                <a:gd name="T6" fmla="*/ 247 w 677"/>
                <a:gd name="T7" fmla="*/ 27 h 675"/>
                <a:gd name="T8" fmla="*/ 303 w 677"/>
                <a:gd name="T9" fmla="*/ 48 h 675"/>
                <a:gd name="T10" fmla="*/ 356 w 677"/>
                <a:gd name="T11" fmla="*/ 73 h 675"/>
                <a:gd name="T12" fmla="*/ 407 w 677"/>
                <a:gd name="T13" fmla="*/ 105 h 675"/>
                <a:gd name="T14" fmla="*/ 454 w 677"/>
                <a:gd name="T15" fmla="*/ 139 h 675"/>
                <a:gd name="T16" fmla="*/ 497 w 677"/>
                <a:gd name="T17" fmla="*/ 179 h 675"/>
                <a:gd name="T18" fmla="*/ 537 w 677"/>
                <a:gd name="T19" fmla="*/ 222 h 675"/>
                <a:gd name="T20" fmla="*/ 572 w 677"/>
                <a:gd name="T21" fmla="*/ 270 h 675"/>
                <a:gd name="T22" fmla="*/ 603 w 677"/>
                <a:gd name="T23" fmla="*/ 320 h 675"/>
                <a:gd name="T24" fmla="*/ 629 w 677"/>
                <a:gd name="T25" fmla="*/ 374 h 675"/>
                <a:gd name="T26" fmla="*/ 650 w 677"/>
                <a:gd name="T27" fmla="*/ 429 h 675"/>
                <a:gd name="T28" fmla="*/ 665 w 677"/>
                <a:gd name="T29" fmla="*/ 488 h 675"/>
                <a:gd name="T30" fmla="*/ 674 w 677"/>
                <a:gd name="T31" fmla="*/ 549 h 675"/>
                <a:gd name="T32" fmla="*/ 677 w 677"/>
                <a:gd name="T33" fmla="*/ 611 h 675"/>
                <a:gd name="T34" fmla="*/ 675 w 677"/>
                <a:gd name="T35" fmla="*/ 629 h 675"/>
                <a:gd name="T36" fmla="*/ 668 w 677"/>
                <a:gd name="T37" fmla="*/ 644 h 675"/>
                <a:gd name="T38" fmla="*/ 659 w 677"/>
                <a:gd name="T39" fmla="*/ 657 h 675"/>
                <a:gd name="T40" fmla="*/ 646 w 677"/>
                <a:gd name="T41" fmla="*/ 667 h 675"/>
                <a:gd name="T42" fmla="*/ 630 w 677"/>
                <a:gd name="T43" fmla="*/ 673 h 675"/>
                <a:gd name="T44" fmla="*/ 613 w 677"/>
                <a:gd name="T45" fmla="*/ 675 h 675"/>
                <a:gd name="T46" fmla="*/ 595 w 677"/>
                <a:gd name="T47" fmla="*/ 673 h 675"/>
                <a:gd name="T48" fmla="*/ 581 w 677"/>
                <a:gd name="T49" fmla="*/ 667 h 675"/>
                <a:gd name="T50" fmla="*/ 568 w 677"/>
                <a:gd name="T51" fmla="*/ 657 h 675"/>
                <a:gd name="T52" fmla="*/ 557 w 677"/>
                <a:gd name="T53" fmla="*/ 644 h 675"/>
                <a:gd name="T54" fmla="*/ 551 w 677"/>
                <a:gd name="T55" fmla="*/ 629 h 675"/>
                <a:gd name="T56" fmla="*/ 549 w 677"/>
                <a:gd name="T57" fmla="*/ 611 h 675"/>
                <a:gd name="T58" fmla="*/ 545 w 677"/>
                <a:gd name="T59" fmla="*/ 556 h 675"/>
                <a:gd name="T60" fmla="*/ 535 w 677"/>
                <a:gd name="T61" fmla="*/ 501 h 675"/>
                <a:gd name="T62" fmla="*/ 521 w 677"/>
                <a:gd name="T63" fmla="*/ 448 h 675"/>
                <a:gd name="T64" fmla="*/ 500 w 677"/>
                <a:gd name="T65" fmla="*/ 399 h 675"/>
                <a:gd name="T66" fmla="*/ 473 w 677"/>
                <a:gd name="T67" fmla="*/ 353 h 675"/>
                <a:gd name="T68" fmla="*/ 442 w 677"/>
                <a:gd name="T69" fmla="*/ 310 h 675"/>
                <a:gd name="T70" fmla="*/ 407 w 677"/>
                <a:gd name="T71" fmla="*/ 270 h 675"/>
                <a:gd name="T72" fmla="*/ 367 w 677"/>
                <a:gd name="T73" fmla="*/ 234 h 675"/>
                <a:gd name="T74" fmla="*/ 324 w 677"/>
                <a:gd name="T75" fmla="*/ 203 h 675"/>
                <a:gd name="T76" fmla="*/ 277 w 677"/>
                <a:gd name="T77" fmla="*/ 177 h 675"/>
                <a:gd name="T78" fmla="*/ 228 w 677"/>
                <a:gd name="T79" fmla="*/ 156 h 675"/>
                <a:gd name="T80" fmla="*/ 175 w 677"/>
                <a:gd name="T81" fmla="*/ 140 h 675"/>
                <a:gd name="T82" fmla="*/ 121 w 677"/>
                <a:gd name="T83" fmla="*/ 131 h 675"/>
                <a:gd name="T84" fmla="*/ 64 w 677"/>
                <a:gd name="T85" fmla="*/ 128 h 675"/>
                <a:gd name="T86" fmla="*/ 47 w 677"/>
                <a:gd name="T87" fmla="*/ 126 h 675"/>
                <a:gd name="T88" fmla="*/ 32 w 677"/>
                <a:gd name="T89" fmla="*/ 119 h 675"/>
                <a:gd name="T90" fmla="*/ 18 w 677"/>
                <a:gd name="T91" fmla="*/ 109 h 675"/>
                <a:gd name="T92" fmla="*/ 9 w 677"/>
                <a:gd name="T93" fmla="*/ 96 h 675"/>
                <a:gd name="T94" fmla="*/ 3 w 677"/>
                <a:gd name="T95" fmla="*/ 80 h 675"/>
                <a:gd name="T96" fmla="*/ 0 w 677"/>
                <a:gd name="T97" fmla="*/ 64 h 675"/>
                <a:gd name="T98" fmla="*/ 3 w 677"/>
                <a:gd name="T99" fmla="*/ 47 h 675"/>
                <a:gd name="T100" fmla="*/ 9 w 677"/>
                <a:gd name="T101" fmla="*/ 31 h 675"/>
                <a:gd name="T102" fmla="*/ 18 w 677"/>
                <a:gd name="T103" fmla="*/ 18 h 675"/>
                <a:gd name="T104" fmla="*/ 32 w 677"/>
                <a:gd name="T105" fmla="*/ 8 h 675"/>
                <a:gd name="T106" fmla="*/ 47 w 677"/>
                <a:gd name="T107" fmla="*/ 2 h 675"/>
                <a:gd name="T108" fmla="*/ 64 w 677"/>
                <a:gd name="T109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7" h="675">
                  <a:moveTo>
                    <a:pt x="64" y="0"/>
                  </a:moveTo>
                  <a:lnTo>
                    <a:pt x="127" y="3"/>
                  </a:lnTo>
                  <a:lnTo>
                    <a:pt x="188" y="12"/>
                  </a:lnTo>
                  <a:lnTo>
                    <a:pt x="247" y="27"/>
                  </a:lnTo>
                  <a:lnTo>
                    <a:pt x="303" y="48"/>
                  </a:lnTo>
                  <a:lnTo>
                    <a:pt x="356" y="73"/>
                  </a:lnTo>
                  <a:lnTo>
                    <a:pt x="407" y="105"/>
                  </a:lnTo>
                  <a:lnTo>
                    <a:pt x="454" y="139"/>
                  </a:lnTo>
                  <a:lnTo>
                    <a:pt x="497" y="179"/>
                  </a:lnTo>
                  <a:lnTo>
                    <a:pt x="537" y="222"/>
                  </a:lnTo>
                  <a:lnTo>
                    <a:pt x="572" y="270"/>
                  </a:lnTo>
                  <a:lnTo>
                    <a:pt x="603" y="320"/>
                  </a:lnTo>
                  <a:lnTo>
                    <a:pt x="629" y="374"/>
                  </a:lnTo>
                  <a:lnTo>
                    <a:pt x="650" y="429"/>
                  </a:lnTo>
                  <a:lnTo>
                    <a:pt x="665" y="488"/>
                  </a:lnTo>
                  <a:lnTo>
                    <a:pt x="674" y="549"/>
                  </a:lnTo>
                  <a:lnTo>
                    <a:pt x="677" y="611"/>
                  </a:lnTo>
                  <a:lnTo>
                    <a:pt x="675" y="629"/>
                  </a:lnTo>
                  <a:lnTo>
                    <a:pt x="668" y="644"/>
                  </a:lnTo>
                  <a:lnTo>
                    <a:pt x="659" y="657"/>
                  </a:lnTo>
                  <a:lnTo>
                    <a:pt x="646" y="667"/>
                  </a:lnTo>
                  <a:lnTo>
                    <a:pt x="630" y="673"/>
                  </a:lnTo>
                  <a:lnTo>
                    <a:pt x="613" y="675"/>
                  </a:lnTo>
                  <a:lnTo>
                    <a:pt x="595" y="673"/>
                  </a:lnTo>
                  <a:lnTo>
                    <a:pt x="581" y="667"/>
                  </a:lnTo>
                  <a:lnTo>
                    <a:pt x="568" y="657"/>
                  </a:lnTo>
                  <a:lnTo>
                    <a:pt x="557" y="644"/>
                  </a:lnTo>
                  <a:lnTo>
                    <a:pt x="551" y="629"/>
                  </a:lnTo>
                  <a:lnTo>
                    <a:pt x="549" y="611"/>
                  </a:lnTo>
                  <a:lnTo>
                    <a:pt x="545" y="556"/>
                  </a:lnTo>
                  <a:lnTo>
                    <a:pt x="535" y="501"/>
                  </a:lnTo>
                  <a:lnTo>
                    <a:pt x="521" y="448"/>
                  </a:lnTo>
                  <a:lnTo>
                    <a:pt x="500" y="399"/>
                  </a:lnTo>
                  <a:lnTo>
                    <a:pt x="473" y="353"/>
                  </a:lnTo>
                  <a:lnTo>
                    <a:pt x="442" y="310"/>
                  </a:lnTo>
                  <a:lnTo>
                    <a:pt x="407" y="270"/>
                  </a:lnTo>
                  <a:lnTo>
                    <a:pt x="367" y="234"/>
                  </a:lnTo>
                  <a:lnTo>
                    <a:pt x="324" y="203"/>
                  </a:lnTo>
                  <a:lnTo>
                    <a:pt x="277" y="177"/>
                  </a:lnTo>
                  <a:lnTo>
                    <a:pt x="228" y="156"/>
                  </a:lnTo>
                  <a:lnTo>
                    <a:pt x="175" y="140"/>
                  </a:lnTo>
                  <a:lnTo>
                    <a:pt x="121" y="131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8" y="109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4"/>
                  </a:lnTo>
                  <a:lnTo>
                    <a:pt x="3" y="47"/>
                  </a:lnTo>
                  <a:lnTo>
                    <a:pt x="9" y="31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3" name="Freeform 8"/>
            <p:cNvSpPr/>
            <p:nvPr/>
          </p:nvSpPr>
          <p:spPr bwMode="auto">
            <a:xfrm>
              <a:off x="1425575" y="3043238"/>
              <a:ext cx="77788" cy="17463"/>
            </a:xfrm>
            <a:custGeom>
              <a:avLst/>
              <a:gdLst>
                <a:gd name="T0" fmla="*/ 64 w 592"/>
                <a:gd name="T1" fmla="*/ 0 h 128"/>
                <a:gd name="T2" fmla="*/ 527 w 592"/>
                <a:gd name="T3" fmla="*/ 0 h 128"/>
                <a:gd name="T4" fmla="*/ 545 w 592"/>
                <a:gd name="T5" fmla="*/ 2 h 128"/>
                <a:gd name="T6" fmla="*/ 560 w 592"/>
                <a:gd name="T7" fmla="*/ 10 h 128"/>
                <a:gd name="T8" fmla="*/ 574 w 592"/>
                <a:gd name="T9" fmla="*/ 19 h 128"/>
                <a:gd name="T10" fmla="*/ 583 w 592"/>
                <a:gd name="T11" fmla="*/ 32 h 128"/>
                <a:gd name="T12" fmla="*/ 589 w 592"/>
                <a:gd name="T13" fmla="*/ 48 h 128"/>
                <a:gd name="T14" fmla="*/ 592 w 592"/>
                <a:gd name="T15" fmla="*/ 64 h 128"/>
                <a:gd name="T16" fmla="*/ 589 w 592"/>
                <a:gd name="T17" fmla="*/ 82 h 128"/>
                <a:gd name="T18" fmla="*/ 583 w 592"/>
                <a:gd name="T19" fmla="*/ 97 h 128"/>
                <a:gd name="T20" fmla="*/ 574 w 592"/>
                <a:gd name="T21" fmla="*/ 110 h 128"/>
                <a:gd name="T22" fmla="*/ 560 w 592"/>
                <a:gd name="T23" fmla="*/ 120 h 128"/>
                <a:gd name="T24" fmla="*/ 545 w 592"/>
                <a:gd name="T25" fmla="*/ 126 h 128"/>
                <a:gd name="T26" fmla="*/ 527 w 592"/>
                <a:gd name="T27" fmla="*/ 128 h 128"/>
                <a:gd name="T28" fmla="*/ 64 w 592"/>
                <a:gd name="T29" fmla="*/ 128 h 128"/>
                <a:gd name="T30" fmla="*/ 47 w 592"/>
                <a:gd name="T31" fmla="*/ 126 h 128"/>
                <a:gd name="T32" fmla="*/ 32 w 592"/>
                <a:gd name="T33" fmla="*/ 120 h 128"/>
                <a:gd name="T34" fmla="*/ 19 w 592"/>
                <a:gd name="T35" fmla="*/ 110 h 128"/>
                <a:gd name="T36" fmla="*/ 9 w 592"/>
                <a:gd name="T37" fmla="*/ 97 h 128"/>
                <a:gd name="T38" fmla="*/ 2 w 592"/>
                <a:gd name="T39" fmla="*/ 82 h 128"/>
                <a:gd name="T40" fmla="*/ 0 w 592"/>
                <a:gd name="T41" fmla="*/ 64 h 128"/>
                <a:gd name="T42" fmla="*/ 2 w 592"/>
                <a:gd name="T43" fmla="*/ 48 h 128"/>
                <a:gd name="T44" fmla="*/ 9 w 592"/>
                <a:gd name="T45" fmla="*/ 32 h 128"/>
                <a:gd name="T46" fmla="*/ 19 w 592"/>
                <a:gd name="T47" fmla="*/ 19 h 128"/>
                <a:gd name="T48" fmla="*/ 32 w 592"/>
                <a:gd name="T49" fmla="*/ 10 h 128"/>
                <a:gd name="T50" fmla="*/ 47 w 592"/>
                <a:gd name="T51" fmla="*/ 2 h 128"/>
                <a:gd name="T52" fmla="*/ 64 w 592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2" h="128">
                  <a:moveTo>
                    <a:pt x="64" y="0"/>
                  </a:moveTo>
                  <a:lnTo>
                    <a:pt x="527" y="0"/>
                  </a:lnTo>
                  <a:lnTo>
                    <a:pt x="545" y="2"/>
                  </a:lnTo>
                  <a:lnTo>
                    <a:pt x="560" y="10"/>
                  </a:lnTo>
                  <a:lnTo>
                    <a:pt x="574" y="19"/>
                  </a:lnTo>
                  <a:lnTo>
                    <a:pt x="583" y="32"/>
                  </a:lnTo>
                  <a:lnTo>
                    <a:pt x="589" y="48"/>
                  </a:lnTo>
                  <a:lnTo>
                    <a:pt x="592" y="64"/>
                  </a:lnTo>
                  <a:lnTo>
                    <a:pt x="589" y="82"/>
                  </a:lnTo>
                  <a:lnTo>
                    <a:pt x="583" y="97"/>
                  </a:lnTo>
                  <a:lnTo>
                    <a:pt x="574" y="110"/>
                  </a:lnTo>
                  <a:lnTo>
                    <a:pt x="560" y="120"/>
                  </a:lnTo>
                  <a:lnTo>
                    <a:pt x="545" y="126"/>
                  </a:lnTo>
                  <a:lnTo>
                    <a:pt x="52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20"/>
                  </a:lnTo>
                  <a:lnTo>
                    <a:pt x="19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4" name="Freeform 9"/>
            <p:cNvSpPr/>
            <p:nvPr/>
          </p:nvSpPr>
          <p:spPr bwMode="auto">
            <a:xfrm>
              <a:off x="1773238" y="3043238"/>
              <a:ext cx="77788" cy="17463"/>
            </a:xfrm>
            <a:custGeom>
              <a:avLst/>
              <a:gdLst>
                <a:gd name="T0" fmla="*/ 65 w 592"/>
                <a:gd name="T1" fmla="*/ 0 h 128"/>
                <a:gd name="T2" fmla="*/ 528 w 592"/>
                <a:gd name="T3" fmla="*/ 0 h 128"/>
                <a:gd name="T4" fmla="*/ 545 w 592"/>
                <a:gd name="T5" fmla="*/ 2 h 128"/>
                <a:gd name="T6" fmla="*/ 560 w 592"/>
                <a:gd name="T7" fmla="*/ 10 h 128"/>
                <a:gd name="T8" fmla="*/ 573 w 592"/>
                <a:gd name="T9" fmla="*/ 19 h 128"/>
                <a:gd name="T10" fmla="*/ 583 w 592"/>
                <a:gd name="T11" fmla="*/ 32 h 128"/>
                <a:gd name="T12" fmla="*/ 590 w 592"/>
                <a:gd name="T13" fmla="*/ 48 h 128"/>
                <a:gd name="T14" fmla="*/ 592 w 592"/>
                <a:gd name="T15" fmla="*/ 64 h 128"/>
                <a:gd name="T16" fmla="*/ 590 w 592"/>
                <a:gd name="T17" fmla="*/ 82 h 128"/>
                <a:gd name="T18" fmla="*/ 583 w 592"/>
                <a:gd name="T19" fmla="*/ 97 h 128"/>
                <a:gd name="T20" fmla="*/ 573 w 592"/>
                <a:gd name="T21" fmla="*/ 110 h 128"/>
                <a:gd name="T22" fmla="*/ 560 w 592"/>
                <a:gd name="T23" fmla="*/ 120 h 128"/>
                <a:gd name="T24" fmla="*/ 545 w 592"/>
                <a:gd name="T25" fmla="*/ 126 h 128"/>
                <a:gd name="T26" fmla="*/ 528 w 592"/>
                <a:gd name="T27" fmla="*/ 128 h 128"/>
                <a:gd name="T28" fmla="*/ 65 w 592"/>
                <a:gd name="T29" fmla="*/ 128 h 128"/>
                <a:gd name="T30" fmla="*/ 47 w 592"/>
                <a:gd name="T31" fmla="*/ 126 h 128"/>
                <a:gd name="T32" fmla="*/ 32 w 592"/>
                <a:gd name="T33" fmla="*/ 120 h 128"/>
                <a:gd name="T34" fmla="*/ 18 w 592"/>
                <a:gd name="T35" fmla="*/ 110 h 128"/>
                <a:gd name="T36" fmla="*/ 9 w 592"/>
                <a:gd name="T37" fmla="*/ 97 h 128"/>
                <a:gd name="T38" fmla="*/ 2 w 592"/>
                <a:gd name="T39" fmla="*/ 82 h 128"/>
                <a:gd name="T40" fmla="*/ 0 w 592"/>
                <a:gd name="T41" fmla="*/ 64 h 128"/>
                <a:gd name="T42" fmla="*/ 2 w 592"/>
                <a:gd name="T43" fmla="*/ 48 h 128"/>
                <a:gd name="T44" fmla="*/ 9 w 592"/>
                <a:gd name="T45" fmla="*/ 32 h 128"/>
                <a:gd name="T46" fmla="*/ 18 w 592"/>
                <a:gd name="T47" fmla="*/ 19 h 128"/>
                <a:gd name="T48" fmla="*/ 32 w 592"/>
                <a:gd name="T49" fmla="*/ 10 h 128"/>
                <a:gd name="T50" fmla="*/ 47 w 592"/>
                <a:gd name="T51" fmla="*/ 2 h 128"/>
                <a:gd name="T52" fmla="*/ 65 w 592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2" h="128">
                  <a:moveTo>
                    <a:pt x="65" y="0"/>
                  </a:moveTo>
                  <a:lnTo>
                    <a:pt x="528" y="0"/>
                  </a:lnTo>
                  <a:lnTo>
                    <a:pt x="545" y="2"/>
                  </a:lnTo>
                  <a:lnTo>
                    <a:pt x="560" y="10"/>
                  </a:lnTo>
                  <a:lnTo>
                    <a:pt x="573" y="19"/>
                  </a:lnTo>
                  <a:lnTo>
                    <a:pt x="583" y="32"/>
                  </a:lnTo>
                  <a:lnTo>
                    <a:pt x="590" y="48"/>
                  </a:lnTo>
                  <a:lnTo>
                    <a:pt x="592" y="64"/>
                  </a:lnTo>
                  <a:lnTo>
                    <a:pt x="590" y="82"/>
                  </a:lnTo>
                  <a:lnTo>
                    <a:pt x="583" y="97"/>
                  </a:lnTo>
                  <a:lnTo>
                    <a:pt x="573" y="110"/>
                  </a:lnTo>
                  <a:lnTo>
                    <a:pt x="560" y="120"/>
                  </a:lnTo>
                  <a:lnTo>
                    <a:pt x="545" y="126"/>
                  </a:lnTo>
                  <a:lnTo>
                    <a:pt x="528" y="128"/>
                  </a:lnTo>
                  <a:lnTo>
                    <a:pt x="65" y="128"/>
                  </a:lnTo>
                  <a:lnTo>
                    <a:pt x="47" y="126"/>
                  </a:lnTo>
                  <a:lnTo>
                    <a:pt x="32" y="120"/>
                  </a:lnTo>
                  <a:lnTo>
                    <a:pt x="18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8" y="19"/>
                  </a:lnTo>
                  <a:lnTo>
                    <a:pt x="32" y="10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5" name="Freeform 10"/>
            <p:cNvSpPr/>
            <p:nvPr/>
          </p:nvSpPr>
          <p:spPr bwMode="auto">
            <a:xfrm>
              <a:off x="1484313" y="3143250"/>
              <a:ext cx="61913" cy="61913"/>
            </a:xfrm>
            <a:custGeom>
              <a:avLst/>
              <a:gdLst>
                <a:gd name="T0" fmla="*/ 406 w 465"/>
                <a:gd name="T1" fmla="*/ 0 h 464"/>
                <a:gd name="T2" fmla="*/ 421 w 465"/>
                <a:gd name="T3" fmla="*/ 3 h 464"/>
                <a:gd name="T4" fmla="*/ 436 w 465"/>
                <a:gd name="T5" fmla="*/ 11 h 464"/>
                <a:gd name="T6" fmla="*/ 449 w 465"/>
                <a:gd name="T7" fmla="*/ 22 h 464"/>
                <a:gd name="T8" fmla="*/ 458 w 465"/>
                <a:gd name="T9" fmla="*/ 37 h 464"/>
                <a:gd name="T10" fmla="*/ 464 w 465"/>
                <a:gd name="T11" fmla="*/ 53 h 464"/>
                <a:gd name="T12" fmla="*/ 465 w 465"/>
                <a:gd name="T13" fmla="*/ 70 h 464"/>
                <a:gd name="T14" fmla="*/ 461 w 465"/>
                <a:gd name="T15" fmla="*/ 85 h 464"/>
                <a:gd name="T16" fmla="*/ 454 w 465"/>
                <a:gd name="T17" fmla="*/ 100 h 464"/>
                <a:gd name="T18" fmla="*/ 442 w 465"/>
                <a:gd name="T19" fmla="*/ 113 h 464"/>
                <a:gd name="T20" fmla="*/ 114 w 465"/>
                <a:gd name="T21" fmla="*/ 442 h 464"/>
                <a:gd name="T22" fmla="*/ 110 w 465"/>
                <a:gd name="T23" fmla="*/ 445 h 464"/>
                <a:gd name="T24" fmla="*/ 107 w 465"/>
                <a:gd name="T25" fmla="*/ 448 h 464"/>
                <a:gd name="T26" fmla="*/ 92 w 465"/>
                <a:gd name="T27" fmla="*/ 458 h 464"/>
                <a:gd name="T28" fmla="*/ 76 w 465"/>
                <a:gd name="T29" fmla="*/ 463 h 464"/>
                <a:gd name="T30" fmla="*/ 59 w 465"/>
                <a:gd name="T31" fmla="*/ 464 h 464"/>
                <a:gd name="T32" fmla="*/ 44 w 465"/>
                <a:gd name="T33" fmla="*/ 461 h 464"/>
                <a:gd name="T34" fmla="*/ 29 w 465"/>
                <a:gd name="T35" fmla="*/ 452 h 464"/>
                <a:gd name="T36" fmla="*/ 16 w 465"/>
                <a:gd name="T37" fmla="*/ 442 h 464"/>
                <a:gd name="T38" fmla="*/ 7 w 465"/>
                <a:gd name="T39" fmla="*/ 427 h 464"/>
                <a:gd name="T40" fmla="*/ 1 w 465"/>
                <a:gd name="T41" fmla="*/ 411 h 464"/>
                <a:gd name="T42" fmla="*/ 0 w 465"/>
                <a:gd name="T43" fmla="*/ 395 h 464"/>
                <a:gd name="T44" fmla="*/ 4 w 465"/>
                <a:gd name="T45" fmla="*/ 379 h 464"/>
                <a:gd name="T46" fmla="*/ 11 w 465"/>
                <a:gd name="T47" fmla="*/ 364 h 464"/>
                <a:gd name="T48" fmla="*/ 22 w 465"/>
                <a:gd name="T49" fmla="*/ 350 h 464"/>
                <a:gd name="T50" fmla="*/ 352 w 465"/>
                <a:gd name="T51" fmla="*/ 21 h 464"/>
                <a:gd name="T52" fmla="*/ 352 w 465"/>
                <a:gd name="T53" fmla="*/ 22 h 464"/>
                <a:gd name="T54" fmla="*/ 355 w 465"/>
                <a:gd name="T55" fmla="*/ 19 h 464"/>
                <a:gd name="T56" fmla="*/ 358 w 465"/>
                <a:gd name="T57" fmla="*/ 15 h 464"/>
                <a:gd name="T58" fmla="*/ 373 w 465"/>
                <a:gd name="T59" fmla="*/ 7 h 464"/>
                <a:gd name="T60" fmla="*/ 389 w 465"/>
                <a:gd name="T61" fmla="*/ 1 h 464"/>
                <a:gd name="T62" fmla="*/ 406 w 465"/>
                <a:gd name="T6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5" h="464">
                  <a:moveTo>
                    <a:pt x="406" y="0"/>
                  </a:moveTo>
                  <a:lnTo>
                    <a:pt x="421" y="3"/>
                  </a:lnTo>
                  <a:lnTo>
                    <a:pt x="436" y="11"/>
                  </a:lnTo>
                  <a:lnTo>
                    <a:pt x="449" y="22"/>
                  </a:lnTo>
                  <a:lnTo>
                    <a:pt x="458" y="37"/>
                  </a:lnTo>
                  <a:lnTo>
                    <a:pt x="464" y="53"/>
                  </a:lnTo>
                  <a:lnTo>
                    <a:pt x="465" y="70"/>
                  </a:lnTo>
                  <a:lnTo>
                    <a:pt x="461" y="85"/>
                  </a:lnTo>
                  <a:lnTo>
                    <a:pt x="454" y="100"/>
                  </a:lnTo>
                  <a:lnTo>
                    <a:pt x="442" y="113"/>
                  </a:lnTo>
                  <a:lnTo>
                    <a:pt x="114" y="442"/>
                  </a:lnTo>
                  <a:lnTo>
                    <a:pt x="110" y="445"/>
                  </a:lnTo>
                  <a:lnTo>
                    <a:pt x="107" y="448"/>
                  </a:lnTo>
                  <a:lnTo>
                    <a:pt x="92" y="458"/>
                  </a:lnTo>
                  <a:lnTo>
                    <a:pt x="76" y="463"/>
                  </a:lnTo>
                  <a:lnTo>
                    <a:pt x="59" y="464"/>
                  </a:lnTo>
                  <a:lnTo>
                    <a:pt x="44" y="461"/>
                  </a:lnTo>
                  <a:lnTo>
                    <a:pt x="29" y="452"/>
                  </a:lnTo>
                  <a:lnTo>
                    <a:pt x="16" y="442"/>
                  </a:lnTo>
                  <a:lnTo>
                    <a:pt x="7" y="427"/>
                  </a:lnTo>
                  <a:lnTo>
                    <a:pt x="1" y="411"/>
                  </a:lnTo>
                  <a:lnTo>
                    <a:pt x="0" y="395"/>
                  </a:lnTo>
                  <a:lnTo>
                    <a:pt x="4" y="379"/>
                  </a:lnTo>
                  <a:lnTo>
                    <a:pt x="11" y="364"/>
                  </a:lnTo>
                  <a:lnTo>
                    <a:pt x="22" y="350"/>
                  </a:lnTo>
                  <a:lnTo>
                    <a:pt x="352" y="21"/>
                  </a:lnTo>
                  <a:lnTo>
                    <a:pt x="352" y="22"/>
                  </a:lnTo>
                  <a:lnTo>
                    <a:pt x="355" y="19"/>
                  </a:lnTo>
                  <a:lnTo>
                    <a:pt x="358" y="15"/>
                  </a:lnTo>
                  <a:lnTo>
                    <a:pt x="373" y="7"/>
                  </a:lnTo>
                  <a:lnTo>
                    <a:pt x="389" y="1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6" name="Freeform 11"/>
            <p:cNvSpPr/>
            <p:nvPr/>
          </p:nvSpPr>
          <p:spPr bwMode="auto">
            <a:xfrm>
              <a:off x="1730375" y="2898775"/>
              <a:ext cx="60325" cy="60325"/>
            </a:xfrm>
            <a:custGeom>
              <a:avLst/>
              <a:gdLst>
                <a:gd name="T0" fmla="*/ 381 w 453"/>
                <a:gd name="T1" fmla="*/ 0 h 452"/>
                <a:gd name="T2" fmla="*/ 398 w 453"/>
                <a:gd name="T3" fmla="*/ 0 h 452"/>
                <a:gd name="T4" fmla="*/ 415 w 453"/>
                <a:gd name="T5" fmla="*/ 4 h 452"/>
                <a:gd name="T6" fmla="*/ 431 w 453"/>
                <a:gd name="T7" fmla="*/ 15 h 452"/>
                <a:gd name="T8" fmla="*/ 443 w 453"/>
                <a:gd name="T9" fmla="*/ 28 h 452"/>
                <a:gd name="T10" fmla="*/ 450 w 453"/>
                <a:gd name="T11" fmla="*/ 42 h 452"/>
                <a:gd name="T12" fmla="*/ 453 w 453"/>
                <a:gd name="T13" fmla="*/ 58 h 452"/>
                <a:gd name="T14" fmla="*/ 452 w 453"/>
                <a:gd name="T15" fmla="*/ 75 h 452"/>
                <a:gd name="T16" fmla="*/ 448 w 453"/>
                <a:gd name="T17" fmla="*/ 91 h 452"/>
                <a:gd name="T18" fmla="*/ 438 w 453"/>
                <a:gd name="T19" fmla="*/ 105 h 452"/>
                <a:gd name="T20" fmla="*/ 109 w 453"/>
                <a:gd name="T21" fmla="*/ 433 h 452"/>
                <a:gd name="T22" fmla="*/ 96 w 453"/>
                <a:gd name="T23" fmla="*/ 444 h 452"/>
                <a:gd name="T24" fmla="*/ 81 w 453"/>
                <a:gd name="T25" fmla="*/ 450 h 452"/>
                <a:gd name="T26" fmla="*/ 64 w 453"/>
                <a:gd name="T27" fmla="*/ 452 h 452"/>
                <a:gd name="T28" fmla="*/ 65 w 453"/>
                <a:gd name="T29" fmla="*/ 452 h 452"/>
                <a:gd name="T30" fmla="*/ 48 w 453"/>
                <a:gd name="T31" fmla="*/ 450 h 452"/>
                <a:gd name="T32" fmla="*/ 32 w 453"/>
                <a:gd name="T33" fmla="*/ 444 h 452"/>
                <a:gd name="T34" fmla="*/ 18 w 453"/>
                <a:gd name="T35" fmla="*/ 433 h 452"/>
                <a:gd name="T36" fmla="*/ 8 w 453"/>
                <a:gd name="T37" fmla="*/ 420 h 452"/>
                <a:gd name="T38" fmla="*/ 2 w 453"/>
                <a:gd name="T39" fmla="*/ 405 h 452"/>
                <a:gd name="T40" fmla="*/ 0 w 453"/>
                <a:gd name="T41" fmla="*/ 388 h 452"/>
                <a:gd name="T42" fmla="*/ 2 w 453"/>
                <a:gd name="T43" fmla="*/ 372 h 452"/>
                <a:gd name="T44" fmla="*/ 8 w 453"/>
                <a:gd name="T45" fmla="*/ 357 h 452"/>
                <a:gd name="T46" fmla="*/ 18 w 453"/>
                <a:gd name="T47" fmla="*/ 343 h 452"/>
                <a:gd name="T48" fmla="*/ 348 w 453"/>
                <a:gd name="T49" fmla="*/ 15 h 452"/>
                <a:gd name="T50" fmla="*/ 363 w 453"/>
                <a:gd name="T51" fmla="*/ 4 h 452"/>
                <a:gd name="T52" fmla="*/ 381 w 453"/>
                <a:gd name="T5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3" h="452">
                  <a:moveTo>
                    <a:pt x="381" y="0"/>
                  </a:moveTo>
                  <a:lnTo>
                    <a:pt x="398" y="0"/>
                  </a:lnTo>
                  <a:lnTo>
                    <a:pt x="415" y="4"/>
                  </a:lnTo>
                  <a:lnTo>
                    <a:pt x="431" y="15"/>
                  </a:lnTo>
                  <a:lnTo>
                    <a:pt x="443" y="28"/>
                  </a:lnTo>
                  <a:lnTo>
                    <a:pt x="450" y="42"/>
                  </a:lnTo>
                  <a:lnTo>
                    <a:pt x="453" y="58"/>
                  </a:lnTo>
                  <a:lnTo>
                    <a:pt x="452" y="75"/>
                  </a:lnTo>
                  <a:lnTo>
                    <a:pt x="448" y="91"/>
                  </a:lnTo>
                  <a:lnTo>
                    <a:pt x="438" y="105"/>
                  </a:lnTo>
                  <a:lnTo>
                    <a:pt x="109" y="433"/>
                  </a:lnTo>
                  <a:lnTo>
                    <a:pt x="96" y="444"/>
                  </a:lnTo>
                  <a:lnTo>
                    <a:pt x="81" y="450"/>
                  </a:lnTo>
                  <a:lnTo>
                    <a:pt x="64" y="452"/>
                  </a:lnTo>
                  <a:lnTo>
                    <a:pt x="65" y="452"/>
                  </a:lnTo>
                  <a:lnTo>
                    <a:pt x="48" y="450"/>
                  </a:lnTo>
                  <a:lnTo>
                    <a:pt x="32" y="444"/>
                  </a:lnTo>
                  <a:lnTo>
                    <a:pt x="18" y="433"/>
                  </a:lnTo>
                  <a:lnTo>
                    <a:pt x="8" y="420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2" y="372"/>
                  </a:lnTo>
                  <a:lnTo>
                    <a:pt x="8" y="357"/>
                  </a:lnTo>
                  <a:lnTo>
                    <a:pt x="18" y="343"/>
                  </a:lnTo>
                  <a:lnTo>
                    <a:pt x="348" y="15"/>
                  </a:lnTo>
                  <a:lnTo>
                    <a:pt x="363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7" name="Freeform 12"/>
            <p:cNvSpPr/>
            <p:nvPr/>
          </p:nvSpPr>
          <p:spPr bwMode="auto">
            <a:xfrm>
              <a:off x="1730375" y="3143250"/>
              <a:ext cx="61913" cy="61913"/>
            </a:xfrm>
            <a:custGeom>
              <a:avLst/>
              <a:gdLst>
                <a:gd name="T0" fmla="*/ 70 w 467"/>
                <a:gd name="T1" fmla="*/ 0 h 467"/>
                <a:gd name="T2" fmla="*/ 86 w 467"/>
                <a:gd name="T3" fmla="*/ 3 h 467"/>
                <a:gd name="T4" fmla="*/ 100 w 467"/>
                <a:gd name="T5" fmla="*/ 11 h 467"/>
                <a:gd name="T6" fmla="*/ 113 w 467"/>
                <a:gd name="T7" fmla="*/ 22 h 467"/>
                <a:gd name="T8" fmla="*/ 442 w 467"/>
                <a:gd name="T9" fmla="*/ 351 h 467"/>
                <a:gd name="T10" fmla="*/ 449 w 467"/>
                <a:gd name="T11" fmla="*/ 358 h 467"/>
                <a:gd name="T12" fmla="*/ 455 w 467"/>
                <a:gd name="T13" fmla="*/ 365 h 467"/>
                <a:gd name="T14" fmla="*/ 464 w 467"/>
                <a:gd name="T15" fmla="*/ 380 h 467"/>
                <a:gd name="T16" fmla="*/ 467 w 467"/>
                <a:gd name="T17" fmla="*/ 396 h 467"/>
                <a:gd name="T18" fmla="*/ 467 w 467"/>
                <a:gd name="T19" fmla="*/ 412 h 467"/>
                <a:gd name="T20" fmla="*/ 462 w 467"/>
                <a:gd name="T21" fmla="*/ 428 h 467"/>
                <a:gd name="T22" fmla="*/ 454 w 467"/>
                <a:gd name="T23" fmla="*/ 443 h 467"/>
                <a:gd name="T24" fmla="*/ 441 w 467"/>
                <a:gd name="T25" fmla="*/ 454 h 467"/>
                <a:gd name="T26" fmla="*/ 427 w 467"/>
                <a:gd name="T27" fmla="*/ 463 h 467"/>
                <a:gd name="T28" fmla="*/ 410 w 467"/>
                <a:gd name="T29" fmla="*/ 467 h 467"/>
                <a:gd name="T30" fmla="*/ 394 w 467"/>
                <a:gd name="T31" fmla="*/ 466 h 467"/>
                <a:gd name="T32" fmla="*/ 378 w 467"/>
                <a:gd name="T33" fmla="*/ 462 h 467"/>
                <a:gd name="T34" fmla="*/ 364 w 467"/>
                <a:gd name="T35" fmla="*/ 453 h 467"/>
                <a:gd name="T36" fmla="*/ 352 w 467"/>
                <a:gd name="T37" fmla="*/ 441 h 467"/>
                <a:gd name="T38" fmla="*/ 22 w 467"/>
                <a:gd name="T39" fmla="*/ 113 h 467"/>
                <a:gd name="T40" fmla="*/ 19 w 467"/>
                <a:gd name="T41" fmla="*/ 110 h 467"/>
                <a:gd name="T42" fmla="*/ 16 w 467"/>
                <a:gd name="T43" fmla="*/ 105 h 467"/>
                <a:gd name="T44" fmla="*/ 7 w 467"/>
                <a:gd name="T45" fmla="*/ 92 h 467"/>
                <a:gd name="T46" fmla="*/ 1 w 467"/>
                <a:gd name="T47" fmla="*/ 76 h 467"/>
                <a:gd name="T48" fmla="*/ 0 w 467"/>
                <a:gd name="T49" fmla="*/ 59 h 467"/>
                <a:gd name="T50" fmla="*/ 4 w 467"/>
                <a:gd name="T51" fmla="*/ 43 h 467"/>
                <a:gd name="T52" fmla="*/ 11 w 467"/>
                <a:gd name="T53" fmla="*/ 28 h 467"/>
                <a:gd name="T54" fmla="*/ 22 w 467"/>
                <a:gd name="T55" fmla="*/ 15 h 467"/>
                <a:gd name="T56" fmla="*/ 37 w 467"/>
                <a:gd name="T57" fmla="*/ 6 h 467"/>
                <a:gd name="T58" fmla="*/ 53 w 467"/>
                <a:gd name="T59" fmla="*/ 0 h 467"/>
                <a:gd name="T60" fmla="*/ 70 w 467"/>
                <a:gd name="T6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7" h="467">
                  <a:moveTo>
                    <a:pt x="70" y="0"/>
                  </a:moveTo>
                  <a:lnTo>
                    <a:pt x="86" y="3"/>
                  </a:lnTo>
                  <a:lnTo>
                    <a:pt x="100" y="11"/>
                  </a:lnTo>
                  <a:lnTo>
                    <a:pt x="113" y="22"/>
                  </a:lnTo>
                  <a:lnTo>
                    <a:pt x="442" y="351"/>
                  </a:lnTo>
                  <a:lnTo>
                    <a:pt x="449" y="358"/>
                  </a:lnTo>
                  <a:lnTo>
                    <a:pt x="455" y="365"/>
                  </a:lnTo>
                  <a:lnTo>
                    <a:pt x="464" y="380"/>
                  </a:lnTo>
                  <a:lnTo>
                    <a:pt x="467" y="396"/>
                  </a:lnTo>
                  <a:lnTo>
                    <a:pt x="467" y="412"/>
                  </a:lnTo>
                  <a:lnTo>
                    <a:pt x="462" y="428"/>
                  </a:lnTo>
                  <a:lnTo>
                    <a:pt x="454" y="443"/>
                  </a:lnTo>
                  <a:lnTo>
                    <a:pt x="441" y="454"/>
                  </a:lnTo>
                  <a:lnTo>
                    <a:pt x="427" y="463"/>
                  </a:lnTo>
                  <a:lnTo>
                    <a:pt x="410" y="467"/>
                  </a:lnTo>
                  <a:lnTo>
                    <a:pt x="394" y="466"/>
                  </a:lnTo>
                  <a:lnTo>
                    <a:pt x="378" y="462"/>
                  </a:lnTo>
                  <a:lnTo>
                    <a:pt x="364" y="453"/>
                  </a:lnTo>
                  <a:lnTo>
                    <a:pt x="352" y="441"/>
                  </a:lnTo>
                  <a:lnTo>
                    <a:pt x="22" y="113"/>
                  </a:lnTo>
                  <a:lnTo>
                    <a:pt x="19" y="110"/>
                  </a:lnTo>
                  <a:lnTo>
                    <a:pt x="16" y="105"/>
                  </a:lnTo>
                  <a:lnTo>
                    <a:pt x="7" y="92"/>
                  </a:lnTo>
                  <a:lnTo>
                    <a:pt x="1" y="76"/>
                  </a:lnTo>
                  <a:lnTo>
                    <a:pt x="0" y="59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7" y="6"/>
                  </a:lnTo>
                  <a:lnTo>
                    <a:pt x="53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8" name="Freeform 13"/>
            <p:cNvSpPr/>
            <p:nvPr/>
          </p:nvSpPr>
          <p:spPr bwMode="auto">
            <a:xfrm>
              <a:off x="1485900" y="2898775"/>
              <a:ext cx="58738" cy="60325"/>
            </a:xfrm>
            <a:custGeom>
              <a:avLst/>
              <a:gdLst>
                <a:gd name="T0" fmla="*/ 59 w 449"/>
                <a:gd name="T1" fmla="*/ 0 h 450"/>
                <a:gd name="T2" fmla="*/ 76 w 449"/>
                <a:gd name="T3" fmla="*/ 1 h 450"/>
                <a:gd name="T4" fmla="*/ 91 w 449"/>
                <a:gd name="T5" fmla="*/ 7 h 450"/>
                <a:gd name="T6" fmla="*/ 106 w 449"/>
                <a:gd name="T7" fmla="*/ 16 h 450"/>
                <a:gd name="T8" fmla="*/ 434 w 449"/>
                <a:gd name="T9" fmla="*/ 344 h 450"/>
                <a:gd name="T10" fmla="*/ 444 w 449"/>
                <a:gd name="T11" fmla="*/ 360 h 450"/>
                <a:gd name="T12" fmla="*/ 449 w 449"/>
                <a:gd name="T13" fmla="*/ 377 h 450"/>
                <a:gd name="T14" fmla="*/ 449 w 449"/>
                <a:gd name="T15" fmla="*/ 394 h 450"/>
                <a:gd name="T16" fmla="*/ 444 w 449"/>
                <a:gd name="T17" fmla="*/ 412 h 450"/>
                <a:gd name="T18" fmla="*/ 434 w 449"/>
                <a:gd name="T19" fmla="*/ 427 h 450"/>
                <a:gd name="T20" fmla="*/ 422 w 449"/>
                <a:gd name="T21" fmla="*/ 439 h 450"/>
                <a:gd name="T22" fmla="*/ 406 w 449"/>
                <a:gd name="T23" fmla="*/ 446 h 450"/>
                <a:gd name="T24" fmla="*/ 390 w 449"/>
                <a:gd name="T25" fmla="*/ 450 h 450"/>
                <a:gd name="T26" fmla="*/ 373 w 449"/>
                <a:gd name="T27" fmla="*/ 449 h 450"/>
                <a:gd name="T28" fmla="*/ 358 w 449"/>
                <a:gd name="T29" fmla="*/ 444 h 450"/>
                <a:gd name="T30" fmla="*/ 344 w 449"/>
                <a:gd name="T31" fmla="*/ 434 h 450"/>
                <a:gd name="T32" fmla="*/ 14 w 449"/>
                <a:gd name="T33" fmla="*/ 106 h 450"/>
                <a:gd name="T34" fmla="*/ 5 w 449"/>
                <a:gd name="T35" fmla="*/ 91 h 450"/>
                <a:gd name="T36" fmla="*/ 0 w 449"/>
                <a:gd name="T37" fmla="*/ 73 h 450"/>
                <a:gd name="T38" fmla="*/ 0 w 449"/>
                <a:gd name="T39" fmla="*/ 56 h 450"/>
                <a:gd name="T40" fmla="*/ 5 w 449"/>
                <a:gd name="T41" fmla="*/ 38 h 450"/>
                <a:gd name="T42" fmla="*/ 14 w 449"/>
                <a:gd name="T43" fmla="*/ 22 h 450"/>
                <a:gd name="T44" fmla="*/ 28 w 449"/>
                <a:gd name="T45" fmla="*/ 11 h 450"/>
                <a:gd name="T46" fmla="*/ 43 w 449"/>
                <a:gd name="T47" fmla="*/ 3 h 450"/>
                <a:gd name="T48" fmla="*/ 59 w 449"/>
                <a:gd name="T4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9" h="450">
                  <a:moveTo>
                    <a:pt x="59" y="0"/>
                  </a:moveTo>
                  <a:lnTo>
                    <a:pt x="76" y="1"/>
                  </a:lnTo>
                  <a:lnTo>
                    <a:pt x="91" y="7"/>
                  </a:lnTo>
                  <a:lnTo>
                    <a:pt x="106" y="16"/>
                  </a:lnTo>
                  <a:lnTo>
                    <a:pt x="434" y="344"/>
                  </a:lnTo>
                  <a:lnTo>
                    <a:pt x="444" y="360"/>
                  </a:lnTo>
                  <a:lnTo>
                    <a:pt x="449" y="377"/>
                  </a:lnTo>
                  <a:lnTo>
                    <a:pt x="449" y="394"/>
                  </a:lnTo>
                  <a:lnTo>
                    <a:pt x="444" y="412"/>
                  </a:lnTo>
                  <a:lnTo>
                    <a:pt x="434" y="427"/>
                  </a:lnTo>
                  <a:lnTo>
                    <a:pt x="422" y="439"/>
                  </a:lnTo>
                  <a:lnTo>
                    <a:pt x="406" y="446"/>
                  </a:lnTo>
                  <a:lnTo>
                    <a:pt x="390" y="450"/>
                  </a:lnTo>
                  <a:lnTo>
                    <a:pt x="373" y="449"/>
                  </a:lnTo>
                  <a:lnTo>
                    <a:pt x="358" y="444"/>
                  </a:lnTo>
                  <a:lnTo>
                    <a:pt x="344" y="434"/>
                  </a:lnTo>
                  <a:lnTo>
                    <a:pt x="14" y="106"/>
                  </a:lnTo>
                  <a:lnTo>
                    <a:pt x="5" y="91"/>
                  </a:lnTo>
                  <a:lnTo>
                    <a:pt x="0" y="73"/>
                  </a:lnTo>
                  <a:lnTo>
                    <a:pt x="0" y="56"/>
                  </a:lnTo>
                  <a:lnTo>
                    <a:pt x="5" y="38"/>
                  </a:lnTo>
                  <a:lnTo>
                    <a:pt x="14" y="22"/>
                  </a:lnTo>
                  <a:lnTo>
                    <a:pt x="28" y="11"/>
                  </a:lnTo>
                  <a:lnTo>
                    <a:pt x="43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9" name="Freeform 14"/>
            <p:cNvSpPr/>
            <p:nvPr/>
          </p:nvSpPr>
          <p:spPr bwMode="auto">
            <a:xfrm>
              <a:off x="1630363" y="2841625"/>
              <a:ext cx="15875" cy="79375"/>
            </a:xfrm>
            <a:custGeom>
              <a:avLst/>
              <a:gdLst>
                <a:gd name="T0" fmla="*/ 64 w 129"/>
                <a:gd name="T1" fmla="*/ 0 h 595"/>
                <a:gd name="T2" fmla="*/ 81 w 129"/>
                <a:gd name="T3" fmla="*/ 2 h 595"/>
                <a:gd name="T4" fmla="*/ 97 w 129"/>
                <a:gd name="T5" fmla="*/ 8 h 595"/>
                <a:gd name="T6" fmla="*/ 110 w 129"/>
                <a:gd name="T7" fmla="*/ 19 h 595"/>
                <a:gd name="T8" fmla="*/ 120 w 129"/>
                <a:gd name="T9" fmla="*/ 32 h 595"/>
                <a:gd name="T10" fmla="*/ 127 w 129"/>
                <a:gd name="T11" fmla="*/ 47 h 595"/>
                <a:gd name="T12" fmla="*/ 129 w 129"/>
                <a:gd name="T13" fmla="*/ 64 h 595"/>
                <a:gd name="T14" fmla="*/ 129 w 129"/>
                <a:gd name="T15" fmla="*/ 531 h 595"/>
                <a:gd name="T16" fmla="*/ 127 w 129"/>
                <a:gd name="T17" fmla="*/ 548 h 595"/>
                <a:gd name="T18" fmla="*/ 120 w 129"/>
                <a:gd name="T19" fmla="*/ 562 h 595"/>
                <a:gd name="T20" fmla="*/ 110 w 129"/>
                <a:gd name="T21" fmla="*/ 576 h 595"/>
                <a:gd name="T22" fmla="*/ 97 w 129"/>
                <a:gd name="T23" fmla="*/ 586 h 595"/>
                <a:gd name="T24" fmla="*/ 81 w 129"/>
                <a:gd name="T25" fmla="*/ 593 h 595"/>
                <a:gd name="T26" fmla="*/ 64 w 129"/>
                <a:gd name="T27" fmla="*/ 595 h 595"/>
                <a:gd name="T28" fmla="*/ 62 w 129"/>
                <a:gd name="T29" fmla="*/ 595 h 595"/>
                <a:gd name="T30" fmla="*/ 46 w 129"/>
                <a:gd name="T31" fmla="*/ 592 h 595"/>
                <a:gd name="T32" fmla="*/ 31 w 129"/>
                <a:gd name="T33" fmla="*/ 585 h 595"/>
                <a:gd name="T34" fmla="*/ 17 w 129"/>
                <a:gd name="T35" fmla="*/ 575 h 595"/>
                <a:gd name="T36" fmla="*/ 8 w 129"/>
                <a:gd name="T37" fmla="*/ 561 h 595"/>
                <a:gd name="T38" fmla="*/ 2 w 129"/>
                <a:gd name="T39" fmla="*/ 546 h 595"/>
                <a:gd name="T40" fmla="*/ 0 w 129"/>
                <a:gd name="T41" fmla="*/ 529 h 595"/>
                <a:gd name="T42" fmla="*/ 0 w 129"/>
                <a:gd name="T43" fmla="*/ 64 h 595"/>
                <a:gd name="T44" fmla="*/ 2 w 129"/>
                <a:gd name="T45" fmla="*/ 47 h 595"/>
                <a:gd name="T46" fmla="*/ 9 w 129"/>
                <a:gd name="T47" fmla="*/ 32 h 595"/>
                <a:gd name="T48" fmla="*/ 19 w 129"/>
                <a:gd name="T49" fmla="*/ 19 h 595"/>
                <a:gd name="T50" fmla="*/ 32 w 129"/>
                <a:gd name="T51" fmla="*/ 8 h 595"/>
                <a:gd name="T52" fmla="*/ 48 w 129"/>
                <a:gd name="T53" fmla="*/ 2 h 595"/>
                <a:gd name="T54" fmla="*/ 64 w 129"/>
                <a:gd name="T5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595">
                  <a:moveTo>
                    <a:pt x="64" y="0"/>
                  </a:moveTo>
                  <a:lnTo>
                    <a:pt x="81" y="2"/>
                  </a:lnTo>
                  <a:lnTo>
                    <a:pt x="97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127" y="47"/>
                  </a:lnTo>
                  <a:lnTo>
                    <a:pt x="129" y="64"/>
                  </a:lnTo>
                  <a:lnTo>
                    <a:pt x="129" y="531"/>
                  </a:lnTo>
                  <a:lnTo>
                    <a:pt x="127" y="548"/>
                  </a:lnTo>
                  <a:lnTo>
                    <a:pt x="120" y="562"/>
                  </a:lnTo>
                  <a:lnTo>
                    <a:pt x="110" y="576"/>
                  </a:lnTo>
                  <a:lnTo>
                    <a:pt x="97" y="586"/>
                  </a:lnTo>
                  <a:lnTo>
                    <a:pt x="81" y="593"/>
                  </a:lnTo>
                  <a:lnTo>
                    <a:pt x="64" y="595"/>
                  </a:lnTo>
                  <a:lnTo>
                    <a:pt x="62" y="595"/>
                  </a:lnTo>
                  <a:lnTo>
                    <a:pt x="46" y="592"/>
                  </a:lnTo>
                  <a:lnTo>
                    <a:pt x="31" y="585"/>
                  </a:lnTo>
                  <a:lnTo>
                    <a:pt x="17" y="575"/>
                  </a:lnTo>
                  <a:lnTo>
                    <a:pt x="8" y="561"/>
                  </a:lnTo>
                  <a:lnTo>
                    <a:pt x="2" y="546"/>
                  </a:lnTo>
                  <a:lnTo>
                    <a:pt x="0" y="529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80" name="Group 86"/>
          <p:cNvGrpSpPr/>
          <p:nvPr/>
        </p:nvGrpSpPr>
        <p:grpSpPr>
          <a:xfrm>
            <a:off x="653575" y="1701284"/>
            <a:ext cx="295948" cy="294922"/>
            <a:chOff x="2635183" y="1741740"/>
            <a:chExt cx="278774" cy="277812"/>
          </a:xfrm>
          <a:solidFill>
            <a:schemeClr val="bg1"/>
          </a:solidFill>
        </p:grpSpPr>
        <p:sp>
          <p:nvSpPr>
            <p:cNvPr id="81" name="Freeform 19"/>
            <p:cNvSpPr/>
            <p:nvPr/>
          </p:nvSpPr>
          <p:spPr bwMode="auto">
            <a:xfrm>
              <a:off x="2635183" y="1741740"/>
              <a:ext cx="230709" cy="277812"/>
            </a:xfrm>
            <a:custGeom>
              <a:avLst/>
              <a:gdLst>
                <a:gd name="T0" fmla="*/ 2677 w 2882"/>
                <a:gd name="T1" fmla="*/ 0 h 3468"/>
                <a:gd name="T2" fmla="*/ 2749 w 2882"/>
                <a:gd name="T3" fmla="*/ 13 h 3468"/>
                <a:gd name="T4" fmla="*/ 2809 w 2882"/>
                <a:gd name="T5" fmla="*/ 48 h 3468"/>
                <a:gd name="T6" fmla="*/ 2854 w 2882"/>
                <a:gd name="T7" fmla="*/ 101 h 3468"/>
                <a:gd name="T8" fmla="*/ 2879 w 2882"/>
                <a:gd name="T9" fmla="*/ 167 h 3468"/>
                <a:gd name="T10" fmla="*/ 2882 w 2882"/>
                <a:gd name="T11" fmla="*/ 940 h 3468"/>
                <a:gd name="T12" fmla="*/ 2873 w 2882"/>
                <a:gd name="T13" fmla="*/ 974 h 3468"/>
                <a:gd name="T14" fmla="*/ 2848 w 2882"/>
                <a:gd name="T15" fmla="*/ 998 h 3468"/>
                <a:gd name="T16" fmla="*/ 2814 w 2882"/>
                <a:gd name="T17" fmla="*/ 1008 h 3468"/>
                <a:gd name="T18" fmla="*/ 2780 w 2882"/>
                <a:gd name="T19" fmla="*/ 998 h 3468"/>
                <a:gd name="T20" fmla="*/ 2756 w 2882"/>
                <a:gd name="T21" fmla="*/ 974 h 3468"/>
                <a:gd name="T22" fmla="*/ 2746 w 2882"/>
                <a:gd name="T23" fmla="*/ 940 h 3468"/>
                <a:gd name="T24" fmla="*/ 2744 w 2882"/>
                <a:gd name="T25" fmla="*/ 185 h 3468"/>
                <a:gd name="T26" fmla="*/ 2726 w 2882"/>
                <a:gd name="T27" fmla="*/ 156 h 3468"/>
                <a:gd name="T28" fmla="*/ 2696 w 2882"/>
                <a:gd name="T29" fmla="*/ 138 h 3468"/>
                <a:gd name="T30" fmla="*/ 204 w 2882"/>
                <a:gd name="T31" fmla="*/ 136 h 3468"/>
                <a:gd name="T32" fmla="*/ 170 w 2882"/>
                <a:gd name="T33" fmla="*/ 145 h 3468"/>
                <a:gd name="T34" fmla="*/ 146 w 2882"/>
                <a:gd name="T35" fmla="*/ 169 h 3468"/>
                <a:gd name="T36" fmla="*/ 136 w 2882"/>
                <a:gd name="T37" fmla="*/ 203 h 3468"/>
                <a:gd name="T38" fmla="*/ 138 w 2882"/>
                <a:gd name="T39" fmla="*/ 3283 h 3468"/>
                <a:gd name="T40" fmla="*/ 156 w 2882"/>
                <a:gd name="T41" fmla="*/ 3312 h 3468"/>
                <a:gd name="T42" fmla="*/ 186 w 2882"/>
                <a:gd name="T43" fmla="*/ 3330 h 3468"/>
                <a:gd name="T44" fmla="*/ 2677 w 2882"/>
                <a:gd name="T45" fmla="*/ 3332 h 3468"/>
                <a:gd name="T46" fmla="*/ 2712 w 2882"/>
                <a:gd name="T47" fmla="*/ 3323 h 3468"/>
                <a:gd name="T48" fmla="*/ 2737 w 2882"/>
                <a:gd name="T49" fmla="*/ 3299 h 3468"/>
                <a:gd name="T50" fmla="*/ 2746 w 2882"/>
                <a:gd name="T51" fmla="*/ 3265 h 3468"/>
                <a:gd name="T52" fmla="*/ 2748 w 2882"/>
                <a:gd name="T53" fmla="*/ 2748 h 3468"/>
                <a:gd name="T54" fmla="*/ 2766 w 2882"/>
                <a:gd name="T55" fmla="*/ 2718 h 3468"/>
                <a:gd name="T56" fmla="*/ 2796 w 2882"/>
                <a:gd name="T57" fmla="*/ 2701 h 3468"/>
                <a:gd name="T58" fmla="*/ 2831 w 2882"/>
                <a:gd name="T59" fmla="*/ 2701 h 3468"/>
                <a:gd name="T60" fmla="*/ 2862 w 2882"/>
                <a:gd name="T61" fmla="*/ 2718 h 3468"/>
                <a:gd name="T62" fmla="*/ 2880 w 2882"/>
                <a:gd name="T63" fmla="*/ 2748 h 3468"/>
                <a:gd name="T64" fmla="*/ 2882 w 2882"/>
                <a:gd name="T65" fmla="*/ 3265 h 3468"/>
                <a:gd name="T66" fmla="*/ 2869 w 2882"/>
                <a:gd name="T67" fmla="*/ 3336 h 3468"/>
                <a:gd name="T68" fmla="*/ 2834 w 2882"/>
                <a:gd name="T69" fmla="*/ 3395 h 3468"/>
                <a:gd name="T70" fmla="*/ 2781 w 2882"/>
                <a:gd name="T71" fmla="*/ 3441 h 3468"/>
                <a:gd name="T72" fmla="*/ 2714 w 2882"/>
                <a:gd name="T73" fmla="*/ 3465 h 3468"/>
                <a:gd name="T74" fmla="*/ 204 w 2882"/>
                <a:gd name="T75" fmla="*/ 3468 h 3468"/>
                <a:gd name="T76" fmla="*/ 133 w 2882"/>
                <a:gd name="T77" fmla="*/ 3455 h 3468"/>
                <a:gd name="T78" fmla="*/ 73 w 2882"/>
                <a:gd name="T79" fmla="*/ 3420 h 3468"/>
                <a:gd name="T80" fmla="*/ 27 w 2882"/>
                <a:gd name="T81" fmla="*/ 3367 h 3468"/>
                <a:gd name="T82" fmla="*/ 3 w 2882"/>
                <a:gd name="T83" fmla="*/ 3301 h 3468"/>
                <a:gd name="T84" fmla="*/ 0 w 2882"/>
                <a:gd name="T85" fmla="*/ 203 h 3468"/>
                <a:gd name="T86" fmla="*/ 13 w 2882"/>
                <a:gd name="T87" fmla="*/ 132 h 3468"/>
                <a:gd name="T88" fmla="*/ 49 w 2882"/>
                <a:gd name="T89" fmla="*/ 73 h 3468"/>
                <a:gd name="T90" fmla="*/ 101 w 2882"/>
                <a:gd name="T91" fmla="*/ 27 h 3468"/>
                <a:gd name="T92" fmla="*/ 168 w 2882"/>
                <a:gd name="T93" fmla="*/ 3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2" h="3468">
                  <a:moveTo>
                    <a:pt x="204" y="0"/>
                  </a:moveTo>
                  <a:lnTo>
                    <a:pt x="2677" y="0"/>
                  </a:lnTo>
                  <a:lnTo>
                    <a:pt x="2714" y="3"/>
                  </a:lnTo>
                  <a:lnTo>
                    <a:pt x="2749" y="13"/>
                  </a:lnTo>
                  <a:lnTo>
                    <a:pt x="2781" y="27"/>
                  </a:lnTo>
                  <a:lnTo>
                    <a:pt x="2809" y="48"/>
                  </a:lnTo>
                  <a:lnTo>
                    <a:pt x="2834" y="73"/>
                  </a:lnTo>
                  <a:lnTo>
                    <a:pt x="2854" y="101"/>
                  </a:lnTo>
                  <a:lnTo>
                    <a:pt x="2869" y="132"/>
                  </a:lnTo>
                  <a:lnTo>
                    <a:pt x="2879" y="167"/>
                  </a:lnTo>
                  <a:lnTo>
                    <a:pt x="2882" y="203"/>
                  </a:lnTo>
                  <a:lnTo>
                    <a:pt x="2882" y="940"/>
                  </a:lnTo>
                  <a:lnTo>
                    <a:pt x="2880" y="957"/>
                  </a:lnTo>
                  <a:lnTo>
                    <a:pt x="2873" y="974"/>
                  </a:lnTo>
                  <a:lnTo>
                    <a:pt x="2862" y="988"/>
                  </a:lnTo>
                  <a:lnTo>
                    <a:pt x="2848" y="998"/>
                  </a:lnTo>
                  <a:lnTo>
                    <a:pt x="2831" y="1005"/>
                  </a:lnTo>
                  <a:lnTo>
                    <a:pt x="2814" y="1008"/>
                  </a:lnTo>
                  <a:lnTo>
                    <a:pt x="2796" y="1005"/>
                  </a:lnTo>
                  <a:lnTo>
                    <a:pt x="2780" y="998"/>
                  </a:lnTo>
                  <a:lnTo>
                    <a:pt x="2766" y="988"/>
                  </a:lnTo>
                  <a:lnTo>
                    <a:pt x="2756" y="974"/>
                  </a:lnTo>
                  <a:lnTo>
                    <a:pt x="2748" y="957"/>
                  </a:lnTo>
                  <a:lnTo>
                    <a:pt x="2746" y="940"/>
                  </a:lnTo>
                  <a:lnTo>
                    <a:pt x="2746" y="203"/>
                  </a:lnTo>
                  <a:lnTo>
                    <a:pt x="2744" y="185"/>
                  </a:lnTo>
                  <a:lnTo>
                    <a:pt x="2737" y="169"/>
                  </a:lnTo>
                  <a:lnTo>
                    <a:pt x="2726" y="156"/>
                  </a:lnTo>
                  <a:lnTo>
                    <a:pt x="2712" y="145"/>
                  </a:lnTo>
                  <a:lnTo>
                    <a:pt x="2696" y="138"/>
                  </a:lnTo>
                  <a:lnTo>
                    <a:pt x="2677" y="136"/>
                  </a:lnTo>
                  <a:lnTo>
                    <a:pt x="204" y="136"/>
                  </a:lnTo>
                  <a:lnTo>
                    <a:pt x="186" y="138"/>
                  </a:lnTo>
                  <a:lnTo>
                    <a:pt x="170" y="145"/>
                  </a:lnTo>
                  <a:lnTo>
                    <a:pt x="156" y="156"/>
                  </a:lnTo>
                  <a:lnTo>
                    <a:pt x="146" y="169"/>
                  </a:lnTo>
                  <a:lnTo>
                    <a:pt x="138" y="185"/>
                  </a:lnTo>
                  <a:lnTo>
                    <a:pt x="136" y="203"/>
                  </a:lnTo>
                  <a:lnTo>
                    <a:pt x="136" y="3265"/>
                  </a:lnTo>
                  <a:lnTo>
                    <a:pt x="138" y="3283"/>
                  </a:lnTo>
                  <a:lnTo>
                    <a:pt x="146" y="3299"/>
                  </a:lnTo>
                  <a:lnTo>
                    <a:pt x="156" y="3312"/>
                  </a:lnTo>
                  <a:lnTo>
                    <a:pt x="170" y="3323"/>
                  </a:lnTo>
                  <a:lnTo>
                    <a:pt x="186" y="3330"/>
                  </a:lnTo>
                  <a:lnTo>
                    <a:pt x="204" y="3332"/>
                  </a:lnTo>
                  <a:lnTo>
                    <a:pt x="2677" y="3332"/>
                  </a:lnTo>
                  <a:lnTo>
                    <a:pt x="2696" y="3330"/>
                  </a:lnTo>
                  <a:lnTo>
                    <a:pt x="2712" y="3323"/>
                  </a:lnTo>
                  <a:lnTo>
                    <a:pt x="2726" y="3312"/>
                  </a:lnTo>
                  <a:lnTo>
                    <a:pt x="2737" y="3299"/>
                  </a:lnTo>
                  <a:lnTo>
                    <a:pt x="2744" y="3283"/>
                  </a:lnTo>
                  <a:lnTo>
                    <a:pt x="2746" y="3265"/>
                  </a:lnTo>
                  <a:lnTo>
                    <a:pt x="2746" y="2766"/>
                  </a:lnTo>
                  <a:lnTo>
                    <a:pt x="2748" y="2748"/>
                  </a:lnTo>
                  <a:lnTo>
                    <a:pt x="2756" y="2731"/>
                  </a:lnTo>
                  <a:lnTo>
                    <a:pt x="2766" y="2718"/>
                  </a:lnTo>
                  <a:lnTo>
                    <a:pt x="2780" y="2707"/>
                  </a:lnTo>
                  <a:lnTo>
                    <a:pt x="2796" y="2701"/>
                  </a:lnTo>
                  <a:lnTo>
                    <a:pt x="2814" y="2698"/>
                  </a:lnTo>
                  <a:lnTo>
                    <a:pt x="2831" y="2701"/>
                  </a:lnTo>
                  <a:lnTo>
                    <a:pt x="2848" y="2707"/>
                  </a:lnTo>
                  <a:lnTo>
                    <a:pt x="2862" y="2718"/>
                  </a:lnTo>
                  <a:lnTo>
                    <a:pt x="2873" y="2731"/>
                  </a:lnTo>
                  <a:lnTo>
                    <a:pt x="2880" y="2748"/>
                  </a:lnTo>
                  <a:lnTo>
                    <a:pt x="2882" y="2766"/>
                  </a:lnTo>
                  <a:lnTo>
                    <a:pt x="2882" y="3265"/>
                  </a:lnTo>
                  <a:lnTo>
                    <a:pt x="2879" y="3301"/>
                  </a:lnTo>
                  <a:lnTo>
                    <a:pt x="2869" y="3336"/>
                  </a:lnTo>
                  <a:lnTo>
                    <a:pt x="2854" y="3367"/>
                  </a:lnTo>
                  <a:lnTo>
                    <a:pt x="2834" y="3395"/>
                  </a:lnTo>
                  <a:lnTo>
                    <a:pt x="2809" y="3420"/>
                  </a:lnTo>
                  <a:lnTo>
                    <a:pt x="2781" y="3441"/>
                  </a:lnTo>
                  <a:lnTo>
                    <a:pt x="2749" y="3455"/>
                  </a:lnTo>
                  <a:lnTo>
                    <a:pt x="2714" y="3465"/>
                  </a:lnTo>
                  <a:lnTo>
                    <a:pt x="2677" y="3468"/>
                  </a:lnTo>
                  <a:lnTo>
                    <a:pt x="204" y="3468"/>
                  </a:lnTo>
                  <a:lnTo>
                    <a:pt x="168" y="3465"/>
                  </a:lnTo>
                  <a:lnTo>
                    <a:pt x="133" y="3455"/>
                  </a:lnTo>
                  <a:lnTo>
                    <a:pt x="101" y="3441"/>
                  </a:lnTo>
                  <a:lnTo>
                    <a:pt x="73" y="3420"/>
                  </a:lnTo>
                  <a:lnTo>
                    <a:pt x="49" y="3395"/>
                  </a:lnTo>
                  <a:lnTo>
                    <a:pt x="27" y="3367"/>
                  </a:lnTo>
                  <a:lnTo>
                    <a:pt x="13" y="3336"/>
                  </a:lnTo>
                  <a:lnTo>
                    <a:pt x="3" y="3301"/>
                  </a:lnTo>
                  <a:lnTo>
                    <a:pt x="0" y="3265"/>
                  </a:lnTo>
                  <a:lnTo>
                    <a:pt x="0" y="203"/>
                  </a:lnTo>
                  <a:lnTo>
                    <a:pt x="3" y="167"/>
                  </a:lnTo>
                  <a:lnTo>
                    <a:pt x="13" y="132"/>
                  </a:lnTo>
                  <a:lnTo>
                    <a:pt x="27" y="101"/>
                  </a:lnTo>
                  <a:lnTo>
                    <a:pt x="49" y="73"/>
                  </a:lnTo>
                  <a:lnTo>
                    <a:pt x="73" y="48"/>
                  </a:lnTo>
                  <a:lnTo>
                    <a:pt x="101" y="27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2700551" y="1770579"/>
              <a:ext cx="99974" cy="99974"/>
            </a:xfrm>
            <a:custGeom>
              <a:avLst/>
              <a:gdLst>
                <a:gd name="T0" fmla="*/ 507 w 1251"/>
                <a:gd name="T1" fmla="*/ 860 h 1246"/>
                <a:gd name="T2" fmla="*/ 378 w 1251"/>
                <a:gd name="T3" fmla="*/ 947 h 1246"/>
                <a:gd name="T4" fmla="*/ 419 w 1251"/>
                <a:gd name="T5" fmla="*/ 1064 h 1246"/>
                <a:gd name="T6" fmla="*/ 626 w 1251"/>
                <a:gd name="T7" fmla="*/ 1111 h 1246"/>
                <a:gd name="T8" fmla="*/ 833 w 1251"/>
                <a:gd name="T9" fmla="*/ 1064 h 1246"/>
                <a:gd name="T10" fmla="*/ 874 w 1251"/>
                <a:gd name="T11" fmla="*/ 947 h 1246"/>
                <a:gd name="T12" fmla="*/ 745 w 1251"/>
                <a:gd name="T13" fmla="*/ 860 h 1246"/>
                <a:gd name="T14" fmla="*/ 626 w 1251"/>
                <a:gd name="T15" fmla="*/ 443 h 1246"/>
                <a:gd name="T16" fmla="*/ 541 w 1251"/>
                <a:gd name="T17" fmla="*/ 484 h 1246"/>
                <a:gd name="T18" fmla="*/ 517 w 1251"/>
                <a:gd name="T19" fmla="*/ 596 h 1246"/>
                <a:gd name="T20" fmla="*/ 558 w 1251"/>
                <a:gd name="T21" fmla="*/ 681 h 1246"/>
                <a:gd name="T22" fmla="*/ 651 w 1251"/>
                <a:gd name="T23" fmla="*/ 702 h 1246"/>
                <a:gd name="T24" fmla="*/ 724 w 1251"/>
                <a:gd name="T25" fmla="*/ 644 h 1246"/>
                <a:gd name="T26" fmla="*/ 732 w 1251"/>
                <a:gd name="T27" fmla="*/ 527 h 1246"/>
                <a:gd name="T28" fmla="*/ 674 w 1251"/>
                <a:gd name="T29" fmla="*/ 455 h 1246"/>
                <a:gd name="T30" fmla="*/ 569 w 1251"/>
                <a:gd name="T31" fmla="*/ 138 h 1246"/>
                <a:gd name="T32" fmla="*/ 364 w 1251"/>
                <a:gd name="T33" fmla="*/ 211 h 1246"/>
                <a:gd name="T34" fmla="*/ 213 w 1251"/>
                <a:gd name="T35" fmla="*/ 361 h 1246"/>
                <a:gd name="T36" fmla="*/ 139 w 1251"/>
                <a:gd name="T37" fmla="*/ 566 h 1246"/>
                <a:gd name="T38" fmla="*/ 162 w 1251"/>
                <a:gd name="T39" fmla="*/ 777 h 1246"/>
                <a:gd name="T40" fmla="*/ 259 w 1251"/>
                <a:gd name="T41" fmla="*/ 876 h 1246"/>
                <a:gd name="T42" fmla="*/ 394 w 1251"/>
                <a:gd name="T43" fmla="*/ 765 h 1246"/>
                <a:gd name="T44" fmla="*/ 390 w 1251"/>
                <a:gd name="T45" fmla="*/ 661 h 1246"/>
                <a:gd name="T46" fmla="*/ 384 w 1251"/>
                <a:gd name="T47" fmla="*/ 513 h 1246"/>
                <a:gd name="T48" fmla="*/ 453 w 1251"/>
                <a:gd name="T49" fmla="*/ 379 h 1246"/>
                <a:gd name="T50" fmla="*/ 586 w 1251"/>
                <a:gd name="T51" fmla="*/ 311 h 1246"/>
                <a:gd name="T52" fmla="*/ 738 w 1251"/>
                <a:gd name="T53" fmla="*/ 335 h 1246"/>
                <a:gd name="T54" fmla="*/ 844 w 1251"/>
                <a:gd name="T55" fmla="*/ 440 h 1246"/>
                <a:gd name="T56" fmla="*/ 870 w 1251"/>
                <a:gd name="T57" fmla="*/ 596 h 1246"/>
                <a:gd name="T58" fmla="*/ 837 w 1251"/>
                <a:gd name="T59" fmla="*/ 719 h 1246"/>
                <a:gd name="T60" fmla="*/ 931 w 1251"/>
                <a:gd name="T61" fmla="*/ 814 h 1246"/>
                <a:gd name="T62" fmla="*/ 1047 w 1251"/>
                <a:gd name="T63" fmla="*/ 870 h 1246"/>
                <a:gd name="T64" fmla="*/ 1113 w 1251"/>
                <a:gd name="T65" fmla="*/ 677 h 1246"/>
                <a:gd name="T66" fmla="*/ 1086 w 1251"/>
                <a:gd name="T67" fmla="*/ 459 h 1246"/>
                <a:gd name="T68" fmla="*/ 971 w 1251"/>
                <a:gd name="T69" fmla="*/ 278 h 1246"/>
                <a:gd name="T70" fmla="*/ 791 w 1251"/>
                <a:gd name="T71" fmla="*/ 164 h 1246"/>
                <a:gd name="T72" fmla="*/ 626 w 1251"/>
                <a:gd name="T73" fmla="*/ 0 h 1246"/>
                <a:gd name="T74" fmla="*/ 869 w 1251"/>
                <a:gd name="T75" fmla="*/ 49 h 1246"/>
                <a:gd name="T76" fmla="*/ 1068 w 1251"/>
                <a:gd name="T77" fmla="*/ 183 h 1246"/>
                <a:gd name="T78" fmla="*/ 1202 w 1251"/>
                <a:gd name="T79" fmla="*/ 380 h 1246"/>
                <a:gd name="T80" fmla="*/ 1251 w 1251"/>
                <a:gd name="T81" fmla="*/ 623 h 1246"/>
                <a:gd name="T82" fmla="*/ 1209 w 1251"/>
                <a:gd name="T83" fmla="*/ 848 h 1246"/>
                <a:gd name="T84" fmla="*/ 1094 w 1251"/>
                <a:gd name="T85" fmla="*/ 1036 h 1246"/>
                <a:gd name="T86" fmla="*/ 1004 w 1251"/>
                <a:gd name="T87" fmla="*/ 1119 h 1246"/>
                <a:gd name="T88" fmla="*/ 802 w 1251"/>
                <a:gd name="T89" fmla="*/ 1221 h 1246"/>
                <a:gd name="T90" fmla="*/ 565 w 1251"/>
                <a:gd name="T91" fmla="*/ 1243 h 1246"/>
                <a:gd name="T92" fmla="*/ 344 w 1251"/>
                <a:gd name="T93" fmla="*/ 1179 h 1246"/>
                <a:gd name="T94" fmla="*/ 201 w 1251"/>
                <a:gd name="T95" fmla="*/ 1079 h 1246"/>
                <a:gd name="T96" fmla="*/ 92 w 1251"/>
                <a:gd name="T97" fmla="*/ 948 h 1246"/>
                <a:gd name="T98" fmla="*/ 12 w 1251"/>
                <a:gd name="T99" fmla="*/ 739 h 1246"/>
                <a:gd name="T100" fmla="*/ 14 w 1251"/>
                <a:gd name="T101" fmla="*/ 498 h 1246"/>
                <a:gd name="T102" fmla="*/ 108 w 1251"/>
                <a:gd name="T103" fmla="*/ 275 h 1246"/>
                <a:gd name="T104" fmla="*/ 276 w 1251"/>
                <a:gd name="T105" fmla="*/ 106 h 1246"/>
                <a:gd name="T106" fmla="*/ 500 w 1251"/>
                <a:gd name="T107" fmla="*/ 12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1" h="1246">
                  <a:moveTo>
                    <a:pt x="626" y="839"/>
                  </a:moveTo>
                  <a:lnTo>
                    <a:pt x="585" y="843"/>
                  </a:lnTo>
                  <a:lnTo>
                    <a:pt x="545" y="849"/>
                  </a:lnTo>
                  <a:lnTo>
                    <a:pt x="507" y="860"/>
                  </a:lnTo>
                  <a:lnTo>
                    <a:pt x="472" y="876"/>
                  </a:lnTo>
                  <a:lnTo>
                    <a:pt x="437" y="896"/>
                  </a:lnTo>
                  <a:lnTo>
                    <a:pt x="406" y="920"/>
                  </a:lnTo>
                  <a:lnTo>
                    <a:pt x="378" y="947"/>
                  </a:lnTo>
                  <a:lnTo>
                    <a:pt x="352" y="977"/>
                  </a:lnTo>
                  <a:lnTo>
                    <a:pt x="330" y="1012"/>
                  </a:lnTo>
                  <a:lnTo>
                    <a:pt x="373" y="1040"/>
                  </a:lnTo>
                  <a:lnTo>
                    <a:pt x="419" y="1064"/>
                  </a:lnTo>
                  <a:lnTo>
                    <a:pt x="467" y="1084"/>
                  </a:lnTo>
                  <a:lnTo>
                    <a:pt x="518" y="1099"/>
                  </a:lnTo>
                  <a:lnTo>
                    <a:pt x="572" y="1107"/>
                  </a:lnTo>
                  <a:lnTo>
                    <a:pt x="626" y="1111"/>
                  </a:lnTo>
                  <a:lnTo>
                    <a:pt x="680" y="1107"/>
                  </a:lnTo>
                  <a:lnTo>
                    <a:pt x="734" y="1099"/>
                  </a:lnTo>
                  <a:lnTo>
                    <a:pt x="785" y="1084"/>
                  </a:lnTo>
                  <a:lnTo>
                    <a:pt x="833" y="1064"/>
                  </a:lnTo>
                  <a:lnTo>
                    <a:pt x="879" y="1040"/>
                  </a:lnTo>
                  <a:lnTo>
                    <a:pt x="922" y="1012"/>
                  </a:lnTo>
                  <a:lnTo>
                    <a:pt x="900" y="977"/>
                  </a:lnTo>
                  <a:lnTo>
                    <a:pt x="874" y="947"/>
                  </a:lnTo>
                  <a:lnTo>
                    <a:pt x="846" y="920"/>
                  </a:lnTo>
                  <a:lnTo>
                    <a:pt x="814" y="896"/>
                  </a:lnTo>
                  <a:lnTo>
                    <a:pt x="781" y="876"/>
                  </a:lnTo>
                  <a:lnTo>
                    <a:pt x="745" y="860"/>
                  </a:lnTo>
                  <a:lnTo>
                    <a:pt x="707" y="849"/>
                  </a:lnTo>
                  <a:lnTo>
                    <a:pt x="667" y="843"/>
                  </a:lnTo>
                  <a:lnTo>
                    <a:pt x="626" y="839"/>
                  </a:lnTo>
                  <a:close/>
                  <a:moveTo>
                    <a:pt x="626" y="443"/>
                  </a:moveTo>
                  <a:lnTo>
                    <a:pt x="601" y="446"/>
                  </a:lnTo>
                  <a:lnTo>
                    <a:pt x="578" y="455"/>
                  </a:lnTo>
                  <a:lnTo>
                    <a:pt x="558" y="467"/>
                  </a:lnTo>
                  <a:lnTo>
                    <a:pt x="541" y="484"/>
                  </a:lnTo>
                  <a:lnTo>
                    <a:pt x="528" y="504"/>
                  </a:lnTo>
                  <a:lnTo>
                    <a:pt x="520" y="527"/>
                  </a:lnTo>
                  <a:lnTo>
                    <a:pt x="517" y="551"/>
                  </a:lnTo>
                  <a:lnTo>
                    <a:pt x="517" y="596"/>
                  </a:lnTo>
                  <a:lnTo>
                    <a:pt x="520" y="621"/>
                  </a:lnTo>
                  <a:lnTo>
                    <a:pt x="528" y="644"/>
                  </a:lnTo>
                  <a:lnTo>
                    <a:pt x="541" y="664"/>
                  </a:lnTo>
                  <a:lnTo>
                    <a:pt x="558" y="681"/>
                  </a:lnTo>
                  <a:lnTo>
                    <a:pt x="578" y="693"/>
                  </a:lnTo>
                  <a:lnTo>
                    <a:pt x="601" y="702"/>
                  </a:lnTo>
                  <a:lnTo>
                    <a:pt x="626" y="704"/>
                  </a:lnTo>
                  <a:lnTo>
                    <a:pt x="651" y="702"/>
                  </a:lnTo>
                  <a:lnTo>
                    <a:pt x="674" y="693"/>
                  </a:lnTo>
                  <a:lnTo>
                    <a:pt x="694" y="681"/>
                  </a:lnTo>
                  <a:lnTo>
                    <a:pt x="711" y="664"/>
                  </a:lnTo>
                  <a:lnTo>
                    <a:pt x="724" y="644"/>
                  </a:lnTo>
                  <a:lnTo>
                    <a:pt x="732" y="621"/>
                  </a:lnTo>
                  <a:lnTo>
                    <a:pt x="735" y="596"/>
                  </a:lnTo>
                  <a:lnTo>
                    <a:pt x="735" y="551"/>
                  </a:lnTo>
                  <a:lnTo>
                    <a:pt x="732" y="527"/>
                  </a:lnTo>
                  <a:lnTo>
                    <a:pt x="724" y="504"/>
                  </a:lnTo>
                  <a:lnTo>
                    <a:pt x="711" y="484"/>
                  </a:lnTo>
                  <a:lnTo>
                    <a:pt x="694" y="467"/>
                  </a:lnTo>
                  <a:lnTo>
                    <a:pt x="674" y="455"/>
                  </a:lnTo>
                  <a:lnTo>
                    <a:pt x="651" y="446"/>
                  </a:lnTo>
                  <a:lnTo>
                    <a:pt x="626" y="443"/>
                  </a:lnTo>
                  <a:close/>
                  <a:moveTo>
                    <a:pt x="626" y="135"/>
                  </a:moveTo>
                  <a:lnTo>
                    <a:pt x="569" y="138"/>
                  </a:lnTo>
                  <a:lnTo>
                    <a:pt x="514" y="148"/>
                  </a:lnTo>
                  <a:lnTo>
                    <a:pt x="461" y="164"/>
                  </a:lnTo>
                  <a:lnTo>
                    <a:pt x="411" y="185"/>
                  </a:lnTo>
                  <a:lnTo>
                    <a:pt x="364" y="211"/>
                  </a:lnTo>
                  <a:lnTo>
                    <a:pt x="320" y="242"/>
                  </a:lnTo>
                  <a:lnTo>
                    <a:pt x="280" y="278"/>
                  </a:lnTo>
                  <a:lnTo>
                    <a:pt x="244" y="318"/>
                  </a:lnTo>
                  <a:lnTo>
                    <a:pt x="213" y="361"/>
                  </a:lnTo>
                  <a:lnTo>
                    <a:pt x="187" y="409"/>
                  </a:lnTo>
                  <a:lnTo>
                    <a:pt x="165" y="459"/>
                  </a:lnTo>
                  <a:lnTo>
                    <a:pt x="150" y="512"/>
                  </a:lnTo>
                  <a:lnTo>
                    <a:pt x="139" y="566"/>
                  </a:lnTo>
                  <a:lnTo>
                    <a:pt x="136" y="623"/>
                  </a:lnTo>
                  <a:lnTo>
                    <a:pt x="139" y="677"/>
                  </a:lnTo>
                  <a:lnTo>
                    <a:pt x="148" y="728"/>
                  </a:lnTo>
                  <a:lnTo>
                    <a:pt x="162" y="777"/>
                  </a:lnTo>
                  <a:lnTo>
                    <a:pt x="180" y="825"/>
                  </a:lnTo>
                  <a:lnTo>
                    <a:pt x="204" y="870"/>
                  </a:lnTo>
                  <a:lnTo>
                    <a:pt x="232" y="912"/>
                  </a:lnTo>
                  <a:lnTo>
                    <a:pt x="259" y="876"/>
                  </a:lnTo>
                  <a:lnTo>
                    <a:pt x="288" y="844"/>
                  </a:lnTo>
                  <a:lnTo>
                    <a:pt x="321" y="814"/>
                  </a:lnTo>
                  <a:lnTo>
                    <a:pt x="356" y="788"/>
                  </a:lnTo>
                  <a:lnTo>
                    <a:pt x="394" y="765"/>
                  </a:lnTo>
                  <a:lnTo>
                    <a:pt x="433" y="745"/>
                  </a:lnTo>
                  <a:lnTo>
                    <a:pt x="415" y="719"/>
                  </a:lnTo>
                  <a:lnTo>
                    <a:pt x="401" y="690"/>
                  </a:lnTo>
                  <a:lnTo>
                    <a:pt x="390" y="661"/>
                  </a:lnTo>
                  <a:lnTo>
                    <a:pt x="384" y="629"/>
                  </a:lnTo>
                  <a:lnTo>
                    <a:pt x="381" y="596"/>
                  </a:lnTo>
                  <a:lnTo>
                    <a:pt x="381" y="551"/>
                  </a:lnTo>
                  <a:lnTo>
                    <a:pt x="384" y="513"/>
                  </a:lnTo>
                  <a:lnTo>
                    <a:pt x="394" y="475"/>
                  </a:lnTo>
                  <a:lnTo>
                    <a:pt x="408" y="440"/>
                  </a:lnTo>
                  <a:lnTo>
                    <a:pt x="428" y="407"/>
                  </a:lnTo>
                  <a:lnTo>
                    <a:pt x="453" y="379"/>
                  </a:lnTo>
                  <a:lnTo>
                    <a:pt x="481" y="355"/>
                  </a:lnTo>
                  <a:lnTo>
                    <a:pt x="514" y="335"/>
                  </a:lnTo>
                  <a:lnTo>
                    <a:pt x="549" y="320"/>
                  </a:lnTo>
                  <a:lnTo>
                    <a:pt x="586" y="311"/>
                  </a:lnTo>
                  <a:lnTo>
                    <a:pt x="626" y="308"/>
                  </a:lnTo>
                  <a:lnTo>
                    <a:pt x="666" y="311"/>
                  </a:lnTo>
                  <a:lnTo>
                    <a:pt x="704" y="320"/>
                  </a:lnTo>
                  <a:lnTo>
                    <a:pt x="738" y="335"/>
                  </a:lnTo>
                  <a:lnTo>
                    <a:pt x="770" y="355"/>
                  </a:lnTo>
                  <a:lnTo>
                    <a:pt x="798" y="379"/>
                  </a:lnTo>
                  <a:lnTo>
                    <a:pt x="824" y="407"/>
                  </a:lnTo>
                  <a:lnTo>
                    <a:pt x="844" y="440"/>
                  </a:lnTo>
                  <a:lnTo>
                    <a:pt x="859" y="475"/>
                  </a:lnTo>
                  <a:lnTo>
                    <a:pt x="867" y="513"/>
                  </a:lnTo>
                  <a:lnTo>
                    <a:pt x="870" y="551"/>
                  </a:lnTo>
                  <a:lnTo>
                    <a:pt x="870" y="596"/>
                  </a:lnTo>
                  <a:lnTo>
                    <a:pt x="868" y="629"/>
                  </a:lnTo>
                  <a:lnTo>
                    <a:pt x="862" y="661"/>
                  </a:lnTo>
                  <a:lnTo>
                    <a:pt x="851" y="690"/>
                  </a:lnTo>
                  <a:lnTo>
                    <a:pt x="837" y="719"/>
                  </a:lnTo>
                  <a:lnTo>
                    <a:pt x="820" y="745"/>
                  </a:lnTo>
                  <a:lnTo>
                    <a:pt x="859" y="765"/>
                  </a:lnTo>
                  <a:lnTo>
                    <a:pt x="897" y="788"/>
                  </a:lnTo>
                  <a:lnTo>
                    <a:pt x="931" y="814"/>
                  </a:lnTo>
                  <a:lnTo>
                    <a:pt x="963" y="844"/>
                  </a:lnTo>
                  <a:lnTo>
                    <a:pt x="994" y="876"/>
                  </a:lnTo>
                  <a:lnTo>
                    <a:pt x="1020" y="912"/>
                  </a:lnTo>
                  <a:lnTo>
                    <a:pt x="1047" y="870"/>
                  </a:lnTo>
                  <a:lnTo>
                    <a:pt x="1072" y="825"/>
                  </a:lnTo>
                  <a:lnTo>
                    <a:pt x="1090" y="777"/>
                  </a:lnTo>
                  <a:lnTo>
                    <a:pt x="1104" y="728"/>
                  </a:lnTo>
                  <a:lnTo>
                    <a:pt x="1113" y="677"/>
                  </a:lnTo>
                  <a:lnTo>
                    <a:pt x="1115" y="623"/>
                  </a:lnTo>
                  <a:lnTo>
                    <a:pt x="1112" y="566"/>
                  </a:lnTo>
                  <a:lnTo>
                    <a:pt x="1102" y="512"/>
                  </a:lnTo>
                  <a:lnTo>
                    <a:pt x="1086" y="459"/>
                  </a:lnTo>
                  <a:lnTo>
                    <a:pt x="1065" y="409"/>
                  </a:lnTo>
                  <a:lnTo>
                    <a:pt x="1039" y="361"/>
                  </a:lnTo>
                  <a:lnTo>
                    <a:pt x="1007" y="318"/>
                  </a:lnTo>
                  <a:lnTo>
                    <a:pt x="971" y="278"/>
                  </a:lnTo>
                  <a:lnTo>
                    <a:pt x="931" y="242"/>
                  </a:lnTo>
                  <a:lnTo>
                    <a:pt x="888" y="211"/>
                  </a:lnTo>
                  <a:lnTo>
                    <a:pt x="841" y="185"/>
                  </a:lnTo>
                  <a:lnTo>
                    <a:pt x="791" y="164"/>
                  </a:lnTo>
                  <a:lnTo>
                    <a:pt x="738" y="148"/>
                  </a:lnTo>
                  <a:lnTo>
                    <a:pt x="682" y="138"/>
                  </a:lnTo>
                  <a:lnTo>
                    <a:pt x="626" y="135"/>
                  </a:lnTo>
                  <a:close/>
                  <a:moveTo>
                    <a:pt x="626" y="0"/>
                  </a:moveTo>
                  <a:lnTo>
                    <a:pt x="690" y="3"/>
                  </a:lnTo>
                  <a:lnTo>
                    <a:pt x="752" y="12"/>
                  </a:lnTo>
                  <a:lnTo>
                    <a:pt x="812" y="28"/>
                  </a:lnTo>
                  <a:lnTo>
                    <a:pt x="869" y="49"/>
                  </a:lnTo>
                  <a:lnTo>
                    <a:pt x="924" y="75"/>
                  </a:lnTo>
                  <a:lnTo>
                    <a:pt x="976" y="106"/>
                  </a:lnTo>
                  <a:lnTo>
                    <a:pt x="1023" y="143"/>
                  </a:lnTo>
                  <a:lnTo>
                    <a:pt x="1068" y="183"/>
                  </a:lnTo>
                  <a:lnTo>
                    <a:pt x="1108" y="227"/>
                  </a:lnTo>
                  <a:lnTo>
                    <a:pt x="1144" y="275"/>
                  </a:lnTo>
                  <a:lnTo>
                    <a:pt x="1176" y="327"/>
                  </a:lnTo>
                  <a:lnTo>
                    <a:pt x="1202" y="380"/>
                  </a:lnTo>
                  <a:lnTo>
                    <a:pt x="1223" y="438"/>
                  </a:lnTo>
                  <a:lnTo>
                    <a:pt x="1238" y="498"/>
                  </a:lnTo>
                  <a:lnTo>
                    <a:pt x="1248" y="559"/>
                  </a:lnTo>
                  <a:lnTo>
                    <a:pt x="1251" y="623"/>
                  </a:lnTo>
                  <a:lnTo>
                    <a:pt x="1249" y="682"/>
                  </a:lnTo>
                  <a:lnTo>
                    <a:pt x="1240" y="739"/>
                  </a:lnTo>
                  <a:lnTo>
                    <a:pt x="1228" y="794"/>
                  </a:lnTo>
                  <a:lnTo>
                    <a:pt x="1209" y="848"/>
                  </a:lnTo>
                  <a:lnTo>
                    <a:pt x="1187" y="899"/>
                  </a:lnTo>
                  <a:lnTo>
                    <a:pt x="1159" y="948"/>
                  </a:lnTo>
                  <a:lnTo>
                    <a:pt x="1129" y="994"/>
                  </a:lnTo>
                  <a:lnTo>
                    <a:pt x="1094" y="1036"/>
                  </a:lnTo>
                  <a:lnTo>
                    <a:pt x="1055" y="1076"/>
                  </a:lnTo>
                  <a:lnTo>
                    <a:pt x="1052" y="1079"/>
                  </a:lnTo>
                  <a:lnTo>
                    <a:pt x="1047" y="1082"/>
                  </a:lnTo>
                  <a:lnTo>
                    <a:pt x="1004" y="1119"/>
                  </a:lnTo>
                  <a:lnTo>
                    <a:pt x="958" y="1150"/>
                  </a:lnTo>
                  <a:lnTo>
                    <a:pt x="908" y="1179"/>
                  </a:lnTo>
                  <a:lnTo>
                    <a:pt x="856" y="1202"/>
                  </a:lnTo>
                  <a:lnTo>
                    <a:pt x="802" y="1221"/>
                  </a:lnTo>
                  <a:lnTo>
                    <a:pt x="745" y="1235"/>
                  </a:lnTo>
                  <a:lnTo>
                    <a:pt x="686" y="1243"/>
                  </a:lnTo>
                  <a:lnTo>
                    <a:pt x="626" y="1246"/>
                  </a:lnTo>
                  <a:lnTo>
                    <a:pt x="565" y="1243"/>
                  </a:lnTo>
                  <a:lnTo>
                    <a:pt x="507" y="1235"/>
                  </a:lnTo>
                  <a:lnTo>
                    <a:pt x="450" y="1221"/>
                  </a:lnTo>
                  <a:lnTo>
                    <a:pt x="396" y="1202"/>
                  </a:lnTo>
                  <a:lnTo>
                    <a:pt x="344" y="1179"/>
                  </a:lnTo>
                  <a:lnTo>
                    <a:pt x="294" y="1150"/>
                  </a:lnTo>
                  <a:lnTo>
                    <a:pt x="248" y="1119"/>
                  </a:lnTo>
                  <a:lnTo>
                    <a:pt x="205" y="1082"/>
                  </a:lnTo>
                  <a:lnTo>
                    <a:pt x="201" y="1079"/>
                  </a:lnTo>
                  <a:lnTo>
                    <a:pt x="197" y="1076"/>
                  </a:lnTo>
                  <a:lnTo>
                    <a:pt x="158" y="1036"/>
                  </a:lnTo>
                  <a:lnTo>
                    <a:pt x="124" y="994"/>
                  </a:lnTo>
                  <a:lnTo>
                    <a:pt x="92" y="948"/>
                  </a:lnTo>
                  <a:lnTo>
                    <a:pt x="66" y="899"/>
                  </a:lnTo>
                  <a:lnTo>
                    <a:pt x="42" y="848"/>
                  </a:lnTo>
                  <a:lnTo>
                    <a:pt x="24" y="794"/>
                  </a:lnTo>
                  <a:lnTo>
                    <a:pt x="12" y="739"/>
                  </a:lnTo>
                  <a:lnTo>
                    <a:pt x="3" y="682"/>
                  </a:lnTo>
                  <a:lnTo>
                    <a:pt x="0" y="623"/>
                  </a:lnTo>
                  <a:lnTo>
                    <a:pt x="4" y="559"/>
                  </a:lnTo>
                  <a:lnTo>
                    <a:pt x="14" y="498"/>
                  </a:lnTo>
                  <a:lnTo>
                    <a:pt x="29" y="438"/>
                  </a:lnTo>
                  <a:lnTo>
                    <a:pt x="50" y="380"/>
                  </a:lnTo>
                  <a:lnTo>
                    <a:pt x="76" y="327"/>
                  </a:lnTo>
                  <a:lnTo>
                    <a:pt x="108" y="275"/>
                  </a:lnTo>
                  <a:lnTo>
                    <a:pt x="144" y="227"/>
                  </a:lnTo>
                  <a:lnTo>
                    <a:pt x="184" y="183"/>
                  </a:lnTo>
                  <a:lnTo>
                    <a:pt x="228" y="143"/>
                  </a:lnTo>
                  <a:lnTo>
                    <a:pt x="276" y="106"/>
                  </a:lnTo>
                  <a:lnTo>
                    <a:pt x="328" y="75"/>
                  </a:lnTo>
                  <a:lnTo>
                    <a:pt x="383" y="49"/>
                  </a:lnTo>
                  <a:lnTo>
                    <a:pt x="440" y="28"/>
                  </a:lnTo>
                  <a:lnTo>
                    <a:pt x="500" y="12"/>
                  </a:lnTo>
                  <a:lnTo>
                    <a:pt x="562" y="3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3" name="Freeform 21"/>
            <p:cNvSpPr/>
            <p:nvPr/>
          </p:nvSpPr>
          <p:spPr bwMode="auto">
            <a:xfrm>
              <a:off x="2744770" y="1979178"/>
              <a:ext cx="40374" cy="11535"/>
            </a:xfrm>
            <a:custGeom>
              <a:avLst/>
              <a:gdLst>
                <a:gd name="T0" fmla="*/ 68 w 503"/>
                <a:gd name="T1" fmla="*/ 0 h 135"/>
                <a:gd name="T2" fmla="*/ 434 w 503"/>
                <a:gd name="T3" fmla="*/ 0 h 135"/>
                <a:gd name="T4" fmla="*/ 453 w 503"/>
                <a:gd name="T5" fmla="*/ 2 h 135"/>
                <a:gd name="T6" fmla="*/ 469 w 503"/>
                <a:gd name="T7" fmla="*/ 9 h 135"/>
                <a:gd name="T8" fmla="*/ 483 w 503"/>
                <a:gd name="T9" fmla="*/ 20 h 135"/>
                <a:gd name="T10" fmla="*/ 494 w 503"/>
                <a:gd name="T11" fmla="*/ 33 h 135"/>
                <a:gd name="T12" fmla="*/ 501 w 503"/>
                <a:gd name="T13" fmla="*/ 49 h 135"/>
                <a:gd name="T14" fmla="*/ 503 w 503"/>
                <a:gd name="T15" fmla="*/ 68 h 135"/>
                <a:gd name="T16" fmla="*/ 501 w 503"/>
                <a:gd name="T17" fmla="*/ 86 h 135"/>
                <a:gd name="T18" fmla="*/ 494 w 503"/>
                <a:gd name="T19" fmla="*/ 102 h 135"/>
                <a:gd name="T20" fmla="*/ 483 w 503"/>
                <a:gd name="T21" fmla="*/ 115 h 135"/>
                <a:gd name="T22" fmla="*/ 469 w 503"/>
                <a:gd name="T23" fmla="*/ 126 h 135"/>
                <a:gd name="T24" fmla="*/ 453 w 503"/>
                <a:gd name="T25" fmla="*/ 133 h 135"/>
                <a:gd name="T26" fmla="*/ 434 w 503"/>
                <a:gd name="T27" fmla="*/ 135 h 135"/>
                <a:gd name="T28" fmla="*/ 68 w 503"/>
                <a:gd name="T29" fmla="*/ 135 h 135"/>
                <a:gd name="T30" fmla="*/ 50 w 503"/>
                <a:gd name="T31" fmla="*/ 133 h 135"/>
                <a:gd name="T32" fmla="*/ 34 w 503"/>
                <a:gd name="T33" fmla="*/ 126 h 135"/>
                <a:gd name="T34" fmla="*/ 20 w 503"/>
                <a:gd name="T35" fmla="*/ 115 h 135"/>
                <a:gd name="T36" fmla="*/ 10 w 503"/>
                <a:gd name="T37" fmla="*/ 102 h 135"/>
                <a:gd name="T38" fmla="*/ 2 w 503"/>
                <a:gd name="T39" fmla="*/ 86 h 135"/>
                <a:gd name="T40" fmla="*/ 0 w 503"/>
                <a:gd name="T41" fmla="*/ 68 h 135"/>
                <a:gd name="T42" fmla="*/ 2 w 503"/>
                <a:gd name="T43" fmla="*/ 49 h 135"/>
                <a:gd name="T44" fmla="*/ 10 w 503"/>
                <a:gd name="T45" fmla="*/ 33 h 135"/>
                <a:gd name="T46" fmla="*/ 20 w 503"/>
                <a:gd name="T47" fmla="*/ 20 h 135"/>
                <a:gd name="T48" fmla="*/ 34 w 503"/>
                <a:gd name="T49" fmla="*/ 9 h 135"/>
                <a:gd name="T50" fmla="*/ 50 w 503"/>
                <a:gd name="T51" fmla="*/ 2 h 135"/>
                <a:gd name="T52" fmla="*/ 68 w 503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3" h="135">
                  <a:moveTo>
                    <a:pt x="68" y="0"/>
                  </a:moveTo>
                  <a:lnTo>
                    <a:pt x="434" y="0"/>
                  </a:lnTo>
                  <a:lnTo>
                    <a:pt x="453" y="2"/>
                  </a:lnTo>
                  <a:lnTo>
                    <a:pt x="469" y="9"/>
                  </a:lnTo>
                  <a:lnTo>
                    <a:pt x="483" y="20"/>
                  </a:lnTo>
                  <a:lnTo>
                    <a:pt x="494" y="33"/>
                  </a:lnTo>
                  <a:lnTo>
                    <a:pt x="501" y="49"/>
                  </a:lnTo>
                  <a:lnTo>
                    <a:pt x="503" y="68"/>
                  </a:lnTo>
                  <a:lnTo>
                    <a:pt x="501" y="86"/>
                  </a:lnTo>
                  <a:lnTo>
                    <a:pt x="494" y="102"/>
                  </a:lnTo>
                  <a:lnTo>
                    <a:pt x="483" y="115"/>
                  </a:lnTo>
                  <a:lnTo>
                    <a:pt x="469" y="126"/>
                  </a:lnTo>
                  <a:lnTo>
                    <a:pt x="453" y="133"/>
                  </a:lnTo>
                  <a:lnTo>
                    <a:pt x="434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4" name="Freeform 22"/>
            <p:cNvSpPr/>
            <p:nvPr/>
          </p:nvSpPr>
          <p:spPr bwMode="auto">
            <a:xfrm>
              <a:off x="2697667" y="1949378"/>
              <a:ext cx="87477" cy="10574"/>
            </a:xfrm>
            <a:custGeom>
              <a:avLst/>
              <a:gdLst>
                <a:gd name="T0" fmla="*/ 68 w 1101"/>
                <a:gd name="T1" fmla="*/ 0 h 136"/>
                <a:gd name="T2" fmla="*/ 1032 w 1101"/>
                <a:gd name="T3" fmla="*/ 0 h 136"/>
                <a:gd name="T4" fmla="*/ 1051 w 1101"/>
                <a:gd name="T5" fmla="*/ 2 h 136"/>
                <a:gd name="T6" fmla="*/ 1067 w 1101"/>
                <a:gd name="T7" fmla="*/ 10 h 136"/>
                <a:gd name="T8" fmla="*/ 1081 w 1101"/>
                <a:gd name="T9" fmla="*/ 20 h 136"/>
                <a:gd name="T10" fmla="*/ 1092 w 1101"/>
                <a:gd name="T11" fmla="*/ 34 h 136"/>
                <a:gd name="T12" fmla="*/ 1099 w 1101"/>
                <a:gd name="T13" fmla="*/ 50 h 136"/>
                <a:gd name="T14" fmla="*/ 1101 w 1101"/>
                <a:gd name="T15" fmla="*/ 69 h 136"/>
                <a:gd name="T16" fmla="*/ 1099 w 1101"/>
                <a:gd name="T17" fmla="*/ 87 h 136"/>
                <a:gd name="T18" fmla="*/ 1092 w 1101"/>
                <a:gd name="T19" fmla="*/ 102 h 136"/>
                <a:gd name="T20" fmla="*/ 1081 w 1101"/>
                <a:gd name="T21" fmla="*/ 116 h 136"/>
                <a:gd name="T22" fmla="*/ 1067 w 1101"/>
                <a:gd name="T23" fmla="*/ 126 h 136"/>
                <a:gd name="T24" fmla="*/ 1051 w 1101"/>
                <a:gd name="T25" fmla="*/ 134 h 136"/>
                <a:gd name="T26" fmla="*/ 1032 w 1101"/>
                <a:gd name="T27" fmla="*/ 136 h 136"/>
                <a:gd name="T28" fmla="*/ 68 w 1101"/>
                <a:gd name="T29" fmla="*/ 136 h 136"/>
                <a:gd name="T30" fmla="*/ 50 w 1101"/>
                <a:gd name="T31" fmla="*/ 134 h 136"/>
                <a:gd name="T32" fmla="*/ 34 w 1101"/>
                <a:gd name="T33" fmla="*/ 126 h 136"/>
                <a:gd name="T34" fmla="*/ 20 w 1101"/>
                <a:gd name="T35" fmla="*/ 116 h 136"/>
                <a:gd name="T36" fmla="*/ 10 w 1101"/>
                <a:gd name="T37" fmla="*/ 102 h 136"/>
                <a:gd name="T38" fmla="*/ 2 w 1101"/>
                <a:gd name="T39" fmla="*/ 87 h 136"/>
                <a:gd name="T40" fmla="*/ 0 w 1101"/>
                <a:gd name="T41" fmla="*/ 69 h 136"/>
                <a:gd name="T42" fmla="*/ 2 w 1101"/>
                <a:gd name="T43" fmla="*/ 50 h 136"/>
                <a:gd name="T44" fmla="*/ 10 w 1101"/>
                <a:gd name="T45" fmla="*/ 34 h 136"/>
                <a:gd name="T46" fmla="*/ 20 w 1101"/>
                <a:gd name="T47" fmla="*/ 20 h 136"/>
                <a:gd name="T48" fmla="*/ 34 w 1101"/>
                <a:gd name="T49" fmla="*/ 10 h 136"/>
                <a:gd name="T50" fmla="*/ 50 w 1101"/>
                <a:gd name="T51" fmla="*/ 2 h 136"/>
                <a:gd name="T52" fmla="*/ 68 w 1101"/>
                <a:gd name="T5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6">
                  <a:moveTo>
                    <a:pt x="68" y="0"/>
                  </a:moveTo>
                  <a:lnTo>
                    <a:pt x="1032" y="0"/>
                  </a:lnTo>
                  <a:lnTo>
                    <a:pt x="1051" y="2"/>
                  </a:lnTo>
                  <a:lnTo>
                    <a:pt x="1067" y="10"/>
                  </a:lnTo>
                  <a:lnTo>
                    <a:pt x="1081" y="20"/>
                  </a:lnTo>
                  <a:lnTo>
                    <a:pt x="1092" y="34"/>
                  </a:lnTo>
                  <a:lnTo>
                    <a:pt x="1099" y="50"/>
                  </a:lnTo>
                  <a:lnTo>
                    <a:pt x="1101" y="69"/>
                  </a:lnTo>
                  <a:lnTo>
                    <a:pt x="1099" y="87"/>
                  </a:lnTo>
                  <a:lnTo>
                    <a:pt x="1092" y="102"/>
                  </a:lnTo>
                  <a:lnTo>
                    <a:pt x="1081" y="116"/>
                  </a:lnTo>
                  <a:lnTo>
                    <a:pt x="1067" y="126"/>
                  </a:lnTo>
                  <a:lnTo>
                    <a:pt x="1051" y="134"/>
                  </a:lnTo>
                  <a:lnTo>
                    <a:pt x="1032" y="136"/>
                  </a:lnTo>
                  <a:lnTo>
                    <a:pt x="68" y="136"/>
                  </a:lnTo>
                  <a:lnTo>
                    <a:pt x="50" y="134"/>
                  </a:lnTo>
                  <a:lnTo>
                    <a:pt x="34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Freeform 23"/>
            <p:cNvSpPr/>
            <p:nvPr/>
          </p:nvSpPr>
          <p:spPr bwMode="auto">
            <a:xfrm>
              <a:off x="2697667" y="1918617"/>
              <a:ext cx="87477" cy="10574"/>
            </a:xfrm>
            <a:custGeom>
              <a:avLst/>
              <a:gdLst>
                <a:gd name="T0" fmla="*/ 68 w 1101"/>
                <a:gd name="T1" fmla="*/ 0 h 136"/>
                <a:gd name="T2" fmla="*/ 1032 w 1101"/>
                <a:gd name="T3" fmla="*/ 0 h 136"/>
                <a:gd name="T4" fmla="*/ 1051 w 1101"/>
                <a:gd name="T5" fmla="*/ 2 h 136"/>
                <a:gd name="T6" fmla="*/ 1067 w 1101"/>
                <a:gd name="T7" fmla="*/ 9 h 136"/>
                <a:gd name="T8" fmla="*/ 1081 w 1101"/>
                <a:gd name="T9" fmla="*/ 20 h 136"/>
                <a:gd name="T10" fmla="*/ 1092 w 1101"/>
                <a:gd name="T11" fmla="*/ 34 h 136"/>
                <a:gd name="T12" fmla="*/ 1099 w 1101"/>
                <a:gd name="T13" fmla="*/ 49 h 136"/>
                <a:gd name="T14" fmla="*/ 1101 w 1101"/>
                <a:gd name="T15" fmla="*/ 68 h 136"/>
                <a:gd name="T16" fmla="*/ 1099 w 1101"/>
                <a:gd name="T17" fmla="*/ 86 h 136"/>
                <a:gd name="T18" fmla="*/ 1092 w 1101"/>
                <a:gd name="T19" fmla="*/ 102 h 136"/>
                <a:gd name="T20" fmla="*/ 1081 w 1101"/>
                <a:gd name="T21" fmla="*/ 116 h 136"/>
                <a:gd name="T22" fmla="*/ 1067 w 1101"/>
                <a:gd name="T23" fmla="*/ 126 h 136"/>
                <a:gd name="T24" fmla="*/ 1051 w 1101"/>
                <a:gd name="T25" fmla="*/ 133 h 136"/>
                <a:gd name="T26" fmla="*/ 1032 w 1101"/>
                <a:gd name="T27" fmla="*/ 136 h 136"/>
                <a:gd name="T28" fmla="*/ 68 w 1101"/>
                <a:gd name="T29" fmla="*/ 136 h 136"/>
                <a:gd name="T30" fmla="*/ 50 w 1101"/>
                <a:gd name="T31" fmla="*/ 133 h 136"/>
                <a:gd name="T32" fmla="*/ 34 w 1101"/>
                <a:gd name="T33" fmla="*/ 126 h 136"/>
                <a:gd name="T34" fmla="*/ 20 w 1101"/>
                <a:gd name="T35" fmla="*/ 116 h 136"/>
                <a:gd name="T36" fmla="*/ 10 w 1101"/>
                <a:gd name="T37" fmla="*/ 102 h 136"/>
                <a:gd name="T38" fmla="*/ 2 w 1101"/>
                <a:gd name="T39" fmla="*/ 86 h 136"/>
                <a:gd name="T40" fmla="*/ 0 w 1101"/>
                <a:gd name="T41" fmla="*/ 68 h 136"/>
                <a:gd name="T42" fmla="*/ 2 w 1101"/>
                <a:gd name="T43" fmla="*/ 49 h 136"/>
                <a:gd name="T44" fmla="*/ 10 w 1101"/>
                <a:gd name="T45" fmla="*/ 34 h 136"/>
                <a:gd name="T46" fmla="*/ 20 w 1101"/>
                <a:gd name="T47" fmla="*/ 20 h 136"/>
                <a:gd name="T48" fmla="*/ 34 w 1101"/>
                <a:gd name="T49" fmla="*/ 9 h 136"/>
                <a:gd name="T50" fmla="*/ 50 w 1101"/>
                <a:gd name="T51" fmla="*/ 2 h 136"/>
                <a:gd name="T52" fmla="*/ 68 w 1101"/>
                <a:gd name="T5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6">
                  <a:moveTo>
                    <a:pt x="68" y="0"/>
                  </a:moveTo>
                  <a:lnTo>
                    <a:pt x="1032" y="0"/>
                  </a:lnTo>
                  <a:lnTo>
                    <a:pt x="1051" y="2"/>
                  </a:lnTo>
                  <a:lnTo>
                    <a:pt x="1067" y="9"/>
                  </a:lnTo>
                  <a:lnTo>
                    <a:pt x="1081" y="20"/>
                  </a:lnTo>
                  <a:lnTo>
                    <a:pt x="1092" y="34"/>
                  </a:lnTo>
                  <a:lnTo>
                    <a:pt x="1099" y="49"/>
                  </a:lnTo>
                  <a:lnTo>
                    <a:pt x="1101" y="68"/>
                  </a:lnTo>
                  <a:lnTo>
                    <a:pt x="1099" y="86"/>
                  </a:lnTo>
                  <a:lnTo>
                    <a:pt x="1092" y="102"/>
                  </a:lnTo>
                  <a:lnTo>
                    <a:pt x="1081" y="116"/>
                  </a:lnTo>
                  <a:lnTo>
                    <a:pt x="1067" y="126"/>
                  </a:lnTo>
                  <a:lnTo>
                    <a:pt x="1051" y="133"/>
                  </a:lnTo>
                  <a:lnTo>
                    <a:pt x="1032" y="136"/>
                  </a:lnTo>
                  <a:lnTo>
                    <a:pt x="68" y="136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6" name="Freeform 24"/>
            <p:cNvSpPr/>
            <p:nvPr/>
          </p:nvSpPr>
          <p:spPr bwMode="auto">
            <a:xfrm>
              <a:off x="2673635" y="1887855"/>
              <a:ext cx="11535" cy="11535"/>
            </a:xfrm>
            <a:custGeom>
              <a:avLst/>
              <a:gdLst>
                <a:gd name="T0" fmla="*/ 69 w 136"/>
                <a:gd name="T1" fmla="*/ 0 h 135"/>
                <a:gd name="T2" fmla="*/ 87 w 136"/>
                <a:gd name="T3" fmla="*/ 2 h 135"/>
                <a:gd name="T4" fmla="*/ 102 w 136"/>
                <a:gd name="T5" fmla="*/ 9 h 135"/>
                <a:gd name="T6" fmla="*/ 117 w 136"/>
                <a:gd name="T7" fmla="*/ 20 h 135"/>
                <a:gd name="T8" fmla="*/ 128 w 136"/>
                <a:gd name="T9" fmla="*/ 33 h 135"/>
                <a:gd name="T10" fmla="*/ 134 w 136"/>
                <a:gd name="T11" fmla="*/ 50 h 135"/>
                <a:gd name="T12" fmla="*/ 136 w 136"/>
                <a:gd name="T13" fmla="*/ 68 h 135"/>
                <a:gd name="T14" fmla="*/ 134 w 136"/>
                <a:gd name="T15" fmla="*/ 85 h 135"/>
                <a:gd name="T16" fmla="*/ 128 w 136"/>
                <a:gd name="T17" fmla="*/ 102 h 135"/>
                <a:gd name="T18" fmla="*/ 117 w 136"/>
                <a:gd name="T19" fmla="*/ 115 h 135"/>
                <a:gd name="T20" fmla="*/ 102 w 136"/>
                <a:gd name="T21" fmla="*/ 126 h 135"/>
                <a:gd name="T22" fmla="*/ 87 w 136"/>
                <a:gd name="T23" fmla="*/ 133 h 135"/>
                <a:gd name="T24" fmla="*/ 69 w 136"/>
                <a:gd name="T25" fmla="*/ 135 h 135"/>
                <a:gd name="T26" fmla="*/ 51 w 136"/>
                <a:gd name="T27" fmla="*/ 133 h 135"/>
                <a:gd name="T28" fmla="*/ 35 w 136"/>
                <a:gd name="T29" fmla="*/ 126 h 135"/>
                <a:gd name="T30" fmla="*/ 20 w 136"/>
                <a:gd name="T31" fmla="*/ 115 h 135"/>
                <a:gd name="T32" fmla="*/ 10 w 136"/>
                <a:gd name="T33" fmla="*/ 102 h 135"/>
                <a:gd name="T34" fmla="*/ 3 w 136"/>
                <a:gd name="T35" fmla="*/ 85 h 135"/>
                <a:gd name="T36" fmla="*/ 0 w 136"/>
                <a:gd name="T37" fmla="*/ 68 h 135"/>
                <a:gd name="T38" fmla="*/ 3 w 136"/>
                <a:gd name="T39" fmla="*/ 50 h 135"/>
                <a:gd name="T40" fmla="*/ 10 w 136"/>
                <a:gd name="T41" fmla="*/ 33 h 135"/>
                <a:gd name="T42" fmla="*/ 20 w 136"/>
                <a:gd name="T43" fmla="*/ 20 h 135"/>
                <a:gd name="T44" fmla="*/ 35 w 136"/>
                <a:gd name="T45" fmla="*/ 9 h 135"/>
                <a:gd name="T46" fmla="*/ 51 w 136"/>
                <a:gd name="T47" fmla="*/ 2 h 135"/>
                <a:gd name="T48" fmla="*/ 69 w 136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5">
                  <a:moveTo>
                    <a:pt x="69" y="0"/>
                  </a:moveTo>
                  <a:lnTo>
                    <a:pt x="87" y="2"/>
                  </a:lnTo>
                  <a:lnTo>
                    <a:pt x="102" y="9"/>
                  </a:lnTo>
                  <a:lnTo>
                    <a:pt x="117" y="20"/>
                  </a:lnTo>
                  <a:lnTo>
                    <a:pt x="128" y="33"/>
                  </a:lnTo>
                  <a:lnTo>
                    <a:pt x="134" y="50"/>
                  </a:lnTo>
                  <a:lnTo>
                    <a:pt x="136" y="68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5"/>
                  </a:lnTo>
                  <a:lnTo>
                    <a:pt x="102" y="126"/>
                  </a:lnTo>
                  <a:lnTo>
                    <a:pt x="87" y="133"/>
                  </a:lnTo>
                  <a:lnTo>
                    <a:pt x="69" y="135"/>
                  </a:lnTo>
                  <a:lnTo>
                    <a:pt x="51" y="133"/>
                  </a:lnTo>
                  <a:lnTo>
                    <a:pt x="35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7" name="Freeform 25"/>
            <p:cNvSpPr/>
            <p:nvPr/>
          </p:nvSpPr>
          <p:spPr bwMode="auto">
            <a:xfrm>
              <a:off x="2673635" y="1918617"/>
              <a:ext cx="11535" cy="10574"/>
            </a:xfrm>
            <a:custGeom>
              <a:avLst/>
              <a:gdLst>
                <a:gd name="T0" fmla="*/ 69 w 136"/>
                <a:gd name="T1" fmla="*/ 0 h 136"/>
                <a:gd name="T2" fmla="*/ 87 w 136"/>
                <a:gd name="T3" fmla="*/ 2 h 136"/>
                <a:gd name="T4" fmla="*/ 102 w 136"/>
                <a:gd name="T5" fmla="*/ 9 h 136"/>
                <a:gd name="T6" fmla="*/ 117 w 136"/>
                <a:gd name="T7" fmla="*/ 20 h 136"/>
                <a:gd name="T8" fmla="*/ 128 w 136"/>
                <a:gd name="T9" fmla="*/ 34 h 136"/>
                <a:gd name="T10" fmla="*/ 134 w 136"/>
                <a:gd name="T11" fmla="*/ 50 h 136"/>
                <a:gd name="T12" fmla="*/ 136 w 136"/>
                <a:gd name="T13" fmla="*/ 68 h 136"/>
                <a:gd name="T14" fmla="*/ 134 w 136"/>
                <a:gd name="T15" fmla="*/ 85 h 136"/>
                <a:gd name="T16" fmla="*/ 128 w 136"/>
                <a:gd name="T17" fmla="*/ 102 h 136"/>
                <a:gd name="T18" fmla="*/ 117 w 136"/>
                <a:gd name="T19" fmla="*/ 116 h 136"/>
                <a:gd name="T20" fmla="*/ 102 w 136"/>
                <a:gd name="T21" fmla="*/ 126 h 136"/>
                <a:gd name="T22" fmla="*/ 87 w 136"/>
                <a:gd name="T23" fmla="*/ 133 h 136"/>
                <a:gd name="T24" fmla="*/ 69 w 136"/>
                <a:gd name="T25" fmla="*/ 136 h 136"/>
                <a:gd name="T26" fmla="*/ 51 w 136"/>
                <a:gd name="T27" fmla="*/ 133 h 136"/>
                <a:gd name="T28" fmla="*/ 35 w 136"/>
                <a:gd name="T29" fmla="*/ 126 h 136"/>
                <a:gd name="T30" fmla="*/ 20 w 136"/>
                <a:gd name="T31" fmla="*/ 116 h 136"/>
                <a:gd name="T32" fmla="*/ 10 w 136"/>
                <a:gd name="T33" fmla="*/ 102 h 136"/>
                <a:gd name="T34" fmla="*/ 3 w 136"/>
                <a:gd name="T35" fmla="*/ 85 h 136"/>
                <a:gd name="T36" fmla="*/ 0 w 136"/>
                <a:gd name="T37" fmla="*/ 68 h 136"/>
                <a:gd name="T38" fmla="*/ 3 w 136"/>
                <a:gd name="T39" fmla="*/ 50 h 136"/>
                <a:gd name="T40" fmla="*/ 10 w 136"/>
                <a:gd name="T41" fmla="*/ 34 h 136"/>
                <a:gd name="T42" fmla="*/ 20 w 136"/>
                <a:gd name="T43" fmla="*/ 20 h 136"/>
                <a:gd name="T44" fmla="*/ 35 w 136"/>
                <a:gd name="T45" fmla="*/ 9 h 136"/>
                <a:gd name="T46" fmla="*/ 51 w 136"/>
                <a:gd name="T47" fmla="*/ 2 h 136"/>
                <a:gd name="T48" fmla="*/ 69 w 136"/>
                <a:gd name="T4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87" y="2"/>
                  </a:lnTo>
                  <a:lnTo>
                    <a:pt x="102" y="9"/>
                  </a:lnTo>
                  <a:lnTo>
                    <a:pt x="117" y="20"/>
                  </a:lnTo>
                  <a:lnTo>
                    <a:pt x="128" y="34"/>
                  </a:lnTo>
                  <a:lnTo>
                    <a:pt x="134" y="50"/>
                  </a:lnTo>
                  <a:lnTo>
                    <a:pt x="136" y="68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6"/>
                  </a:lnTo>
                  <a:lnTo>
                    <a:pt x="102" y="126"/>
                  </a:lnTo>
                  <a:lnTo>
                    <a:pt x="87" y="133"/>
                  </a:lnTo>
                  <a:lnTo>
                    <a:pt x="69" y="136"/>
                  </a:lnTo>
                  <a:lnTo>
                    <a:pt x="51" y="133"/>
                  </a:lnTo>
                  <a:lnTo>
                    <a:pt x="35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Freeform 26"/>
            <p:cNvSpPr/>
            <p:nvPr/>
          </p:nvSpPr>
          <p:spPr bwMode="auto">
            <a:xfrm>
              <a:off x="2673635" y="1949378"/>
              <a:ext cx="11535" cy="10574"/>
            </a:xfrm>
            <a:custGeom>
              <a:avLst/>
              <a:gdLst>
                <a:gd name="T0" fmla="*/ 69 w 136"/>
                <a:gd name="T1" fmla="*/ 0 h 136"/>
                <a:gd name="T2" fmla="*/ 87 w 136"/>
                <a:gd name="T3" fmla="*/ 2 h 136"/>
                <a:gd name="T4" fmla="*/ 102 w 136"/>
                <a:gd name="T5" fmla="*/ 10 h 136"/>
                <a:gd name="T6" fmla="*/ 117 w 136"/>
                <a:gd name="T7" fmla="*/ 20 h 136"/>
                <a:gd name="T8" fmla="*/ 128 w 136"/>
                <a:gd name="T9" fmla="*/ 34 h 136"/>
                <a:gd name="T10" fmla="*/ 134 w 136"/>
                <a:gd name="T11" fmla="*/ 51 h 136"/>
                <a:gd name="T12" fmla="*/ 136 w 136"/>
                <a:gd name="T13" fmla="*/ 69 h 136"/>
                <a:gd name="T14" fmla="*/ 134 w 136"/>
                <a:gd name="T15" fmla="*/ 85 h 136"/>
                <a:gd name="T16" fmla="*/ 128 w 136"/>
                <a:gd name="T17" fmla="*/ 102 h 136"/>
                <a:gd name="T18" fmla="*/ 117 w 136"/>
                <a:gd name="T19" fmla="*/ 116 h 136"/>
                <a:gd name="T20" fmla="*/ 102 w 136"/>
                <a:gd name="T21" fmla="*/ 126 h 136"/>
                <a:gd name="T22" fmla="*/ 87 w 136"/>
                <a:gd name="T23" fmla="*/ 134 h 136"/>
                <a:gd name="T24" fmla="*/ 69 w 136"/>
                <a:gd name="T25" fmla="*/ 136 h 136"/>
                <a:gd name="T26" fmla="*/ 51 w 136"/>
                <a:gd name="T27" fmla="*/ 134 h 136"/>
                <a:gd name="T28" fmla="*/ 35 w 136"/>
                <a:gd name="T29" fmla="*/ 126 h 136"/>
                <a:gd name="T30" fmla="*/ 20 w 136"/>
                <a:gd name="T31" fmla="*/ 116 h 136"/>
                <a:gd name="T32" fmla="*/ 10 w 136"/>
                <a:gd name="T33" fmla="*/ 102 h 136"/>
                <a:gd name="T34" fmla="*/ 3 w 136"/>
                <a:gd name="T35" fmla="*/ 85 h 136"/>
                <a:gd name="T36" fmla="*/ 0 w 136"/>
                <a:gd name="T37" fmla="*/ 69 h 136"/>
                <a:gd name="T38" fmla="*/ 3 w 136"/>
                <a:gd name="T39" fmla="*/ 51 h 136"/>
                <a:gd name="T40" fmla="*/ 10 w 136"/>
                <a:gd name="T41" fmla="*/ 34 h 136"/>
                <a:gd name="T42" fmla="*/ 20 w 136"/>
                <a:gd name="T43" fmla="*/ 20 h 136"/>
                <a:gd name="T44" fmla="*/ 35 w 136"/>
                <a:gd name="T45" fmla="*/ 10 h 136"/>
                <a:gd name="T46" fmla="*/ 51 w 136"/>
                <a:gd name="T47" fmla="*/ 2 h 136"/>
                <a:gd name="T48" fmla="*/ 69 w 136"/>
                <a:gd name="T4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87" y="2"/>
                  </a:lnTo>
                  <a:lnTo>
                    <a:pt x="102" y="10"/>
                  </a:lnTo>
                  <a:lnTo>
                    <a:pt x="117" y="20"/>
                  </a:lnTo>
                  <a:lnTo>
                    <a:pt x="128" y="34"/>
                  </a:lnTo>
                  <a:lnTo>
                    <a:pt x="134" y="51"/>
                  </a:lnTo>
                  <a:lnTo>
                    <a:pt x="136" y="69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6"/>
                  </a:lnTo>
                  <a:lnTo>
                    <a:pt x="102" y="126"/>
                  </a:lnTo>
                  <a:lnTo>
                    <a:pt x="87" y="134"/>
                  </a:lnTo>
                  <a:lnTo>
                    <a:pt x="69" y="136"/>
                  </a:lnTo>
                  <a:lnTo>
                    <a:pt x="51" y="134"/>
                  </a:lnTo>
                  <a:lnTo>
                    <a:pt x="35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5" y="10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9" name="Freeform 27"/>
            <p:cNvSpPr/>
            <p:nvPr/>
          </p:nvSpPr>
          <p:spPr bwMode="auto">
            <a:xfrm>
              <a:off x="2697667" y="1887855"/>
              <a:ext cx="87477" cy="11535"/>
            </a:xfrm>
            <a:custGeom>
              <a:avLst/>
              <a:gdLst>
                <a:gd name="T0" fmla="*/ 68 w 1101"/>
                <a:gd name="T1" fmla="*/ 0 h 135"/>
                <a:gd name="T2" fmla="*/ 1032 w 1101"/>
                <a:gd name="T3" fmla="*/ 0 h 135"/>
                <a:gd name="T4" fmla="*/ 1051 w 1101"/>
                <a:gd name="T5" fmla="*/ 3 h 135"/>
                <a:gd name="T6" fmla="*/ 1067 w 1101"/>
                <a:gd name="T7" fmla="*/ 9 h 135"/>
                <a:gd name="T8" fmla="*/ 1081 w 1101"/>
                <a:gd name="T9" fmla="*/ 20 h 135"/>
                <a:gd name="T10" fmla="*/ 1092 w 1101"/>
                <a:gd name="T11" fmla="*/ 33 h 135"/>
                <a:gd name="T12" fmla="*/ 1099 w 1101"/>
                <a:gd name="T13" fmla="*/ 50 h 135"/>
                <a:gd name="T14" fmla="*/ 1101 w 1101"/>
                <a:gd name="T15" fmla="*/ 68 h 135"/>
                <a:gd name="T16" fmla="*/ 1099 w 1101"/>
                <a:gd name="T17" fmla="*/ 86 h 135"/>
                <a:gd name="T18" fmla="*/ 1092 w 1101"/>
                <a:gd name="T19" fmla="*/ 102 h 135"/>
                <a:gd name="T20" fmla="*/ 1081 w 1101"/>
                <a:gd name="T21" fmla="*/ 115 h 135"/>
                <a:gd name="T22" fmla="*/ 1067 w 1101"/>
                <a:gd name="T23" fmla="*/ 126 h 135"/>
                <a:gd name="T24" fmla="*/ 1051 w 1101"/>
                <a:gd name="T25" fmla="*/ 133 h 135"/>
                <a:gd name="T26" fmla="*/ 1032 w 1101"/>
                <a:gd name="T27" fmla="*/ 135 h 135"/>
                <a:gd name="T28" fmla="*/ 68 w 1101"/>
                <a:gd name="T29" fmla="*/ 135 h 135"/>
                <a:gd name="T30" fmla="*/ 50 w 1101"/>
                <a:gd name="T31" fmla="*/ 133 h 135"/>
                <a:gd name="T32" fmla="*/ 34 w 1101"/>
                <a:gd name="T33" fmla="*/ 126 h 135"/>
                <a:gd name="T34" fmla="*/ 20 w 1101"/>
                <a:gd name="T35" fmla="*/ 115 h 135"/>
                <a:gd name="T36" fmla="*/ 10 w 1101"/>
                <a:gd name="T37" fmla="*/ 102 h 135"/>
                <a:gd name="T38" fmla="*/ 2 w 1101"/>
                <a:gd name="T39" fmla="*/ 86 h 135"/>
                <a:gd name="T40" fmla="*/ 0 w 1101"/>
                <a:gd name="T41" fmla="*/ 68 h 135"/>
                <a:gd name="T42" fmla="*/ 2 w 1101"/>
                <a:gd name="T43" fmla="*/ 50 h 135"/>
                <a:gd name="T44" fmla="*/ 10 w 1101"/>
                <a:gd name="T45" fmla="*/ 33 h 135"/>
                <a:gd name="T46" fmla="*/ 20 w 1101"/>
                <a:gd name="T47" fmla="*/ 20 h 135"/>
                <a:gd name="T48" fmla="*/ 34 w 1101"/>
                <a:gd name="T49" fmla="*/ 9 h 135"/>
                <a:gd name="T50" fmla="*/ 50 w 1101"/>
                <a:gd name="T51" fmla="*/ 3 h 135"/>
                <a:gd name="T52" fmla="*/ 68 w 1101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5">
                  <a:moveTo>
                    <a:pt x="68" y="0"/>
                  </a:moveTo>
                  <a:lnTo>
                    <a:pt x="1032" y="0"/>
                  </a:lnTo>
                  <a:lnTo>
                    <a:pt x="1051" y="3"/>
                  </a:lnTo>
                  <a:lnTo>
                    <a:pt x="1067" y="9"/>
                  </a:lnTo>
                  <a:lnTo>
                    <a:pt x="1081" y="20"/>
                  </a:lnTo>
                  <a:lnTo>
                    <a:pt x="1092" y="33"/>
                  </a:lnTo>
                  <a:lnTo>
                    <a:pt x="1099" y="50"/>
                  </a:lnTo>
                  <a:lnTo>
                    <a:pt x="1101" y="68"/>
                  </a:lnTo>
                  <a:lnTo>
                    <a:pt x="1099" y="86"/>
                  </a:lnTo>
                  <a:lnTo>
                    <a:pt x="1092" y="102"/>
                  </a:lnTo>
                  <a:lnTo>
                    <a:pt x="1081" y="115"/>
                  </a:lnTo>
                  <a:lnTo>
                    <a:pt x="1067" y="126"/>
                  </a:lnTo>
                  <a:lnTo>
                    <a:pt x="1051" y="133"/>
                  </a:lnTo>
                  <a:lnTo>
                    <a:pt x="1032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0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2797641" y="1809030"/>
              <a:ext cx="116316" cy="181683"/>
            </a:xfrm>
            <a:custGeom>
              <a:avLst/>
              <a:gdLst>
                <a:gd name="T0" fmla="*/ 153 w 1457"/>
                <a:gd name="T1" fmla="*/ 2043 h 2257"/>
                <a:gd name="T2" fmla="*/ 184 w 1457"/>
                <a:gd name="T3" fmla="*/ 1762 h 2257"/>
                <a:gd name="T4" fmla="*/ 221 w 1457"/>
                <a:gd name="T5" fmla="*/ 1628 h 2257"/>
                <a:gd name="T6" fmla="*/ 1166 w 1457"/>
                <a:gd name="T7" fmla="*/ 592 h 2257"/>
                <a:gd name="T8" fmla="*/ 1162 w 1457"/>
                <a:gd name="T9" fmla="*/ 135 h 2257"/>
                <a:gd name="T10" fmla="*/ 1105 w 1457"/>
                <a:gd name="T11" fmla="*/ 150 h 2257"/>
                <a:gd name="T12" fmla="*/ 1059 w 1457"/>
                <a:gd name="T13" fmla="*/ 186 h 2257"/>
                <a:gd name="T14" fmla="*/ 975 w 1457"/>
                <a:gd name="T15" fmla="*/ 326 h 2257"/>
                <a:gd name="T16" fmla="*/ 1301 w 1457"/>
                <a:gd name="T17" fmla="*/ 358 h 2257"/>
                <a:gd name="T18" fmla="*/ 1320 w 1457"/>
                <a:gd name="T19" fmla="*/ 304 h 2257"/>
                <a:gd name="T20" fmla="*/ 1316 w 1457"/>
                <a:gd name="T21" fmla="*/ 246 h 2257"/>
                <a:gd name="T22" fmla="*/ 1290 w 1457"/>
                <a:gd name="T23" fmla="*/ 193 h 2257"/>
                <a:gd name="T24" fmla="*/ 1246 w 1457"/>
                <a:gd name="T25" fmla="*/ 155 h 2257"/>
                <a:gd name="T26" fmla="*/ 1191 w 1457"/>
                <a:gd name="T27" fmla="*/ 137 h 2257"/>
                <a:gd name="T28" fmla="*/ 1172 w 1457"/>
                <a:gd name="T29" fmla="*/ 0 h 2257"/>
                <a:gd name="T30" fmla="*/ 1245 w 1457"/>
                <a:gd name="T31" fmla="*/ 9 h 2257"/>
                <a:gd name="T32" fmla="*/ 1315 w 1457"/>
                <a:gd name="T33" fmla="*/ 38 h 2257"/>
                <a:gd name="T34" fmla="*/ 1375 w 1457"/>
                <a:gd name="T35" fmla="*/ 84 h 2257"/>
                <a:gd name="T36" fmla="*/ 1419 w 1457"/>
                <a:gd name="T37" fmla="*/ 143 h 2257"/>
                <a:gd name="T38" fmla="*/ 1448 w 1457"/>
                <a:gd name="T39" fmla="*/ 210 h 2257"/>
                <a:gd name="T40" fmla="*/ 1457 w 1457"/>
                <a:gd name="T41" fmla="*/ 283 h 2257"/>
                <a:gd name="T42" fmla="*/ 1448 w 1457"/>
                <a:gd name="T43" fmla="*/ 356 h 2257"/>
                <a:gd name="T44" fmla="*/ 1419 w 1457"/>
                <a:gd name="T45" fmla="*/ 427 h 2257"/>
                <a:gd name="T46" fmla="*/ 555 w 1457"/>
                <a:gd name="T47" fmla="*/ 1914 h 2257"/>
                <a:gd name="T48" fmla="*/ 108 w 1457"/>
                <a:gd name="T49" fmla="*/ 2244 h 2257"/>
                <a:gd name="T50" fmla="*/ 82 w 1457"/>
                <a:gd name="T51" fmla="*/ 2256 h 2257"/>
                <a:gd name="T52" fmla="*/ 50 w 1457"/>
                <a:gd name="T53" fmla="*/ 2255 h 2257"/>
                <a:gd name="T54" fmla="*/ 21 w 1457"/>
                <a:gd name="T55" fmla="*/ 2238 h 2257"/>
                <a:gd name="T56" fmla="*/ 4 w 1457"/>
                <a:gd name="T57" fmla="*/ 2213 h 2257"/>
                <a:gd name="T58" fmla="*/ 0 w 1457"/>
                <a:gd name="T59" fmla="*/ 2182 h 2257"/>
                <a:gd name="T60" fmla="*/ 63 w 1457"/>
                <a:gd name="T61" fmla="*/ 1631 h 2257"/>
                <a:gd name="T62" fmla="*/ 924 w 1457"/>
                <a:gd name="T63" fmla="*/ 142 h 2257"/>
                <a:gd name="T64" fmla="*/ 970 w 1457"/>
                <a:gd name="T65" fmla="*/ 83 h 2257"/>
                <a:gd name="T66" fmla="*/ 1029 w 1457"/>
                <a:gd name="T67" fmla="*/ 38 h 2257"/>
                <a:gd name="T68" fmla="*/ 1097 w 1457"/>
                <a:gd name="T69" fmla="*/ 9 h 2257"/>
                <a:gd name="T70" fmla="*/ 1172 w 1457"/>
                <a:gd name="T71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57" h="2257">
                  <a:moveTo>
                    <a:pt x="184" y="1762"/>
                  </a:moveTo>
                  <a:lnTo>
                    <a:pt x="153" y="2043"/>
                  </a:lnTo>
                  <a:lnTo>
                    <a:pt x="380" y="1876"/>
                  </a:lnTo>
                  <a:lnTo>
                    <a:pt x="184" y="1762"/>
                  </a:lnTo>
                  <a:close/>
                  <a:moveTo>
                    <a:pt x="907" y="442"/>
                  </a:moveTo>
                  <a:lnTo>
                    <a:pt x="221" y="1628"/>
                  </a:lnTo>
                  <a:lnTo>
                    <a:pt x="479" y="1776"/>
                  </a:lnTo>
                  <a:lnTo>
                    <a:pt x="1166" y="592"/>
                  </a:lnTo>
                  <a:lnTo>
                    <a:pt x="907" y="442"/>
                  </a:lnTo>
                  <a:close/>
                  <a:moveTo>
                    <a:pt x="1162" y="135"/>
                  </a:moveTo>
                  <a:lnTo>
                    <a:pt x="1133" y="140"/>
                  </a:lnTo>
                  <a:lnTo>
                    <a:pt x="1105" y="150"/>
                  </a:lnTo>
                  <a:lnTo>
                    <a:pt x="1081" y="166"/>
                  </a:lnTo>
                  <a:lnTo>
                    <a:pt x="1059" y="186"/>
                  </a:lnTo>
                  <a:lnTo>
                    <a:pt x="1042" y="209"/>
                  </a:lnTo>
                  <a:lnTo>
                    <a:pt x="975" y="326"/>
                  </a:lnTo>
                  <a:lnTo>
                    <a:pt x="1234" y="474"/>
                  </a:lnTo>
                  <a:lnTo>
                    <a:pt x="1301" y="358"/>
                  </a:lnTo>
                  <a:lnTo>
                    <a:pt x="1314" y="332"/>
                  </a:lnTo>
                  <a:lnTo>
                    <a:pt x="1320" y="304"/>
                  </a:lnTo>
                  <a:lnTo>
                    <a:pt x="1321" y="274"/>
                  </a:lnTo>
                  <a:lnTo>
                    <a:pt x="1316" y="246"/>
                  </a:lnTo>
                  <a:lnTo>
                    <a:pt x="1305" y="217"/>
                  </a:lnTo>
                  <a:lnTo>
                    <a:pt x="1290" y="193"/>
                  </a:lnTo>
                  <a:lnTo>
                    <a:pt x="1270" y="172"/>
                  </a:lnTo>
                  <a:lnTo>
                    <a:pt x="1246" y="155"/>
                  </a:lnTo>
                  <a:lnTo>
                    <a:pt x="1220" y="143"/>
                  </a:lnTo>
                  <a:lnTo>
                    <a:pt x="1191" y="137"/>
                  </a:lnTo>
                  <a:lnTo>
                    <a:pt x="1162" y="135"/>
                  </a:lnTo>
                  <a:close/>
                  <a:moveTo>
                    <a:pt x="1172" y="0"/>
                  </a:moveTo>
                  <a:lnTo>
                    <a:pt x="1209" y="2"/>
                  </a:lnTo>
                  <a:lnTo>
                    <a:pt x="1245" y="9"/>
                  </a:lnTo>
                  <a:lnTo>
                    <a:pt x="1281" y="21"/>
                  </a:lnTo>
                  <a:lnTo>
                    <a:pt x="1315" y="38"/>
                  </a:lnTo>
                  <a:lnTo>
                    <a:pt x="1346" y="59"/>
                  </a:lnTo>
                  <a:lnTo>
                    <a:pt x="1375" y="84"/>
                  </a:lnTo>
                  <a:lnTo>
                    <a:pt x="1399" y="112"/>
                  </a:lnTo>
                  <a:lnTo>
                    <a:pt x="1419" y="143"/>
                  </a:lnTo>
                  <a:lnTo>
                    <a:pt x="1436" y="176"/>
                  </a:lnTo>
                  <a:lnTo>
                    <a:pt x="1448" y="210"/>
                  </a:lnTo>
                  <a:lnTo>
                    <a:pt x="1454" y="246"/>
                  </a:lnTo>
                  <a:lnTo>
                    <a:pt x="1457" y="283"/>
                  </a:lnTo>
                  <a:lnTo>
                    <a:pt x="1455" y="319"/>
                  </a:lnTo>
                  <a:lnTo>
                    <a:pt x="1448" y="356"/>
                  </a:lnTo>
                  <a:lnTo>
                    <a:pt x="1436" y="392"/>
                  </a:lnTo>
                  <a:lnTo>
                    <a:pt x="1419" y="427"/>
                  </a:lnTo>
                  <a:lnTo>
                    <a:pt x="564" y="1903"/>
                  </a:lnTo>
                  <a:lnTo>
                    <a:pt x="555" y="1914"/>
                  </a:lnTo>
                  <a:lnTo>
                    <a:pt x="545" y="1923"/>
                  </a:lnTo>
                  <a:lnTo>
                    <a:pt x="108" y="2244"/>
                  </a:lnTo>
                  <a:lnTo>
                    <a:pt x="96" y="2251"/>
                  </a:lnTo>
                  <a:lnTo>
                    <a:pt x="82" y="2256"/>
                  </a:lnTo>
                  <a:lnTo>
                    <a:pt x="67" y="2257"/>
                  </a:lnTo>
                  <a:lnTo>
                    <a:pt x="50" y="2255"/>
                  </a:lnTo>
                  <a:lnTo>
                    <a:pt x="33" y="2248"/>
                  </a:lnTo>
                  <a:lnTo>
                    <a:pt x="21" y="2238"/>
                  </a:lnTo>
                  <a:lnTo>
                    <a:pt x="11" y="2227"/>
                  </a:lnTo>
                  <a:lnTo>
                    <a:pt x="4" y="2213"/>
                  </a:lnTo>
                  <a:lnTo>
                    <a:pt x="1" y="2197"/>
                  </a:lnTo>
                  <a:lnTo>
                    <a:pt x="0" y="2182"/>
                  </a:lnTo>
                  <a:lnTo>
                    <a:pt x="61" y="1645"/>
                  </a:lnTo>
                  <a:lnTo>
                    <a:pt x="63" y="1631"/>
                  </a:lnTo>
                  <a:lnTo>
                    <a:pt x="69" y="1618"/>
                  </a:lnTo>
                  <a:lnTo>
                    <a:pt x="924" y="142"/>
                  </a:lnTo>
                  <a:lnTo>
                    <a:pt x="946" y="110"/>
                  </a:lnTo>
                  <a:lnTo>
                    <a:pt x="970" y="83"/>
                  </a:lnTo>
                  <a:lnTo>
                    <a:pt x="997" y="59"/>
                  </a:lnTo>
                  <a:lnTo>
                    <a:pt x="1029" y="38"/>
                  </a:lnTo>
                  <a:lnTo>
                    <a:pt x="1062" y="21"/>
                  </a:lnTo>
                  <a:lnTo>
                    <a:pt x="1097" y="9"/>
                  </a:lnTo>
                  <a:lnTo>
                    <a:pt x="1134" y="2"/>
                  </a:lnTo>
                  <a:lnTo>
                    <a:pt x="1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482998" y="1684141"/>
            <a:ext cx="1265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代码质量管理</a:t>
            </a:r>
            <a:endParaRPr lang="zh-CN" altLang="en-US" sz="1400" b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1482998" y="2958928"/>
            <a:ext cx="1265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数据质量管控</a:t>
            </a:r>
            <a:endParaRPr lang="zh-CN" altLang="en-US" sz="1400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488984" y="4263840"/>
            <a:ext cx="1472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接口与集成测试</a:t>
            </a:r>
            <a:endParaRPr lang="zh-CN" altLang="en-US" sz="14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104147" y="1292934"/>
            <a:ext cx="28104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代码审查：</a:t>
            </a:r>
            <a:endParaRPr lang="en-US" altLang="zh-CN" sz="1200" b="1" dirty="0"/>
          </a:p>
          <a:p>
            <a:endParaRPr lang="zh-CN" altLang="en-US" sz="1200" b="1" dirty="0"/>
          </a:p>
          <a:p>
            <a:r>
              <a:rPr lang="zh-CN" altLang="en-US" sz="1200" b="1" dirty="0"/>
              <a:t>范围</a:t>
            </a:r>
            <a:r>
              <a:rPr lang="zh-CN" altLang="en-US" sz="1200" dirty="0"/>
              <a:t>：所有</a:t>
            </a:r>
            <a:r>
              <a:rPr lang="en-US" altLang="zh-CN" sz="1200" dirty="0"/>
              <a:t>AI</a:t>
            </a:r>
            <a:r>
              <a:rPr lang="zh-CN" altLang="en-US" sz="1200" dirty="0"/>
              <a:t>模型接口、数据预处理模块、核心交互逻辑代码</a:t>
            </a:r>
            <a:endParaRPr lang="zh-CN" altLang="en-US" sz="1200" dirty="0"/>
          </a:p>
          <a:p>
            <a:r>
              <a:rPr lang="zh-CN" altLang="en-US" sz="1200" b="1" dirty="0"/>
              <a:t>工具</a:t>
            </a:r>
            <a:r>
              <a:rPr lang="zh-CN" altLang="en-US" sz="1200" dirty="0"/>
              <a:t>：</a:t>
            </a:r>
            <a:r>
              <a:rPr lang="en-US" altLang="zh-CN" sz="1200" dirty="0"/>
              <a:t>GitHub Pull Request</a:t>
            </a:r>
            <a:r>
              <a:rPr lang="zh-CN" altLang="en-US" sz="1200" dirty="0"/>
              <a:t>评审 </a:t>
            </a:r>
            <a:r>
              <a:rPr lang="en-US" altLang="zh-CN" sz="1200" dirty="0"/>
              <a:t>+ SonarQube</a:t>
            </a:r>
            <a:r>
              <a:rPr lang="zh-CN" altLang="en-US" sz="1200" dirty="0"/>
              <a:t>静态分析</a:t>
            </a:r>
            <a:endParaRPr lang="zh-CN" altLang="en-US" sz="12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6070600" y="1288890"/>
            <a:ext cx="2712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单元测试：</a:t>
            </a:r>
            <a:endParaRPr lang="en-US" altLang="zh-CN" sz="1200" b="1" dirty="0"/>
          </a:p>
          <a:p>
            <a:endParaRPr lang="zh-CN" altLang="en-US" sz="1200" b="1" dirty="0"/>
          </a:p>
          <a:p>
            <a:r>
              <a:rPr lang="zh-CN" altLang="en-US" sz="1200" b="1" dirty="0"/>
              <a:t>范围</a:t>
            </a:r>
            <a:r>
              <a:rPr lang="zh-CN" altLang="en-US" sz="1200" dirty="0"/>
              <a:t>：</a:t>
            </a:r>
            <a:r>
              <a:rPr lang="en-US" altLang="zh-CN" sz="1200" dirty="0"/>
              <a:t>AI</a:t>
            </a:r>
            <a:r>
              <a:rPr lang="zh-CN" altLang="en-US" sz="1200" dirty="0"/>
              <a:t>模型推理</a:t>
            </a:r>
            <a:r>
              <a:rPr lang="en-US" altLang="zh-CN" sz="1200" dirty="0"/>
              <a:t>API</a:t>
            </a:r>
            <a:r>
              <a:rPr lang="zh-CN" altLang="en-US" sz="1200" dirty="0"/>
              <a:t>（输入输出格式验证）。用户身份鉴权逻辑（正向</a:t>
            </a:r>
            <a:r>
              <a:rPr lang="en-US" altLang="zh-CN" sz="1200" dirty="0"/>
              <a:t>/</a:t>
            </a:r>
            <a:r>
              <a:rPr lang="zh-CN" altLang="en-US" sz="1200" dirty="0"/>
              <a:t>反向用例）</a:t>
            </a:r>
            <a:endParaRPr lang="zh-CN" altLang="en-US" sz="1200" dirty="0"/>
          </a:p>
          <a:p>
            <a:r>
              <a:rPr lang="zh-CN" altLang="en-US" sz="1200" b="1" dirty="0"/>
              <a:t>工具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PyTest</a:t>
            </a:r>
            <a:r>
              <a:rPr lang="zh-CN" altLang="en-US" sz="1200" dirty="0"/>
              <a:t>框架</a:t>
            </a:r>
            <a:endParaRPr lang="zh-CN" altLang="en-US" sz="12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104147" y="2599737"/>
            <a:ext cx="48024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训练数据验证：</a:t>
            </a:r>
            <a:endParaRPr lang="zh-CN" altLang="en-US" sz="1200" b="1" dirty="0"/>
          </a:p>
          <a:p>
            <a:endParaRPr lang="zh-CN" altLang="en-US" sz="1200" dirty="0"/>
          </a:p>
          <a:p>
            <a:r>
              <a:rPr lang="zh-CN" altLang="en-US" sz="1200" b="1" dirty="0"/>
              <a:t>标注一致性</a:t>
            </a:r>
            <a:r>
              <a:rPr lang="zh-CN" altLang="en-US" sz="1200" dirty="0"/>
              <a:t>：标注员间</a:t>
            </a:r>
            <a:r>
              <a:rPr lang="en-US" altLang="zh-CN" sz="1200" dirty="0"/>
              <a:t>Kappa</a:t>
            </a:r>
            <a:r>
              <a:rPr lang="zh-CN" altLang="en-US" sz="1200" dirty="0"/>
              <a:t>系数≥</a:t>
            </a:r>
            <a:r>
              <a:rPr lang="en-US" altLang="zh-CN" sz="1200" dirty="0"/>
              <a:t>0.8</a:t>
            </a:r>
            <a:r>
              <a:rPr lang="zh-CN" altLang="en-US" sz="1200" dirty="0"/>
              <a:t>（随机抽取</a:t>
            </a:r>
            <a:r>
              <a:rPr lang="en-US" altLang="zh-CN" sz="1200" dirty="0"/>
              <a:t>5%</a:t>
            </a:r>
            <a:r>
              <a:rPr lang="zh-CN" altLang="en-US" sz="1200" dirty="0"/>
              <a:t>数据交叉校验）</a:t>
            </a:r>
            <a:endParaRPr lang="zh-CN" altLang="en-US" sz="1200" dirty="0"/>
          </a:p>
          <a:p>
            <a:r>
              <a:rPr lang="zh-CN" altLang="en-US" sz="1200" b="1" dirty="0"/>
              <a:t>数据清洗规则</a:t>
            </a:r>
            <a:r>
              <a:rPr lang="zh-CN" altLang="en-US" sz="1200" dirty="0"/>
              <a:t>：去除重复数据（去重率</a:t>
            </a:r>
            <a:r>
              <a:rPr lang="en-US" altLang="zh-CN" sz="1200" dirty="0"/>
              <a:t>99%+</a:t>
            </a:r>
            <a:r>
              <a:rPr lang="zh-CN" altLang="en-US" sz="1200" dirty="0"/>
              <a:t>）、过滤敏感内容（使用正则表达式</a:t>
            </a:r>
            <a:r>
              <a:rPr lang="en-US" altLang="zh-CN" sz="1200" dirty="0"/>
              <a:t>+</a:t>
            </a:r>
            <a:r>
              <a:rPr lang="zh-CN" altLang="en-US" sz="1200" dirty="0"/>
              <a:t>关键词黑名单，误杀率≤</a:t>
            </a:r>
            <a:r>
              <a:rPr lang="en-US" altLang="zh-CN" sz="1200" dirty="0"/>
              <a:t>2%</a:t>
            </a:r>
            <a:r>
              <a:rPr lang="zh-CN" altLang="en-US" sz="1200" dirty="0"/>
              <a:t>）</a:t>
            </a:r>
            <a:endParaRPr lang="zh-CN" altLang="en-US" sz="1200" dirty="0"/>
          </a:p>
          <a:p>
            <a:r>
              <a:rPr lang="zh-CN" altLang="en-US" sz="1200" b="1" dirty="0"/>
              <a:t>工具</a:t>
            </a:r>
            <a:r>
              <a:rPr lang="zh-CN" altLang="en-US" sz="1200" dirty="0"/>
              <a:t>：</a:t>
            </a:r>
            <a:r>
              <a:rPr lang="en-US" altLang="zh-CN" sz="1200" dirty="0"/>
              <a:t>Python Pandas</a:t>
            </a:r>
            <a:r>
              <a:rPr lang="zh-CN" altLang="en-US" sz="1200" dirty="0"/>
              <a:t>数据校验脚本 </a:t>
            </a:r>
            <a:r>
              <a:rPr lang="en-US" altLang="zh-CN" sz="1200" dirty="0"/>
              <a:t>+ </a:t>
            </a:r>
            <a:r>
              <a:rPr lang="zh-CN" altLang="en-US" sz="1200" dirty="0"/>
              <a:t>人工抽样审核</a:t>
            </a:r>
            <a:endParaRPr lang="zh-CN" altLang="en-US" sz="12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3104147" y="3879917"/>
            <a:ext cx="26260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API</a:t>
            </a:r>
            <a:r>
              <a:rPr lang="zh-CN" altLang="en-US" sz="1200" b="1" dirty="0"/>
              <a:t>契约测试：</a:t>
            </a:r>
            <a:endParaRPr lang="en-US" altLang="zh-CN" sz="1200" b="1" dirty="0"/>
          </a:p>
          <a:p>
            <a:endParaRPr lang="zh-CN" altLang="en-US" sz="1200" dirty="0"/>
          </a:p>
          <a:p>
            <a:r>
              <a:rPr lang="zh-CN" altLang="en-US" sz="1200" b="1" dirty="0"/>
              <a:t>用例</a:t>
            </a:r>
            <a:r>
              <a:rPr lang="zh-CN" altLang="en-US" sz="1200" dirty="0"/>
              <a:t>：验证</a:t>
            </a:r>
            <a:r>
              <a:rPr lang="en-US" altLang="zh-CN" sz="1200" dirty="0"/>
              <a:t>AI</a:t>
            </a:r>
            <a:r>
              <a:rPr lang="zh-CN" altLang="en-US" sz="1200" dirty="0"/>
              <a:t>推荐接口的输入约束（如用户</a:t>
            </a:r>
            <a:r>
              <a:rPr lang="en-US" altLang="zh-CN" sz="1200" dirty="0"/>
              <a:t>ID</a:t>
            </a:r>
            <a:r>
              <a:rPr lang="zh-CN" altLang="en-US" sz="1200" dirty="0"/>
              <a:t>合法性、参数范围）</a:t>
            </a:r>
            <a:endParaRPr lang="zh-CN" altLang="en-US" sz="1200" dirty="0"/>
          </a:p>
          <a:p>
            <a:r>
              <a:rPr lang="zh-CN" altLang="en-US" sz="1200" b="1" dirty="0"/>
              <a:t>工具</a:t>
            </a:r>
            <a:r>
              <a:rPr lang="zh-CN" altLang="en-US" sz="1200" dirty="0"/>
              <a:t>：</a:t>
            </a:r>
            <a:r>
              <a:rPr lang="en-US" altLang="zh-CN" sz="1200" dirty="0"/>
              <a:t>Postman + </a:t>
            </a:r>
            <a:r>
              <a:rPr lang="en-US" altLang="zh-CN" sz="1200" dirty="0" err="1"/>
              <a:t>OpenAPI</a:t>
            </a:r>
            <a:r>
              <a:rPr lang="en-US" altLang="zh-CN" sz="1200" dirty="0"/>
              <a:t> Spec</a:t>
            </a:r>
            <a:endParaRPr lang="zh-CN" altLang="en-US" sz="12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872747" y="3877176"/>
            <a:ext cx="28217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模块集成测试：</a:t>
            </a:r>
            <a:endParaRPr lang="en-US" altLang="zh-CN" sz="1200" b="1" dirty="0"/>
          </a:p>
          <a:p>
            <a:endParaRPr lang="zh-CN" altLang="en-US" sz="1200" b="1" dirty="0"/>
          </a:p>
          <a:p>
            <a:r>
              <a:rPr lang="zh-CN" altLang="en-US" sz="1200" b="1" dirty="0"/>
              <a:t>场景</a:t>
            </a:r>
            <a:r>
              <a:rPr lang="zh-CN" altLang="en-US" sz="1200" dirty="0"/>
              <a:t>：模拟用户从注册到发起</a:t>
            </a:r>
            <a:r>
              <a:rPr lang="en-US" altLang="zh-CN" sz="1200" dirty="0"/>
              <a:t>AI</a:t>
            </a:r>
            <a:r>
              <a:rPr lang="zh-CN" altLang="en-US" sz="1200" dirty="0"/>
              <a:t>推荐的完整流程</a:t>
            </a:r>
            <a:endParaRPr lang="zh-CN" altLang="en-US" sz="1200" dirty="0"/>
          </a:p>
          <a:p>
            <a:r>
              <a:rPr lang="zh-CN" altLang="en-US" sz="1200" b="1" dirty="0"/>
              <a:t>工具</a:t>
            </a:r>
            <a:r>
              <a:rPr lang="zh-CN" altLang="en-US" sz="1200" dirty="0"/>
              <a:t>：</a:t>
            </a:r>
            <a:r>
              <a:rPr lang="en-US" altLang="zh-CN" sz="1200" dirty="0"/>
              <a:t>Selenium</a:t>
            </a:r>
            <a:r>
              <a:rPr lang="zh-CN" altLang="en-US" sz="1200" dirty="0"/>
              <a:t>自动化测试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5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2810411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质量控制（</a:t>
            </a:r>
            <a:r>
              <a:rPr lang="en-US" altLang="zh-CN" dirty="0"/>
              <a:t>QC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7" name="Freeform 2554"/>
          <p:cNvSpPr/>
          <p:nvPr/>
        </p:nvSpPr>
        <p:spPr bwMode="auto">
          <a:xfrm>
            <a:off x="499666" y="1545875"/>
            <a:ext cx="603765" cy="605739"/>
          </a:xfrm>
          <a:custGeom>
            <a:avLst/>
            <a:gdLst>
              <a:gd name="T0" fmla="*/ 305 w 613"/>
              <a:gd name="T1" fmla="*/ 0 h 613"/>
              <a:gd name="T2" fmla="*/ 356 w 613"/>
              <a:gd name="T3" fmla="*/ 5 h 613"/>
              <a:gd name="T4" fmla="*/ 403 w 613"/>
              <a:gd name="T5" fmla="*/ 16 h 613"/>
              <a:gd name="T6" fmla="*/ 447 w 613"/>
              <a:gd name="T7" fmla="*/ 36 h 613"/>
              <a:gd name="T8" fmla="*/ 487 w 613"/>
              <a:gd name="T9" fmla="*/ 59 h 613"/>
              <a:gd name="T10" fmla="*/ 523 w 613"/>
              <a:gd name="T11" fmla="*/ 90 h 613"/>
              <a:gd name="T12" fmla="*/ 554 w 613"/>
              <a:gd name="T13" fmla="*/ 126 h 613"/>
              <a:gd name="T14" fmla="*/ 577 w 613"/>
              <a:gd name="T15" fmla="*/ 166 h 613"/>
              <a:gd name="T16" fmla="*/ 597 w 613"/>
              <a:gd name="T17" fmla="*/ 210 h 613"/>
              <a:gd name="T18" fmla="*/ 608 w 613"/>
              <a:gd name="T19" fmla="*/ 257 h 613"/>
              <a:gd name="T20" fmla="*/ 613 w 613"/>
              <a:gd name="T21" fmla="*/ 307 h 613"/>
              <a:gd name="T22" fmla="*/ 608 w 613"/>
              <a:gd name="T23" fmla="*/ 356 h 613"/>
              <a:gd name="T24" fmla="*/ 597 w 613"/>
              <a:gd name="T25" fmla="*/ 403 h 613"/>
              <a:gd name="T26" fmla="*/ 577 w 613"/>
              <a:gd name="T27" fmla="*/ 448 h 613"/>
              <a:gd name="T28" fmla="*/ 554 w 613"/>
              <a:gd name="T29" fmla="*/ 488 h 613"/>
              <a:gd name="T30" fmla="*/ 523 w 613"/>
              <a:gd name="T31" fmla="*/ 523 h 613"/>
              <a:gd name="T32" fmla="*/ 487 w 613"/>
              <a:gd name="T33" fmla="*/ 554 h 613"/>
              <a:gd name="T34" fmla="*/ 447 w 613"/>
              <a:gd name="T35" fmla="*/ 579 h 613"/>
              <a:gd name="T36" fmla="*/ 403 w 613"/>
              <a:gd name="T37" fmla="*/ 597 h 613"/>
              <a:gd name="T38" fmla="*/ 356 w 613"/>
              <a:gd name="T39" fmla="*/ 609 h 613"/>
              <a:gd name="T40" fmla="*/ 305 w 613"/>
              <a:gd name="T41" fmla="*/ 613 h 613"/>
              <a:gd name="T42" fmla="*/ 257 w 613"/>
              <a:gd name="T43" fmla="*/ 609 h 613"/>
              <a:gd name="T44" fmla="*/ 209 w 613"/>
              <a:gd name="T45" fmla="*/ 597 h 613"/>
              <a:gd name="T46" fmla="*/ 165 w 613"/>
              <a:gd name="T47" fmla="*/ 579 h 613"/>
              <a:gd name="T48" fmla="*/ 125 w 613"/>
              <a:gd name="T49" fmla="*/ 554 h 613"/>
              <a:gd name="T50" fmla="*/ 90 w 613"/>
              <a:gd name="T51" fmla="*/ 523 h 613"/>
              <a:gd name="T52" fmla="*/ 59 w 613"/>
              <a:gd name="T53" fmla="*/ 488 h 613"/>
              <a:gd name="T54" fmla="*/ 34 w 613"/>
              <a:gd name="T55" fmla="*/ 448 h 613"/>
              <a:gd name="T56" fmla="*/ 14 w 613"/>
              <a:gd name="T57" fmla="*/ 403 h 613"/>
              <a:gd name="T58" fmla="*/ 4 w 613"/>
              <a:gd name="T59" fmla="*/ 356 h 613"/>
              <a:gd name="T60" fmla="*/ 0 w 613"/>
              <a:gd name="T61" fmla="*/ 307 h 613"/>
              <a:gd name="T62" fmla="*/ 4 w 613"/>
              <a:gd name="T63" fmla="*/ 257 h 613"/>
              <a:gd name="T64" fmla="*/ 14 w 613"/>
              <a:gd name="T65" fmla="*/ 210 h 613"/>
              <a:gd name="T66" fmla="*/ 34 w 613"/>
              <a:gd name="T67" fmla="*/ 166 h 613"/>
              <a:gd name="T68" fmla="*/ 59 w 613"/>
              <a:gd name="T69" fmla="*/ 126 h 613"/>
              <a:gd name="T70" fmla="*/ 90 w 613"/>
              <a:gd name="T71" fmla="*/ 90 h 613"/>
              <a:gd name="T72" fmla="*/ 125 w 613"/>
              <a:gd name="T73" fmla="*/ 59 h 613"/>
              <a:gd name="T74" fmla="*/ 165 w 613"/>
              <a:gd name="T75" fmla="*/ 36 h 613"/>
              <a:gd name="T76" fmla="*/ 209 w 613"/>
              <a:gd name="T77" fmla="*/ 16 h 613"/>
              <a:gd name="T78" fmla="*/ 257 w 613"/>
              <a:gd name="T79" fmla="*/ 5 h 613"/>
              <a:gd name="T80" fmla="*/ 305 w 613"/>
              <a:gd name="T81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3" h="613">
                <a:moveTo>
                  <a:pt x="305" y="0"/>
                </a:moveTo>
                <a:lnTo>
                  <a:pt x="356" y="5"/>
                </a:lnTo>
                <a:lnTo>
                  <a:pt x="403" y="16"/>
                </a:lnTo>
                <a:lnTo>
                  <a:pt x="447" y="36"/>
                </a:lnTo>
                <a:lnTo>
                  <a:pt x="487" y="59"/>
                </a:lnTo>
                <a:lnTo>
                  <a:pt x="523" y="90"/>
                </a:lnTo>
                <a:lnTo>
                  <a:pt x="554" y="126"/>
                </a:lnTo>
                <a:lnTo>
                  <a:pt x="577" y="166"/>
                </a:lnTo>
                <a:lnTo>
                  <a:pt x="597" y="210"/>
                </a:lnTo>
                <a:lnTo>
                  <a:pt x="608" y="257"/>
                </a:lnTo>
                <a:lnTo>
                  <a:pt x="613" y="307"/>
                </a:lnTo>
                <a:lnTo>
                  <a:pt x="608" y="356"/>
                </a:lnTo>
                <a:lnTo>
                  <a:pt x="597" y="403"/>
                </a:lnTo>
                <a:lnTo>
                  <a:pt x="577" y="448"/>
                </a:lnTo>
                <a:lnTo>
                  <a:pt x="554" y="488"/>
                </a:lnTo>
                <a:lnTo>
                  <a:pt x="523" y="523"/>
                </a:lnTo>
                <a:lnTo>
                  <a:pt x="487" y="554"/>
                </a:lnTo>
                <a:lnTo>
                  <a:pt x="447" y="579"/>
                </a:lnTo>
                <a:lnTo>
                  <a:pt x="403" y="597"/>
                </a:lnTo>
                <a:lnTo>
                  <a:pt x="356" y="609"/>
                </a:lnTo>
                <a:lnTo>
                  <a:pt x="305" y="613"/>
                </a:lnTo>
                <a:lnTo>
                  <a:pt x="257" y="609"/>
                </a:lnTo>
                <a:lnTo>
                  <a:pt x="209" y="597"/>
                </a:lnTo>
                <a:lnTo>
                  <a:pt x="165" y="579"/>
                </a:lnTo>
                <a:lnTo>
                  <a:pt x="125" y="554"/>
                </a:lnTo>
                <a:lnTo>
                  <a:pt x="90" y="523"/>
                </a:lnTo>
                <a:lnTo>
                  <a:pt x="59" y="488"/>
                </a:lnTo>
                <a:lnTo>
                  <a:pt x="34" y="448"/>
                </a:lnTo>
                <a:lnTo>
                  <a:pt x="14" y="403"/>
                </a:lnTo>
                <a:lnTo>
                  <a:pt x="4" y="356"/>
                </a:lnTo>
                <a:lnTo>
                  <a:pt x="0" y="307"/>
                </a:lnTo>
                <a:lnTo>
                  <a:pt x="4" y="257"/>
                </a:lnTo>
                <a:lnTo>
                  <a:pt x="14" y="210"/>
                </a:lnTo>
                <a:lnTo>
                  <a:pt x="34" y="166"/>
                </a:lnTo>
                <a:lnTo>
                  <a:pt x="59" y="126"/>
                </a:lnTo>
                <a:lnTo>
                  <a:pt x="90" y="90"/>
                </a:lnTo>
                <a:lnTo>
                  <a:pt x="125" y="59"/>
                </a:lnTo>
                <a:lnTo>
                  <a:pt x="165" y="36"/>
                </a:lnTo>
                <a:lnTo>
                  <a:pt x="209" y="16"/>
                </a:lnTo>
                <a:lnTo>
                  <a:pt x="257" y="5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8" name="Isosceles Triangle 58"/>
          <p:cNvSpPr/>
          <p:nvPr/>
        </p:nvSpPr>
        <p:spPr bwMode="auto">
          <a:xfrm rot="5400000">
            <a:off x="1235070" y="1739768"/>
            <a:ext cx="252826" cy="21795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9" name="Freeform 2554"/>
          <p:cNvSpPr/>
          <p:nvPr/>
        </p:nvSpPr>
        <p:spPr bwMode="auto">
          <a:xfrm>
            <a:off x="493680" y="3385420"/>
            <a:ext cx="603765" cy="605739"/>
          </a:xfrm>
          <a:custGeom>
            <a:avLst/>
            <a:gdLst>
              <a:gd name="T0" fmla="*/ 305 w 613"/>
              <a:gd name="T1" fmla="*/ 0 h 613"/>
              <a:gd name="T2" fmla="*/ 356 w 613"/>
              <a:gd name="T3" fmla="*/ 5 h 613"/>
              <a:gd name="T4" fmla="*/ 403 w 613"/>
              <a:gd name="T5" fmla="*/ 16 h 613"/>
              <a:gd name="T6" fmla="*/ 447 w 613"/>
              <a:gd name="T7" fmla="*/ 36 h 613"/>
              <a:gd name="T8" fmla="*/ 487 w 613"/>
              <a:gd name="T9" fmla="*/ 59 h 613"/>
              <a:gd name="T10" fmla="*/ 523 w 613"/>
              <a:gd name="T11" fmla="*/ 90 h 613"/>
              <a:gd name="T12" fmla="*/ 554 w 613"/>
              <a:gd name="T13" fmla="*/ 126 h 613"/>
              <a:gd name="T14" fmla="*/ 577 w 613"/>
              <a:gd name="T15" fmla="*/ 166 h 613"/>
              <a:gd name="T16" fmla="*/ 597 w 613"/>
              <a:gd name="T17" fmla="*/ 210 h 613"/>
              <a:gd name="T18" fmla="*/ 608 w 613"/>
              <a:gd name="T19" fmla="*/ 257 h 613"/>
              <a:gd name="T20" fmla="*/ 613 w 613"/>
              <a:gd name="T21" fmla="*/ 307 h 613"/>
              <a:gd name="T22" fmla="*/ 608 w 613"/>
              <a:gd name="T23" fmla="*/ 356 h 613"/>
              <a:gd name="T24" fmla="*/ 597 w 613"/>
              <a:gd name="T25" fmla="*/ 403 h 613"/>
              <a:gd name="T26" fmla="*/ 577 w 613"/>
              <a:gd name="T27" fmla="*/ 448 h 613"/>
              <a:gd name="T28" fmla="*/ 554 w 613"/>
              <a:gd name="T29" fmla="*/ 488 h 613"/>
              <a:gd name="T30" fmla="*/ 523 w 613"/>
              <a:gd name="T31" fmla="*/ 523 h 613"/>
              <a:gd name="T32" fmla="*/ 487 w 613"/>
              <a:gd name="T33" fmla="*/ 554 h 613"/>
              <a:gd name="T34" fmla="*/ 447 w 613"/>
              <a:gd name="T35" fmla="*/ 579 h 613"/>
              <a:gd name="T36" fmla="*/ 403 w 613"/>
              <a:gd name="T37" fmla="*/ 597 h 613"/>
              <a:gd name="T38" fmla="*/ 356 w 613"/>
              <a:gd name="T39" fmla="*/ 609 h 613"/>
              <a:gd name="T40" fmla="*/ 305 w 613"/>
              <a:gd name="T41" fmla="*/ 613 h 613"/>
              <a:gd name="T42" fmla="*/ 257 w 613"/>
              <a:gd name="T43" fmla="*/ 609 h 613"/>
              <a:gd name="T44" fmla="*/ 209 w 613"/>
              <a:gd name="T45" fmla="*/ 597 h 613"/>
              <a:gd name="T46" fmla="*/ 165 w 613"/>
              <a:gd name="T47" fmla="*/ 579 h 613"/>
              <a:gd name="T48" fmla="*/ 125 w 613"/>
              <a:gd name="T49" fmla="*/ 554 h 613"/>
              <a:gd name="T50" fmla="*/ 90 w 613"/>
              <a:gd name="T51" fmla="*/ 523 h 613"/>
              <a:gd name="T52" fmla="*/ 59 w 613"/>
              <a:gd name="T53" fmla="*/ 488 h 613"/>
              <a:gd name="T54" fmla="*/ 34 w 613"/>
              <a:gd name="T55" fmla="*/ 448 h 613"/>
              <a:gd name="T56" fmla="*/ 14 w 613"/>
              <a:gd name="T57" fmla="*/ 403 h 613"/>
              <a:gd name="T58" fmla="*/ 4 w 613"/>
              <a:gd name="T59" fmla="*/ 356 h 613"/>
              <a:gd name="T60" fmla="*/ 0 w 613"/>
              <a:gd name="T61" fmla="*/ 307 h 613"/>
              <a:gd name="T62" fmla="*/ 4 w 613"/>
              <a:gd name="T63" fmla="*/ 257 h 613"/>
              <a:gd name="T64" fmla="*/ 14 w 613"/>
              <a:gd name="T65" fmla="*/ 210 h 613"/>
              <a:gd name="T66" fmla="*/ 34 w 613"/>
              <a:gd name="T67" fmla="*/ 166 h 613"/>
              <a:gd name="T68" fmla="*/ 59 w 613"/>
              <a:gd name="T69" fmla="*/ 126 h 613"/>
              <a:gd name="T70" fmla="*/ 90 w 613"/>
              <a:gd name="T71" fmla="*/ 90 h 613"/>
              <a:gd name="T72" fmla="*/ 125 w 613"/>
              <a:gd name="T73" fmla="*/ 59 h 613"/>
              <a:gd name="T74" fmla="*/ 165 w 613"/>
              <a:gd name="T75" fmla="*/ 36 h 613"/>
              <a:gd name="T76" fmla="*/ 209 w 613"/>
              <a:gd name="T77" fmla="*/ 16 h 613"/>
              <a:gd name="T78" fmla="*/ 257 w 613"/>
              <a:gd name="T79" fmla="*/ 5 h 613"/>
              <a:gd name="T80" fmla="*/ 305 w 613"/>
              <a:gd name="T81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3" h="613">
                <a:moveTo>
                  <a:pt x="305" y="0"/>
                </a:moveTo>
                <a:lnTo>
                  <a:pt x="356" y="5"/>
                </a:lnTo>
                <a:lnTo>
                  <a:pt x="403" y="16"/>
                </a:lnTo>
                <a:lnTo>
                  <a:pt x="447" y="36"/>
                </a:lnTo>
                <a:lnTo>
                  <a:pt x="487" y="59"/>
                </a:lnTo>
                <a:lnTo>
                  <a:pt x="523" y="90"/>
                </a:lnTo>
                <a:lnTo>
                  <a:pt x="554" y="126"/>
                </a:lnTo>
                <a:lnTo>
                  <a:pt x="577" y="166"/>
                </a:lnTo>
                <a:lnTo>
                  <a:pt x="597" y="210"/>
                </a:lnTo>
                <a:lnTo>
                  <a:pt x="608" y="257"/>
                </a:lnTo>
                <a:lnTo>
                  <a:pt x="613" y="307"/>
                </a:lnTo>
                <a:lnTo>
                  <a:pt x="608" y="356"/>
                </a:lnTo>
                <a:lnTo>
                  <a:pt x="597" y="403"/>
                </a:lnTo>
                <a:lnTo>
                  <a:pt x="577" y="448"/>
                </a:lnTo>
                <a:lnTo>
                  <a:pt x="554" y="488"/>
                </a:lnTo>
                <a:lnTo>
                  <a:pt x="523" y="523"/>
                </a:lnTo>
                <a:lnTo>
                  <a:pt x="487" y="554"/>
                </a:lnTo>
                <a:lnTo>
                  <a:pt x="447" y="579"/>
                </a:lnTo>
                <a:lnTo>
                  <a:pt x="403" y="597"/>
                </a:lnTo>
                <a:lnTo>
                  <a:pt x="356" y="609"/>
                </a:lnTo>
                <a:lnTo>
                  <a:pt x="305" y="613"/>
                </a:lnTo>
                <a:lnTo>
                  <a:pt x="257" y="609"/>
                </a:lnTo>
                <a:lnTo>
                  <a:pt x="209" y="597"/>
                </a:lnTo>
                <a:lnTo>
                  <a:pt x="165" y="579"/>
                </a:lnTo>
                <a:lnTo>
                  <a:pt x="125" y="554"/>
                </a:lnTo>
                <a:lnTo>
                  <a:pt x="90" y="523"/>
                </a:lnTo>
                <a:lnTo>
                  <a:pt x="59" y="488"/>
                </a:lnTo>
                <a:lnTo>
                  <a:pt x="34" y="448"/>
                </a:lnTo>
                <a:lnTo>
                  <a:pt x="14" y="403"/>
                </a:lnTo>
                <a:lnTo>
                  <a:pt x="4" y="356"/>
                </a:lnTo>
                <a:lnTo>
                  <a:pt x="0" y="307"/>
                </a:lnTo>
                <a:lnTo>
                  <a:pt x="4" y="257"/>
                </a:lnTo>
                <a:lnTo>
                  <a:pt x="14" y="210"/>
                </a:lnTo>
                <a:lnTo>
                  <a:pt x="34" y="166"/>
                </a:lnTo>
                <a:lnTo>
                  <a:pt x="59" y="126"/>
                </a:lnTo>
                <a:lnTo>
                  <a:pt x="90" y="90"/>
                </a:lnTo>
                <a:lnTo>
                  <a:pt x="125" y="59"/>
                </a:lnTo>
                <a:lnTo>
                  <a:pt x="165" y="36"/>
                </a:lnTo>
                <a:lnTo>
                  <a:pt x="209" y="16"/>
                </a:lnTo>
                <a:lnTo>
                  <a:pt x="257" y="5"/>
                </a:lnTo>
                <a:lnTo>
                  <a:pt x="305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0" name="Isosceles Triangle 62"/>
          <p:cNvSpPr/>
          <p:nvPr/>
        </p:nvSpPr>
        <p:spPr bwMode="auto">
          <a:xfrm rot="5400000">
            <a:off x="1229084" y="3579313"/>
            <a:ext cx="252826" cy="217953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63" name="Group 69"/>
          <p:cNvGrpSpPr/>
          <p:nvPr/>
        </p:nvGrpSpPr>
        <p:grpSpPr>
          <a:xfrm>
            <a:off x="607753" y="3513940"/>
            <a:ext cx="375620" cy="348698"/>
            <a:chOff x="7272338" y="2854326"/>
            <a:chExt cx="465137" cy="431800"/>
          </a:xfrm>
          <a:solidFill>
            <a:schemeClr val="bg1"/>
          </a:solidFill>
        </p:grpSpPr>
        <p:sp>
          <p:nvSpPr>
            <p:cNvPr id="64" name="Freeform 48"/>
            <p:cNvSpPr/>
            <p:nvPr/>
          </p:nvSpPr>
          <p:spPr bwMode="auto">
            <a:xfrm>
              <a:off x="7581900" y="3240088"/>
              <a:ext cx="23812" cy="46038"/>
            </a:xfrm>
            <a:custGeom>
              <a:avLst/>
              <a:gdLst>
                <a:gd name="T0" fmla="*/ 115 w 175"/>
                <a:gd name="T1" fmla="*/ 0 h 350"/>
                <a:gd name="T2" fmla="*/ 131 w 175"/>
                <a:gd name="T3" fmla="*/ 1 h 350"/>
                <a:gd name="T4" fmla="*/ 146 w 175"/>
                <a:gd name="T5" fmla="*/ 8 h 350"/>
                <a:gd name="T6" fmla="*/ 157 w 175"/>
                <a:gd name="T7" fmla="*/ 16 h 350"/>
                <a:gd name="T8" fmla="*/ 167 w 175"/>
                <a:gd name="T9" fmla="*/ 28 h 350"/>
                <a:gd name="T10" fmla="*/ 173 w 175"/>
                <a:gd name="T11" fmla="*/ 42 h 350"/>
                <a:gd name="T12" fmla="*/ 175 w 175"/>
                <a:gd name="T13" fmla="*/ 57 h 350"/>
                <a:gd name="T14" fmla="*/ 173 w 175"/>
                <a:gd name="T15" fmla="*/ 73 h 350"/>
                <a:gd name="T16" fmla="*/ 115 w 175"/>
                <a:gd name="T17" fmla="*/ 307 h 350"/>
                <a:gd name="T18" fmla="*/ 109 w 175"/>
                <a:gd name="T19" fmla="*/ 322 h 350"/>
                <a:gd name="T20" fmla="*/ 100 w 175"/>
                <a:gd name="T21" fmla="*/ 333 h 350"/>
                <a:gd name="T22" fmla="*/ 87 w 175"/>
                <a:gd name="T23" fmla="*/ 343 h 350"/>
                <a:gd name="T24" fmla="*/ 73 w 175"/>
                <a:gd name="T25" fmla="*/ 348 h 350"/>
                <a:gd name="T26" fmla="*/ 58 w 175"/>
                <a:gd name="T27" fmla="*/ 350 h 350"/>
                <a:gd name="T28" fmla="*/ 51 w 175"/>
                <a:gd name="T29" fmla="*/ 350 h 350"/>
                <a:gd name="T30" fmla="*/ 44 w 175"/>
                <a:gd name="T31" fmla="*/ 349 h 350"/>
                <a:gd name="T32" fmla="*/ 29 w 175"/>
                <a:gd name="T33" fmla="*/ 343 h 350"/>
                <a:gd name="T34" fmla="*/ 17 w 175"/>
                <a:gd name="T35" fmla="*/ 335 h 350"/>
                <a:gd name="T36" fmla="*/ 8 w 175"/>
                <a:gd name="T37" fmla="*/ 323 h 350"/>
                <a:gd name="T38" fmla="*/ 2 w 175"/>
                <a:gd name="T39" fmla="*/ 309 h 350"/>
                <a:gd name="T40" fmla="*/ 0 w 175"/>
                <a:gd name="T41" fmla="*/ 294 h 350"/>
                <a:gd name="T42" fmla="*/ 2 w 175"/>
                <a:gd name="T43" fmla="*/ 278 h 350"/>
                <a:gd name="T44" fmla="*/ 59 w 175"/>
                <a:gd name="T45" fmla="*/ 44 h 350"/>
                <a:gd name="T46" fmla="*/ 66 w 175"/>
                <a:gd name="T47" fmla="*/ 30 h 350"/>
                <a:gd name="T48" fmla="*/ 74 w 175"/>
                <a:gd name="T49" fmla="*/ 17 h 350"/>
                <a:gd name="T50" fmla="*/ 86 w 175"/>
                <a:gd name="T51" fmla="*/ 8 h 350"/>
                <a:gd name="T52" fmla="*/ 100 w 175"/>
                <a:gd name="T53" fmla="*/ 3 h 350"/>
                <a:gd name="T54" fmla="*/ 115 w 175"/>
                <a:gd name="T5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5" h="350">
                  <a:moveTo>
                    <a:pt x="115" y="0"/>
                  </a:moveTo>
                  <a:lnTo>
                    <a:pt x="131" y="1"/>
                  </a:lnTo>
                  <a:lnTo>
                    <a:pt x="146" y="8"/>
                  </a:lnTo>
                  <a:lnTo>
                    <a:pt x="157" y="16"/>
                  </a:lnTo>
                  <a:lnTo>
                    <a:pt x="167" y="28"/>
                  </a:lnTo>
                  <a:lnTo>
                    <a:pt x="173" y="42"/>
                  </a:lnTo>
                  <a:lnTo>
                    <a:pt x="175" y="57"/>
                  </a:lnTo>
                  <a:lnTo>
                    <a:pt x="173" y="73"/>
                  </a:lnTo>
                  <a:lnTo>
                    <a:pt x="115" y="307"/>
                  </a:lnTo>
                  <a:lnTo>
                    <a:pt x="109" y="322"/>
                  </a:lnTo>
                  <a:lnTo>
                    <a:pt x="100" y="333"/>
                  </a:lnTo>
                  <a:lnTo>
                    <a:pt x="87" y="343"/>
                  </a:lnTo>
                  <a:lnTo>
                    <a:pt x="73" y="348"/>
                  </a:lnTo>
                  <a:lnTo>
                    <a:pt x="58" y="350"/>
                  </a:lnTo>
                  <a:lnTo>
                    <a:pt x="51" y="350"/>
                  </a:lnTo>
                  <a:lnTo>
                    <a:pt x="44" y="349"/>
                  </a:lnTo>
                  <a:lnTo>
                    <a:pt x="29" y="343"/>
                  </a:lnTo>
                  <a:lnTo>
                    <a:pt x="17" y="335"/>
                  </a:lnTo>
                  <a:lnTo>
                    <a:pt x="8" y="323"/>
                  </a:lnTo>
                  <a:lnTo>
                    <a:pt x="2" y="309"/>
                  </a:lnTo>
                  <a:lnTo>
                    <a:pt x="0" y="294"/>
                  </a:lnTo>
                  <a:lnTo>
                    <a:pt x="2" y="278"/>
                  </a:lnTo>
                  <a:lnTo>
                    <a:pt x="59" y="44"/>
                  </a:lnTo>
                  <a:lnTo>
                    <a:pt x="66" y="30"/>
                  </a:lnTo>
                  <a:lnTo>
                    <a:pt x="74" y="17"/>
                  </a:lnTo>
                  <a:lnTo>
                    <a:pt x="86" y="8"/>
                  </a:lnTo>
                  <a:lnTo>
                    <a:pt x="10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5" name="Freeform 49"/>
            <p:cNvSpPr/>
            <p:nvPr/>
          </p:nvSpPr>
          <p:spPr bwMode="auto">
            <a:xfrm>
              <a:off x="7272338" y="2970213"/>
              <a:ext cx="325437" cy="115888"/>
            </a:xfrm>
            <a:custGeom>
              <a:avLst/>
              <a:gdLst>
                <a:gd name="T0" fmla="*/ 59 w 2459"/>
                <a:gd name="T1" fmla="*/ 0 h 877"/>
                <a:gd name="T2" fmla="*/ 77 w 2459"/>
                <a:gd name="T3" fmla="*/ 2 h 877"/>
                <a:gd name="T4" fmla="*/ 93 w 2459"/>
                <a:gd name="T5" fmla="*/ 11 h 877"/>
                <a:gd name="T6" fmla="*/ 106 w 2459"/>
                <a:gd name="T7" fmla="*/ 24 h 877"/>
                <a:gd name="T8" fmla="*/ 114 w 2459"/>
                <a:gd name="T9" fmla="*/ 40 h 877"/>
                <a:gd name="T10" fmla="*/ 117 w 2459"/>
                <a:gd name="T11" fmla="*/ 58 h 877"/>
                <a:gd name="T12" fmla="*/ 117 w 2459"/>
                <a:gd name="T13" fmla="*/ 78 h 877"/>
                <a:gd name="T14" fmla="*/ 1756 w 2459"/>
                <a:gd name="T15" fmla="*/ 755 h 877"/>
                <a:gd name="T16" fmla="*/ 2379 w 2459"/>
                <a:gd name="T17" fmla="*/ 498 h 877"/>
                <a:gd name="T18" fmla="*/ 2394 w 2459"/>
                <a:gd name="T19" fmla="*/ 494 h 877"/>
                <a:gd name="T20" fmla="*/ 2409 w 2459"/>
                <a:gd name="T21" fmla="*/ 494 h 877"/>
                <a:gd name="T22" fmla="*/ 2424 w 2459"/>
                <a:gd name="T23" fmla="*/ 498 h 877"/>
                <a:gd name="T24" fmla="*/ 2436 w 2459"/>
                <a:gd name="T25" fmla="*/ 506 h 877"/>
                <a:gd name="T26" fmla="*/ 2447 w 2459"/>
                <a:gd name="T27" fmla="*/ 516 h 877"/>
                <a:gd name="T28" fmla="*/ 2456 w 2459"/>
                <a:gd name="T29" fmla="*/ 530 h 877"/>
                <a:gd name="T30" fmla="*/ 2459 w 2459"/>
                <a:gd name="T31" fmla="*/ 545 h 877"/>
                <a:gd name="T32" fmla="*/ 2459 w 2459"/>
                <a:gd name="T33" fmla="*/ 560 h 877"/>
                <a:gd name="T34" fmla="*/ 2456 w 2459"/>
                <a:gd name="T35" fmla="*/ 575 h 877"/>
                <a:gd name="T36" fmla="*/ 2448 w 2459"/>
                <a:gd name="T37" fmla="*/ 588 h 877"/>
                <a:gd name="T38" fmla="*/ 2437 w 2459"/>
                <a:gd name="T39" fmla="*/ 598 h 877"/>
                <a:gd name="T40" fmla="*/ 2424 w 2459"/>
                <a:gd name="T41" fmla="*/ 606 h 877"/>
                <a:gd name="T42" fmla="*/ 1779 w 2459"/>
                <a:gd name="T43" fmla="*/ 873 h 877"/>
                <a:gd name="T44" fmla="*/ 1768 w 2459"/>
                <a:gd name="T45" fmla="*/ 876 h 877"/>
                <a:gd name="T46" fmla="*/ 1756 w 2459"/>
                <a:gd name="T47" fmla="*/ 877 h 877"/>
                <a:gd name="T48" fmla="*/ 1746 w 2459"/>
                <a:gd name="T49" fmla="*/ 876 h 877"/>
                <a:gd name="T50" fmla="*/ 1734 w 2459"/>
                <a:gd name="T51" fmla="*/ 873 h 877"/>
                <a:gd name="T52" fmla="*/ 36 w 2459"/>
                <a:gd name="T53" fmla="*/ 170 h 877"/>
                <a:gd name="T54" fmla="*/ 21 w 2459"/>
                <a:gd name="T55" fmla="*/ 162 h 877"/>
                <a:gd name="T56" fmla="*/ 10 w 2459"/>
                <a:gd name="T57" fmla="*/ 149 h 877"/>
                <a:gd name="T58" fmla="*/ 2 w 2459"/>
                <a:gd name="T59" fmla="*/ 134 h 877"/>
                <a:gd name="T60" fmla="*/ 0 w 2459"/>
                <a:gd name="T61" fmla="*/ 116 h 877"/>
                <a:gd name="T62" fmla="*/ 0 w 2459"/>
                <a:gd name="T63" fmla="*/ 58 h 877"/>
                <a:gd name="T64" fmla="*/ 3 w 2459"/>
                <a:gd name="T65" fmla="*/ 40 h 877"/>
                <a:gd name="T66" fmla="*/ 12 w 2459"/>
                <a:gd name="T67" fmla="*/ 24 h 877"/>
                <a:gd name="T68" fmla="*/ 25 w 2459"/>
                <a:gd name="T69" fmla="*/ 11 h 877"/>
                <a:gd name="T70" fmla="*/ 40 w 2459"/>
                <a:gd name="T71" fmla="*/ 2 h 877"/>
                <a:gd name="T72" fmla="*/ 59 w 2459"/>
                <a:gd name="T7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9" h="877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7" y="78"/>
                  </a:lnTo>
                  <a:lnTo>
                    <a:pt x="1756" y="755"/>
                  </a:lnTo>
                  <a:lnTo>
                    <a:pt x="2379" y="498"/>
                  </a:lnTo>
                  <a:lnTo>
                    <a:pt x="2394" y="494"/>
                  </a:lnTo>
                  <a:lnTo>
                    <a:pt x="2409" y="494"/>
                  </a:lnTo>
                  <a:lnTo>
                    <a:pt x="2424" y="498"/>
                  </a:lnTo>
                  <a:lnTo>
                    <a:pt x="2436" y="506"/>
                  </a:lnTo>
                  <a:lnTo>
                    <a:pt x="2447" y="516"/>
                  </a:lnTo>
                  <a:lnTo>
                    <a:pt x="2456" y="530"/>
                  </a:lnTo>
                  <a:lnTo>
                    <a:pt x="2459" y="545"/>
                  </a:lnTo>
                  <a:lnTo>
                    <a:pt x="2459" y="560"/>
                  </a:lnTo>
                  <a:lnTo>
                    <a:pt x="2456" y="575"/>
                  </a:lnTo>
                  <a:lnTo>
                    <a:pt x="2448" y="588"/>
                  </a:lnTo>
                  <a:lnTo>
                    <a:pt x="2437" y="598"/>
                  </a:lnTo>
                  <a:lnTo>
                    <a:pt x="2424" y="606"/>
                  </a:lnTo>
                  <a:lnTo>
                    <a:pt x="1779" y="873"/>
                  </a:lnTo>
                  <a:lnTo>
                    <a:pt x="1768" y="876"/>
                  </a:lnTo>
                  <a:lnTo>
                    <a:pt x="1756" y="877"/>
                  </a:lnTo>
                  <a:lnTo>
                    <a:pt x="1746" y="876"/>
                  </a:lnTo>
                  <a:lnTo>
                    <a:pt x="1734" y="873"/>
                  </a:lnTo>
                  <a:lnTo>
                    <a:pt x="36" y="170"/>
                  </a:lnTo>
                  <a:lnTo>
                    <a:pt x="21" y="162"/>
                  </a:lnTo>
                  <a:lnTo>
                    <a:pt x="10" y="149"/>
                  </a:lnTo>
                  <a:lnTo>
                    <a:pt x="2" y="134"/>
                  </a:lnTo>
                  <a:lnTo>
                    <a:pt x="0" y="11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6" name="Freeform 50"/>
            <p:cNvSpPr/>
            <p:nvPr/>
          </p:nvSpPr>
          <p:spPr bwMode="auto">
            <a:xfrm>
              <a:off x="7350125" y="3046413"/>
              <a:ext cx="247650" cy="147638"/>
            </a:xfrm>
            <a:custGeom>
              <a:avLst/>
              <a:gdLst>
                <a:gd name="T0" fmla="*/ 78 w 1875"/>
                <a:gd name="T1" fmla="*/ 4 h 1111"/>
                <a:gd name="T2" fmla="*/ 107 w 1875"/>
                <a:gd name="T3" fmla="*/ 24 h 1111"/>
                <a:gd name="T4" fmla="*/ 117 w 1875"/>
                <a:gd name="T5" fmla="*/ 59 h 1111"/>
                <a:gd name="T6" fmla="*/ 123 w 1875"/>
                <a:gd name="T7" fmla="*/ 466 h 1111"/>
                <a:gd name="T8" fmla="*/ 138 w 1875"/>
                <a:gd name="T9" fmla="*/ 495 h 1111"/>
                <a:gd name="T10" fmla="*/ 161 w 1875"/>
                <a:gd name="T11" fmla="*/ 533 h 1111"/>
                <a:gd name="T12" fmla="*/ 194 w 1875"/>
                <a:gd name="T13" fmla="*/ 579 h 1111"/>
                <a:gd name="T14" fmla="*/ 237 w 1875"/>
                <a:gd name="T15" fmla="*/ 631 h 1111"/>
                <a:gd name="T16" fmla="*/ 290 w 1875"/>
                <a:gd name="T17" fmla="*/ 687 h 1111"/>
                <a:gd name="T18" fmla="*/ 355 w 1875"/>
                <a:gd name="T19" fmla="*/ 743 h 1111"/>
                <a:gd name="T20" fmla="*/ 433 w 1875"/>
                <a:gd name="T21" fmla="*/ 798 h 1111"/>
                <a:gd name="T22" fmla="*/ 523 w 1875"/>
                <a:gd name="T23" fmla="*/ 851 h 1111"/>
                <a:gd name="T24" fmla="*/ 628 w 1875"/>
                <a:gd name="T25" fmla="*/ 898 h 1111"/>
                <a:gd name="T26" fmla="*/ 746 w 1875"/>
                <a:gd name="T27" fmla="*/ 938 h 1111"/>
                <a:gd name="T28" fmla="*/ 880 w 1875"/>
                <a:gd name="T29" fmla="*/ 969 h 1111"/>
                <a:gd name="T30" fmla="*/ 1032 w 1875"/>
                <a:gd name="T31" fmla="*/ 988 h 1111"/>
                <a:gd name="T32" fmla="*/ 1113 w 1875"/>
                <a:gd name="T33" fmla="*/ 469 h 1111"/>
                <a:gd name="T34" fmla="*/ 1125 w 1875"/>
                <a:gd name="T35" fmla="*/ 433 h 1111"/>
                <a:gd name="T36" fmla="*/ 1153 w 1875"/>
                <a:gd name="T37" fmla="*/ 412 h 1111"/>
                <a:gd name="T38" fmla="*/ 1191 w 1875"/>
                <a:gd name="T39" fmla="*/ 412 h 1111"/>
                <a:gd name="T40" fmla="*/ 1219 w 1875"/>
                <a:gd name="T41" fmla="*/ 433 h 1111"/>
                <a:gd name="T42" fmla="*/ 1230 w 1875"/>
                <a:gd name="T43" fmla="*/ 469 h 1111"/>
                <a:gd name="T44" fmla="*/ 1307 w 1875"/>
                <a:gd name="T45" fmla="*/ 989 h 1111"/>
                <a:gd name="T46" fmla="*/ 1446 w 1875"/>
                <a:gd name="T47" fmla="*/ 972 h 1111"/>
                <a:gd name="T48" fmla="*/ 1567 w 1875"/>
                <a:gd name="T49" fmla="*/ 946 h 1111"/>
                <a:gd name="T50" fmla="*/ 1670 w 1875"/>
                <a:gd name="T51" fmla="*/ 915 h 1111"/>
                <a:gd name="T52" fmla="*/ 1754 w 1875"/>
                <a:gd name="T53" fmla="*/ 881 h 1111"/>
                <a:gd name="T54" fmla="*/ 1804 w 1875"/>
                <a:gd name="T55" fmla="*/ 860 h 1111"/>
                <a:gd name="T56" fmla="*/ 1834 w 1875"/>
                <a:gd name="T57" fmla="*/ 862 h 1111"/>
                <a:gd name="T58" fmla="*/ 1860 w 1875"/>
                <a:gd name="T59" fmla="*/ 878 h 1111"/>
                <a:gd name="T60" fmla="*/ 1874 w 1875"/>
                <a:gd name="T61" fmla="*/ 907 h 1111"/>
                <a:gd name="T62" fmla="*/ 1872 w 1875"/>
                <a:gd name="T63" fmla="*/ 937 h 1111"/>
                <a:gd name="T64" fmla="*/ 1855 w 1875"/>
                <a:gd name="T65" fmla="*/ 961 h 1111"/>
                <a:gd name="T66" fmla="*/ 1804 w 1875"/>
                <a:gd name="T67" fmla="*/ 988 h 1111"/>
                <a:gd name="T68" fmla="*/ 1715 w 1875"/>
                <a:gd name="T69" fmla="*/ 1024 h 1111"/>
                <a:gd name="T70" fmla="*/ 1606 w 1875"/>
                <a:gd name="T71" fmla="*/ 1057 h 1111"/>
                <a:gd name="T72" fmla="*/ 1480 w 1875"/>
                <a:gd name="T73" fmla="*/ 1085 h 1111"/>
                <a:gd name="T74" fmla="*/ 1336 w 1875"/>
                <a:gd name="T75" fmla="*/ 1104 h 1111"/>
                <a:gd name="T76" fmla="*/ 1171 w 1875"/>
                <a:gd name="T77" fmla="*/ 1111 h 1111"/>
                <a:gd name="T78" fmla="*/ 999 w 1875"/>
                <a:gd name="T79" fmla="*/ 1104 h 1111"/>
                <a:gd name="T80" fmla="*/ 843 w 1875"/>
                <a:gd name="T81" fmla="*/ 1083 h 1111"/>
                <a:gd name="T82" fmla="*/ 702 w 1875"/>
                <a:gd name="T83" fmla="*/ 1050 h 1111"/>
                <a:gd name="T84" fmla="*/ 578 w 1875"/>
                <a:gd name="T85" fmla="*/ 1006 h 1111"/>
                <a:gd name="T86" fmla="*/ 468 w 1875"/>
                <a:gd name="T87" fmla="*/ 956 h 1111"/>
                <a:gd name="T88" fmla="*/ 372 w 1875"/>
                <a:gd name="T89" fmla="*/ 900 h 1111"/>
                <a:gd name="T90" fmla="*/ 289 w 1875"/>
                <a:gd name="T91" fmla="*/ 840 h 1111"/>
                <a:gd name="T92" fmla="*/ 218 w 1875"/>
                <a:gd name="T93" fmla="*/ 779 h 1111"/>
                <a:gd name="T94" fmla="*/ 159 w 1875"/>
                <a:gd name="T95" fmla="*/ 720 h 1111"/>
                <a:gd name="T96" fmla="*/ 110 w 1875"/>
                <a:gd name="T97" fmla="*/ 662 h 1111"/>
                <a:gd name="T98" fmla="*/ 72 w 1875"/>
                <a:gd name="T99" fmla="*/ 610 h 1111"/>
                <a:gd name="T100" fmla="*/ 43 w 1875"/>
                <a:gd name="T101" fmla="*/ 564 h 1111"/>
                <a:gd name="T102" fmla="*/ 22 w 1875"/>
                <a:gd name="T103" fmla="*/ 528 h 1111"/>
                <a:gd name="T104" fmla="*/ 10 w 1875"/>
                <a:gd name="T105" fmla="*/ 503 h 1111"/>
                <a:gd name="T106" fmla="*/ 4 w 1875"/>
                <a:gd name="T107" fmla="*/ 490 h 1111"/>
                <a:gd name="T108" fmla="*/ 0 w 1875"/>
                <a:gd name="T109" fmla="*/ 469 h 1111"/>
                <a:gd name="T110" fmla="*/ 3 w 1875"/>
                <a:gd name="T111" fmla="*/ 41 h 1111"/>
                <a:gd name="T112" fmla="*/ 25 w 1875"/>
                <a:gd name="T113" fmla="*/ 12 h 1111"/>
                <a:gd name="T114" fmla="*/ 59 w 1875"/>
                <a:gd name="T11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75" h="1111">
                  <a:moveTo>
                    <a:pt x="59" y="0"/>
                  </a:moveTo>
                  <a:lnTo>
                    <a:pt x="78" y="4"/>
                  </a:lnTo>
                  <a:lnTo>
                    <a:pt x="94" y="12"/>
                  </a:lnTo>
                  <a:lnTo>
                    <a:pt x="107" y="24"/>
                  </a:lnTo>
                  <a:lnTo>
                    <a:pt x="115" y="41"/>
                  </a:lnTo>
                  <a:lnTo>
                    <a:pt x="117" y="59"/>
                  </a:lnTo>
                  <a:lnTo>
                    <a:pt x="117" y="456"/>
                  </a:lnTo>
                  <a:lnTo>
                    <a:pt x="123" y="466"/>
                  </a:lnTo>
                  <a:lnTo>
                    <a:pt x="129" y="479"/>
                  </a:lnTo>
                  <a:lnTo>
                    <a:pt x="138" y="495"/>
                  </a:lnTo>
                  <a:lnTo>
                    <a:pt x="148" y="513"/>
                  </a:lnTo>
                  <a:lnTo>
                    <a:pt x="161" y="533"/>
                  </a:lnTo>
                  <a:lnTo>
                    <a:pt x="177" y="556"/>
                  </a:lnTo>
                  <a:lnTo>
                    <a:pt x="194" y="579"/>
                  </a:lnTo>
                  <a:lnTo>
                    <a:pt x="214" y="605"/>
                  </a:lnTo>
                  <a:lnTo>
                    <a:pt x="237" y="631"/>
                  </a:lnTo>
                  <a:lnTo>
                    <a:pt x="262" y="659"/>
                  </a:lnTo>
                  <a:lnTo>
                    <a:pt x="290" y="687"/>
                  </a:lnTo>
                  <a:lnTo>
                    <a:pt x="322" y="714"/>
                  </a:lnTo>
                  <a:lnTo>
                    <a:pt x="355" y="743"/>
                  </a:lnTo>
                  <a:lnTo>
                    <a:pt x="392" y="771"/>
                  </a:lnTo>
                  <a:lnTo>
                    <a:pt x="433" y="798"/>
                  </a:lnTo>
                  <a:lnTo>
                    <a:pt x="477" y="825"/>
                  </a:lnTo>
                  <a:lnTo>
                    <a:pt x="523" y="851"/>
                  </a:lnTo>
                  <a:lnTo>
                    <a:pt x="574" y="875"/>
                  </a:lnTo>
                  <a:lnTo>
                    <a:pt x="628" y="898"/>
                  </a:lnTo>
                  <a:lnTo>
                    <a:pt x="685" y="919"/>
                  </a:lnTo>
                  <a:lnTo>
                    <a:pt x="746" y="938"/>
                  </a:lnTo>
                  <a:lnTo>
                    <a:pt x="811" y="955"/>
                  </a:lnTo>
                  <a:lnTo>
                    <a:pt x="880" y="969"/>
                  </a:lnTo>
                  <a:lnTo>
                    <a:pt x="954" y="979"/>
                  </a:lnTo>
                  <a:lnTo>
                    <a:pt x="1032" y="988"/>
                  </a:lnTo>
                  <a:lnTo>
                    <a:pt x="1113" y="992"/>
                  </a:lnTo>
                  <a:lnTo>
                    <a:pt x="1113" y="469"/>
                  </a:lnTo>
                  <a:lnTo>
                    <a:pt x="1116" y="449"/>
                  </a:lnTo>
                  <a:lnTo>
                    <a:pt x="1125" y="433"/>
                  </a:lnTo>
                  <a:lnTo>
                    <a:pt x="1137" y="421"/>
                  </a:lnTo>
                  <a:lnTo>
                    <a:pt x="1153" y="412"/>
                  </a:lnTo>
                  <a:lnTo>
                    <a:pt x="1171" y="410"/>
                  </a:lnTo>
                  <a:lnTo>
                    <a:pt x="1191" y="412"/>
                  </a:lnTo>
                  <a:lnTo>
                    <a:pt x="1207" y="421"/>
                  </a:lnTo>
                  <a:lnTo>
                    <a:pt x="1219" y="433"/>
                  </a:lnTo>
                  <a:lnTo>
                    <a:pt x="1228" y="449"/>
                  </a:lnTo>
                  <a:lnTo>
                    <a:pt x="1230" y="469"/>
                  </a:lnTo>
                  <a:lnTo>
                    <a:pt x="1230" y="992"/>
                  </a:lnTo>
                  <a:lnTo>
                    <a:pt x="1307" y="989"/>
                  </a:lnTo>
                  <a:lnTo>
                    <a:pt x="1379" y="981"/>
                  </a:lnTo>
                  <a:lnTo>
                    <a:pt x="1446" y="972"/>
                  </a:lnTo>
                  <a:lnTo>
                    <a:pt x="1509" y="960"/>
                  </a:lnTo>
                  <a:lnTo>
                    <a:pt x="1567" y="946"/>
                  </a:lnTo>
                  <a:lnTo>
                    <a:pt x="1621" y="931"/>
                  </a:lnTo>
                  <a:lnTo>
                    <a:pt x="1670" y="915"/>
                  </a:lnTo>
                  <a:lnTo>
                    <a:pt x="1714" y="898"/>
                  </a:lnTo>
                  <a:lnTo>
                    <a:pt x="1754" y="881"/>
                  </a:lnTo>
                  <a:lnTo>
                    <a:pt x="1790" y="865"/>
                  </a:lnTo>
                  <a:lnTo>
                    <a:pt x="1804" y="860"/>
                  </a:lnTo>
                  <a:lnTo>
                    <a:pt x="1820" y="859"/>
                  </a:lnTo>
                  <a:lnTo>
                    <a:pt x="1834" y="862"/>
                  </a:lnTo>
                  <a:lnTo>
                    <a:pt x="1848" y="869"/>
                  </a:lnTo>
                  <a:lnTo>
                    <a:pt x="1860" y="878"/>
                  </a:lnTo>
                  <a:lnTo>
                    <a:pt x="1868" y="892"/>
                  </a:lnTo>
                  <a:lnTo>
                    <a:pt x="1874" y="907"/>
                  </a:lnTo>
                  <a:lnTo>
                    <a:pt x="1875" y="922"/>
                  </a:lnTo>
                  <a:lnTo>
                    <a:pt x="1872" y="937"/>
                  </a:lnTo>
                  <a:lnTo>
                    <a:pt x="1865" y="950"/>
                  </a:lnTo>
                  <a:lnTo>
                    <a:pt x="1855" y="961"/>
                  </a:lnTo>
                  <a:lnTo>
                    <a:pt x="1842" y="970"/>
                  </a:lnTo>
                  <a:lnTo>
                    <a:pt x="1804" y="988"/>
                  </a:lnTo>
                  <a:lnTo>
                    <a:pt x="1762" y="1006"/>
                  </a:lnTo>
                  <a:lnTo>
                    <a:pt x="1715" y="1024"/>
                  </a:lnTo>
                  <a:lnTo>
                    <a:pt x="1663" y="1041"/>
                  </a:lnTo>
                  <a:lnTo>
                    <a:pt x="1606" y="1057"/>
                  </a:lnTo>
                  <a:lnTo>
                    <a:pt x="1545" y="1072"/>
                  </a:lnTo>
                  <a:lnTo>
                    <a:pt x="1480" y="1085"/>
                  </a:lnTo>
                  <a:lnTo>
                    <a:pt x="1410" y="1096"/>
                  </a:lnTo>
                  <a:lnTo>
                    <a:pt x="1336" y="1104"/>
                  </a:lnTo>
                  <a:lnTo>
                    <a:pt x="1256" y="1109"/>
                  </a:lnTo>
                  <a:lnTo>
                    <a:pt x="1171" y="1111"/>
                  </a:lnTo>
                  <a:lnTo>
                    <a:pt x="1083" y="1109"/>
                  </a:lnTo>
                  <a:lnTo>
                    <a:pt x="999" y="1104"/>
                  </a:lnTo>
                  <a:lnTo>
                    <a:pt x="919" y="1094"/>
                  </a:lnTo>
                  <a:lnTo>
                    <a:pt x="843" y="1083"/>
                  </a:lnTo>
                  <a:lnTo>
                    <a:pt x="771" y="1067"/>
                  </a:lnTo>
                  <a:lnTo>
                    <a:pt x="702" y="1050"/>
                  </a:lnTo>
                  <a:lnTo>
                    <a:pt x="639" y="1028"/>
                  </a:lnTo>
                  <a:lnTo>
                    <a:pt x="578" y="1006"/>
                  </a:lnTo>
                  <a:lnTo>
                    <a:pt x="521" y="981"/>
                  </a:lnTo>
                  <a:lnTo>
                    <a:pt x="468" y="956"/>
                  </a:lnTo>
                  <a:lnTo>
                    <a:pt x="418" y="928"/>
                  </a:lnTo>
                  <a:lnTo>
                    <a:pt x="372" y="900"/>
                  </a:lnTo>
                  <a:lnTo>
                    <a:pt x="328" y="871"/>
                  </a:lnTo>
                  <a:lnTo>
                    <a:pt x="289" y="840"/>
                  </a:lnTo>
                  <a:lnTo>
                    <a:pt x="252" y="810"/>
                  </a:lnTo>
                  <a:lnTo>
                    <a:pt x="218" y="779"/>
                  </a:lnTo>
                  <a:lnTo>
                    <a:pt x="187" y="749"/>
                  </a:lnTo>
                  <a:lnTo>
                    <a:pt x="159" y="720"/>
                  </a:lnTo>
                  <a:lnTo>
                    <a:pt x="133" y="690"/>
                  </a:lnTo>
                  <a:lnTo>
                    <a:pt x="110" y="662"/>
                  </a:lnTo>
                  <a:lnTo>
                    <a:pt x="90" y="636"/>
                  </a:lnTo>
                  <a:lnTo>
                    <a:pt x="72" y="610"/>
                  </a:lnTo>
                  <a:lnTo>
                    <a:pt x="57" y="586"/>
                  </a:lnTo>
                  <a:lnTo>
                    <a:pt x="43" y="564"/>
                  </a:lnTo>
                  <a:lnTo>
                    <a:pt x="32" y="545"/>
                  </a:lnTo>
                  <a:lnTo>
                    <a:pt x="22" y="528"/>
                  </a:lnTo>
                  <a:lnTo>
                    <a:pt x="15" y="513"/>
                  </a:lnTo>
                  <a:lnTo>
                    <a:pt x="10" y="503"/>
                  </a:lnTo>
                  <a:lnTo>
                    <a:pt x="7" y="494"/>
                  </a:lnTo>
                  <a:lnTo>
                    <a:pt x="4" y="490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Freeform 51"/>
            <p:cNvSpPr/>
            <p:nvPr/>
          </p:nvSpPr>
          <p:spPr bwMode="auto">
            <a:xfrm>
              <a:off x="7613650" y="3248026"/>
              <a:ext cx="15875" cy="38100"/>
            </a:xfrm>
            <a:custGeom>
              <a:avLst/>
              <a:gdLst>
                <a:gd name="T0" fmla="*/ 59 w 117"/>
                <a:gd name="T1" fmla="*/ 0 h 291"/>
                <a:gd name="T2" fmla="*/ 77 w 117"/>
                <a:gd name="T3" fmla="*/ 2 h 291"/>
                <a:gd name="T4" fmla="*/ 93 w 117"/>
                <a:gd name="T5" fmla="*/ 11 h 291"/>
                <a:gd name="T6" fmla="*/ 106 w 117"/>
                <a:gd name="T7" fmla="*/ 23 h 291"/>
                <a:gd name="T8" fmla="*/ 114 w 117"/>
                <a:gd name="T9" fmla="*/ 39 h 291"/>
                <a:gd name="T10" fmla="*/ 117 w 117"/>
                <a:gd name="T11" fmla="*/ 58 h 291"/>
                <a:gd name="T12" fmla="*/ 117 w 117"/>
                <a:gd name="T13" fmla="*/ 233 h 291"/>
                <a:gd name="T14" fmla="*/ 114 w 117"/>
                <a:gd name="T15" fmla="*/ 252 h 291"/>
                <a:gd name="T16" fmla="*/ 106 w 117"/>
                <a:gd name="T17" fmla="*/ 268 h 291"/>
                <a:gd name="T18" fmla="*/ 93 w 117"/>
                <a:gd name="T19" fmla="*/ 281 h 291"/>
                <a:gd name="T20" fmla="*/ 77 w 117"/>
                <a:gd name="T21" fmla="*/ 289 h 291"/>
                <a:gd name="T22" fmla="*/ 59 w 117"/>
                <a:gd name="T23" fmla="*/ 291 h 291"/>
                <a:gd name="T24" fmla="*/ 39 w 117"/>
                <a:gd name="T25" fmla="*/ 289 h 291"/>
                <a:gd name="T26" fmla="*/ 23 w 117"/>
                <a:gd name="T27" fmla="*/ 281 h 291"/>
                <a:gd name="T28" fmla="*/ 11 w 117"/>
                <a:gd name="T29" fmla="*/ 268 h 291"/>
                <a:gd name="T30" fmla="*/ 2 w 117"/>
                <a:gd name="T31" fmla="*/ 252 h 291"/>
                <a:gd name="T32" fmla="*/ 0 w 117"/>
                <a:gd name="T33" fmla="*/ 233 h 291"/>
                <a:gd name="T34" fmla="*/ 0 w 117"/>
                <a:gd name="T35" fmla="*/ 58 h 291"/>
                <a:gd name="T36" fmla="*/ 2 w 117"/>
                <a:gd name="T37" fmla="*/ 39 h 291"/>
                <a:gd name="T38" fmla="*/ 11 w 117"/>
                <a:gd name="T39" fmla="*/ 23 h 291"/>
                <a:gd name="T40" fmla="*/ 23 w 117"/>
                <a:gd name="T41" fmla="*/ 11 h 291"/>
                <a:gd name="T42" fmla="*/ 39 w 117"/>
                <a:gd name="T43" fmla="*/ 2 h 291"/>
                <a:gd name="T44" fmla="*/ 59 w 117"/>
                <a:gd name="T4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291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7" y="233"/>
                  </a:lnTo>
                  <a:lnTo>
                    <a:pt x="114" y="252"/>
                  </a:lnTo>
                  <a:lnTo>
                    <a:pt x="106" y="268"/>
                  </a:lnTo>
                  <a:lnTo>
                    <a:pt x="93" y="281"/>
                  </a:lnTo>
                  <a:lnTo>
                    <a:pt x="77" y="289"/>
                  </a:lnTo>
                  <a:lnTo>
                    <a:pt x="59" y="291"/>
                  </a:lnTo>
                  <a:lnTo>
                    <a:pt x="39" y="289"/>
                  </a:lnTo>
                  <a:lnTo>
                    <a:pt x="23" y="281"/>
                  </a:lnTo>
                  <a:lnTo>
                    <a:pt x="11" y="268"/>
                  </a:lnTo>
                  <a:lnTo>
                    <a:pt x="2" y="252"/>
                  </a:lnTo>
                  <a:lnTo>
                    <a:pt x="0" y="233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7272338" y="2854326"/>
              <a:ext cx="465137" cy="385763"/>
            </a:xfrm>
            <a:custGeom>
              <a:avLst/>
              <a:gdLst>
                <a:gd name="T0" fmla="*/ 2588 w 3514"/>
                <a:gd name="T1" fmla="*/ 2713 h 2923"/>
                <a:gd name="T2" fmla="*/ 2588 w 3514"/>
                <a:gd name="T3" fmla="*/ 2782 h 2923"/>
                <a:gd name="T4" fmla="*/ 2654 w 3514"/>
                <a:gd name="T5" fmla="*/ 2803 h 2923"/>
                <a:gd name="T6" fmla="*/ 2694 w 3514"/>
                <a:gd name="T7" fmla="*/ 2748 h 2923"/>
                <a:gd name="T8" fmla="*/ 2654 w 3514"/>
                <a:gd name="T9" fmla="*/ 2693 h 2923"/>
                <a:gd name="T10" fmla="*/ 1702 w 3514"/>
                <a:gd name="T11" fmla="*/ 709 h 2923"/>
                <a:gd name="T12" fmla="*/ 1642 w 3514"/>
                <a:gd name="T13" fmla="*/ 749 h 2923"/>
                <a:gd name="T14" fmla="*/ 1664 w 3514"/>
                <a:gd name="T15" fmla="*/ 793 h 2923"/>
                <a:gd name="T16" fmla="*/ 1756 w 3514"/>
                <a:gd name="T17" fmla="*/ 819 h 2923"/>
                <a:gd name="T18" fmla="*/ 1850 w 3514"/>
                <a:gd name="T19" fmla="*/ 793 h 2923"/>
                <a:gd name="T20" fmla="*/ 1872 w 3514"/>
                <a:gd name="T21" fmla="*/ 749 h 2923"/>
                <a:gd name="T22" fmla="*/ 1812 w 3514"/>
                <a:gd name="T23" fmla="*/ 709 h 2923"/>
                <a:gd name="T24" fmla="*/ 1764 w 3514"/>
                <a:gd name="T25" fmla="*/ 0 h 2923"/>
                <a:gd name="T26" fmla="*/ 3504 w 3514"/>
                <a:gd name="T27" fmla="*/ 727 h 2923"/>
                <a:gd name="T28" fmla="*/ 3504 w 3514"/>
                <a:gd name="T29" fmla="*/ 792 h 2923"/>
                <a:gd name="T30" fmla="*/ 2694 w 3514"/>
                <a:gd name="T31" fmla="*/ 1243 h 2923"/>
                <a:gd name="T32" fmla="*/ 3407 w 3514"/>
                <a:gd name="T33" fmla="*/ 901 h 2923"/>
                <a:gd name="T34" fmla="*/ 3473 w 3514"/>
                <a:gd name="T35" fmla="*/ 879 h 2923"/>
                <a:gd name="T36" fmla="*/ 3514 w 3514"/>
                <a:gd name="T37" fmla="*/ 935 h 2923"/>
                <a:gd name="T38" fmla="*/ 3493 w 3514"/>
                <a:gd name="T39" fmla="*/ 1039 h 2923"/>
                <a:gd name="T40" fmla="*/ 2719 w 3514"/>
                <a:gd name="T41" fmla="*/ 2067 h 2923"/>
                <a:gd name="T42" fmla="*/ 2788 w 3514"/>
                <a:gd name="T43" fmla="*/ 1965 h 2923"/>
                <a:gd name="T44" fmla="*/ 2810 w 3514"/>
                <a:gd name="T45" fmla="*/ 1520 h 2923"/>
                <a:gd name="T46" fmla="*/ 2851 w 3514"/>
                <a:gd name="T47" fmla="*/ 1465 h 2923"/>
                <a:gd name="T48" fmla="*/ 2917 w 3514"/>
                <a:gd name="T49" fmla="*/ 1486 h 2923"/>
                <a:gd name="T50" fmla="*/ 2924 w 3514"/>
                <a:gd name="T51" fmla="*/ 1949 h 2923"/>
                <a:gd name="T52" fmla="*/ 2904 w 3514"/>
                <a:gd name="T53" fmla="*/ 1994 h 2923"/>
                <a:gd name="T54" fmla="*/ 2842 w 3514"/>
                <a:gd name="T55" fmla="*/ 2098 h 2923"/>
                <a:gd name="T56" fmla="*/ 2731 w 3514"/>
                <a:gd name="T57" fmla="*/ 2221 h 2923"/>
                <a:gd name="T58" fmla="*/ 2747 w 3514"/>
                <a:gd name="T59" fmla="*/ 2613 h 2923"/>
                <a:gd name="T60" fmla="*/ 2808 w 3514"/>
                <a:gd name="T61" fmla="*/ 2716 h 2923"/>
                <a:gd name="T62" fmla="*/ 2787 w 3514"/>
                <a:gd name="T63" fmla="*/ 2836 h 2923"/>
                <a:gd name="T64" fmla="*/ 2696 w 3514"/>
                <a:gd name="T65" fmla="*/ 2912 h 2923"/>
                <a:gd name="T66" fmla="*/ 2574 w 3514"/>
                <a:gd name="T67" fmla="*/ 2912 h 2923"/>
                <a:gd name="T68" fmla="*/ 2483 w 3514"/>
                <a:gd name="T69" fmla="*/ 2836 h 2923"/>
                <a:gd name="T70" fmla="*/ 2462 w 3514"/>
                <a:gd name="T71" fmla="*/ 2716 h 2923"/>
                <a:gd name="T72" fmla="*/ 2524 w 3514"/>
                <a:gd name="T73" fmla="*/ 2613 h 2923"/>
                <a:gd name="T74" fmla="*/ 1909 w 3514"/>
                <a:gd name="T75" fmla="*/ 893 h 2923"/>
                <a:gd name="T76" fmla="*/ 1756 w 3514"/>
                <a:gd name="T77" fmla="*/ 935 h 2923"/>
                <a:gd name="T78" fmla="*/ 1618 w 3514"/>
                <a:gd name="T79" fmla="*/ 902 h 2923"/>
                <a:gd name="T80" fmla="*/ 1535 w 3514"/>
                <a:gd name="T81" fmla="*/ 815 h 2923"/>
                <a:gd name="T82" fmla="*/ 1535 w 3514"/>
                <a:gd name="T83" fmla="*/ 704 h 2923"/>
                <a:gd name="T84" fmla="*/ 1618 w 3514"/>
                <a:gd name="T85" fmla="*/ 618 h 2923"/>
                <a:gd name="T86" fmla="*/ 1756 w 3514"/>
                <a:gd name="T87" fmla="*/ 585 h 2923"/>
                <a:gd name="T88" fmla="*/ 1896 w 3514"/>
                <a:gd name="T89" fmla="*/ 618 h 2923"/>
                <a:gd name="T90" fmla="*/ 1979 w 3514"/>
                <a:gd name="T91" fmla="*/ 704 h 2923"/>
                <a:gd name="T92" fmla="*/ 1986 w 3514"/>
                <a:gd name="T93" fmla="*/ 797 h 2923"/>
                <a:gd name="T94" fmla="*/ 212 w 3514"/>
                <a:gd name="T95" fmla="*/ 760 h 2923"/>
                <a:gd name="T96" fmla="*/ 2379 w 3514"/>
                <a:gd name="T97" fmla="*/ 1150 h 2923"/>
                <a:gd name="T98" fmla="*/ 2425 w 3514"/>
                <a:gd name="T99" fmla="*/ 1186 h 2923"/>
                <a:gd name="T100" fmla="*/ 2417 w 3514"/>
                <a:gd name="T101" fmla="*/ 1243 h 2923"/>
                <a:gd name="T102" fmla="*/ 1768 w 3514"/>
                <a:gd name="T103" fmla="*/ 1519 h 2923"/>
                <a:gd name="T104" fmla="*/ 36 w 3514"/>
                <a:gd name="T105" fmla="*/ 813 h 2923"/>
                <a:gd name="T106" fmla="*/ 0 w 3514"/>
                <a:gd name="T107" fmla="*/ 760 h 2923"/>
                <a:gd name="T108" fmla="*/ 36 w 3514"/>
                <a:gd name="T109" fmla="*/ 706 h 2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14" h="2923">
                  <a:moveTo>
                    <a:pt x="2636" y="2689"/>
                  </a:moveTo>
                  <a:lnTo>
                    <a:pt x="2616" y="2693"/>
                  </a:lnTo>
                  <a:lnTo>
                    <a:pt x="2600" y="2700"/>
                  </a:lnTo>
                  <a:lnTo>
                    <a:pt x="2588" y="2713"/>
                  </a:lnTo>
                  <a:lnTo>
                    <a:pt x="2579" y="2729"/>
                  </a:lnTo>
                  <a:lnTo>
                    <a:pt x="2577" y="2748"/>
                  </a:lnTo>
                  <a:lnTo>
                    <a:pt x="2579" y="2766"/>
                  </a:lnTo>
                  <a:lnTo>
                    <a:pt x="2588" y="2782"/>
                  </a:lnTo>
                  <a:lnTo>
                    <a:pt x="2600" y="2795"/>
                  </a:lnTo>
                  <a:lnTo>
                    <a:pt x="2616" y="2803"/>
                  </a:lnTo>
                  <a:lnTo>
                    <a:pt x="2636" y="2806"/>
                  </a:lnTo>
                  <a:lnTo>
                    <a:pt x="2654" y="2803"/>
                  </a:lnTo>
                  <a:lnTo>
                    <a:pt x="2670" y="2795"/>
                  </a:lnTo>
                  <a:lnTo>
                    <a:pt x="2683" y="2782"/>
                  </a:lnTo>
                  <a:lnTo>
                    <a:pt x="2691" y="2766"/>
                  </a:lnTo>
                  <a:lnTo>
                    <a:pt x="2694" y="2748"/>
                  </a:lnTo>
                  <a:lnTo>
                    <a:pt x="2691" y="2729"/>
                  </a:lnTo>
                  <a:lnTo>
                    <a:pt x="2683" y="2713"/>
                  </a:lnTo>
                  <a:lnTo>
                    <a:pt x="2670" y="2700"/>
                  </a:lnTo>
                  <a:lnTo>
                    <a:pt x="2654" y="2693"/>
                  </a:lnTo>
                  <a:lnTo>
                    <a:pt x="2636" y="2689"/>
                  </a:lnTo>
                  <a:close/>
                  <a:moveTo>
                    <a:pt x="1756" y="702"/>
                  </a:moveTo>
                  <a:lnTo>
                    <a:pt x="1728" y="704"/>
                  </a:lnTo>
                  <a:lnTo>
                    <a:pt x="1702" y="709"/>
                  </a:lnTo>
                  <a:lnTo>
                    <a:pt x="1681" y="717"/>
                  </a:lnTo>
                  <a:lnTo>
                    <a:pt x="1664" y="727"/>
                  </a:lnTo>
                  <a:lnTo>
                    <a:pt x="1651" y="738"/>
                  </a:lnTo>
                  <a:lnTo>
                    <a:pt x="1642" y="749"/>
                  </a:lnTo>
                  <a:lnTo>
                    <a:pt x="1639" y="760"/>
                  </a:lnTo>
                  <a:lnTo>
                    <a:pt x="1642" y="771"/>
                  </a:lnTo>
                  <a:lnTo>
                    <a:pt x="1651" y="781"/>
                  </a:lnTo>
                  <a:lnTo>
                    <a:pt x="1664" y="793"/>
                  </a:lnTo>
                  <a:lnTo>
                    <a:pt x="1681" y="803"/>
                  </a:lnTo>
                  <a:lnTo>
                    <a:pt x="1702" y="811"/>
                  </a:lnTo>
                  <a:lnTo>
                    <a:pt x="1728" y="817"/>
                  </a:lnTo>
                  <a:lnTo>
                    <a:pt x="1756" y="819"/>
                  </a:lnTo>
                  <a:lnTo>
                    <a:pt x="1786" y="817"/>
                  </a:lnTo>
                  <a:lnTo>
                    <a:pt x="1812" y="811"/>
                  </a:lnTo>
                  <a:lnTo>
                    <a:pt x="1833" y="803"/>
                  </a:lnTo>
                  <a:lnTo>
                    <a:pt x="1850" y="793"/>
                  </a:lnTo>
                  <a:lnTo>
                    <a:pt x="1863" y="781"/>
                  </a:lnTo>
                  <a:lnTo>
                    <a:pt x="1872" y="771"/>
                  </a:lnTo>
                  <a:lnTo>
                    <a:pt x="1874" y="760"/>
                  </a:lnTo>
                  <a:lnTo>
                    <a:pt x="1872" y="749"/>
                  </a:lnTo>
                  <a:lnTo>
                    <a:pt x="1863" y="738"/>
                  </a:lnTo>
                  <a:lnTo>
                    <a:pt x="1850" y="727"/>
                  </a:lnTo>
                  <a:lnTo>
                    <a:pt x="1833" y="717"/>
                  </a:lnTo>
                  <a:lnTo>
                    <a:pt x="1812" y="709"/>
                  </a:lnTo>
                  <a:lnTo>
                    <a:pt x="1786" y="704"/>
                  </a:lnTo>
                  <a:lnTo>
                    <a:pt x="1756" y="702"/>
                  </a:lnTo>
                  <a:close/>
                  <a:moveTo>
                    <a:pt x="1749" y="0"/>
                  </a:moveTo>
                  <a:lnTo>
                    <a:pt x="1764" y="0"/>
                  </a:lnTo>
                  <a:lnTo>
                    <a:pt x="1779" y="4"/>
                  </a:lnTo>
                  <a:lnTo>
                    <a:pt x="3478" y="706"/>
                  </a:lnTo>
                  <a:lnTo>
                    <a:pt x="3493" y="714"/>
                  </a:lnTo>
                  <a:lnTo>
                    <a:pt x="3504" y="727"/>
                  </a:lnTo>
                  <a:lnTo>
                    <a:pt x="3511" y="743"/>
                  </a:lnTo>
                  <a:lnTo>
                    <a:pt x="3514" y="760"/>
                  </a:lnTo>
                  <a:lnTo>
                    <a:pt x="3511" y="777"/>
                  </a:lnTo>
                  <a:lnTo>
                    <a:pt x="3504" y="792"/>
                  </a:lnTo>
                  <a:lnTo>
                    <a:pt x="3493" y="805"/>
                  </a:lnTo>
                  <a:lnTo>
                    <a:pt x="3478" y="813"/>
                  </a:lnTo>
                  <a:lnTo>
                    <a:pt x="2694" y="1138"/>
                  </a:lnTo>
                  <a:lnTo>
                    <a:pt x="2694" y="1243"/>
                  </a:lnTo>
                  <a:lnTo>
                    <a:pt x="3397" y="955"/>
                  </a:lnTo>
                  <a:lnTo>
                    <a:pt x="3397" y="935"/>
                  </a:lnTo>
                  <a:lnTo>
                    <a:pt x="3400" y="917"/>
                  </a:lnTo>
                  <a:lnTo>
                    <a:pt x="3407" y="901"/>
                  </a:lnTo>
                  <a:lnTo>
                    <a:pt x="3420" y="888"/>
                  </a:lnTo>
                  <a:lnTo>
                    <a:pt x="3436" y="879"/>
                  </a:lnTo>
                  <a:lnTo>
                    <a:pt x="3455" y="877"/>
                  </a:lnTo>
                  <a:lnTo>
                    <a:pt x="3473" y="879"/>
                  </a:lnTo>
                  <a:lnTo>
                    <a:pt x="3489" y="888"/>
                  </a:lnTo>
                  <a:lnTo>
                    <a:pt x="3502" y="901"/>
                  </a:lnTo>
                  <a:lnTo>
                    <a:pt x="3511" y="917"/>
                  </a:lnTo>
                  <a:lnTo>
                    <a:pt x="3514" y="935"/>
                  </a:lnTo>
                  <a:lnTo>
                    <a:pt x="3514" y="993"/>
                  </a:lnTo>
                  <a:lnTo>
                    <a:pt x="3511" y="1011"/>
                  </a:lnTo>
                  <a:lnTo>
                    <a:pt x="3504" y="1026"/>
                  </a:lnTo>
                  <a:lnTo>
                    <a:pt x="3493" y="1039"/>
                  </a:lnTo>
                  <a:lnTo>
                    <a:pt x="3478" y="1047"/>
                  </a:lnTo>
                  <a:lnTo>
                    <a:pt x="2694" y="1370"/>
                  </a:lnTo>
                  <a:lnTo>
                    <a:pt x="2694" y="2094"/>
                  </a:lnTo>
                  <a:lnTo>
                    <a:pt x="2719" y="2067"/>
                  </a:lnTo>
                  <a:lnTo>
                    <a:pt x="2741" y="2039"/>
                  </a:lnTo>
                  <a:lnTo>
                    <a:pt x="2759" y="2013"/>
                  </a:lnTo>
                  <a:lnTo>
                    <a:pt x="2775" y="1988"/>
                  </a:lnTo>
                  <a:lnTo>
                    <a:pt x="2788" y="1965"/>
                  </a:lnTo>
                  <a:lnTo>
                    <a:pt x="2799" y="1946"/>
                  </a:lnTo>
                  <a:lnTo>
                    <a:pt x="2806" y="1930"/>
                  </a:lnTo>
                  <a:lnTo>
                    <a:pt x="2810" y="1918"/>
                  </a:lnTo>
                  <a:lnTo>
                    <a:pt x="2810" y="1520"/>
                  </a:lnTo>
                  <a:lnTo>
                    <a:pt x="2814" y="1502"/>
                  </a:lnTo>
                  <a:lnTo>
                    <a:pt x="2822" y="1486"/>
                  </a:lnTo>
                  <a:lnTo>
                    <a:pt x="2835" y="1473"/>
                  </a:lnTo>
                  <a:lnTo>
                    <a:pt x="2851" y="1465"/>
                  </a:lnTo>
                  <a:lnTo>
                    <a:pt x="2869" y="1461"/>
                  </a:lnTo>
                  <a:lnTo>
                    <a:pt x="2888" y="1465"/>
                  </a:lnTo>
                  <a:lnTo>
                    <a:pt x="2904" y="1473"/>
                  </a:lnTo>
                  <a:lnTo>
                    <a:pt x="2917" y="1486"/>
                  </a:lnTo>
                  <a:lnTo>
                    <a:pt x="2926" y="1502"/>
                  </a:lnTo>
                  <a:lnTo>
                    <a:pt x="2928" y="1520"/>
                  </a:lnTo>
                  <a:lnTo>
                    <a:pt x="2928" y="1930"/>
                  </a:lnTo>
                  <a:lnTo>
                    <a:pt x="2924" y="1949"/>
                  </a:lnTo>
                  <a:lnTo>
                    <a:pt x="2923" y="1953"/>
                  </a:lnTo>
                  <a:lnTo>
                    <a:pt x="2919" y="1963"/>
                  </a:lnTo>
                  <a:lnTo>
                    <a:pt x="2913" y="1976"/>
                  </a:lnTo>
                  <a:lnTo>
                    <a:pt x="2904" y="1994"/>
                  </a:lnTo>
                  <a:lnTo>
                    <a:pt x="2894" y="2017"/>
                  </a:lnTo>
                  <a:lnTo>
                    <a:pt x="2880" y="2041"/>
                  </a:lnTo>
                  <a:lnTo>
                    <a:pt x="2863" y="2069"/>
                  </a:lnTo>
                  <a:lnTo>
                    <a:pt x="2842" y="2098"/>
                  </a:lnTo>
                  <a:lnTo>
                    <a:pt x="2820" y="2129"/>
                  </a:lnTo>
                  <a:lnTo>
                    <a:pt x="2793" y="2159"/>
                  </a:lnTo>
                  <a:lnTo>
                    <a:pt x="2764" y="2190"/>
                  </a:lnTo>
                  <a:lnTo>
                    <a:pt x="2731" y="2221"/>
                  </a:lnTo>
                  <a:lnTo>
                    <a:pt x="2694" y="2251"/>
                  </a:lnTo>
                  <a:lnTo>
                    <a:pt x="2694" y="2583"/>
                  </a:lnTo>
                  <a:lnTo>
                    <a:pt x="2722" y="2596"/>
                  </a:lnTo>
                  <a:lnTo>
                    <a:pt x="2747" y="2613"/>
                  </a:lnTo>
                  <a:lnTo>
                    <a:pt x="2769" y="2634"/>
                  </a:lnTo>
                  <a:lnTo>
                    <a:pt x="2786" y="2658"/>
                  </a:lnTo>
                  <a:lnTo>
                    <a:pt x="2800" y="2686"/>
                  </a:lnTo>
                  <a:lnTo>
                    <a:pt x="2808" y="2716"/>
                  </a:lnTo>
                  <a:lnTo>
                    <a:pt x="2810" y="2748"/>
                  </a:lnTo>
                  <a:lnTo>
                    <a:pt x="2808" y="2779"/>
                  </a:lnTo>
                  <a:lnTo>
                    <a:pt x="2800" y="2808"/>
                  </a:lnTo>
                  <a:lnTo>
                    <a:pt x="2787" y="2836"/>
                  </a:lnTo>
                  <a:lnTo>
                    <a:pt x="2770" y="2861"/>
                  </a:lnTo>
                  <a:lnTo>
                    <a:pt x="2749" y="2882"/>
                  </a:lnTo>
                  <a:lnTo>
                    <a:pt x="2724" y="2899"/>
                  </a:lnTo>
                  <a:lnTo>
                    <a:pt x="2696" y="2912"/>
                  </a:lnTo>
                  <a:lnTo>
                    <a:pt x="2667" y="2920"/>
                  </a:lnTo>
                  <a:lnTo>
                    <a:pt x="2636" y="2923"/>
                  </a:lnTo>
                  <a:lnTo>
                    <a:pt x="2604" y="2920"/>
                  </a:lnTo>
                  <a:lnTo>
                    <a:pt x="2574" y="2912"/>
                  </a:lnTo>
                  <a:lnTo>
                    <a:pt x="2546" y="2899"/>
                  </a:lnTo>
                  <a:lnTo>
                    <a:pt x="2522" y="2882"/>
                  </a:lnTo>
                  <a:lnTo>
                    <a:pt x="2501" y="2861"/>
                  </a:lnTo>
                  <a:lnTo>
                    <a:pt x="2483" y="2836"/>
                  </a:lnTo>
                  <a:lnTo>
                    <a:pt x="2470" y="2808"/>
                  </a:lnTo>
                  <a:lnTo>
                    <a:pt x="2462" y="2779"/>
                  </a:lnTo>
                  <a:lnTo>
                    <a:pt x="2460" y="2748"/>
                  </a:lnTo>
                  <a:lnTo>
                    <a:pt x="2462" y="2716"/>
                  </a:lnTo>
                  <a:lnTo>
                    <a:pt x="2470" y="2686"/>
                  </a:lnTo>
                  <a:lnTo>
                    <a:pt x="2484" y="2658"/>
                  </a:lnTo>
                  <a:lnTo>
                    <a:pt x="2502" y="2634"/>
                  </a:lnTo>
                  <a:lnTo>
                    <a:pt x="2524" y="2613"/>
                  </a:lnTo>
                  <a:lnTo>
                    <a:pt x="2548" y="2596"/>
                  </a:lnTo>
                  <a:lnTo>
                    <a:pt x="2577" y="2583"/>
                  </a:lnTo>
                  <a:lnTo>
                    <a:pt x="2577" y="1142"/>
                  </a:lnTo>
                  <a:lnTo>
                    <a:pt x="1909" y="893"/>
                  </a:lnTo>
                  <a:lnTo>
                    <a:pt x="1876" y="911"/>
                  </a:lnTo>
                  <a:lnTo>
                    <a:pt x="1840" y="924"/>
                  </a:lnTo>
                  <a:lnTo>
                    <a:pt x="1799" y="933"/>
                  </a:lnTo>
                  <a:lnTo>
                    <a:pt x="1756" y="935"/>
                  </a:lnTo>
                  <a:lnTo>
                    <a:pt x="1718" y="933"/>
                  </a:lnTo>
                  <a:lnTo>
                    <a:pt x="1682" y="926"/>
                  </a:lnTo>
                  <a:lnTo>
                    <a:pt x="1649" y="915"/>
                  </a:lnTo>
                  <a:lnTo>
                    <a:pt x="1618" y="902"/>
                  </a:lnTo>
                  <a:lnTo>
                    <a:pt x="1590" y="885"/>
                  </a:lnTo>
                  <a:lnTo>
                    <a:pt x="1567" y="864"/>
                  </a:lnTo>
                  <a:lnTo>
                    <a:pt x="1549" y="841"/>
                  </a:lnTo>
                  <a:lnTo>
                    <a:pt x="1535" y="815"/>
                  </a:lnTo>
                  <a:lnTo>
                    <a:pt x="1525" y="789"/>
                  </a:lnTo>
                  <a:lnTo>
                    <a:pt x="1523" y="760"/>
                  </a:lnTo>
                  <a:lnTo>
                    <a:pt x="1525" y="731"/>
                  </a:lnTo>
                  <a:lnTo>
                    <a:pt x="1535" y="704"/>
                  </a:lnTo>
                  <a:lnTo>
                    <a:pt x="1549" y="678"/>
                  </a:lnTo>
                  <a:lnTo>
                    <a:pt x="1567" y="656"/>
                  </a:lnTo>
                  <a:lnTo>
                    <a:pt x="1590" y="636"/>
                  </a:lnTo>
                  <a:lnTo>
                    <a:pt x="1618" y="618"/>
                  </a:lnTo>
                  <a:lnTo>
                    <a:pt x="1649" y="604"/>
                  </a:lnTo>
                  <a:lnTo>
                    <a:pt x="1682" y="593"/>
                  </a:lnTo>
                  <a:lnTo>
                    <a:pt x="1718" y="587"/>
                  </a:lnTo>
                  <a:lnTo>
                    <a:pt x="1756" y="585"/>
                  </a:lnTo>
                  <a:lnTo>
                    <a:pt x="1795" y="587"/>
                  </a:lnTo>
                  <a:lnTo>
                    <a:pt x="1832" y="593"/>
                  </a:lnTo>
                  <a:lnTo>
                    <a:pt x="1865" y="604"/>
                  </a:lnTo>
                  <a:lnTo>
                    <a:pt x="1896" y="618"/>
                  </a:lnTo>
                  <a:lnTo>
                    <a:pt x="1923" y="636"/>
                  </a:lnTo>
                  <a:lnTo>
                    <a:pt x="1946" y="656"/>
                  </a:lnTo>
                  <a:lnTo>
                    <a:pt x="1965" y="678"/>
                  </a:lnTo>
                  <a:lnTo>
                    <a:pt x="1979" y="704"/>
                  </a:lnTo>
                  <a:lnTo>
                    <a:pt x="1988" y="731"/>
                  </a:lnTo>
                  <a:lnTo>
                    <a:pt x="1991" y="760"/>
                  </a:lnTo>
                  <a:lnTo>
                    <a:pt x="1990" y="779"/>
                  </a:lnTo>
                  <a:lnTo>
                    <a:pt x="1986" y="797"/>
                  </a:lnTo>
                  <a:lnTo>
                    <a:pt x="2629" y="1038"/>
                  </a:lnTo>
                  <a:lnTo>
                    <a:pt x="3302" y="760"/>
                  </a:lnTo>
                  <a:lnTo>
                    <a:pt x="1756" y="122"/>
                  </a:lnTo>
                  <a:lnTo>
                    <a:pt x="212" y="760"/>
                  </a:lnTo>
                  <a:lnTo>
                    <a:pt x="1756" y="1399"/>
                  </a:lnTo>
                  <a:lnTo>
                    <a:pt x="2349" y="1154"/>
                  </a:lnTo>
                  <a:lnTo>
                    <a:pt x="2364" y="1150"/>
                  </a:lnTo>
                  <a:lnTo>
                    <a:pt x="2379" y="1150"/>
                  </a:lnTo>
                  <a:lnTo>
                    <a:pt x="2394" y="1154"/>
                  </a:lnTo>
                  <a:lnTo>
                    <a:pt x="2407" y="1161"/>
                  </a:lnTo>
                  <a:lnTo>
                    <a:pt x="2417" y="1172"/>
                  </a:lnTo>
                  <a:lnTo>
                    <a:pt x="2425" y="1186"/>
                  </a:lnTo>
                  <a:lnTo>
                    <a:pt x="2429" y="1201"/>
                  </a:lnTo>
                  <a:lnTo>
                    <a:pt x="2429" y="1216"/>
                  </a:lnTo>
                  <a:lnTo>
                    <a:pt x="2425" y="1230"/>
                  </a:lnTo>
                  <a:lnTo>
                    <a:pt x="2417" y="1243"/>
                  </a:lnTo>
                  <a:lnTo>
                    <a:pt x="2407" y="1254"/>
                  </a:lnTo>
                  <a:lnTo>
                    <a:pt x="2394" y="1261"/>
                  </a:lnTo>
                  <a:lnTo>
                    <a:pt x="1779" y="1516"/>
                  </a:lnTo>
                  <a:lnTo>
                    <a:pt x="1768" y="1519"/>
                  </a:lnTo>
                  <a:lnTo>
                    <a:pt x="1756" y="1520"/>
                  </a:lnTo>
                  <a:lnTo>
                    <a:pt x="1746" y="1519"/>
                  </a:lnTo>
                  <a:lnTo>
                    <a:pt x="1734" y="1516"/>
                  </a:lnTo>
                  <a:lnTo>
                    <a:pt x="36" y="813"/>
                  </a:lnTo>
                  <a:lnTo>
                    <a:pt x="21" y="805"/>
                  </a:lnTo>
                  <a:lnTo>
                    <a:pt x="10" y="792"/>
                  </a:lnTo>
                  <a:lnTo>
                    <a:pt x="2" y="777"/>
                  </a:lnTo>
                  <a:lnTo>
                    <a:pt x="0" y="760"/>
                  </a:lnTo>
                  <a:lnTo>
                    <a:pt x="2" y="743"/>
                  </a:lnTo>
                  <a:lnTo>
                    <a:pt x="10" y="727"/>
                  </a:lnTo>
                  <a:lnTo>
                    <a:pt x="21" y="714"/>
                  </a:lnTo>
                  <a:lnTo>
                    <a:pt x="36" y="706"/>
                  </a:lnTo>
                  <a:lnTo>
                    <a:pt x="1734" y="4"/>
                  </a:lnTo>
                  <a:lnTo>
                    <a:pt x="1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53"/>
            <p:cNvSpPr/>
            <p:nvPr/>
          </p:nvSpPr>
          <p:spPr bwMode="auto">
            <a:xfrm>
              <a:off x="7635875" y="3240088"/>
              <a:ext cx="23812" cy="46038"/>
            </a:xfrm>
            <a:custGeom>
              <a:avLst/>
              <a:gdLst>
                <a:gd name="T0" fmla="*/ 61 w 176"/>
                <a:gd name="T1" fmla="*/ 0 h 350"/>
                <a:gd name="T2" fmla="*/ 76 w 176"/>
                <a:gd name="T3" fmla="*/ 3 h 350"/>
                <a:gd name="T4" fmla="*/ 89 w 176"/>
                <a:gd name="T5" fmla="*/ 8 h 350"/>
                <a:gd name="T6" fmla="*/ 101 w 176"/>
                <a:gd name="T7" fmla="*/ 17 h 350"/>
                <a:gd name="T8" fmla="*/ 110 w 176"/>
                <a:gd name="T9" fmla="*/ 30 h 350"/>
                <a:gd name="T10" fmla="*/ 116 w 176"/>
                <a:gd name="T11" fmla="*/ 44 h 350"/>
                <a:gd name="T12" fmla="*/ 175 w 176"/>
                <a:gd name="T13" fmla="*/ 278 h 350"/>
                <a:gd name="T14" fmla="*/ 176 w 176"/>
                <a:gd name="T15" fmla="*/ 294 h 350"/>
                <a:gd name="T16" fmla="*/ 174 w 176"/>
                <a:gd name="T17" fmla="*/ 309 h 350"/>
                <a:gd name="T18" fmla="*/ 167 w 176"/>
                <a:gd name="T19" fmla="*/ 323 h 350"/>
                <a:gd name="T20" fmla="*/ 159 w 176"/>
                <a:gd name="T21" fmla="*/ 335 h 350"/>
                <a:gd name="T22" fmla="*/ 146 w 176"/>
                <a:gd name="T23" fmla="*/ 343 h 350"/>
                <a:gd name="T24" fmla="*/ 132 w 176"/>
                <a:gd name="T25" fmla="*/ 349 h 350"/>
                <a:gd name="T26" fmla="*/ 125 w 176"/>
                <a:gd name="T27" fmla="*/ 350 h 350"/>
                <a:gd name="T28" fmla="*/ 117 w 176"/>
                <a:gd name="T29" fmla="*/ 350 h 350"/>
                <a:gd name="T30" fmla="*/ 102 w 176"/>
                <a:gd name="T31" fmla="*/ 348 h 350"/>
                <a:gd name="T32" fmla="*/ 88 w 176"/>
                <a:gd name="T33" fmla="*/ 343 h 350"/>
                <a:gd name="T34" fmla="*/ 76 w 176"/>
                <a:gd name="T35" fmla="*/ 333 h 350"/>
                <a:gd name="T36" fmla="*/ 67 w 176"/>
                <a:gd name="T37" fmla="*/ 322 h 350"/>
                <a:gd name="T38" fmla="*/ 61 w 176"/>
                <a:gd name="T39" fmla="*/ 307 h 350"/>
                <a:gd name="T40" fmla="*/ 2 w 176"/>
                <a:gd name="T41" fmla="*/ 73 h 350"/>
                <a:gd name="T42" fmla="*/ 0 w 176"/>
                <a:gd name="T43" fmla="*/ 57 h 350"/>
                <a:gd name="T44" fmla="*/ 3 w 176"/>
                <a:gd name="T45" fmla="*/ 42 h 350"/>
                <a:gd name="T46" fmla="*/ 8 w 176"/>
                <a:gd name="T47" fmla="*/ 28 h 350"/>
                <a:gd name="T48" fmla="*/ 18 w 176"/>
                <a:gd name="T49" fmla="*/ 16 h 350"/>
                <a:gd name="T50" fmla="*/ 30 w 176"/>
                <a:gd name="T51" fmla="*/ 8 h 350"/>
                <a:gd name="T52" fmla="*/ 45 w 176"/>
                <a:gd name="T53" fmla="*/ 1 h 350"/>
                <a:gd name="T54" fmla="*/ 61 w 176"/>
                <a:gd name="T5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6" h="350">
                  <a:moveTo>
                    <a:pt x="61" y="0"/>
                  </a:moveTo>
                  <a:lnTo>
                    <a:pt x="76" y="3"/>
                  </a:lnTo>
                  <a:lnTo>
                    <a:pt x="89" y="8"/>
                  </a:lnTo>
                  <a:lnTo>
                    <a:pt x="101" y="17"/>
                  </a:lnTo>
                  <a:lnTo>
                    <a:pt x="110" y="30"/>
                  </a:lnTo>
                  <a:lnTo>
                    <a:pt x="116" y="44"/>
                  </a:lnTo>
                  <a:lnTo>
                    <a:pt x="175" y="278"/>
                  </a:lnTo>
                  <a:lnTo>
                    <a:pt x="176" y="294"/>
                  </a:lnTo>
                  <a:lnTo>
                    <a:pt x="174" y="309"/>
                  </a:lnTo>
                  <a:lnTo>
                    <a:pt x="167" y="323"/>
                  </a:lnTo>
                  <a:lnTo>
                    <a:pt x="159" y="335"/>
                  </a:lnTo>
                  <a:lnTo>
                    <a:pt x="146" y="343"/>
                  </a:lnTo>
                  <a:lnTo>
                    <a:pt x="132" y="349"/>
                  </a:lnTo>
                  <a:lnTo>
                    <a:pt x="125" y="350"/>
                  </a:lnTo>
                  <a:lnTo>
                    <a:pt x="117" y="350"/>
                  </a:lnTo>
                  <a:lnTo>
                    <a:pt x="102" y="348"/>
                  </a:lnTo>
                  <a:lnTo>
                    <a:pt x="88" y="343"/>
                  </a:lnTo>
                  <a:lnTo>
                    <a:pt x="76" y="333"/>
                  </a:lnTo>
                  <a:lnTo>
                    <a:pt x="67" y="322"/>
                  </a:lnTo>
                  <a:lnTo>
                    <a:pt x="61" y="307"/>
                  </a:lnTo>
                  <a:lnTo>
                    <a:pt x="2" y="73"/>
                  </a:lnTo>
                  <a:lnTo>
                    <a:pt x="0" y="57"/>
                  </a:lnTo>
                  <a:lnTo>
                    <a:pt x="3" y="42"/>
                  </a:lnTo>
                  <a:lnTo>
                    <a:pt x="8" y="28"/>
                  </a:lnTo>
                  <a:lnTo>
                    <a:pt x="18" y="16"/>
                  </a:lnTo>
                  <a:lnTo>
                    <a:pt x="30" y="8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80" name="Group 86"/>
          <p:cNvGrpSpPr/>
          <p:nvPr/>
        </p:nvGrpSpPr>
        <p:grpSpPr>
          <a:xfrm>
            <a:off x="653575" y="1701284"/>
            <a:ext cx="295948" cy="294922"/>
            <a:chOff x="2635183" y="1741740"/>
            <a:chExt cx="278774" cy="277812"/>
          </a:xfrm>
          <a:solidFill>
            <a:schemeClr val="bg1"/>
          </a:solidFill>
        </p:grpSpPr>
        <p:sp>
          <p:nvSpPr>
            <p:cNvPr id="81" name="Freeform 19"/>
            <p:cNvSpPr/>
            <p:nvPr/>
          </p:nvSpPr>
          <p:spPr bwMode="auto">
            <a:xfrm>
              <a:off x="2635183" y="1741740"/>
              <a:ext cx="230709" cy="277812"/>
            </a:xfrm>
            <a:custGeom>
              <a:avLst/>
              <a:gdLst>
                <a:gd name="T0" fmla="*/ 2677 w 2882"/>
                <a:gd name="T1" fmla="*/ 0 h 3468"/>
                <a:gd name="T2" fmla="*/ 2749 w 2882"/>
                <a:gd name="T3" fmla="*/ 13 h 3468"/>
                <a:gd name="T4" fmla="*/ 2809 w 2882"/>
                <a:gd name="T5" fmla="*/ 48 h 3468"/>
                <a:gd name="T6" fmla="*/ 2854 w 2882"/>
                <a:gd name="T7" fmla="*/ 101 h 3468"/>
                <a:gd name="T8" fmla="*/ 2879 w 2882"/>
                <a:gd name="T9" fmla="*/ 167 h 3468"/>
                <a:gd name="T10" fmla="*/ 2882 w 2882"/>
                <a:gd name="T11" fmla="*/ 940 h 3468"/>
                <a:gd name="T12" fmla="*/ 2873 w 2882"/>
                <a:gd name="T13" fmla="*/ 974 h 3468"/>
                <a:gd name="T14" fmla="*/ 2848 w 2882"/>
                <a:gd name="T15" fmla="*/ 998 h 3468"/>
                <a:gd name="T16" fmla="*/ 2814 w 2882"/>
                <a:gd name="T17" fmla="*/ 1008 h 3468"/>
                <a:gd name="T18" fmla="*/ 2780 w 2882"/>
                <a:gd name="T19" fmla="*/ 998 h 3468"/>
                <a:gd name="T20" fmla="*/ 2756 w 2882"/>
                <a:gd name="T21" fmla="*/ 974 h 3468"/>
                <a:gd name="T22" fmla="*/ 2746 w 2882"/>
                <a:gd name="T23" fmla="*/ 940 h 3468"/>
                <a:gd name="T24" fmla="*/ 2744 w 2882"/>
                <a:gd name="T25" fmla="*/ 185 h 3468"/>
                <a:gd name="T26" fmla="*/ 2726 w 2882"/>
                <a:gd name="T27" fmla="*/ 156 h 3468"/>
                <a:gd name="T28" fmla="*/ 2696 w 2882"/>
                <a:gd name="T29" fmla="*/ 138 h 3468"/>
                <a:gd name="T30" fmla="*/ 204 w 2882"/>
                <a:gd name="T31" fmla="*/ 136 h 3468"/>
                <a:gd name="T32" fmla="*/ 170 w 2882"/>
                <a:gd name="T33" fmla="*/ 145 h 3468"/>
                <a:gd name="T34" fmla="*/ 146 w 2882"/>
                <a:gd name="T35" fmla="*/ 169 h 3468"/>
                <a:gd name="T36" fmla="*/ 136 w 2882"/>
                <a:gd name="T37" fmla="*/ 203 h 3468"/>
                <a:gd name="T38" fmla="*/ 138 w 2882"/>
                <a:gd name="T39" fmla="*/ 3283 h 3468"/>
                <a:gd name="T40" fmla="*/ 156 w 2882"/>
                <a:gd name="T41" fmla="*/ 3312 h 3468"/>
                <a:gd name="T42" fmla="*/ 186 w 2882"/>
                <a:gd name="T43" fmla="*/ 3330 h 3468"/>
                <a:gd name="T44" fmla="*/ 2677 w 2882"/>
                <a:gd name="T45" fmla="*/ 3332 h 3468"/>
                <a:gd name="T46" fmla="*/ 2712 w 2882"/>
                <a:gd name="T47" fmla="*/ 3323 h 3468"/>
                <a:gd name="T48" fmla="*/ 2737 w 2882"/>
                <a:gd name="T49" fmla="*/ 3299 h 3468"/>
                <a:gd name="T50" fmla="*/ 2746 w 2882"/>
                <a:gd name="T51" fmla="*/ 3265 h 3468"/>
                <a:gd name="T52" fmla="*/ 2748 w 2882"/>
                <a:gd name="T53" fmla="*/ 2748 h 3468"/>
                <a:gd name="T54" fmla="*/ 2766 w 2882"/>
                <a:gd name="T55" fmla="*/ 2718 h 3468"/>
                <a:gd name="T56" fmla="*/ 2796 w 2882"/>
                <a:gd name="T57" fmla="*/ 2701 h 3468"/>
                <a:gd name="T58" fmla="*/ 2831 w 2882"/>
                <a:gd name="T59" fmla="*/ 2701 h 3468"/>
                <a:gd name="T60" fmla="*/ 2862 w 2882"/>
                <a:gd name="T61" fmla="*/ 2718 h 3468"/>
                <a:gd name="T62" fmla="*/ 2880 w 2882"/>
                <a:gd name="T63" fmla="*/ 2748 h 3468"/>
                <a:gd name="T64" fmla="*/ 2882 w 2882"/>
                <a:gd name="T65" fmla="*/ 3265 h 3468"/>
                <a:gd name="T66" fmla="*/ 2869 w 2882"/>
                <a:gd name="T67" fmla="*/ 3336 h 3468"/>
                <a:gd name="T68" fmla="*/ 2834 w 2882"/>
                <a:gd name="T69" fmla="*/ 3395 h 3468"/>
                <a:gd name="T70" fmla="*/ 2781 w 2882"/>
                <a:gd name="T71" fmla="*/ 3441 h 3468"/>
                <a:gd name="T72" fmla="*/ 2714 w 2882"/>
                <a:gd name="T73" fmla="*/ 3465 h 3468"/>
                <a:gd name="T74" fmla="*/ 204 w 2882"/>
                <a:gd name="T75" fmla="*/ 3468 h 3468"/>
                <a:gd name="T76" fmla="*/ 133 w 2882"/>
                <a:gd name="T77" fmla="*/ 3455 h 3468"/>
                <a:gd name="T78" fmla="*/ 73 w 2882"/>
                <a:gd name="T79" fmla="*/ 3420 h 3468"/>
                <a:gd name="T80" fmla="*/ 27 w 2882"/>
                <a:gd name="T81" fmla="*/ 3367 h 3468"/>
                <a:gd name="T82" fmla="*/ 3 w 2882"/>
                <a:gd name="T83" fmla="*/ 3301 h 3468"/>
                <a:gd name="T84" fmla="*/ 0 w 2882"/>
                <a:gd name="T85" fmla="*/ 203 h 3468"/>
                <a:gd name="T86" fmla="*/ 13 w 2882"/>
                <a:gd name="T87" fmla="*/ 132 h 3468"/>
                <a:gd name="T88" fmla="*/ 49 w 2882"/>
                <a:gd name="T89" fmla="*/ 73 h 3468"/>
                <a:gd name="T90" fmla="*/ 101 w 2882"/>
                <a:gd name="T91" fmla="*/ 27 h 3468"/>
                <a:gd name="T92" fmla="*/ 168 w 2882"/>
                <a:gd name="T93" fmla="*/ 3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2" h="3468">
                  <a:moveTo>
                    <a:pt x="204" y="0"/>
                  </a:moveTo>
                  <a:lnTo>
                    <a:pt x="2677" y="0"/>
                  </a:lnTo>
                  <a:lnTo>
                    <a:pt x="2714" y="3"/>
                  </a:lnTo>
                  <a:lnTo>
                    <a:pt x="2749" y="13"/>
                  </a:lnTo>
                  <a:lnTo>
                    <a:pt x="2781" y="27"/>
                  </a:lnTo>
                  <a:lnTo>
                    <a:pt x="2809" y="48"/>
                  </a:lnTo>
                  <a:lnTo>
                    <a:pt x="2834" y="73"/>
                  </a:lnTo>
                  <a:lnTo>
                    <a:pt x="2854" y="101"/>
                  </a:lnTo>
                  <a:lnTo>
                    <a:pt x="2869" y="132"/>
                  </a:lnTo>
                  <a:lnTo>
                    <a:pt x="2879" y="167"/>
                  </a:lnTo>
                  <a:lnTo>
                    <a:pt x="2882" y="203"/>
                  </a:lnTo>
                  <a:lnTo>
                    <a:pt x="2882" y="940"/>
                  </a:lnTo>
                  <a:lnTo>
                    <a:pt x="2880" y="957"/>
                  </a:lnTo>
                  <a:lnTo>
                    <a:pt x="2873" y="974"/>
                  </a:lnTo>
                  <a:lnTo>
                    <a:pt x="2862" y="988"/>
                  </a:lnTo>
                  <a:lnTo>
                    <a:pt x="2848" y="998"/>
                  </a:lnTo>
                  <a:lnTo>
                    <a:pt x="2831" y="1005"/>
                  </a:lnTo>
                  <a:lnTo>
                    <a:pt x="2814" y="1008"/>
                  </a:lnTo>
                  <a:lnTo>
                    <a:pt x="2796" y="1005"/>
                  </a:lnTo>
                  <a:lnTo>
                    <a:pt x="2780" y="998"/>
                  </a:lnTo>
                  <a:lnTo>
                    <a:pt x="2766" y="988"/>
                  </a:lnTo>
                  <a:lnTo>
                    <a:pt x="2756" y="974"/>
                  </a:lnTo>
                  <a:lnTo>
                    <a:pt x="2748" y="957"/>
                  </a:lnTo>
                  <a:lnTo>
                    <a:pt x="2746" y="940"/>
                  </a:lnTo>
                  <a:lnTo>
                    <a:pt x="2746" y="203"/>
                  </a:lnTo>
                  <a:lnTo>
                    <a:pt x="2744" y="185"/>
                  </a:lnTo>
                  <a:lnTo>
                    <a:pt x="2737" y="169"/>
                  </a:lnTo>
                  <a:lnTo>
                    <a:pt x="2726" y="156"/>
                  </a:lnTo>
                  <a:lnTo>
                    <a:pt x="2712" y="145"/>
                  </a:lnTo>
                  <a:lnTo>
                    <a:pt x="2696" y="138"/>
                  </a:lnTo>
                  <a:lnTo>
                    <a:pt x="2677" y="136"/>
                  </a:lnTo>
                  <a:lnTo>
                    <a:pt x="204" y="136"/>
                  </a:lnTo>
                  <a:lnTo>
                    <a:pt x="186" y="138"/>
                  </a:lnTo>
                  <a:lnTo>
                    <a:pt x="170" y="145"/>
                  </a:lnTo>
                  <a:lnTo>
                    <a:pt x="156" y="156"/>
                  </a:lnTo>
                  <a:lnTo>
                    <a:pt x="146" y="169"/>
                  </a:lnTo>
                  <a:lnTo>
                    <a:pt x="138" y="185"/>
                  </a:lnTo>
                  <a:lnTo>
                    <a:pt x="136" y="203"/>
                  </a:lnTo>
                  <a:lnTo>
                    <a:pt x="136" y="3265"/>
                  </a:lnTo>
                  <a:lnTo>
                    <a:pt x="138" y="3283"/>
                  </a:lnTo>
                  <a:lnTo>
                    <a:pt x="146" y="3299"/>
                  </a:lnTo>
                  <a:lnTo>
                    <a:pt x="156" y="3312"/>
                  </a:lnTo>
                  <a:lnTo>
                    <a:pt x="170" y="3323"/>
                  </a:lnTo>
                  <a:lnTo>
                    <a:pt x="186" y="3330"/>
                  </a:lnTo>
                  <a:lnTo>
                    <a:pt x="204" y="3332"/>
                  </a:lnTo>
                  <a:lnTo>
                    <a:pt x="2677" y="3332"/>
                  </a:lnTo>
                  <a:lnTo>
                    <a:pt x="2696" y="3330"/>
                  </a:lnTo>
                  <a:lnTo>
                    <a:pt x="2712" y="3323"/>
                  </a:lnTo>
                  <a:lnTo>
                    <a:pt x="2726" y="3312"/>
                  </a:lnTo>
                  <a:lnTo>
                    <a:pt x="2737" y="3299"/>
                  </a:lnTo>
                  <a:lnTo>
                    <a:pt x="2744" y="3283"/>
                  </a:lnTo>
                  <a:lnTo>
                    <a:pt x="2746" y="3265"/>
                  </a:lnTo>
                  <a:lnTo>
                    <a:pt x="2746" y="2766"/>
                  </a:lnTo>
                  <a:lnTo>
                    <a:pt x="2748" y="2748"/>
                  </a:lnTo>
                  <a:lnTo>
                    <a:pt x="2756" y="2731"/>
                  </a:lnTo>
                  <a:lnTo>
                    <a:pt x="2766" y="2718"/>
                  </a:lnTo>
                  <a:lnTo>
                    <a:pt x="2780" y="2707"/>
                  </a:lnTo>
                  <a:lnTo>
                    <a:pt x="2796" y="2701"/>
                  </a:lnTo>
                  <a:lnTo>
                    <a:pt x="2814" y="2698"/>
                  </a:lnTo>
                  <a:lnTo>
                    <a:pt x="2831" y="2701"/>
                  </a:lnTo>
                  <a:lnTo>
                    <a:pt x="2848" y="2707"/>
                  </a:lnTo>
                  <a:lnTo>
                    <a:pt x="2862" y="2718"/>
                  </a:lnTo>
                  <a:lnTo>
                    <a:pt x="2873" y="2731"/>
                  </a:lnTo>
                  <a:lnTo>
                    <a:pt x="2880" y="2748"/>
                  </a:lnTo>
                  <a:lnTo>
                    <a:pt x="2882" y="2766"/>
                  </a:lnTo>
                  <a:lnTo>
                    <a:pt x="2882" y="3265"/>
                  </a:lnTo>
                  <a:lnTo>
                    <a:pt x="2879" y="3301"/>
                  </a:lnTo>
                  <a:lnTo>
                    <a:pt x="2869" y="3336"/>
                  </a:lnTo>
                  <a:lnTo>
                    <a:pt x="2854" y="3367"/>
                  </a:lnTo>
                  <a:lnTo>
                    <a:pt x="2834" y="3395"/>
                  </a:lnTo>
                  <a:lnTo>
                    <a:pt x="2809" y="3420"/>
                  </a:lnTo>
                  <a:lnTo>
                    <a:pt x="2781" y="3441"/>
                  </a:lnTo>
                  <a:lnTo>
                    <a:pt x="2749" y="3455"/>
                  </a:lnTo>
                  <a:lnTo>
                    <a:pt x="2714" y="3465"/>
                  </a:lnTo>
                  <a:lnTo>
                    <a:pt x="2677" y="3468"/>
                  </a:lnTo>
                  <a:lnTo>
                    <a:pt x="204" y="3468"/>
                  </a:lnTo>
                  <a:lnTo>
                    <a:pt x="168" y="3465"/>
                  </a:lnTo>
                  <a:lnTo>
                    <a:pt x="133" y="3455"/>
                  </a:lnTo>
                  <a:lnTo>
                    <a:pt x="101" y="3441"/>
                  </a:lnTo>
                  <a:lnTo>
                    <a:pt x="73" y="3420"/>
                  </a:lnTo>
                  <a:lnTo>
                    <a:pt x="49" y="3395"/>
                  </a:lnTo>
                  <a:lnTo>
                    <a:pt x="27" y="3367"/>
                  </a:lnTo>
                  <a:lnTo>
                    <a:pt x="13" y="3336"/>
                  </a:lnTo>
                  <a:lnTo>
                    <a:pt x="3" y="3301"/>
                  </a:lnTo>
                  <a:lnTo>
                    <a:pt x="0" y="3265"/>
                  </a:lnTo>
                  <a:lnTo>
                    <a:pt x="0" y="203"/>
                  </a:lnTo>
                  <a:lnTo>
                    <a:pt x="3" y="167"/>
                  </a:lnTo>
                  <a:lnTo>
                    <a:pt x="13" y="132"/>
                  </a:lnTo>
                  <a:lnTo>
                    <a:pt x="27" y="101"/>
                  </a:lnTo>
                  <a:lnTo>
                    <a:pt x="49" y="73"/>
                  </a:lnTo>
                  <a:lnTo>
                    <a:pt x="73" y="48"/>
                  </a:lnTo>
                  <a:lnTo>
                    <a:pt x="101" y="27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2700551" y="1770579"/>
              <a:ext cx="99974" cy="99974"/>
            </a:xfrm>
            <a:custGeom>
              <a:avLst/>
              <a:gdLst>
                <a:gd name="T0" fmla="*/ 507 w 1251"/>
                <a:gd name="T1" fmla="*/ 860 h 1246"/>
                <a:gd name="T2" fmla="*/ 378 w 1251"/>
                <a:gd name="T3" fmla="*/ 947 h 1246"/>
                <a:gd name="T4" fmla="*/ 419 w 1251"/>
                <a:gd name="T5" fmla="*/ 1064 h 1246"/>
                <a:gd name="T6" fmla="*/ 626 w 1251"/>
                <a:gd name="T7" fmla="*/ 1111 h 1246"/>
                <a:gd name="T8" fmla="*/ 833 w 1251"/>
                <a:gd name="T9" fmla="*/ 1064 h 1246"/>
                <a:gd name="T10" fmla="*/ 874 w 1251"/>
                <a:gd name="T11" fmla="*/ 947 h 1246"/>
                <a:gd name="T12" fmla="*/ 745 w 1251"/>
                <a:gd name="T13" fmla="*/ 860 h 1246"/>
                <a:gd name="T14" fmla="*/ 626 w 1251"/>
                <a:gd name="T15" fmla="*/ 443 h 1246"/>
                <a:gd name="T16" fmla="*/ 541 w 1251"/>
                <a:gd name="T17" fmla="*/ 484 h 1246"/>
                <a:gd name="T18" fmla="*/ 517 w 1251"/>
                <a:gd name="T19" fmla="*/ 596 h 1246"/>
                <a:gd name="T20" fmla="*/ 558 w 1251"/>
                <a:gd name="T21" fmla="*/ 681 h 1246"/>
                <a:gd name="T22" fmla="*/ 651 w 1251"/>
                <a:gd name="T23" fmla="*/ 702 h 1246"/>
                <a:gd name="T24" fmla="*/ 724 w 1251"/>
                <a:gd name="T25" fmla="*/ 644 h 1246"/>
                <a:gd name="T26" fmla="*/ 732 w 1251"/>
                <a:gd name="T27" fmla="*/ 527 h 1246"/>
                <a:gd name="T28" fmla="*/ 674 w 1251"/>
                <a:gd name="T29" fmla="*/ 455 h 1246"/>
                <a:gd name="T30" fmla="*/ 569 w 1251"/>
                <a:gd name="T31" fmla="*/ 138 h 1246"/>
                <a:gd name="T32" fmla="*/ 364 w 1251"/>
                <a:gd name="T33" fmla="*/ 211 h 1246"/>
                <a:gd name="T34" fmla="*/ 213 w 1251"/>
                <a:gd name="T35" fmla="*/ 361 h 1246"/>
                <a:gd name="T36" fmla="*/ 139 w 1251"/>
                <a:gd name="T37" fmla="*/ 566 h 1246"/>
                <a:gd name="T38" fmla="*/ 162 w 1251"/>
                <a:gd name="T39" fmla="*/ 777 h 1246"/>
                <a:gd name="T40" fmla="*/ 259 w 1251"/>
                <a:gd name="T41" fmla="*/ 876 h 1246"/>
                <a:gd name="T42" fmla="*/ 394 w 1251"/>
                <a:gd name="T43" fmla="*/ 765 h 1246"/>
                <a:gd name="T44" fmla="*/ 390 w 1251"/>
                <a:gd name="T45" fmla="*/ 661 h 1246"/>
                <a:gd name="T46" fmla="*/ 384 w 1251"/>
                <a:gd name="T47" fmla="*/ 513 h 1246"/>
                <a:gd name="T48" fmla="*/ 453 w 1251"/>
                <a:gd name="T49" fmla="*/ 379 h 1246"/>
                <a:gd name="T50" fmla="*/ 586 w 1251"/>
                <a:gd name="T51" fmla="*/ 311 h 1246"/>
                <a:gd name="T52" fmla="*/ 738 w 1251"/>
                <a:gd name="T53" fmla="*/ 335 h 1246"/>
                <a:gd name="T54" fmla="*/ 844 w 1251"/>
                <a:gd name="T55" fmla="*/ 440 h 1246"/>
                <a:gd name="T56" fmla="*/ 870 w 1251"/>
                <a:gd name="T57" fmla="*/ 596 h 1246"/>
                <a:gd name="T58" fmla="*/ 837 w 1251"/>
                <a:gd name="T59" fmla="*/ 719 h 1246"/>
                <a:gd name="T60" fmla="*/ 931 w 1251"/>
                <a:gd name="T61" fmla="*/ 814 h 1246"/>
                <a:gd name="T62" fmla="*/ 1047 w 1251"/>
                <a:gd name="T63" fmla="*/ 870 h 1246"/>
                <a:gd name="T64" fmla="*/ 1113 w 1251"/>
                <a:gd name="T65" fmla="*/ 677 h 1246"/>
                <a:gd name="T66" fmla="*/ 1086 w 1251"/>
                <a:gd name="T67" fmla="*/ 459 h 1246"/>
                <a:gd name="T68" fmla="*/ 971 w 1251"/>
                <a:gd name="T69" fmla="*/ 278 h 1246"/>
                <a:gd name="T70" fmla="*/ 791 w 1251"/>
                <a:gd name="T71" fmla="*/ 164 h 1246"/>
                <a:gd name="T72" fmla="*/ 626 w 1251"/>
                <a:gd name="T73" fmla="*/ 0 h 1246"/>
                <a:gd name="T74" fmla="*/ 869 w 1251"/>
                <a:gd name="T75" fmla="*/ 49 h 1246"/>
                <a:gd name="T76" fmla="*/ 1068 w 1251"/>
                <a:gd name="T77" fmla="*/ 183 h 1246"/>
                <a:gd name="T78" fmla="*/ 1202 w 1251"/>
                <a:gd name="T79" fmla="*/ 380 h 1246"/>
                <a:gd name="T80" fmla="*/ 1251 w 1251"/>
                <a:gd name="T81" fmla="*/ 623 h 1246"/>
                <a:gd name="T82" fmla="*/ 1209 w 1251"/>
                <a:gd name="T83" fmla="*/ 848 h 1246"/>
                <a:gd name="T84" fmla="*/ 1094 w 1251"/>
                <a:gd name="T85" fmla="*/ 1036 h 1246"/>
                <a:gd name="T86" fmla="*/ 1004 w 1251"/>
                <a:gd name="T87" fmla="*/ 1119 h 1246"/>
                <a:gd name="T88" fmla="*/ 802 w 1251"/>
                <a:gd name="T89" fmla="*/ 1221 h 1246"/>
                <a:gd name="T90" fmla="*/ 565 w 1251"/>
                <a:gd name="T91" fmla="*/ 1243 h 1246"/>
                <a:gd name="T92" fmla="*/ 344 w 1251"/>
                <a:gd name="T93" fmla="*/ 1179 h 1246"/>
                <a:gd name="T94" fmla="*/ 201 w 1251"/>
                <a:gd name="T95" fmla="*/ 1079 h 1246"/>
                <a:gd name="T96" fmla="*/ 92 w 1251"/>
                <a:gd name="T97" fmla="*/ 948 h 1246"/>
                <a:gd name="T98" fmla="*/ 12 w 1251"/>
                <a:gd name="T99" fmla="*/ 739 h 1246"/>
                <a:gd name="T100" fmla="*/ 14 w 1251"/>
                <a:gd name="T101" fmla="*/ 498 h 1246"/>
                <a:gd name="T102" fmla="*/ 108 w 1251"/>
                <a:gd name="T103" fmla="*/ 275 h 1246"/>
                <a:gd name="T104" fmla="*/ 276 w 1251"/>
                <a:gd name="T105" fmla="*/ 106 h 1246"/>
                <a:gd name="T106" fmla="*/ 500 w 1251"/>
                <a:gd name="T107" fmla="*/ 12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1" h="1246">
                  <a:moveTo>
                    <a:pt x="626" y="839"/>
                  </a:moveTo>
                  <a:lnTo>
                    <a:pt x="585" y="843"/>
                  </a:lnTo>
                  <a:lnTo>
                    <a:pt x="545" y="849"/>
                  </a:lnTo>
                  <a:lnTo>
                    <a:pt x="507" y="860"/>
                  </a:lnTo>
                  <a:lnTo>
                    <a:pt x="472" y="876"/>
                  </a:lnTo>
                  <a:lnTo>
                    <a:pt x="437" y="896"/>
                  </a:lnTo>
                  <a:lnTo>
                    <a:pt x="406" y="920"/>
                  </a:lnTo>
                  <a:lnTo>
                    <a:pt x="378" y="947"/>
                  </a:lnTo>
                  <a:lnTo>
                    <a:pt x="352" y="977"/>
                  </a:lnTo>
                  <a:lnTo>
                    <a:pt x="330" y="1012"/>
                  </a:lnTo>
                  <a:lnTo>
                    <a:pt x="373" y="1040"/>
                  </a:lnTo>
                  <a:lnTo>
                    <a:pt x="419" y="1064"/>
                  </a:lnTo>
                  <a:lnTo>
                    <a:pt x="467" y="1084"/>
                  </a:lnTo>
                  <a:lnTo>
                    <a:pt x="518" y="1099"/>
                  </a:lnTo>
                  <a:lnTo>
                    <a:pt x="572" y="1107"/>
                  </a:lnTo>
                  <a:lnTo>
                    <a:pt x="626" y="1111"/>
                  </a:lnTo>
                  <a:lnTo>
                    <a:pt x="680" y="1107"/>
                  </a:lnTo>
                  <a:lnTo>
                    <a:pt x="734" y="1099"/>
                  </a:lnTo>
                  <a:lnTo>
                    <a:pt x="785" y="1084"/>
                  </a:lnTo>
                  <a:lnTo>
                    <a:pt x="833" y="1064"/>
                  </a:lnTo>
                  <a:lnTo>
                    <a:pt x="879" y="1040"/>
                  </a:lnTo>
                  <a:lnTo>
                    <a:pt x="922" y="1012"/>
                  </a:lnTo>
                  <a:lnTo>
                    <a:pt x="900" y="977"/>
                  </a:lnTo>
                  <a:lnTo>
                    <a:pt x="874" y="947"/>
                  </a:lnTo>
                  <a:lnTo>
                    <a:pt x="846" y="920"/>
                  </a:lnTo>
                  <a:lnTo>
                    <a:pt x="814" y="896"/>
                  </a:lnTo>
                  <a:lnTo>
                    <a:pt x="781" y="876"/>
                  </a:lnTo>
                  <a:lnTo>
                    <a:pt x="745" y="860"/>
                  </a:lnTo>
                  <a:lnTo>
                    <a:pt x="707" y="849"/>
                  </a:lnTo>
                  <a:lnTo>
                    <a:pt x="667" y="843"/>
                  </a:lnTo>
                  <a:lnTo>
                    <a:pt x="626" y="839"/>
                  </a:lnTo>
                  <a:close/>
                  <a:moveTo>
                    <a:pt x="626" y="443"/>
                  </a:moveTo>
                  <a:lnTo>
                    <a:pt x="601" y="446"/>
                  </a:lnTo>
                  <a:lnTo>
                    <a:pt x="578" y="455"/>
                  </a:lnTo>
                  <a:lnTo>
                    <a:pt x="558" y="467"/>
                  </a:lnTo>
                  <a:lnTo>
                    <a:pt x="541" y="484"/>
                  </a:lnTo>
                  <a:lnTo>
                    <a:pt x="528" y="504"/>
                  </a:lnTo>
                  <a:lnTo>
                    <a:pt x="520" y="527"/>
                  </a:lnTo>
                  <a:lnTo>
                    <a:pt x="517" y="551"/>
                  </a:lnTo>
                  <a:lnTo>
                    <a:pt x="517" y="596"/>
                  </a:lnTo>
                  <a:lnTo>
                    <a:pt x="520" y="621"/>
                  </a:lnTo>
                  <a:lnTo>
                    <a:pt x="528" y="644"/>
                  </a:lnTo>
                  <a:lnTo>
                    <a:pt x="541" y="664"/>
                  </a:lnTo>
                  <a:lnTo>
                    <a:pt x="558" y="681"/>
                  </a:lnTo>
                  <a:lnTo>
                    <a:pt x="578" y="693"/>
                  </a:lnTo>
                  <a:lnTo>
                    <a:pt x="601" y="702"/>
                  </a:lnTo>
                  <a:lnTo>
                    <a:pt x="626" y="704"/>
                  </a:lnTo>
                  <a:lnTo>
                    <a:pt x="651" y="702"/>
                  </a:lnTo>
                  <a:lnTo>
                    <a:pt x="674" y="693"/>
                  </a:lnTo>
                  <a:lnTo>
                    <a:pt x="694" y="681"/>
                  </a:lnTo>
                  <a:lnTo>
                    <a:pt x="711" y="664"/>
                  </a:lnTo>
                  <a:lnTo>
                    <a:pt x="724" y="644"/>
                  </a:lnTo>
                  <a:lnTo>
                    <a:pt x="732" y="621"/>
                  </a:lnTo>
                  <a:lnTo>
                    <a:pt x="735" y="596"/>
                  </a:lnTo>
                  <a:lnTo>
                    <a:pt x="735" y="551"/>
                  </a:lnTo>
                  <a:lnTo>
                    <a:pt x="732" y="527"/>
                  </a:lnTo>
                  <a:lnTo>
                    <a:pt x="724" y="504"/>
                  </a:lnTo>
                  <a:lnTo>
                    <a:pt x="711" y="484"/>
                  </a:lnTo>
                  <a:lnTo>
                    <a:pt x="694" y="467"/>
                  </a:lnTo>
                  <a:lnTo>
                    <a:pt x="674" y="455"/>
                  </a:lnTo>
                  <a:lnTo>
                    <a:pt x="651" y="446"/>
                  </a:lnTo>
                  <a:lnTo>
                    <a:pt x="626" y="443"/>
                  </a:lnTo>
                  <a:close/>
                  <a:moveTo>
                    <a:pt x="626" y="135"/>
                  </a:moveTo>
                  <a:lnTo>
                    <a:pt x="569" y="138"/>
                  </a:lnTo>
                  <a:lnTo>
                    <a:pt x="514" y="148"/>
                  </a:lnTo>
                  <a:lnTo>
                    <a:pt x="461" y="164"/>
                  </a:lnTo>
                  <a:lnTo>
                    <a:pt x="411" y="185"/>
                  </a:lnTo>
                  <a:lnTo>
                    <a:pt x="364" y="211"/>
                  </a:lnTo>
                  <a:lnTo>
                    <a:pt x="320" y="242"/>
                  </a:lnTo>
                  <a:lnTo>
                    <a:pt x="280" y="278"/>
                  </a:lnTo>
                  <a:lnTo>
                    <a:pt x="244" y="318"/>
                  </a:lnTo>
                  <a:lnTo>
                    <a:pt x="213" y="361"/>
                  </a:lnTo>
                  <a:lnTo>
                    <a:pt x="187" y="409"/>
                  </a:lnTo>
                  <a:lnTo>
                    <a:pt x="165" y="459"/>
                  </a:lnTo>
                  <a:lnTo>
                    <a:pt x="150" y="512"/>
                  </a:lnTo>
                  <a:lnTo>
                    <a:pt x="139" y="566"/>
                  </a:lnTo>
                  <a:lnTo>
                    <a:pt x="136" y="623"/>
                  </a:lnTo>
                  <a:lnTo>
                    <a:pt x="139" y="677"/>
                  </a:lnTo>
                  <a:lnTo>
                    <a:pt x="148" y="728"/>
                  </a:lnTo>
                  <a:lnTo>
                    <a:pt x="162" y="777"/>
                  </a:lnTo>
                  <a:lnTo>
                    <a:pt x="180" y="825"/>
                  </a:lnTo>
                  <a:lnTo>
                    <a:pt x="204" y="870"/>
                  </a:lnTo>
                  <a:lnTo>
                    <a:pt x="232" y="912"/>
                  </a:lnTo>
                  <a:lnTo>
                    <a:pt x="259" y="876"/>
                  </a:lnTo>
                  <a:lnTo>
                    <a:pt x="288" y="844"/>
                  </a:lnTo>
                  <a:lnTo>
                    <a:pt x="321" y="814"/>
                  </a:lnTo>
                  <a:lnTo>
                    <a:pt x="356" y="788"/>
                  </a:lnTo>
                  <a:lnTo>
                    <a:pt x="394" y="765"/>
                  </a:lnTo>
                  <a:lnTo>
                    <a:pt x="433" y="745"/>
                  </a:lnTo>
                  <a:lnTo>
                    <a:pt x="415" y="719"/>
                  </a:lnTo>
                  <a:lnTo>
                    <a:pt x="401" y="690"/>
                  </a:lnTo>
                  <a:lnTo>
                    <a:pt x="390" y="661"/>
                  </a:lnTo>
                  <a:lnTo>
                    <a:pt x="384" y="629"/>
                  </a:lnTo>
                  <a:lnTo>
                    <a:pt x="381" y="596"/>
                  </a:lnTo>
                  <a:lnTo>
                    <a:pt x="381" y="551"/>
                  </a:lnTo>
                  <a:lnTo>
                    <a:pt x="384" y="513"/>
                  </a:lnTo>
                  <a:lnTo>
                    <a:pt x="394" y="475"/>
                  </a:lnTo>
                  <a:lnTo>
                    <a:pt x="408" y="440"/>
                  </a:lnTo>
                  <a:lnTo>
                    <a:pt x="428" y="407"/>
                  </a:lnTo>
                  <a:lnTo>
                    <a:pt x="453" y="379"/>
                  </a:lnTo>
                  <a:lnTo>
                    <a:pt x="481" y="355"/>
                  </a:lnTo>
                  <a:lnTo>
                    <a:pt x="514" y="335"/>
                  </a:lnTo>
                  <a:lnTo>
                    <a:pt x="549" y="320"/>
                  </a:lnTo>
                  <a:lnTo>
                    <a:pt x="586" y="311"/>
                  </a:lnTo>
                  <a:lnTo>
                    <a:pt x="626" y="308"/>
                  </a:lnTo>
                  <a:lnTo>
                    <a:pt x="666" y="311"/>
                  </a:lnTo>
                  <a:lnTo>
                    <a:pt x="704" y="320"/>
                  </a:lnTo>
                  <a:lnTo>
                    <a:pt x="738" y="335"/>
                  </a:lnTo>
                  <a:lnTo>
                    <a:pt x="770" y="355"/>
                  </a:lnTo>
                  <a:lnTo>
                    <a:pt x="798" y="379"/>
                  </a:lnTo>
                  <a:lnTo>
                    <a:pt x="824" y="407"/>
                  </a:lnTo>
                  <a:lnTo>
                    <a:pt x="844" y="440"/>
                  </a:lnTo>
                  <a:lnTo>
                    <a:pt x="859" y="475"/>
                  </a:lnTo>
                  <a:lnTo>
                    <a:pt x="867" y="513"/>
                  </a:lnTo>
                  <a:lnTo>
                    <a:pt x="870" y="551"/>
                  </a:lnTo>
                  <a:lnTo>
                    <a:pt x="870" y="596"/>
                  </a:lnTo>
                  <a:lnTo>
                    <a:pt x="868" y="629"/>
                  </a:lnTo>
                  <a:lnTo>
                    <a:pt x="862" y="661"/>
                  </a:lnTo>
                  <a:lnTo>
                    <a:pt x="851" y="690"/>
                  </a:lnTo>
                  <a:lnTo>
                    <a:pt x="837" y="719"/>
                  </a:lnTo>
                  <a:lnTo>
                    <a:pt x="820" y="745"/>
                  </a:lnTo>
                  <a:lnTo>
                    <a:pt x="859" y="765"/>
                  </a:lnTo>
                  <a:lnTo>
                    <a:pt x="897" y="788"/>
                  </a:lnTo>
                  <a:lnTo>
                    <a:pt x="931" y="814"/>
                  </a:lnTo>
                  <a:lnTo>
                    <a:pt x="963" y="844"/>
                  </a:lnTo>
                  <a:lnTo>
                    <a:pt x="994" y="876"/>
                  </a:lnTo>
                  <a:lnTo>
                    <a:pt x="1020" y="912"/>
                  </a:lnTo>
                  <a:lnTo>
                    <a:pt x="1047" y="870"/>
                  </a:lnTo>
                  <a:lnTo>
                    <a:pt x="1072" y="825"/>
                  </a:lnTo>
                  <a:lnTo>
                    <a:pt x="1090" y="777"/>
                  </a:lnTo>
                  <a:lnTo>
                    <a:pt x="1104" y="728"/>
                  </a:lnTo>
                  <a:lnTo>
                    <a:pt x="1113" y="677"/>
                  </a:lnTo>
                  <a:lnTo>
                    <a:pt x="1115" y="623"/>
                  </a:lnTo>
                  <a:lnTo>
                    <a:pt x="1112" y="566"/>
                  </a:lnTo>
                  <a:lnTo>
                    <a:pt x="1102" y="512"/>
                  </a:lnTo>
                  <a:lnTo>
                    <a:pt x="1086" y="459"/>
                  </a:lnTo>
                  <a:lnTo>
                    <a:pt x="1065" y="409"/>
                  </a:lnTo>
                  <a:lnTo>
                    <a:pt x="1039" y="361"/>
                  </a:lnTo>
                  <a:lnTo>
                    <a:pt x="1007" y="318"/>
                  </a:lnTo>
                  <a:lnTo>
                    <a:pt x="971" y="278"/>
                  </a:lnTo>
                  <a:lnTo>
                    <a:pt x="931" y="242"/>
                  </a:lnTo>
                  <a:lnTo>
                    <a:pt x="888" y="211"/>
                  </a:lnTo>
                  <a:lnTo>
                    <a:pt x="841" y="185"/>
                  </a:lnTo>
                  <a:lnTo>
                    <a:pt x="791" y="164"/>
                  </a:lnTo>
                  <a:lnTo>
                    <a:pt x="738" y="148"/>
                  </a:lnTo>
                  <a:lnTo>
                    <a:pt x="682" y="138"/>
                  </a:lnTo>
                  <a:lnTo>
                    <a:pt x="626" y="135"/>
                  </a:lnTo>
                  <a:close/>
                  <a:moveTo>
                    <a:pt x="626" y="0"/>
                  </a:moveTo>
                  <a:lnTo>
                    <a:pt x="690" y="3"/>
                  </a:lnTo>
                  <a:lnTo>
                    <a:pt x="752" y="12"/>
                  </a:lnTo>
                  <a:lnTo>
                    <a:pt x="812" y="28"/>
                  </a:lnTo>
                  <a:lnTo>
                    <a:pt x="869" y="49"/>
                  </a:lnTo>
                  <a:lnTo>
                    <a:pt x="924" y="75"/>
                  </a:lnTo>
                  <a:lnTo>
                    <a:pt x="976" y="106"/>
                  </a:lnTo>
                  <a:lnTo>
                    <a:pt x="1023" y="143"/>
                  </a:lnTo>
                  <a:lnTo>
                    <a:pt x="1068" y="183"/>
                  </a:lnTo>
                  <a:lnTo>
                    <a:pt x="1108" y="227"/>
                  </a:lnTo>
                  <a:lnTo>
                    <a:pt x="1144" y="275"/>
                  </a:lnTo>
                  <a:lnTo>
                    <a:pt x="1176" y="327"/>
                  </a:lnTo>
                  <a:lnTo>
                    <a:pt x="1202" y="380"/>
                  </a:lnTo>
                  <a:lnTo>
                    <a:pt x="1223" y="438"/>
                  </a:lnTo>
                  <a:lnTo>
                    <a:pt x="1238" y="498"/>
                  </a:lnTo>
                  <a:lnTo>
                    <a:pt x="1248" y="559"/>
                  </a:lnTo>
                  <a:lnTo>
                    <a:pt x="1251" y="623"/>
                  </a:lnTo>
                  <a:lnTo>
                    <a:pt x="1249" y="682"/>
                  </a:lnTo>
                  <a:lnTo>
                    <a:pt x="1240" y="739"/>
                  </a:lnTo>
                  <a:lnTo>
                    <a:pt x="1228" y="794"/>
                  </a:lnTo>
                  <a:lnTo>
                    <a:pt x="1209" y="848"/>
                  </a:lnTo>
                  <a:lnTo>
                    <a:pt x="1187" y="899"/>
                  </a:lnTo>
                  <a:lnTo>
                    <a:pt x="1159" y="948"/>
                  </a:lnTo>
                  <a:lnTo>
                    <a:pt x="1129" y="994"/>
                  </a:lnTo>
                  <a:lnTo>
                    <a:pt x="1094" y="1036"/>
                  </a:lnTo>
                  <a:lnTo>
                    <a:pt x="1055" y="1076"/>
                  </a:lnTo>
                  <a:lnTo>
                    <a:pt x="1052" y="1079"/>
                  </a:lnTo>
                  <a:lnTo>
                    <a:pt x="1047" y="1082"/>
                  </a:lnTo>
                  <a:lnTo>
                    <a:pt x="1004" y="1119"/>
                  </a:lnTo>
                  <a:lnTo>
                    <a:pt x="958" y="1150"/>
                  </a:lnTo>
                  <a:lnTo>
                    <a:pt x="908" y="1179"/>
                  </a:lnTo>
                  <a:lnTo>
                    <a:pt x="856" y="1202"/>
                  </a:lnTo>
                  <a:lnTo>
                    <a:pt x="802" y="1221"/>
                  </a:lnTo>
                  <a:lnTo>
                    <a:pt x="745" y="1235"/>
                  </a:lnTo>
                  <a:lnTo>
                    <a:pt x="686" y="1243"/>
                  </a:lnTo>
                  <a:lnTo>
                    <a:pt x="626" y="1246"/>
                  </a:lnTo>
                  <a:lnTo>
                    <a:pt x="565" y="1243"/>
                  </a:lnTo>
                  <a:lnTo>
                    <a:pt x="507" y="1235"/>
                  </a:lnTo>
                  <a:lnTo>
                    <a:pt x="450" y="1221"/>
                  </a:lnTo>
                  <a:lnTo>
                    <a:pt x="396" y="1202"/>
                  </a:lnTo>
                  <a:lnTo>
                    <a:pt x="344" y="1179"/>
                  </a:lnTo>
                  <a:lnTo>
                    <a:pt x="294" y="1150"/>
                  </a:lnTo>
                  <a:lnTo>
                    <a:pt x="248" y="1119"/>
                  </a:lnTo>
                  <a:lnTo>
                    <a:pt x="205" y="1082"/>
                  </a:lnTo>
                  <a:lnTo>
                    <a:pt x="201" y="1079"/>
                  </a:lnTo>
                  <a:lnTo>
                    <a:pt x="197" y="1076"/>
                  </a:lnTo>
                  <a:lnTo>
                    <a:pt x="158" y="1036"/>
                  </a:lnTo>
                  <a:lnTo>
                    <a:pt x="124" y="994"/>
                  </a:lnTo>
                  <a:lnTo>
                    <a:pt x="92" y="948"/>
                  </a:lnTo>
                  <a:lnTo>
                    <a:pt x="66" y="899"/>
                  </a:lnTo>
                  <a:lnTo>
                    <a:pt x="42" y="848"/>
                  </a:lnTo>
                  <a:lnTo>
                    <a:pt x="24" y="794"/>
                  </a:lnTo>
                  <a:lnTo>
                    <a:pt x="12" y="739"/>
                  </a:lnTo>
                  <a:lnTo>
                    <a:pt x="3" y="682"/>
                  </a:lnTo>
                  <a:lnTo>
                    <a:pt x="0" y="623"/>
                  </a:lnTo>
                  <a:lnTo>
                    <a:pt x="4" y="559"/>
                  </a:lnTo>
                  <a:lnTo>
                    <a:pt x="14" y="498"/>
                  </a:lnTo>
                  <a:lnTo>
                    <a:pt x="29" y="438"/>
                  </a:lnTo>
                  <a:lnTo>
                    <a:pt x="50" y="380"/>
                  </a:lnTo>
                  <a:lnTo>
                    <a:pt x="76" y="327"/>
                  </a:lnTo>
                  <a:lnTo>
                    <a:pt x="108" y="275"/>
                  </a:lnTo>
                  <a:lnTo>
                    <a:pt x="144" y="227"/>
                  </a:lnTo>
                  <a:lnTo>
                    <a:pt x="184" y="183"/>
                  </a:lnTo>
                  <a:lnTo>
                    <a:pt x="228" y="143"/>
                  </a:lnTo>
                  <a:lnTo>
                    <a:pt x="276" y="106"/>
                  </a:lnTo>
                  <a:lnTo>
                    <a:pt x="328" y="75"/>
                  </a:lnTo>
                  <a:lnTo>
                    <a:pt x="383" y="49"/>
                  </a:lnTo>
                  <a:lnTo>
                    <a:pt x="440" y="28"/>
                  </a:lnTo>
                  <a:lnTo>
                    <a:pt x="500" y="12"/>
                  </a:lnTo>
                  <a:lnTo>
                    <a:pt x="562" y="3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3" name="Freeform 21"/>
            <p:cNvSpPr/>
            <p:nvPr/>
          </p:nvSpPr>
          <p:spPr bwMode="auto">
            <a:xfrm>
              <a:off x="2744770" y="1979178"/>
              <a:ext cx="40374" cy="11535"/>
            </a:xfrm>
            <a:custGeom>
              <a:avLst/>
              <a:gdLst>
                <a:gd name="T0" fmla="*/ 68 w 503"/>
                <a:gd name="T1" fmla="*/ 0 h 135"/>
                <a:gd name="T2" fmla="*/ 434 w 503"/>
                <a:gd name="T3" fmla="*/ 0 h 135"/>
                <a:gd name="T4" fmla="*/ 453 w 503"/>
                <a:gd name="T5" fmla="*/ 2 h 135"/>
                <a:gd name="T6" fmla="*/ 469 w 503"/>
                <a:gd name="T7" fmla="*/ 9 h 135"/>
                <a:gd name="T8" fmla="*/ 483 w 503"/>
                <a:gd name="T9" fmla="*/ 20 h 135"/>
                <a:gd name="T10" fmla="*/ 494 w 503"/>
                <a:gd name="T11" fmla="*/ 33 h 135"/>
                <a:gd name="T12" fmla="*/ 501 w 503"/>
                <a:gd name="T13" fmla="*/ 49 h 135"/>
                <a:gd name="T14" fmla="*/ 503 w 503"/>
                <a:gd name="T15" fmla="*/ 68 h 135"/>
                <a:gd name="T16" fmla="*/ 501 w 503"/>
                <a:gd name="T17" fmla="*/ 86 h 135"/>
                <a:gd name="T18" fmla="*/ 494 w 503"/>
                <a:gd name="T19" fmla="*/ 102 h 135"/>
                <a:gd name="T20" fmla="*/ 483 w 503"/>
                <a:gd name="T21" fmla="*/ 115 h 135"/>
                <a:gd name="T22" fmla="*/ 469 w 503"/>
                <a:gd name="T23" fmla="*/ 126 h 135"/>
                <a:gd name="T24" fmla="*/ 453 w 503"/>
                <a:gd name="T25" fmla="*/ 133 h 135"/>
                <a:gd name="T26" fmla="*/ 434 w 503"/>
                <a:gd name="T27" fmla="*/ 135 h 135"/>
                <a:gd name="T28" fmla="*/ 68 w 503"/>
                <a:gd name="T29" fmla="*/ 135 h 135"/>
                <a:gd name="T30" fmla="*/ 50 w 503"/>
                <a:gd name="T31" fmla="*/ 133 h 135"/>
                <a:gd name="T32" fmla="*/ 34 w 503"/>
                <a:gd name="T33" fmla="*/ 126 h 135"/>
                <a:gd name="T34" fmla="*/ 20 w 503"/>
                <a:gd name="T35" fmla="*/ 115 h 135"/>
                <a:gd name="T36" fmla="*/ 10 w 503"/>
                <a:gd name="T37" fmla="*/ 102 h 135"/>
                <a:gd name="T38" fmla="*/ 2 w 503"/>
                <a:gd name="T39" fmla="*/ 86 h 135"/>
                <a:gd name="T40" fmla="*/ 0 w 503"/>
                <a:gd name="T41" fmla="*/ 68 h 135"/>
                <a:gd name="T42" fmla="*/ 2 w 503"/>
                <a:gd name="T43" fmla="*/ 49 h 135"/>
                <a:gd name="T44" fmla="*/ 10 w 503"/>
                <a:gd name="T45" fmla="*/ 33 h 135"/>
                <a:gd name="T46" fmla="*/ 20 w 503"/>
                <a:gd name="T47" fmla="*/ 20 h 135"/>
                <a:gd name="T48" fmla="*/ 34 w 503"/>
                <a:gd name="T49" fmla="*/ 9 h 135"/>
                <a:gd name="T50" fmla="*/ 50 w 503"/>
                <a:gd name="T51" fmla="*/ 2 h 135"/>
                <a:gd name="T52" fmla="*/ 68 w 503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3" h="135">
                  <a:moveTo>
                    <a:pt x="68" y="0"/>
                  </a:moveTo>
                  <a:lnTo>
                    <a:pt x="434" y="0"/>
                  </a:lnTo>
                  <a:lnTo>
                    <a:pt x="453" y="2"/>
                  </a:lnTo>
                  <a:lnTo>
                    <a:pt x="469" y="9"/>
                  </a:lnTo>
                  <a:lnTo>
                    <a:pt x="483" y="20"/>
                  </a:lnTo>
                  <a:lnTo>
                    <a:pt x="494" y="33"/>
                  </a:lnTo>
                  <a:lnTo>
                    <a:pt x="501" y="49"/>
                  </a:lnTo>
                  <a:lnTo>
                    <a:pt x="503" y="68"/>
                  </a:lnTo>
                  <a:lnTo>
                    <a:pt x="501" y="86"/>
                  </a:lnTo>
                  <a:lnTo>
                    <a:pt x="494" y="102"/>
                  </a:lnTo>
                  <a:lnTo>
                    <a:pt x="483" y="115"/>
                  </a:lnTo>
                  <a:lnTo>
                    <a:pt x="469" y="126"/>
                  </a:lnTo>
                  <a:lnTo>
                    <a:pt x="453" y="133"/>
                  </a:lnTo>
                  <a:lnTo>
                    <a:pt x="434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4" name="Freeform 22"/>
            <p:cNvSpPr/>
            <p:nvPr/>
          </p:nvSpPr>
          <p:spPr bwMode="auto">
            <a:xfrm>
              <a:off x="2697667" y="1949378"/>
              <a:ext cx="87477" cy="10574"/>
            </a:xfrm>
            <a:custGeom>
              <a:avLst/>
              <a:gdLst>
                <a:gd name="T0" fmla="*/ 68 w 1101"/>
                <a:gd name="T1" fmla="*/ 0 h 136"/>
                <a:gd name="T2" fmla="*/ 1032 w 1101"/>
                <a:gd name="T3" fmla="*/ 0 h 136"/>
                <a:gd name="T4" fmla="*/ 1051 w 1101"/>
                <a:gd name="T5" fmla="*/ 2 h 136"/>
                <a:gd name="T6" fmla="*/ 1067 w 1101"/>
                <a:gd name="T7" fmla="*/ 10 h 136"/>
                <a:gd name="T8" fmla="*/ 1081 w 1101"/>
                <a:gd name="T9" fmla="*/ 20 h 136"/>
                <a:gd name="T10" fmla="*/ 1092 w 1101"/>
                <a:gd name="T11" fmla="*/ 34 h 136"/>
                <a:gd name="T12" fmla="*/ 1099 w 1101"/>
                <a:gd name="T13" fmla="*/ 50 h 136"/>
                <a:gd name="T14" fmla="*/ 1101 w 1101"/>
                <a:gd name="T15" fmla="*/ 69 h 136"/>
                <a:gd name="T16" fmla="*/ 1099 w 1101"/>
                <a:gd name="T17" fmla="*/ 87 h 136"/>
                <a:gd name="T18" fmla="*/ 1092 w 1101"/>
                <a:gd name="T19" fmla="*/ 102 h 136"/>
                <a:gd name="T20" fmla="*/ 1081 w 1101"/>
                <a:gd name="T21" fmla="*/ 116 h 136"/>
                <a:gd name="T22" fmla="*/ 1067 w 1101"/>
                <a:gd name="T23" fmla="*/ 126 h 136"/>
                <a:gd name="T24" fmla="*/ 1051 w 1101"/>
                <a:gd name="T25" fmla="*/ 134 h 136"/>
                <a:gd name="T26" fmla="*/ 1032 w 1101"/>
                <a:gd name="T27" fmla="*/ 136 h 136"/>
                <a:gd name="T28" fmla="*/ 68 w 1101"/>
                <a:gd name="T29" fmla="*/ 136 h 136"/>
                <a:gd name="T30" fmla="*/ 50 w 1101"/>
                <a:gd name="T31" fmla="*/ 134 h 136"/>
                <a:gd name="T32" fmla="*/ 34 w 1101"/>
                <a:gd name="T33" fmla="*/ 126 h 136"/>
                <a:gd name="T34" fmla="*/ 20 w 1101"/>
                <a:gd name="T35" fmla="*/ 116 h 136"/>
                <a:gd name="T36" fmla="*/ 10 w 1101"/>
                <a:gd name="T37" fmla="*/ 102 h 136"/>
                <a:gd name="T38" fmla="*/ 2 w 1101"/>
                <a:gd name="T39" fmla="*/ 87 h 136"/>
                <a:gd name="T40" fmla="*/ 0 w 1101"/>
                <a:gd name="T41" fmla="*/ 69 h 136"/>
                <a:gd name="T42" fmla="*/ 2 w 1101"/>
                <a:gd name="T43" fmla="*/ 50 h 136"/>
                <a:gd name="T44" fmla="*/ 10 w 1101"/>
                <a:gd name="T45" fmla="*/ 34 h 136"/>
                <a:gd name="T46" fmla="*/ 20 w 1101"/>
                <a:gd name="T47" fmla="*/ 20 h 136"/>
                <a:gd name="T48" fmla="*/ 34 w 1101"/>
                <a:gd name="T49" fmla="*/ 10 h 136"/>
                <a:gd name="T50" fmla="*/ 50 w 1101"/>
                <a:gd name="T51" fmla="*/ 2 h 136"/>
                <a:gd name="T52" fmla="*/ 68 w 1101"/>
                <a:gd name="T5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6">
                  <a:moveTo>
                    <a:pt x="68" y="0"/>
                  </a:moveTo>
                  <a:lnTo>
                    <a:pt x="1032" y="0"/>
                  </a:lnTo>
                  <a:lnTo>
                    <a:pt x="1051" y="2"/>
                  </a:lnTo>
                  <a:lnTo>
                    <a:pt x="1067" y="10"/>
                  </a:lnTo>
                  <a:lnTo>
                    <a:pt x="1081" y="20"/>
                  </a:lnTo>
                  <a:lnTo>
                    <a:pt x="1092" y="34"/>
                  </a:lnTo>
                  <a:lnTo>
                    <a:pt x="1099" y="50"/>
                  </a:lnTo>
                  <a:lnTo>
                    <a:pt x="1101" y="69"/>
                  </a:lnTo>
                  <a:lnTo>
                    <a:pt x="1099" y="87"/>
                  </a:lnTo>
                  <a:lnTo>
                    <a:pt x="1092" y="102"/>
                  </a:lnTo>
                  <a:lnTo>
                    <a:pt x="1081" y="116"/>
                  </a:lnTo>
                  <a:lnTo>
                    <a:pt x="1067" y="126"/>
                  </a:lnTo>
                  <a:lnTo>
                    <a:pt x="1051" y="134"/>
                  </a:lnTo>
                  <a:lnTo>
                    <a:pt x="1032" y="136"/>
                  </a:lnTo>
                  <a:lnTo>
                    <a:pt x="68" y="136"/>
                  </a:lnTo>
                  <a:lnTo>
                    <a:pt x="50" y="134"/>
                  </a:lnTo>
                  <a:lnTo>
                    <a:pt x="34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Freeform 23"/>
            <p:cNvSpPr/>
            <p:nvPr/>
          </p:nvSpPr>
          <p:spPr bwMode="auto">
            <a:xfrm>
              <a:off x="2697667" y="1918617"/>
              <a:ext cx="87477" cy="10574"/>
            </a:xfrm>
            <a:custGeom>
              <a:avLst/>
              <a:gdLst>
                <a:gd name="T0" fmla="*/ 68 w 1101"/>
                <a:gd name="T1" fmla="*/ 0 h 136"/>
                <a:gd name="T2" fmla="*/ 1032 w 1101"/>
                <a:gd name="T3" fmla="*/ 0 h 136"/>
                <a:gd name="T4" fmla="*/ 1051 w 1101"/>
                <a:gd name="T5" fmla="*/ 2 h 136"/>
                <a:gd name="T6" fmla="*/ 1067 w 1101"/>
                <a:gd name="T7" fmla="*/ 9 h 136"/>
                <a:gd name="T8" fmla="*/ 1081 w 1101"/>
                <a:gd name="T9" fmla="*/ 20 h 136"/>
                <a:gd name="T10" fmla="*/ 1092 w 1101"/>
                <a:gd name="T11" fmla="*/ 34 h 136"/>
                <a:gd name="T12" fmla="*/ 1099 w 1101"/>
                <a:gd name="T13" fmla="*/ 49 h 136"/>
                <a:gd name="T14" fmla="*/ 1101 w 1101"/>
                <a:gd name="T15" fmla="*/ 68 h 136"/>
                <a:gd name="T16" fmla="*/ 1099 w 1101"/>
                <a:gd name="T17" fmla="*/ 86 h 136"/>
                <a:gd name="T18" fmla="*/ 1092 w 1101"/>
                <a:gd name="T19" fmla="*/ 102 h 136"/>
                <a:gd name="T20" fmla="*/ 1081 w 1101"/>
                <a:gd name="T21" fmla="*/ 116 h 136"/>
                <a:gd name="T22" fmla="*/ 1067 w 1101"/>
                <a:gd name="T23" fmla="*/ 126 h 136"/>
                <a:gd name="T24" fmla="*/ 1051 w 1101"/>
                <a:gd name="T25" fmla="*/ 133 h 136"/>
                <a:gd name="T26" fmla="*/ 1032 w 1101"/>
                <a:gd name="T27" fmla="*/ 136 h 136"/>
                <a:gd name="T28" fmla="*/ 68 w 1101"/>
                <a:gd name="T29" fmla="*/ 136 h 136"/>
                <a:gd name="T30" fmla="*/ 50 w 1101"/>
                <a:gd name="T31" fmla="*/ 133 h 136"/>
                <a:gd name="T32" fmla="*/ 34 w 1101"/>
                <a:gd name="T33" fmla="*/ 126 h 136"/>
                <a:gd name="T34" fmla="*/ 20 w 1101"/>
                <a:gd name="T35" fmla="*/ 116 h 136"/>
                <a:gd name="T36" fmla="*/ 10 w 1101"/>
                <a:gd name="T37" fmla="*/ 102 h 136"/>
                <a:gd name="T38" fmla="*/ 2 w 1101"/>
                <a:gd name="T39" fmla="*/ 86 h 136"/>
                <a:gd name="T40" fmla="*/ 0 w 1101"/>
                <a:gd name="T41" fmla="*/ 68 h 136"/>
                <a:gd name="T42" fmla="*/ 2 w 1101"/>
                <a:gd name="T43" fmla="*/ 49 h 136"/>
                <a:gd name="T44" fmla="*/ 10 w 1101"/>
                <a:gd name="T45" fmla="*/ 34 h 136"/>
                <a:gd name="T46" fmla="*/ 20 w 1101"/>
                <a:gd name="T47" fmla="*/ 20 h 136"/>
                <a:gd name="T48" fmla="*/ 34 w 1101"/>
                <a:gd name="T49" fmla="*/ 9 h 136"/>
                <a:gd name="T50" fmla="*/ 50 w 1101"/>
                <a:gd name="T51" fmla="*/ 2 h 136"/>
                <a:gd name="T52" fmla="*/ 68 w 1101"/>
                <a:gd name="T5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6">
                  <a:moveTo>
                    <a:pt x="68" y="0"/>
                  </a:moveTo>
                  <a:lnTo>
                    <a:pt x="1032" y="0"/>
                  </a:lnTo>
                  <a:lnTo>
                    <a:pt x="1051" y="2"/>
                  </a:lnTo>
                  <a:lnTo>
                    <a:pt x="1067" y="9"/>
                  </a:lnTo>
                  <a:lnTo>
                    <a:pt x="1081" y="20"/>
                  </a:lnTo>
                  <a:lnTo>
                    <a:pt x="1092" y="34"/>
                  </a:lnTo>
                  <a:lnTo>
                    <a:pt x="1099" y="49"/>
                  </a:lnTo>
                  <a:lnTo>
                    <a:pt x="1101" y="68"/>
                  </a:lnTo>
                  <a:lnTo>
                    <a:pt x="1099" y="86"/>
                  </a:lnTo>
                  <a:lnTo>
                    <a:pt x="1092" y="102"/>
                  </a:lnTo>
                  <a:lnTo>
                    <a:pt x="1081" y="116"/>
                  </a:lnTo>
                  <a:lnTo>
                    <a:pt x="1067" y="126"/>
                  </a:lnTo>
                  <a:lnTo>
                    <a:pt x="1051" y="133"/>
                  </a:lnTo>
                  <a:lnTo>
                    <a:pt x="1032" y="136"/>
                  </a:lnTo>
                  <a:lnTo>
                    <a:pt x="68" y="136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6" name="Freeform 24"/>
            <p:cNvSpPr/>
            <p:nvPr/>
          </p:nvSpPr>
          <p:spPr bwMode="auto">
            <a:xfrm>
              <a:off x="2673635" y="1887855"/>
              <a:ext cx="11535" cy="11535"/>
            </a:xfrm>
            <a:custGeom>
              <a:avLst/>
              <a:gdLst>
                <a:gd name="T0" fmla="*/ 69 w 136"/>
                <a:gd name="T1" fmla="*/ 0 h 135"/>
                <a:gd name="T2" fmla="*/ 87 w 136"/>
                <a:gd name="T3" fmla="*/ 2 h 135"/>
                <a:gd name="T4" fmla="*/ 102 w 136"/>
                <a:gd name="T5" fmla="*/ 9 h 135"/>
                <a:gd name="T6" fmla="*/ 117 w 136"/>
                <a:gd name="T7" fmla="*/ 20 h 135"/>
                <a:gd name="T8" fmla="*/ 128 w 136"/>
                <a:gd name="T9" fmla="*/ 33 h 135"/>
                <a:gd name="T10" fmla="*/ 134 w 136"/>
                <a:gd name="T11" fmla="*/ 50 h 135"/>
                <a:gd name="T12" fmla="*/ 136 w 136"/>
                <a:gd name="T13" fmla="*/ 68 h 135"/>
                <a:gd name="T14" fmla="*/ 134 w 136"/>
                <a:gd name="T15" fmla="*/ 85 h 135"/>
                <a:gd name="T16" fmla="*/ 128 w 136"/>
                <a:gd name="T17" fmla="*/ 102 h 135"/>
                <a:gd name="T18" fmla="*/ 117 w 136"/>
                <a:gd name="T19" fmla="*/ 115 h 135"/>
                <a:gd name="T20" fmla="*/ 102 w 136"/>
                <a:gd name="T21" fmla="*/ 126 h 135"/>
                <a:gd name="T22" fmla="*/ 87 w 136"/>
                <a:gd name="T23" fmla="*/ 133 h 135"/>
                <a:gd name="T24" fmla="*/ 69 w 136"/>
                <a:gd name="T25" fmla="*/ 135 h 135"/>
                <a:gd name="T26" fmla="*/ 51 w 136"/>
                <a:gd name="T27" fmla="*/ 133 h 135"/>
                <a:gd name="T28" fmla="*/ 35 w 136"/>
                <a:gd name="T29" fmla="*/ 126 h 135"/>
                <a:gd name="T30" fmla="*/ 20 w 136"/>
                <a:gd name="T31" fmla="*/ 115 h 135"/>
                <a:gd name="T32" fmla="*/ 10 w 136"/>
                <a:gd name="T33" fmla="*/ 102 h 135"/>
                <a:gd name="T34" fmla="*/ 3 w 136"/>
                <a:gd name="T35" fmla="*/ 85 h 135"/>
                <a:gd name="T36" fmla="*/ 0 w 136"/>
                <a:gd name="T37" fmla="*/ 68 h 135"/>
                <a:gd name="T38" fmla="*/ 3 w 136"/>
                <a:gd name="T39" fmla="*/ 50 h 135"/>
                <a:gd name="T40" fmla="*/ 10 w 136"/>
                <a:gd name="T41" fmla="*/ 33 h 135"/>
                <a:gd name="T42" fmla="*/ 20 w 136"/>
                <a:gd name="T43" fmla="*/ 20 h 135"/>
                <a:gd name="T44" fmla="*/ 35 w 136"/>
                <a:gd name="T45" fmla="*/ 9 h 135"/>
                <a:gd name="T46" fmla="*/ 51 w 136"/>
                <a:gd name="T47" fmla="*/ 2 h 135"/>
                <a:gd name="T48" fmla="*/ 69 w 136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5">
                  <a:moveTo>
                    <a:pt x="69" y="0"/>
                  </a:moveTo>
                  <a:lnTo>
                    <a:pt x="87" y="2"/>
                  </a:lnTo>
                  <a:lnTo>
                    <a:pt x="102" y="9"/>
                  </a:lnTo>
                  <a:lnTo>
                    <a:pt x="117" y="20"/>
                  </a:lnTo>
                  <a:lnTo>
                    <a:pt x="128" y="33"/>
                  </a:lnTo>
                  <a:lnTo>
                    <a:pt x="134" y="50"/>
                  </a:lnTo>
                  <a:lnTo>
                    <a:pt x="136" y="68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5"/>
                  </a:lnTo>
                  <a:lnTo>
                    <a:pt x="102" y="126"/>
                  </a:lnTo>
                  <a:lnTo>
                    <a:pt x="87" y="133"/>
                  </a:lnTo>
                  <a:lnTo>
                    <a:pt x="69" y="135"/>
                  </a:lnTo>
                  <a:lnTo>
                    <a:pt x="51" y="133"/>
                  </a:lnTo>
                  <a:lnTo>
                    <a:pt x="35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7" name="Freeform 25"/>
            <p:cNvSpPr/>
            <p:nvPr/>
          </p:nvSpPr>
          <p:spPr bwMode="auto">
            <a:xfrm>
              <a:off x="2673635" y="1918617"/>
              <a:ext cx="11535" cy="10574"/>
            </a:xfrm>
            <a:custGeom>
              <a:avLst/>
              <a:gdLst>
                <a:gd name="T0" fmla="*/ 69 w 136"/>
                <a:gd name="T1" fmla="*/ 0 h 136"/>
                <a:gd name="T2" fmla="*/ 87 w 136"/>
                <a:gd name="T3" fmla="*/ 2 h 136"/>
                <a:gd name="T4" fmla="*/ 102 w 136"/>
                <a:gd name="T5" fmla="*/ 9 h 136"/>
                <a:gd name="T6" fmla="*/ 117 w 136"/>
                <a:gd name="T7" fmla="*/ 20 h 136"/>
                <a:gd name="T8" fmla="*/ 128 w 136"/>
                <a:gd name="T9" fmla="*/ 34 h 136"/>
                <a:gd name="T10" fmla="*/ 134 w 136"/>
                <a:gd name="T11" fmla="*/ 50 h 136"/>
                <a:gd name="T12" fmla="*/ 136 w 136"/>
                <a:gd name="T13" fmla="*/ 68 h 136"/>
                <a:gd name="T14" fmla="*/ 134 w 136"/>
                <a:gd name="T15" fmla="*/ 85 h 136"/>
                <a:gd name="T16" fmla="*/ 128 w 136"/>
                <a:gd name="T17" fmla="*/ 102 h 136"/>
                <a:gd name="T18" fmla="*/ 117 w 136"/>
                <a:gd name="T19" fmla="*/ 116 h 136"/>
                <a:gd name="T20" fmla="*/ 102 w 136"/>
                <a:gd name="T21" fmla="*/ 126 h 136"/>
                <a:gd name="T22" fmla="*/ 87 w 136"/>
                <a:gd name="T23" fmla="*/ 133 h 136"/>
                <a:gd name="T24" fmla="*/ 69 w 136"/>
                <a:gd name="T25" fmla="*/ 136 h 136"/>
                <a:gd name="T26" fmla="*/ 51 w 136"/>
                <a:gd name="T27" fmla="*/ 133 h 136"/>
                <a:gd name="T28" fmla="*/ 35 w 136"/>
                <a:gd name="T29" fmla="*/ 126 h 136"/>
                <a:gd name="T30" fmla="*/ 20 w 136"/>
                <a:gd name="T31" fmla="*/ 116 h 136"/>
                <a:gd name="T32" fmla="*/ 10 w 136"/>
                <a:gd name="T33" fmla="*/ 102 h 136"/>
                <a:gd name="T34" fmla="*/ 3 w 136"/>
                <a:gd name="T35" fmla="*/ 85 h 136"/>
                <a:gd name="T36" fmla="*/ 0 w 136"/>
                <a:gd name="T37" fmla="*/ 68 h 136"/>
                <a:gd name="T38" fmla="*/ 3 w 136"/>
                <a:gd name="T39" fmla="*/ 50 h 136"/>
                <a:gd name="T40" fmla="*/ 10 w 136"/>
                <a:gd name="T41" fmla="*/ 34 h 136"/>
                <a:gd name="T42" fmla="*/ 20 w 136"/>
                <a:gd name="T43" fmla="*/ 20 h 136"/>
                <a:gd name="T44" fmla="*/ 35 w 136"/>
                <a:gd name="T45" fmla="*/ 9 h 136"/>
                <a:gd name="T46" fmla="*/ 51 w 136"/>
                <a:gd name="T47" fmla="*/ 2 h 136"/>
                <a:gd name="T48" fmla="*/ 69 w 136"/>
                <a:gd name="T4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87" y="2"/>
                  </a:lnTo>
                  <a:lnTo>
                    <a:pt x="102" y="9"/>
                  </a:lnTo>
                  <a:lnTo>
                    <a:pt x="117" y="20"/>
                  </a:lnTo>
                  <a:lnTo>
                    <a:pt x="128" y="34"/>
                  </a:lnTo>
                  <a:lnTo>
                    <a:pt x="134" y="50"/>
                  </a:lnTo>
                  <a:lnTo>
                    <a:pt x="136" y="68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6"/>
                  </a:lnTo>
                  <a:lnTo>
                    <a:pt x="102" y="126"/>
                  </a:lnTo>
                  <a:lnTo>
                    <a:pt x="87" y="133"/>
                  </a:lnTo>
                  <a:lnTo>
                    <a:pt x="69" y="136"/>
                  </a:lnTo>
                  <a:lnTo>
                    <a:pt x="51" y="133"/>
                  </a:lnTo>
                  <a:lnTo>
                    <a:pt x="35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Freeform 26"/>
            <p:cNvSpPr/>
            <p:nvPr/>
          </p:nvSpPr>
          <p:spPr bwMode="auto">
            <a:xfrm>
              <a:off x="2673635" y="1949378"/>
              <a:ext cx="11535" cy="10574"/>
            </a:xfrm>
            <a:custGeom>
              <a:avLst/>
              <a:gdLst>
                <a:gd name="T0" fmla="*/ 69 w 136"/>
                <a:gd name="T1" fmla="*/ 0 h 136"/>
                <a:gd name="T2" fmla="*/ 87 w 136"/>
                <a:gd name="T3" fmla="*/ 2 h 136"/>
                <a:gd name="T4" fmla="*/ 102 w 136"/>
                <a:gd name="T5" fmla="*/ 10 h 136"/>
                <a:gd name="T6" fmla="*/ 117 w 136"/>
                <a:gd name="T7" fmla="*/ 20 h 136"/>
                <a:gd name="T8" fmla="*/ 128 w 136"/>
                <a:gd name="T9" fmla="*/ 34 h 136"/>
                <a:gd name="T10" fmla="*/ 134 w 136"/>
                <a:gd name="T11" fmla="*/ 51 h 136"/>
                <a:gd name="T12" fmla="*/ 136 w 136"/>
                <a:gd name="T13" fmla="*/ 69 h 136"/>
                <a:gd name="T14" fmla="*/ 134 w 136"/>
                <a:gd name="T15" fmla="*/ 85 h 136"/>
                <a:gd name="T16" fmla="*/ 128 w 136"/>
                <a:gd name="T17" fmla="*/ 102 h 136"/>
                <a:gd name="T18" fmla="*/ 117 w 136"/>
                <a:gd name="T19" fmla="*/ 116 h 136"/>
                <a:gd name="T20" fmla="*/ 102 w 136"/>
                <a:gd name="T21" fmla="*/ 126 h 136"/>
                <a:gd name="T22" fmla="*/ 87 w 136"/>
                <a:gd name="T23" fmla="*/ 134 h 136"/>
                <a:gd name="T24" fmla="*/ 69 w 136"/>
                <a:gd name="T25" fmla="*/ 136 h 136"/>
                <a:gd name="T26" fmla="*/ 51 w 136"/>
                <a:gd name="T27" fmla="*/ 134 h 136"/>
                <a:gd name="T28" fmla="*/ 35 w 136"/>
                <a:gd name="T29" fmla="*/ 126 h 136"/>
                <a:gd name="T30" fmla="*/ 20 w 136"/>
                <a:gd name="T31" fmla="*/ 116 h 136"/>
                <a:gd name="T32" fmla="*/ 10 w 136"/>
                <a:gd name="T33" fmla="*/ 102 h 136"/>
                <a:gd name="T34" fmla="*/ 3 w 136"/>
                <a:gd name="T35" fmla="*/ 85 h 136"/>
                <a:gd name="T36" fmla="*/ 0 w 136"/>
                <a:gd name="T37" fmla="*/ 69 h 136"/>
                <a:gd name="T38" fmla="*/ 3 w 136"/>
                <a:gd name="T39" fmla="*/ 51 h 136"/>
                <a:gd name="T40" fmla="*/ 10 w 136"/>
                <a:gd name="T41" fmla="*/ 34 h 136"/>
                <a:gd name="T42" fmla="*/ 20 w 136"/>
                <a:gd name="T43" fmla="*/ 20 h 136"/>
                <a:gd name="T44" fmla="*/ 35 w 136"/>
                <a:gd name="T45" fmla="*/ 10 h 136"/>
                <a:gd name="T46" fmla="*/ 51 w 136"/>
                <a:gd name="T47" fmla="*/ 2 h 136"/>
                <a:gd name="T48" fmla="*/ 69 w 136"/>
                <a:gd name="T4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87" y="2"/>
                  </a:lnTo>
                  <a:lnTo>
                    <a:pt x="102" y="10"/>
                  </a:lnTo>
                  <a:lnTo>
                    <a:pt x="117" y="20"/>
                  </a:lnTo>
                  <a:lnTo>
                    <a:pt x="128" y="34"/>
                  </a:lnTo>
                  <a:lnTo>
                    <a:pt x="134" y="51"/>
                  </a:lnTo>
                  <a:lnTo>
                    <a:pt x="136" y="69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6"/>
                  </a:lnTo>
                  <a:lnTo>
                    <a:pt x="102" y="126"/>
                  </a:lnTo>
                  <a:lnTo>
                    <a:pt x="87" y="134"/>
                  </a:lnTo>
                  <a:lnTo>
                    <a:pt x="69" y="136"/>
                  </a:lnTo>
                  <a:lnTo>
                    <a:pt x="51" y="134"/>
                  </a:lnTo>
                  <a:lnTo>
                    <a:pt x="35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5" y="10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9" name="Freeform 27"/>
            <p:cNvSpPr/>
            <p:nvPr/>
          </p:nvSpPr>
          <p:spPr bwMode="auto">
            <a:xfrm>
              <a:off x="2697667" y="1887855"/>
              <a:ext cx="87477" cy="11535"/>
            </a:xfrm>
            <a:custGeom>
              <a:avLst/>
              <a:gdLst>
                <a:gd name="T0" fmla="*/ 68 w 1101"/>
                <a:gd name="T1" fmla="*/ 0 h 135"/>
                <a:gd name="T2" fmla="*/ 1032 w 1101"/>
                <a:gd name="T3" fmla="*/ 0 h 135"/>
                <a:gd name="T4" fmla="*/ 1051 w 1101"/>
                <a:gd name="T5" fmla="*/ 3 h 135"/>
                <a:gd name="T6" fmla="*/ 1067 w 1101"/>
                <a:gd name="T7" fmla="*/ 9 h 135"/>
                <a:gd name="T8" fmla="*/ 1081 w 1101"/>
                <a:gd name="T9" fmla="*/ 20 h 135"/>
                <a:gd name="T10" fmla="*/ 1092 w 1101"/>
                <a:gd name="T11" fmla="*/ 33 h 135"/>
                <a:gd name="T12" fmla="*/ 1099 w 1101"/>
                <a:gd name="T13" fmla="*/ 50 h 135"/>
                <a:gd name="T14" fmla="*/ 1101 w 1101"/>
                <a:gd name="T15" fmla="*/ 68 h 135"/>
                <a:gd name="T16" fmla="*/ 1099 w 1101"/>
                <a:gd name="T17" fmla="*/ 86 h 135"/>
                <a:gd name="T18" fmla="*/ 1092 w 1101"/>
                <a:gd name="T19" fmla="*/ 102 h 135"/>
                <a:gd name="T20" fmla="*/ 1081 w 1101"/>
                <a:gd name="T21" fmla="*/ 115 h 135"/>
                <a:gd name="T22" fmla="*/ 1067 w 1101"/>
                <a:gd name="T23" fmla="*/ 126 h 135"/>
                <a:gd name="T24" fmla="*/ 1051 w 1101"/>
                <a:gd name="T25" fmla="*/ 133 h 135"/>
                <a:gd name="T26" fmla="*/ 1032 w 1101"/>
                <a:gd name="T27" fmla="*/ 135 h 135"/>
                <a:gd name="T28" fmla="*/ 68 w 1101"/>
                <a:gd name="T29" fmla="*/ 135 h 135"/>
                <a:gd name="T30" fmla="*/ 50 w 1101"/>
                <a:gd name="T31" fmla="*/ 133 h 135"/>
                <a:gd name="T32" fmla="*/ 34 w 1101"/>
                <a:gd name="T33" fmla="*/ 126 h 135"/>
                <a:gd name="T34" fmla="*/ 20 w 1101"/>
                <a:gd name="T35" fmla="*/ 115 h 135"/>
                <a:gd name="T36" fmla="*/ 10 w 1101"/>
                <a:gd name="T37" fmla="*/ 102 h 135"/>
                <a:gd name="T38" fmla="*/ 2 w 1101"/>
                <a:gd name="T39" fmla="*/ 86 h 135"/>
                <a:gd name="T40" fmla="*/ 0 w 1101"/>
                <a:gd name="T41" fmla="*/ 68 h 135"/>
                <a:gd name="T42" fmla="*/ 2 w 1101"/>
                <a:gd name="T43" fmla="*/ 50 h 135"/>
                <a:gd name="T44" fmla="*/ 10 w 1101"/>
                <a:gd name="T45" fmla="*/ 33 h 135"/>
                <a:gd name="T46" fmla="*/ 20 w 1101"/>
                <a:gd name="T47" fmla="*/ 20 h 135"/>
                <a:gd name="T48" fmla="*/ 34 w 1101"/>
                <a:gd name="T49" fmla="*/ 9 h 135"/>
                <a:gd name="T50" fmla="*/ 50 w 1101"/>
                <a:gd name="T51" fmla="*/ 3 h 135"/>
                <a:gd name="T52" fmla="*/ 68 w 1101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5">
                  <a:moveTo>
                    <a:pt x="68" y="0"/>
                  </a:moveTo>
                  <a:lnTo>
                    <a:pt x="1032" y="0"/>
                  </a:lnTo>
                  <a:lnTo>
                    <a:pt x="1051" y="3"/>
                  </a:lnTo>
                  <a:lnTo>
                    <a:pt x="1067" y="9"/>
                  </a:lnTo>
                  <a:lnTo>
                    <a:pt x="1081" y="20"/>
                  </a:lnTo>
                  <a:lnTo>
                    <a:pt x="1092" y="33"/>
                  </a:lnTo>
                  <a:lnTo>
                    <a:pt x="1099" y="50"/>
                  </a:lnTo>
                  <a:lnTo>
                    <a:pt x="1101" y="68"/>
                  </a:lnTo>
                  <a:lnTo>
                    <a:pt x="1099" y="86"/>
                  </a:lnTo>
                  <a:lnTo>
                    <a:pt x="1092" y="102"/>
                  </a:lnTo>
                  <a:lnTo>
                    <a:pt x="1081" y="115"/>
                  </a:lnTo>
                  <a:lnTo>
                    <a:pt x="1067" y="126"/>
                  </a:lnTo>
                  <a:lnTo>
                    <a:pt x="1051" y="133"/>
                  </a:lnTo>
                  <a:lnTo>
                    <a:pt x="1032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0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2797641" y="1809030"/>
              <a:ext cx="116316" cy="181683"/>
            </a:xfrm>
            <a:custGeom>
              <a:avLst/>
              <a:gdLst>
                <a:gd name="T0" fmla="*/ 153 w 1457"/>
                <a:gd name="T1" fmla="*/ 2043 h 2257"/>
                <a:gd name="T2" fmla="*/ 184 w 1457"/>
                <a:gd name="T3" fmla="*/ 1762 h 2257"/>
                <a:gd name="T4" fmla="*/ 221 w 1457"/>
                <a:gd name="T5" fmla="*/ 1628 h 2257"/>
                <a:gd name="T6" fmla="*/ 1166 w 1457"/>
                <a:gd name="T7" fmla="*/ 592 h 2257"/>
                <a:gd name="T8" fmla="*/ 1162 w 1457"/>
                <a:gd name="T9" fmla="*/ 135 h 2257"/>
                <a:gd name="T10" fmla="*/ 1105 w 1457"/>
                <a:gd name="T11" fmla="*/ 150 h 2257"/>
                <a:gd name="T12" fmla="*/ 1059 w 1457"/>
                <a:gd name="T13" fmla="*/ 186 h 2257"/>
                <a:gd name="T14" fmla="*/ 975 w 1457"/>
                <a:gd name="T15" fmla="*/ 326 h 2257"/>
                <a:gd name="T16" fmla="*/ 1301 w 1457"/>
                <a:gd name="T17" fmla="*/ 358 h 2257"/>
                <a:gd name="T18" fmla="*/ 1320 w 1457"/>
                <a:gd name="T19" fmla="*/ 304 h 2257"/>
                <a:gd name="T20" fmla="*/ 1316 w 1457"/>
                <a:gd name="T21" fmla="*/ 246 h 2257"/>
                <a:gd name="T22" fmla="*/ 1290 w 1457"/>
                <a:gd name="T23" fmla="*/ 193 h 2257"/>
                <a:gd name="T24" fmla="*/ 1246 w 1457"/>
                <a:gd name="T25" fmla="*/ 155 h 2257"/>
                <a:gd name="T26" fmla="*/ 1191 w 1457"/>
                <a:gd name="T27" fmla="*/ 137 h 2257"/>
                <a:gd name="T28" fmla="*/ 1172 w 1457"/>
                <a:gd name="T29" fmla="*/ 0 h 2257"/>
                <a:gd name="T30" fmla="*/ 1245 w 1457"/>
                <a:gd name="T31" fmla="*/ 9 h 2257"/>
                <a:gd name="T32" fmla="*/ 1315 w 1457"/>
                <a:gd name="T33" fmla="*/ 38 h 2257"/>
                <a:gd name="T34" fmla="*/ 1375 w 1457"/>
                <a:gd name="T35" fmla="*/ 84 h 2257"/>
                <a:gd name="T36" fmla="*/ 1419 w 1457"/>
                <a:gd name="T37" fmla="*/ 143 h 2257"/>
                <a:gd name="T38" fmla="*/ 1448 w 1457"/>
                <a:gd name="T39" fmla="*/ 210 h 2257"/>
                <a:gd name="T40" fmla="*/ 1457 w 1457"/>
                <a:gd name="T41" fmla="*/ 283 h 2257"/>
                <a:gd name="T42" fmla="*/ 1448 w 1457"/>
                <a:gd name="T43" fmla="*/ 356 h 2257"/>
                <a:gd name="T44" fmla="*/ 1419 w 1457"/>
                <a:gd name="T45" fmla="*/ 427 h 2257"/>
                <a:gd name="T46" fmla="*/ 555 w 1457"/>
                <a:gd name="T47" fmla="*/ 1914 h 2257"/>
                <a:gd name="T48" fmla="*/ 108 w 1457"/>
                <a:gd name="T49" fmla="*/ 2244 h 2257"/>
                <a:gd name="T50" fmla="*/ 82 w 1457"/>
                <a:gd name="T51" fmla="*/ 2256 h 2257"/>
                <a:gd name="T52" fmla="*/ 50 w 1457"/>
                <a:gd name="T53" fmla="*/ 2255 h 2257"/>
                <a:gd name="T54" fmla="*/ 21 w 1457"/>
                <a:gd name="T55" fmla="*/ 2238 h 2257"/>
                <a:gd name="T56" fmla="*/ 4 w 1457"/>
                <a:gd name="T57" fmla="*/ 2213 h 2257"/>
                <a:gd name="T58" fmla="*/ 0 w 1457"/>
                <a:gd name="T59" fmla="*/ 2182 h 2257"/>
                <a:gd name="T60" fmla="*/ 63 w 1457"/>
                <a:gd name="T61" fmla="*/ 1631 h 2257"/>
                <a:gd name="T62" fmla="*/ 924 w 1457"/>
                <a:gd name="T63" fmla="*/ 142 h 2257"/>
                <a:gd name="T64" fmla="*/ 970 w 1457"/>
                <a:gd name="T65" fmla="*/ 83 h 2257"/>
                <a:gd name="T66" fmla="*/ 1029 w 1457"/>
                <a:gd name="T67" fmla="*/ 38 h 2257"/>
                <a:gd name="T68" fmla="*/ 1097 w 1457"/>
                <a:gd name="T69" fmla="*/ 9 h 2257"/>
                <a:gd name="T70" fmla="*/ 1172 w 1457"/>
                <a:gd name="T71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57" h="2257">
                  <a:moveTo>
                    <a:pt x="184" y="1762"/>
                  </a:moveTo>
                  <a:lnTo>
                    <a:pt x="153" y="2043"/>
                  </a:lnTo>
                  <a:lnTo>
                    <a:pt x="380" y="1876"/>
                  </a:lnTo>
                  <a:lnTo>
                    <a:pt x="184" y="1762"/>
                  </a:lnTo>
                  <a:close/>
                  <a:moveTo>
                    <a:pt x="907" y="442"/>
                  </a:moveTo>
                  <a:lnTo>
                    <a:pt x="221" y="1628"/>
                  </a:lnTo>
                  <a:lnTo>
                    <a:pt x="479" y="1776"/>
                  </a:lnTo>
                  <a:lnTo>
                    <a:pt x="1166" y="592"/>
                  </a:lnTo>
                  <a:lnTo>
                    <a:pt x="907" y="442"/>
                  </a:lnTo>
                  <a:close/>
                  <a:moveTo>
                    <a:pt x="1162" y="135"/>
                  </a:moveTo>
                  <a:lnTo>
                    <a:pt x="1133" y="140"/>
                  </a:lnTo>
                  <a:lnTo>
                    <a:pt x="1105" y="150"/>
                  </a:lnTo>
                  <a:lnTo>
                    <a:pt x="1081" y="166"/>
                  </a:lnTo>
                  <a:lnTo>
                    <a:pt x="1059" y="186"/>
                  </a:lnTo>
                  <a:lnTo>
                    <a:pt x="1042" y="209"/>
                  </a:lnTo>
                  <a:lnTo>
                    <a:pt x="975" y="326"/>
                  </a:lnTo>
                  <a:lnTo>
                    <a:pt x="1234" y="474"/>
                  </a:lnTo>
                  <a:lnTo>
                    <a:pt x="1301" y="358"/>
                  </a:lnTo>
                  <a:lnTo>
                    <a:pt x="1314" y="332"/>
                  </a:lnTo>
                  <a:lnTo>
                    <a:pt x="1320" y="304"/>
                  </a:lnTo>
                  <a:lnTo>
                    <a:pt x="1321" y="274"/>
                  </a:lnTo>
                  <a:lnTo>
                    <a:pt x="1316" y="246"/>
                  </a:lnTo>
                  <a:lnTo>
                    <a:pt x="1305" y="217"/>
                  </a:lnTo>
                  <a:lnTo>
                    <a:pt x="1290" y="193"/>
                  </a:lnTo>
                  <a:lnTo>
                    <a:pt x="1270" y="172"/>
                  </a:lnTo>
                  <a:lnTo>
                    <a:pt x="1246" y="155"/>
                  </a:lnTo>
                  <a:lnTo>
                    <a:pt x="1220" y="143"/>
                  </a:lnTo>
                  <a:lnTo>
                    <a:pt x="1191" y="137"/>
                  </a:lnTo>
                  <a:lnTo>
                    <a:pt x="1162" y="135"/>
                  </a:lnTo>
                  <a:close/>
                  <a:moveTo>
                    <a:pt x="1172" y="0"/>
                  </a:moveTo>
                  <a:lnTo>
                    <a:pt x="1209" y="2"/>
                  </a:lnTo>
                  <a:lnTo>
                    <a:pt x="1245" y="9"/>
                  </a:lnTo>
                  <a:lnTo>
                    <a:pt x="1281" y="21"/>
                  </a:lnTo>
                  <a:lnTo>
                    <a:pt x="1315" y="38"/>
                  </a:lnTo>
                  <a:lnTo>
                    <a:pt x="1346" y="59"/>
                  </a:lnTo>
                  <a:lnTo>
                    <a:pt x="1375" y="84"/>
                  </a:lnTo>
                  <a:lnTo>
                    <a:pt x="1399" y="112"/>
                  </a:lnTo>
                  <a:lnTo>
                    <a:pt x="1419" y="143"/>
                  </a:lnTo>
                  <a:lnTo>
                    <a:pt x="1436" y="176"/>
                  </a:lnTo>
                  <a:lnTo>
                    <a:pt x="1448" y="210"/>
                  </a:lnTo>
                  <a:lnTo>
                    <a:pt x="1454" y="246"/>
                  </a:lnTo>
                  <a:lnTo>
                    <a:pt x="1457" y="283"/>
                  </a:lnTo>
                  <a:lnTo>
                    <a:pt x="1455" y="319"/>
                  </a:lnTo>
                  <a:lnTo>
                    <a:pt x="1448" y="356"/>
                  </a:lnTo>
                  <a:lnTo>
                    <a:pt x="1436" y="392"/>
                  </a:lnTo>
                  <a:lnTo>
                    <a:pt x="1419" y="427"/>
                  </a:lnTo>
                  <a:lnTo>
                    <a:pt x="564" y="1903"/>
                  </a:lnTo>
                  <a:lnTo>
                    <a:pt x="555" y="1914"/>
                  </a:lnTo>
                  <a:lnTo>
                    <a:pt x="545" y="1923"/>
                  </a:lnTo>
                  <a:lnTo>
                    <a:pt x="108" y="2244"/>
                  </a:lnTo>
                  <a:lnTo>
                    <a:pt x="96" y="2251"/>
                  </a:lnTo>
                  <a:lnTo>
                    <a:pt x="82" y="2256"/>
                  </a:lnTo>
                  <a:lnTo>
                    <a:pt x="67" y="2257"/>
                  </a:lnTo>
                  <a:lnTo>
                    <a:pt x="50" y="2255"/>
                  </a:lnTo>
                  <a:lnTo>
                    <a:pt x="33" y="2248"/>
                  </a:lnTo>
                  <a:lnTo>
                    <a:pt x="21" y="2238"/>
                  </a:lnTo>
                  <a:lnTo>
                    <a:pt x="11" y="2227"/>
                  </a:lnTo>
                  <a:lnTo>
                    <a:pt x="4" y="2213"/>
                  </a:lnTo>
                  <a:lnTo>
                    <a:pt x="1" y="2197"/>
                  </a:lnTo>
                  <a:lnTo>
                    <a:pt x="0" y="2182"/>
                  </a:lnTo>
                  <a:lnTo>
                    <a:pt x="61" y="1645"/>
                  </a:lnTo>
                  <a:lnTo>
                    <a:pt x="63" y="1631"/>
                  </a:lnTo>
                  <a:lnTo>
                    <a:pt x="69" y="1618"/>
                  </a:lnTo>
                  <a:lnTo>
                    <a:pt x="924" y="142"/>
                  </a:lnTo>
                  <a:lnTo>
                    <a:pt x="946" y="110"/>
                  </a:lnTo>
                  <a:lnTo>
                    <a:pt x="970" y="83"/>
                  </a:lnTo>
                  <a:lnTo>
                    <a:pt x="997" y="59"/>
                  </a:lnTo>
                  <a:lnTo>
                    <a:pt x="1029" y="38"/>
                  </a:lnTo>
                  <a:lnTo>
                    <a:pt x="1062" y="21"/>
                  </a:lnTo>
                  <a:lnTo>
                    <a:pt x="1097" y="9"/>
                  </a:lnTo>
                  <a:lnTo>
                    <a:pt x="1134" y="2"/>
                  </a:lnTo>
                  <a:lnTo>
                    <a:pt x="1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482997" y="1684141"/>
            <a:ext cx="1465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缺陷分级与管理</a:t>
            </a:r>
            <a:endParaRPr lang="zh-CN" altLang="en-US" sz="1400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517419" y="3509900"/>
            <a:ext cx="1472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验收标准</a:t>
            </a:r>
            <a:endParaRPr lang="zh-CN" altLang="en-US" sz="14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104147" y="1180760"/>
            <a:ext cx="2857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缺陷分类：</a:t>
            </a:r>
            <a:endParaRPr lang="zh-CN" altLang="en-US" sz="1200" b="1" dirty="0"/>
          </a:p>
          <a:p>
            <a:endParaRPr lang="zh-CN" altLang="en-US" sz="1200" b="1" dirty="0"/>
          </a:p>
          <a:p>
            <a:r>
              <a:rPr lang="en-US" altLang="zh-CN" sz="1200" b="1" dirty="0"/>
              <a:t>P0</a:t>
            </a:r>
            <a:r>
              <a:rPr lang="zh-CN" altLang="en-US" sz="1200" b="1" dirty="0"/>
              <a:t>（阻塞）</a:t>
            </a:r>
            <a:r>
              <a:rPr lang="zh-CN" altLang="en-US" sz="1200" dirty="0"/>
              <a:t>：核心功能完全失效（如注册接口返回</a:t>
            </a:r>
            <a:r>
              <a:rPr lang="en-US" altLang="zh-CN" sz="1200" dirty="0"/>
              <a:t>500</a:t>
            </a:r>
            <a:r>
              <a:rPr lang="zh-CN" altLang="en-US" sz="1200" dirty="0"/>
              <a:t>错误）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-US" altLang="zh-CN" sz="1200" b="1" dirty="0"/>
              <a:t>P1</a:t>
            </a:r>
            <a:r>
              <a:rPr lang="zh-CN" altLang="en-US" sz="1200" b="1" dirty="0"/>
              <a:t>（严重）</a:t>
            </a:r>
            <a:r>
              <a:rPr lang="zh-CN" altLang="en-US" sz="1200" dirty="0"/>
              <a:t>：严重影响用户使用（如</a:t>
            </a:r>
            <a:r>
              <a:rPr lang="en-US" altLang="zh-CN" sz="1200" dirty="0"/>
              <a:t>AI</a:t>
            </a:r>
            <a:r>
              <a:rPr lang="zh-CN" altLang="en-US" sz="1200" dirty="0"/>
              <a:t>回复与提问无关等）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dirty="0"/>
              <a:t>P2</a:t>
            </a:r>
            <a:r>
              <a:rPr lang="zh-CN" altLang="en-US" sz="1200" b="1" dirty="0"/>
              <a:t>（一般）</a:t>
            </a:r>
            <a:r>
              <a:rPr lang="zh-CN" altLang="en-US" sz="1200" dirty="0"/>
              <a:t>：影响用户体验（如</a:t>
            </a:r>
            <a:r>
              <a:rPr lang="en-US" altLang="zh-CN" sz="1200" dirty="0"/>
              <a:t>UI</a:t>
            </a:r>
            <a:r>
              <a:rPr lang="zh-CN" altLang="en-US" sz="1200" dirty="0"/>
              <a:t>组件兼容性问题等）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252044" y="1171477"/>
            <a:ext cx="25308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修复时效要求：</a:t>
            </a:r>
            <a:endParaRPr lang="zh-CN" altLang="en-US" sz="1200" b="1" dirty="0"/>
          </a:p>
          <a:p>
            <a:endParaRPr lang="zh-CN" altLang="en-US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小时内定位，</a:t>
            </a:r>
            <a:r>
              <a:rPr lang="en-US" altLang="zh-CN" sz="1200" dirty="0"/>
              <a:t>4</a:t>
            </a:r>
            <a:r>
              <a:rPr lang="zh-CN" altLang="en-US" sz="1200" dirty="0"/>
              <a:t>小时内修复并验证</a:t>
            </a:r>
            <a:endParaRPr lang="zh-CN" altLang="en-US" sz="1200" dirty="0"/>
          </a:p>
          <a:p>
            <a:endParaRPr lang="en-US" altLang="zh-CN" sz="1200" dirty="0"/>
          </a:p>
          <a:p>
            <a:endParaRPr lang="zh-CN" altLang="en-US" sz="1200" dirty="0"/>
          </a:p>
          <a:p>
            <a:r>
              <a:rPr lang="en-US" altLang="zh-CN" sz="1200" dirty="0"/>
              <a:t>24</a:t>
            </a:r>
            <a:r>
              <a:rPr lang="zh-CN" altLang="en-US" sz="1200" dirty="0"/>
              <a:t>小时内修复并回归测试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104147" y="3332245"/>
            <a:ext cx="2799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测试通过率：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dirty="0"/>
              <a:t>所有</a:t>
            </a:r>
            <a:r>
              <a:rPr lang="en-US" altLang="zh-CN" sz="1200" dirty="0"/>
              <a:t>P0/P1</a:t>
            </a:r>
            <a:r>
              <a:rPr lang="zh-CN" altLang="en-US" sz="1200" dirty="0"/>
              <a:t>用例</a:t>
            </a:r>
            <a:r>
              <a:rPr lang="en-US" altLang="zh-CN" sz="1200" dirty="0"/>
              <a:t>100%</a:t>
            </a:r>
            <a:r>
              <a:rPr lang="zh-CN" altLang="en-US" sz="1200" dirty="0"/>
              <a:t>通过，</a:t>
            </a:r>
            <a:r>
              <a:rPr lang="en-US" altLang="zh-CN" sz="1200" dirty="0"/>
              <a:t>P2</a:t>
            </a:r>
            <a:r>
              <a:rPr lang="zh-CN" altLang="en-US" sz="1200" dirty="0"/>
              <a:t>用例通过率≥</a:t>
            </a:r>
            <a:r>
              <a:rPr lang="en-US" altLang="zh-CN" sz="1200" dirty="0"/>
              <a:t>95%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252044" y="3285610"/>
            <a:ext cx="2799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安全扫描：</a:t>
            </a:r>
            <a:endParaRPr lang="zh-CN" altLang="en-US" sz="1200" b="1" dirty="0"/>
          </a:p>
          <a:p>
            <a:endParaRPr lang="zh-CN" altLang="en-US" sz="1200" dirty="0"/>
          </a:p>
          <a:p>
            <a:r>
              <a:rPr lang="en-US" altLang="zh-CN" sz="1200" dirty="0"/>
              <a:t>OWASP Top 10</a:t>
            </a:r>
            <a:r>
              <a:rPr lang="zh-CN" altLang="en-US" sz="1200" dirty="0"/>
              <a:t>漏洞扫描零高危漏洞，</a:t>
            </a:r>
            <a:endParaRPr lang="zh-CN" altLang="en-US" sz="1200" dirty="0"/>
          </a:p>
          <a:p>
            <a:r>
              <a:rPr lang="zh-CN" altLang="en-US" sz="1200" dirty="0"/>
              <a:t>依赖组件漏洞检测无</a:t>
            </a:r>
            <a:r>
              <a:rPr lang="en-US" altLang="zh-CN" sz="1200" dirty="0"/>
              <a:t>CVE</a:t>
            </a:r>
            <a:r>
              <a:rPr lang="zh-CN" altLang="en-US" sz="1200" dirty="0"/>
              <a:t>评分≥</a:t>
            </a:r>
            <a:r>
              <a:rPr lang="en-US" altLang="zh-CN" sz="1200" dirty="0"/>
              <a:t>7</a:t>
            </a:r>
            <a:r>
              <a:rPr lang="zh-CN" altLang="en-US" sz="1200" dirty="0"/>
              <a:t>的漏洞。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6"/>
          <p:cNvSpPr/>
          <p:nvPr>
            <p:custDataLst>
              <p:tags r:id="rId2"/>
            </p:custDataLst>
          </p:nvPr>
        </p:nvSpPr>
        <p:spPr>
          <a:xfrm>
            <a:off x="0" y="1028708"/>
            <a:ext cx="9144074" cy="3200426"/>
          </a:xfrm>
          <a:custGeom>
            <a:avLst/>
            <a:gdLst>
              <a:gd name="connsiteX0" fmla="*/ 0 w 12192000"/>
              <a:gd name="connsiteY0" fmla="*/ 0 h 4300477"/>
              <a:gd name="connsiteX1" fmla="*/ 12192000 w 12192000"/>
              <a:gd name="connsiteY1" fmla="*/ 0 h 4300477"/>
              <a:gd name="connsiteX2" fmla="*/ 12192000 w 12192000"/>
              <a:gd name="connsiteY2" fmla="*/ 4057631 h 4300477"/>
              <a:gd name="connsiteX3" fmla="*/ 2998549 w 12192000"/>
              <a:gd name="connsiteY3" fmla="*/ 4057631 h 4300477"/>
              <a:gd name="connsiteX4" fmla="*/ 2752403 w 12192000"/>
              <a:gd name="connsiteY4" fmla="*/ 4300477 h 4300477"/>
              <a:gd name="connsiteX5" fmla="*/ 2469723 w 12192000"/>
              <a:gd name="connsiteY5" fmla="*/ 4057631 h 4300477"/>
              <a:gd name="connsiteX6" fmla="*/ 0 w 12192000"/>
              <a:gd name="connsiteY6" fmla="*/ 4057631 h 430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00477">
                <a:moveTo>
                  <a:pt x="0" y="0"/>
                </a:moveTo>
                <a:lnTo>
                  <a:pt x="12192000" y="0"/>
                </a:lnTo>
                <a:lnTo>
                  <a:pt x="12192000" y="4057631"/>
                </a:lnTo>
                <a:lnTo>
                  <a:pt x="2998549" y="4057631"/>
                </a:lnTo>
                <a:lnTo>
                  <a:pt x="2752403" y="4300477"/>
                </a:lnTo>
                <a:lnTo>
                  <a:pt x="2469723" y="4057631"/>
                </a:lnTo>
                <a:lnTo>
                  <a:pt x="0" y="405763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321602" y="422121"/>
            <a:ext cx="525803" cy="458817"/>
            <a:chOff x="3213087" y="1347855"/>
            <a:chExt cx="723914" cy="631689"/>
          </a:xfrm>
          <a:solidFill>
            <a:srgbClr val="F2F2F2"/>
          </a:solidFill>
        </p:grpSpPr>
        <p:sp>
          <p:nvSpPr>
            <p:cNvPr id="11" name="任意多边形: 形状 8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任意多边形: 形状 9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3625706" y="1347856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57175" y="342884"/>
            <a:ext cx="7200957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300" b="1" spc="17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Develop Team</a:t>
            </a:r>
            <a:endParaRPr lang="en-US" altLang="zh-CN" sz="3300" b="1" spc="17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301750" y="1295516"/>
          <a:ext cx="6540500" cy="244475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1421130"/>
                <a:gridCol w="1709420"/>
                <a:gridCol w="3409950"/>
              </a:tblGrid>
              <a:tr h="4387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altLang="zh-CN" sz="16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altLang="zh-CN" sz="16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Division of Labor</a:t>
                      </a:r>
                      <a:endParaRPr lang="en-US" altLang="zh-CN" sz="16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40132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李沅衡</a:t>
                      </a:r>
                      <a:endParaRPr lang="zh-CN" altLang="en-US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2253551</a:t>
                      </a:r>
                      <a:endParaRPr lang="en-US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后端设计和开发</a:t>
                      </a:r>
                      <a:endParaRPr lang="en-US" altLang="zh-CN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4006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李俊旻</a:t>
                      </a:r>
                      <a:endParaRPr lang="zh-CN" altLang="en-US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2250763</a:t>
                      </a:r>
                      <a:endParaRPr lang="en-US" altLang="zh-CN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前端设计和开发</a:t>
                      </a:r>
                      <a:endParaRPr lang="en-US" altLang="zh-CN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40132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赵子毅</a:t>
                      </a:r>
                      <a:endParaRPr lang="zh-CN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2254272</a:t>
                      </a:r>
                      <a:endParaRPr lang="en-US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AI模块设计和开发</a:t>
                      </a:r>
                      <a:endParaRPr lang="en-US" altLang="zh-CN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40132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王铭乾</a:t>
                      </a:r>
                      <a:endParaRPr lang="zh-CN" altLang="en-US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2251225</a:t>
                      </a:r>
                      <a:endParaRPr lang="zh-CN" altLang="en-US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后端设计和开发</a:t>
                      </a:r>
                      <a:endParaRPr lang="en-US" altLang="zh-CN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40132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黄志栋</a:t>
                      </a:r>
                      <a:endParaRPr lang="zh-CN" altLang="en-US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2251760</a:t>
                      </a:r>
                      <a:endParaRPr lang="zh-CN" altLang="en-US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AI模块设计和开发</a:t>
                      </a:r>
                      <a:endParaRPr lang="en-US" altLang="zh-CN" sz="1400" spc="12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</a:tbl>
          </a:graphicData>
        </a:graphic>
      </p:graphicFrame>
      <p:sp>
        <p:nvSpPr>
          <p:cNvPr id="9" name="Title 6"/>
          <p:cNvSpPr txBox="1"/>
          <p:nvPr>
            <p:custDataLst>
              <p:tags r:id="rId8"/>
            </p:custDataLst>
          </p:nvPr>
        </p:nvSpPr>
        <p:spPr>
          <a:xfrm>
            <a:off x="457172" y="4234479"/>
            <a:ext cx="8229657" cy="56613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项目地址：https://github.com/Yuen647/Social-That-Gets-You.git</a:t>
            </a:r>
            <a:endParaRPr lang="zh-CN" altLang="en-US" sz="20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Picture 2" descr="upload_post_object_v2_7007632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7249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880" b="1" dirty="0">
                <a:solidFill>
                  <a:srgbClr val="374D87"/>
                </a:solidFill>
              </a:rPr>
              <a:t>5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资源管理</a:t>
            </a:r>
            <a:endParaRPr lang="zh-CN" altLang="en-US" sz="2880" b="1" dirty="0">
              <a:solidFill>
                <a:srgbClr val="374D8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22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4236469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lt1"/>
                </a:solidFill>
              </a:rPr>
              <a:t>资源管理过程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93698" y="911415"/>
            <a:ext cx="4615548" cy="3683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1600" b="1"/>
              <a:t>规划资源管理 </a:t>
            </a:r>
            <a:endParaRPr lang="zh-CN" altLang="en-US" sz="1600" b="1"/>
          </a:p>
          <a:p>
            <a:pPr algn="l"/>
            <a:r>
              <a:rPr lang="zh-CN" altLang="en-US" sz="1200"/>
              <a:t>制定策略和计划，以估算、获取、管理和利用项目所需的团队及实物资源。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600" b="1"/>
              <a:t>资源需求分析 </a:t>
            </a:r>
            <a:endParaRPr lang="zh-CN" altLang="en-US" sz="1600" b="1"/>
          </a:p>
          <a:p>
            <a:pPr algn="l"/>
            <a:r>
              <a:rPr lang="zh-CN" altLang="en-US" sz="1200"/>
              <a:t>识别完成项目所需的具体资源的过程，涵盖人力资源（如开发人员、设计师）、</a:t>
            </a:r>
            <a:endParaRPr lang="zh-CN" altLang="en-US" sz="1200"/>
          </a:p>
          <a:p>
            <a:pPr algn="l"/>
            <a:r>
              <a:rPr lang="zh-CN" altLang="en-US" sz="1200"/>
              <a:t>实物资源（如硬件设备）及其他特定资源（如软件工具）。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600" b="1"/>
              <a:t>资源获取计划</a:t>
            </a:r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 sz="1200"/>
              <a:t>制定详细的步骤来获取项目执行所需的各类资源。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600" b="1"/>
              <a:t>建设和管理团队</a:t>
            </a:r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 sz="1200"/>
              <a:t>创建一个高效协作的工作环境，通过培训、指导和发展团队成员的技能来增强团队的能力。</a:t>
            </a:r>
            <a:endParaRPr lang="zh-CN" altLang="en-US" sz="1200"/>
          </a:p>
          <a:p>
            <a:pPr algn="l"/>
            <a:endParaRPr lang="zh-CN" altLang="en-US"/>
          </a:p>
          <a:p>
            <a:pPr algn="l"/>
            <a:r>
              <a:rPr lang="zh-CN" altLang="en-US" sz="1600" b="1"/>
              <a:t>资源控制</a:t>
            </a:r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 sz="1200"/>
              <a:t>监督和管理项目中资源的实际使用情况，确保资源按计划分配并被有效利用。</a:t>
            </a:r>
            <a:endParaRPr lang="zh-CN" altLang="en-US" sz="1200"/>
          </a:p>
          <a:p>
            <a:pPr algn="l"/>
            <a:endParaRPr lang="zh-CN" altLang="en-US"/>
          </a:p>
          <a:p>
            <a:pPr algn="l"/>
            <a:r>
              <a:rPr lang="zh-CN" altLang="en-US" sz="1600" b="1"/>
              <a:t>资源回收</a:t>
            </a:r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 sz="1200"/>
              <a:t>在软件开发项目结束时，对资源进行回收，清理资源占用情况。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22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4236469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lt1"/>
                </a:solidFill>
              </a:rPr>
              <a:t>资源需求分析</a:t>
            </a:r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3" name="图片 2" descr="upload_post_object_v2_10344564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14" y="911415"/>
            <a:ext cx="5976298" cy="392852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6194148" y="1581235"/>
            <a:ext cx="2173240" cy="3683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b="1"/>
              <a:t>实物资源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zh-CN" altLang="en-US"/>
              <a:t>各种财产、开发资源等</a:t>
            </a:r>
            <a:endParaRPr lang="zh-CN" altLang="en-US"/>
          </a:p>
          <a:p>
            <a:pPr algn="l"/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活动资源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zh-CN" altLang="en-US"/>
              <a:t>主要指人</a:t>
            </a:r>
            <a:r>
              <a:rPr lang="en-US" altLang="zh-CN"/>
              <a:t>(</a:t>
            </a:r>
            <a:r>
              <a:rPr lang="zh-CN" altLang="en-US"/>
              <a:t>开发和运营团队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22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4236469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lt1"/>
                </a:solidFill>
              </a:rPr>
              <a:t>活动资源管理--开发团队</a:t>
            </a:r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4" name="图片 3" descr="upload_post_object_v2_21132300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973" y="1680047"/>
            <a:ext cx="2719841" cy="2175873"/>
          </a:xfrm>
          <a:prstGeom prst="rect">
            <a:avLst/>
          </a:prstGeom>
        </p:spPr>
      </p:pic>
      <p:pic>
        <p:nvPicPr>
          <p:cNvPr id="5" name="图片 4" descr="upload_post_object_v2_2533595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4" y="1086647"/>
            <a:ext cx="5553885" cy="36190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04" y="-122201"/>
            <a:ext cx="2038852" cy="1033650"/>
          </a:xfrm>
          <a:prstGeom prst="rect">
            <a:avLst/>
          </a:prstGeom>
        </p:spPr>
      </p:pic>
      <p:sp>
        <p:nvSpPr>
          <p:cNvPr id="22" name="矩形: 圆角 3"/>
          <p:cNvSpPr/>
          <p:nvPr>
            <p:custDataLst>
              <p:tags r:id="rId3"/>
            </p:custDataLst>
          </p:nvPr>
        </p:nvSpPr>
        <p:spPr>
          <a:xfrm>
            <a:off x="293736" y="212529"/>
            <a:ext cx="4236469" cy="5623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lt1"/>
                </a:solidFill>
              </a:rPr>
              <a:t>资源控制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93698" y="1170134"/>
            <a:ext cx="4615548" cy="3683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1400" b="1"/>
              <a:t>监控资源状态</a:t>
            </a:r>
            <a:endParaRPr lang="zh-CN" altLang="en-US" sz="1400" b="1"/>
          </a:p>
          <a:p>
            <a:pPr algn="l"/>
            <a:r>
              <a:rPr lang="zh-CN" altLang="en-US" sz="1200"/>
              <a:t>持续跟踪项目资源的使用情况，确保能够及时发现任何资源短缺或过剩的情况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400" b="1"/>
              <a:t>优化资源配置</a:t>
            </a:r>
            <a:endParaRPr lang="zh-CN" altLang="en-US" sz="1400" b="1"/>
          </a:p>
          <a:p>
            <a:pPr algn="l"/>
            <a:r>
              <a:rPr lang="zh-CN" altLang="en-US" sz="1200"/>
              <a:t>依据项目的实际进展和需求调整资源分配方案，确保所有资源都被高效利用，</a:t>
            </a:r>
            <a:endParaRPr lang="zh-CN" altLang="en-US" sz="1200"/>
          </a:p>
          <a:p>
            <a:pPr algn="l"/>
            <a:r>
              <a:rPr lang="zh-CN" altLang="en-US" sz="1200"/>
              <a:t>并根据项目计划适时释放不再需要的资源，避免浪费。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400" b="1"/>
              <a:t>沟通资源状况</a:t>
            </a:r>
            <a:endParaRPr lang="zh-CN" altLang="en-US" sz="1400" b="1"/>
          </a:p>
          <a:p>
            <a:pPr algn="l"/>
            <a:r>
              <a:rPr lang="zh-CN" altLang="en-US" sz="1200"/>
              <a:t>一旦发现资源相关的任何问题或潜在风险，立即通知相关利益方。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400" b="1"/>
              <a:t>管理变更流程</a:t>
            </a:r>
            <a:endParaRPr lang="zh-CN" altLang="en-US" sz="1400" b="1"/>
          </a:p>
          <a:p>
            <a:pPr algn="l"/>
            <a:r>
              <a:rPr lang="zh-CN" altLang="en-US" sz="1200"/>
              <a:t>当涉及到资源的变更时，按照既定的变更管理流程操作。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400" b="1"/>
              <a:t>实施纠正措施</a:t>
            </a:r>
            <a:endParaRPr lang="zh-CN" altLang="en-US" sz="1200"/>
          </a:p>
          <a:p>
            <a:pPr algn="l"/>
            <a:r>
              <a:rPr lang="zh-CN" altLang="en-US" sz="1200"/>
              <a:t>针对资源缺乏或过剩的问题迅速采取行动，制定并执行相应的解决方案，保证项目能够按计划进行而不受资源问题的干扰。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8792" y="2311996"/>
            <a:ext cx="4313208" cy="10881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750" b="1" dirty="0">
                <a:solidFill>
                  <a:srgbClr val="0070C0">
                    <a:alpha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THANKS！</a:t>
            </a:r>
            <a:endParaRPr lang="en-US" sz="4750" b="1" dirty="0">
              <a:solidFill>
                <a:srgbClr val="0070C0">
                  <a:alpha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25232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6" name="Shape 3"/>
          <p:cNvSpPr/>
          <p:nvPr/>
        </p:nvSpPr>
        <p:spPr>
          <a:xfrm>
            <a:off x="1150837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7" name="Shape 4"/>
          <p:cNvSpPr/>
          <p:nvPr/>
        </p:nvSpPr>
        <p:spPr>
          <a:xfrm>
            <a:off x="1476442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EB5F6"/>
          </a:solidFill>
        </p:spPr>
      </p:sp>
      <p:sp>
        <p:nvSpPr>
          <p:cNvPr id="8" name="Shape 5"/>
          <p:cNvSpPr/>
          <p:nvPr/>
        </p:nvSpPr>
        <p:spPr>
          <a:xfrm>
            <a:off x="1802047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B8D6FA"/>
          </a:solidFill>
        </p:spPr>
      </p:sp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3951271" y="573440"/>
            <a:ext cx="534692" cy="5346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597542" y="629084"/>
            <a:ext cx="450261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3951253" y="1490485"/>
            <a:ext cx="534692" cy="5346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文本框 55"/>
          <p:cNvSpPr txBox="1"/>
          <p:nvPr>
            <p:custDataLst>
              <p:tags r:id="rId5"/>
            </p:custDataLst>
          </p:nvPr>
        </p:nvSpPr>
        <p:spPr>
          <a:xfrm>
            <a:off x="4597538" y="1490455"/>
            <a:ext cx="450261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SWOT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椭圆 56"/>
          <p:cNvSpPr/>
          <p:nvPr>
            <p:custDataLst>
              <p:tags r:id="rId6"/>
            </p:custDataLst>
          </p:nvPr>
        </p:nvSpPr>
        <p:spPr>
          <a:xfrm>
            <a:off x="3951253" y="2295203"/>
            <a:ext cx="534692" cy="5346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文本框 57"/>
          <p:cNvSpPr txBox="1"/>
          <p:nvPr>
            <p:custDataLst>
              <p:tags r:id="rId7"/>
            </p:custDataLst>
          </p:nvPr>
        </p:nvSpPr>
        <p:spPr>
          <a:xfrm>
            <a:off x="4597538" y="2295238"/>
            <a:ext cx="450261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风险管理</a:t>
            </a:r>
            <a:endParaRPr lang="zh-CN" altLang="en-US" sz="24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59" name="椭圆 58"/>
          <p:cNvSpPr/>
          <p:nvPr>
            <p:custDataLst>
              <p:tags r:id="rId8"/>
            </p:custDataLst>
          </p:nvPr>
        </p:nvSpPr>
        <p:spPr>
          <a:xfrm>
            <a:off x="3951253" y="3210028"/>
            <a:ext cx="534692" cy="5346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文本框 59"/>
          <p:cNvSpPr txBox="1"/>
          <p:nvPr>
            <p:custDataLst>
              <p:tags r:id="rId9"/>
            </p:custDataLst>
          </p:nvPr>
        </p:nvSpPr>
        <p:spPr>
          <a:xfrm>
            <a:off x="4597538" y="3210047"/>
            <a:ext cx="450261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质量管理</a:t>
            </a:r>
            <a:endParaRPr lang="zh-CN" altLang="en-US" sz="24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61" name="椭圆 60"/>
          <p:cNvSpPr/>
          <p:nvPr>
            <p:custDataLst>
              <p:tags r:id="rId10"/>
            </p:custDataLst>
          </p:nvPr>
        </p:nvSpPr>
        <p:spPr>
          <a:xfrm>
            <a:off x="3951253" y="4089580"/>
            <a:ext cx="534692" cy="5346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文本框 61"/>
          <p:cNvSpPr txBox="1"/>
          <p:nvPr>
            <p:custDataLst>
              <p:tags r:id="rId11"/>
            </p:custDataLst>
          </p:nvPr>
        </p:nvSpPr>
        <p:spPr>
          <a:xfrm>
            <a:off x="4597538" y="4080413"/>
            <a:ext cx="450261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资源管理</a:t>
            </a:r>
            <a:endParaRPr lang="zh-CN" altLang="en-US" sz="24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13" name="标题 3"/>
          <p:cNvSpPr txBox="1"/>
          <p:nvPr/>
        </p:nvSpPr>
        <p:spPr>
          <a:xfrm>
            <a:off x="817149" y="2043500"/>
            <a:ext cx="2584747" cy="8040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595233" y="235237"/>
            <a:ext cx="0" cy="48647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36088" y="1530396"/>
            <a:ext cx="1973435" cy="1831294"/>
            <a:chOff x="3499700" y="3154849"/>
            <a:chExt cx="1107440" cy="8382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3499700" y="3154849"/>
              <a:ext cx="1107440" cy="0"/>
            </a:xfrm>
            <a:prstGeom prst="line">
              <a:avLst/>
            </a:prstGeom>
            <a:noFill/>
            <a:ln w="41275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3711367" y="3992574"/>
              <a:ext cx="895773" cy="475"/>
            </a:xfrm>
            <a:prstGeom prst="line">
              <a:avLst/>
            </a:prstGeom>
            <a:noFill/>
            <a:ln w="41275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>
            <a:xfrm>
              <a:off x="3711367" y="3154849"/>
              <a:ext cx="0" cy="837725"/>
            </a:xfrm>
            <a:prstGeom prst="line">
              <a:avLst/>
            </a:prstGeom>
            <a:noFill/>
            <a:ln w="41275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>
              <a:off x="4607140" y="3154849"/>
              <a:ext cx="0" cy="130218"/>
            </a:xfrm>
            <a:prstGeom prst="line">
              <a:avLst/>
            </a:prstGeom>
            <a:noFill/>
            <a:ln w="41275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>
            <a:xfrm>
              <a:off x="4607140" y="3862356"/>
              <a:ext cx="0" cy="130218"/>
            </a:xfrm>
            <a:prstGeom prst="line">
              <a:avLst/>
            </a:prstGeom>
            <a:noFill/>
            <a:ln w="41275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5979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项目范围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  <p:pic>
        <p:nvPicPr>
          <p:cNvPr id="3" name="图片 2" descr="upload_post_object_v2_28940626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9" y="167911"/>
            <a:ext cx="8913443" cy="4633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  <p:pic>
        <p:nvPicPr>
          <p:cNvPr id="5" name="图片 4" descr="upload_post_object_v2_40760903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6" y="69787"/>
            <a:ext cx="8881534" cy="4866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3"/>
          <p:cNvSpPr/>
          <p:nvPr>
            <p:custDataLst>
              <p:tags r:id="rId2"/>
            </p:custDataLst>
          </p:nvPr>
        </p:nvSpPr>
        <p:spPr>
          <a:xfrm>
            <a:off x="293736" y="212529"/>
            <a:ext cx="2262467" cy="6248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2883127" y="404226"/>
            <a:ext cx="241479" cy="2414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/>
          <p:cNvCxnSpPr/>
          <p:nvPr>
            <p:custDataLst>
              <p:tags r:id="rId4"/>
            </p:custDataLst>
          </p:nvPr>
        </p:nvCxnSpPr>
        <p:spPr>
          <a:xfrm>
            <a:off x="1424599" y="1009779"/>
            <a:ext cx="0" cy="28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/>
          <p:nvPr>
            <p:custDataLst>
              <p:tags r:id="rId5"/>
            </p:custDataLst>
          </p:nvPr>
        </p:nvSpPr>
        <p:spPr>
          <a:xfrm flipH="1">
            <a:off x="323457" y="1338933"/>
            <a:ext cx="2262467" cy="21799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4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为了确保主题，系统的开发将集中在上述功能模块上。以下项目不在本项目范围内：</a:t>
            </a:r>
            <a:endParaRPr lang="zh-CN" altLang="en-US" sz="14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与第三方社交平台的集成</a:t>
            </a:r>
            <a:endParaRPr lang="zh-CN" altLang="en-US" sz="14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支持直播及其他媒体格式</a:t>
            </a:r>
            <a:endParaRPr lang="zh-CN" altLang="en-US" sz="14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电子商务</a:t>
            </a:r>
            <a:endParaRPr lang="zh-CN" altLang="en-US" sz="14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广告管理及其他业务扩展功能</a:t>
            </a:r>
            <a:endParaRPr lang="zh-CN" altLang="en-US" sz="14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Rectangle 29"/>
          <p:cNvSpPr/>
          <p:nvPr>
            <p:custDataLst>
              <p:tags r:id="rId6"/>
            </p:custDataLst>
          </p:nvPr>
        </p:nvSpPr>
        <p:spPr>
          <a:xfrm flipH="1">
            <a:off x="420048" y="253395"/>
            <a:ext cx="2009843" cy="534224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500" b="1" spc="18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项目边界</a:t>
            </a:r>
            <a:endParaRPr lang="zh-CN" altLang="en-US" sz="2500" b="1" spc="18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: 圆角 14"/>
          <p:cNvSpPr/>
          <p:nvPr>
            <p:custDataLst>
              <p:tags r:id="rId7"/>
            </p:custDataLst>
          </p:nvPr>
        </p:nvSpPr>
        <p:spPr>
          <a:xfrm>
            <a:off x="3418838" y="212529"/>
            <a:ext cx="2262467" cy="62487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6008229" y="404226"/>
            <a:ext cx="241479" cy="2414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>
            <p:custDataLst>
              <p:tags r:id="rId9"/>
            </p:custDataLst>
          </p:nvPr>
        </p:nvCxnSpPr>
        <p:spPr>
          <a:xfrm>
            <a:off x="4549700" y="1009779"/>
            <a:ext cx="0" cy="28680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1"/>
          <p:cNvSpPr txBox="1"/>
          <p:nvPr>
            <p:custDataLst>
              <p:tags r:id="rId10"/>
            </p:custDataLst>
          </p:nvPr>
        </p:nvSpPr>
        <p:spPr>
          <a:xfrm flipH="1">
            <a:off x="3448685" y="1258570"/>
            <a:ext cx="2262505" cy="2104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400" b="1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约束:</a:t>
            </a:r>
            <a:endParaRPr lang="zh-CN" altLang="en-US" sz="1400" b="1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400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平台必须确保高可用性和数据一致性，并且在高用户并发情况下保持稳定。</a:t>
            </a:r>
            <a:endParaRPr lang="zh-CN" altLang="en-US" sz="1400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400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数据隐私和安全是本项目的首要任务，所有用户交互和数据存储必须符合相关安全标准。</a:t>
            </a:r>
            <a:endParaRPr lang="zh-CN" altLang="en-US" sz="1400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1400" b="1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假设:</a:t>
            </a:r>
            <a:endParaRPr lang="en-US" altLang="zh-CN" sz="1400" b="1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1400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假设用户期望通过个性化推荐来增强平台的互动性。</a:t>
            </a:r>
            <a:endParaRPr lang="en-US" altLang="zh-CN" sz="1400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1400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假设系统能够通过分布式架构有效应对高并发需求。</a:t>
            </a:r>
            <a:endParaRPr lang="en-US" altLang="zh-CN" sz="1400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Rectangle 29"/>
          <p:cNvSpPr/>
          <p:nvPr>
            <p:custDataLst>
              <p:tags r:id="rId11"/>
            </p:custDataLst>
          </p:nvPr>
        </p:nvSpPr>
        <p:spPr>
          <a:xfrm flipH="1">
            <a:off x="3545150" y="253395"/>
            <a:ext cx="2009843" cy="534224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500" b="1" spc="17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约束与假设</a:t>
            </a:r>
            <a:endParaRPr lang="zh-CN" altLang="en-US" sz="2500" b="1" spc="17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: 圆角 28"/>
          <p:cNvSpPr/>
          <p:nvPr>
            <p:custDataLst>
              <p:tags r:id="rId12"/>
            </p:custDataLst>
          </p:nvPr>
        </p:nvSpPr>
        <p:spPr>
          <a:xfrm>
            <a:off x="6543939" y="212529"/>
            <a:ext cx="2262467" cy="6248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>
            <p:custDataLst>
              <p:tags r:id="rId13"/>
            </p:custDataLst>
          </p:nvPr>
        </p:nvCxnSpPr>
        <p:spPr>
          <a:xfrm>
            <a:off x="7674801" y="1009779"/>
            <a:ext cx="0" cy="28680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1"/>
          <p:cNvSpPr txBox="1"/>
          <p:nvPr>
            <p:custDataLst>
              <p:tags r:id="rId14"/>
            </p:custDataLst>
          </p:nvPr>
        </p:nvSpPr>
        <p:spPr>
          <a:xfrm flipH="1">
            <a:off x="6491868" y="1338795"/>
            <a:ext cx="2421616" cy="217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lvl="0" indent="-1714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系统的核心功能必须在高并发场景下稳定运行。</a:t>
            </a:r>
            <a:endParaRPr lang="zh-CN" altLang="en-US" sz="1400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71450" lvl="0" indent="-1714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数据一致性和用户操作的实时响应性必须达到预期。</a:t>
            </a:r>
            <a:endParaRPr lang="zh-CN" altLang="en-US" sz="1400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71450" lvl="0" indent="-1714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用户体验应流畅，系统功能应完整。</a:t>
            </a:r>
            <a:endParaRPr lang="zh-CN" altLang="en-US" sz="1400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71450" lvl="0" indent="-1714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后台管理系统必须能够有效管理用户和内容。</a:t>
            </a:r>
            <a:endParaRPr lang="zh-CN" altLang="en-US" sz="1400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71450" lvl="0" indent="-17145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spc="6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项目必须通过性能测试，并能够支持预期的用户规模。</a:t>
            </a:r>
            <a:endParaRPr lang="zh-CN" altLang="en-US" sz="1400" spc="6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Rectangle 29"/>
          <p:cNvSpPr/>
          <p:nvPr>
            <p:custDataLst>
              <p:tags r:id="rId15"/>
            </p:custDataLst>
          </p:nvPr>
        </p:nvSpPr>
        <p:spPr>
          <a:xfrm flipH="1">
            <a:off x="6670251" y="253395"/>
            <a:ext cx="2009843" cy="534224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500" b="1" spc="18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验收标准</a:t>
            </a:r>
            <a:endParaRPr lang="zh-CN" altLang="en-US" sz="2500" b="1" spc="18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形状"/>
          <p:cNvSpPr/>
          <p:nvPr>
            <p:custDataLst>
              <p:tags r:id="rId16"/>
            </p:custDataLst>
          </p:nvPr>
        </p:nvSpPr>
        <p:spPr>
          <a:xfrm>
            <a:off x="2975261" y="468125"/>
            <a:ext cx="56469" cy="112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46" name="形状"/>
          <p:cNvSpPr/>
          <p:nvPr>
            <p:custDataLst>
              <p:tags r:id="rId17"/>
            </p:custDataLst>
          </p:nvPr>
        </p:nvSpPr>
        <p:spPr>
          <a:xfrm>
            <a:off x="6100363" y="468125"/>
            <a:ext cx="56469" cy="112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4455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</a:t>
            </a:r>
            <a:endParaRPr lang="en-US" altLang="zh-CN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12401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altLang="zh-CN" sz="2880" b="1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SWOT</a:t>
            </a:r>
            <a:r>
              <a:rPr lang="zh-CN" altLang="en-US" sz="2880" b="1" dirty="0">
                <a:solidFill>
                  <a:srgbClr val="374D87"/>
                </a:solidFill>
                <a:latin typeface="微软雅黑" charset="0"/>
                <a:ea typeface="微软雅黑" charset="0"/>
                <a:cs typeface="微软雅黑" charset="0"/>
              </a:rPr>
              <a:t>分析</a:t>
            </a:r>
            <a:endParaRPr lang="en-US" sz="2880" dirty="0"/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_post_object_v2_7007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4" y="0"/>
            <a:ext cx="2038852" cy="1033650"/>
          </a:xfrm>
          <a:prstGeom prst="rect">
            <a:avLst/>
          </a:prstGeom>
        </p:spPr>
      </p:pic>
      <p:cxnSp>
        <p:nvCxnSpPr>
          <p:cNvPr id="10" name="肘形连接符 9"/>
          <p:cNvCxnSpPr/>
          <p:nvPr userDrawn="1"/>
        </p:nvCxnSpPr>
        <p:spPr>
          <a:xfrm>
            <a:off x="4540463" y="627890"/>
            <a:ext cx="17202" cy="1"/>
          </a:xfrm>
          <a:prstGeom prst="bentConnector3">
            <a:avLst/>
          </a:prstGeom>
          <a:ln w="28575" cap="flat" cmpd="sng" algn="ctr">
            <a:solidFill>
              <a:srgbClr val="FFFFFF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 userDrawn="1"/>
        </p:nvCxnSpPr>
        <p:spPr>
          <a:xfrm>
            <a:off x="6303715" y="1152565"/>
            <a:ext cx="17202" cy="17202"/>
          </a:xfrm>
          <a:prstGeom prst="bentConnector3">
            <a:avLst/>
          </a:prstGeom>
          <a:ln w="28575" cap="flat" cmpd="sng" algn="ctr">
            <a:solidFill>
              <a:srgbClr val="FFFFFF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0" name="图片 19" descr="upload_post_object_v2_1744382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7" y="1635688"/>
            <a:ext cx="6598036" cy="1628890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516074" y="3329621"/>
            <a:ext cx="1370330" cy="6451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优势分析</a:t>
            </a:r>
            <a:endParaRPr lang="zh-CN" altLang="en-US" b="1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-----------------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2135836" y="332093"/>
            <a:ext cx="1370330" cy="6451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劣势分析</a:t>
            </a:r>
            <a:endParaRPr lang="zh-CN" altLang="en-US" b="1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-----------------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4393353" y="3329621"/>
            <a:ext cx="1370330" cy="6451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机会分析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</a:rPr>
              <a:t>-----------------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5763715" y="332093"/>
            <a:ext cx="1370330" cy="6451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威胁分析</a:t>
            </a:r>
            <a:endParaRPr lang="zh-CN" altLang="en-US" b="1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-----------------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6074" y="3905990"/>
            <a:ext cx="2782353" cy="10354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>
              <a:buChar char="•"/>
            </a:pPr>
            <a:r>
              <a:rPr lang="zh-CN" altLang="en-US" sz="1000"/>
              <a:t>区别于传统社交平台，提供智能化的社交推荐和活动管理，提升用户的互动深度。</a:t>
            </a:r>
            <a:endParaRPr lang="zh-CN" altLang="en-US" sz="1000"/>
          </a:p>
          <a:p>
            <a:pPr marL="171450" indent="-171450">
              <a:buChar char="•"/>
            </a:pPr>
            <a:r>
              <a:rPr lang="zh-CN" altLang="en-US" sz="1000"/>
              <a:t>AI 赋能的个性化推荐，推荐符合个人需求的内容，提高用户粘性。</a:t>
            </a:r>
            <a:endParaRPr lang="zh-CN" altLang="en-US" sz="1000"/>
          </a:p>
          <a:p>
            <a:pPr marL="171450" indent="-171450">
              <a:buChar char="•"/>
            </a:pPr>
            <a:r>
              <a:rPr lang="zh-CN" altLang="en-US" sz="1000"/>
              <a:t>智能搜索、社交推荐、个性化聊天等功能让用户更容易找到感兴趣的内容和人。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4393335" y="3905990"/>
            <a:ext cx="2832168" cy="103541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>
              <a:buChar char="•"/>
            </a:pPr>
            <a:r>
              <a:rPr lang="zh-CN" altLang="en-US" sz="1000"/>
              <a:t>用户对更垂直、更精准的社交平台需求增加</a:t>
            </a:r>
            <a:endParaRPr lang="zh-CN" altLang="en-US" sz="1000"/>
          </a:p>
          <a:p>
            <a:pPr marL="171450" indent="-171450">
              <a:buChar char="•"/>
            </a:pPr>
            <a:r>
              <a:rPr lang="zh-CN" altLang="en-US" sz="1000"/>
              <a:t>随着 AI 赋能社交的趋势上升，智能匹配、个性化推荐等功能可增强竞争力。</a:t>
            </a:r>
            <a:endParaRPr lang="zh-CN" altLang="en-US" sz="1000"/>
          </a:p>
          <a:p>
            <a:pPr marL="171450" indent="-171450">
              <a:buChar char="•"/>
            </a:pPr>
            <a:r>
              <a:rPr lang="zh-CN" altLang="en-US" sz="1000"/>
              <a:t>线上活动、虚拟社交需求增加，可通过活动运营促进用户增长和活跃度。</a:t>
            </a:r>
            <a:endParaRPr lang="zh-CN" altLang="en-US" sz="1000"/>
          </a:p>
          <a:p>
            <a:pPr marL="171450" indent="-171450">
              <a:buChar char="•"/>
            </a:pPr>
            <a:r>
              <a:rPr lang="zh-CN" altLang="en-US" sz="1000"/>
              <a:t>未来可与品牌、商家合作开展营销活动，实现变现模式多元化。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2135857" y="868724"/>
            <a:ext cx="2696155" cy="706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>
              <a:buChar char="•"/>
            </a:pPr>
            <a:r>
              <a:rPr lang="zh-CN" altLang="en-US" sz="1000"/>
              <a:t>初期用户数量少，社交平台初期冷启动难度较大，缺乏知名度和品牌认可度。</a:t>
            </a:r>
            <a:endParaRPr lang="zh-CN" altLang="en-US" sz="1000"/>
          </a:p>
          <a:p>
            <a:pPr marL="171450" indent="-171450">
              <a:buChar char="•"/>
            </a:pPr>
            <a:r>
              <a:rPr lang="zh-CN" altLang="en-US" sz="1000"/>
              <a:t>需要建立健全的内容审核、用户管理机制，避免低质量内容或违规行为影响体验。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5763683" y="868724"/>
            <a:ext cx="2700356" cy="88738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>
              <a:buChar char="•"/>
            </a:pPr>
            <a:r>
              <a:rPr lang="zh-CN" altLang="en-US" sz="1000"/>
              <a:t>市场竞争激烈，微博、小红书头部社交平台占据大量市场份额，竞争对手推出更优体验可能导致用户流失</a:t>
            </a:r>
            <a:r>
              <a:rPr lang="en-US" altLang="zh-CN" sz="1000"/>
              <a:t>/</a:t>
            </a:r>
            <a:endParaRPr lang="zh-CN" altLang="en-US" sz="1000"/>
          </a:p>
          <a:p>
            <a:pPr marL="171450" indent="-171450">
              <a:buChar char="•"/>
            </a:pPr>
            <a:r>
              <a:rPr lang="zh-CN" altLang="en-US" sz="1000"/>
              <a:t>若对内容审核、用户管理等问题处理不当，可能影响平台信誉。</a:t>
            </a:r>
            <a:endParaRPr lang="zh-CN" altLang="en-US" sz="1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9186_1*i*4"/>
  <p:tag name="KSO_WM_TEMPLATE_CATEGORY" val="diagram"/>
  <p:tag name="KSO_WM_TEMPLATE_INDEX" val="20209186"/>
  <p:tag name="KSO_WM_UNIT_LAYERLEVEL" val="1"/>
  <p:tag name="KSO_WM_TAG_VERSION" val="1.0"/>
  <p:tag name="KSO_WM_BEAUTIFY_FLAG" val="#wm#"/>
  <p:tag name="KSO_WM_UNIT_SM_LIMIT_TYPE" val="2"/>
  <p:tag name="KSO_WM_CHIP_GROUPID" val="5f0d54168050c250ba656b67"/>
  <p:tag name="KSO_WM_CHIP_XID" val="5f0d54168050c250ba656b68"/>
  <p:tag name="KSO_WM_UNIT_VALUE" val="2"/>
  <p:tag name="KSO_WM_TEMPLATE_ASSEMBLE_XID" val="60656e8b4054ed1e2fb7fb32"/>
  <p:tag name="KSO_WM_TEMPLATE_ASSEMBLE_GROUPID" val="60656e8b4054ed1e2fb7fb32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186_1*a*1"/>
  <p:tag name="KSO_WM_TEMPLATE_CATEGORY" val="diagram"/>
  <p:tag name="KSO_WM_TEMPLATE_INDEX" val="2020918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5ac08273e3c4c04992c6db43f76736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ffb964c0884387b0991864b8ca49ac"/>
  <p:tag name="KSO_WM_UNIT_TEXT_FILL_FORE_SCHEMECOLOR_INDEX_BRIGHTNESS" val="0"/>
  <p:tag name="KSO_WM_UNIT_TEXT_FILL_FORE_SCHEMECOLOR_INDEX" val="13"/>
  <p:tag name="KSO_WM_UNIT_TEXT_FILL_TYPE" val="1"/>
  <p:tag name="KSO_WM_TEMPLATE_ASSEMBLE_XID" val="60656e8b4054ed1e2fb7fb32"/>
  <p:tag name="KSO_WM_TEMPLATE_ASSEMBLE_GROUPID" val="60656e8b4054ed1e2fb7fb32"/>
</p:tagLst>
</file>

<file path=ppt/tags/tag12.xml><?xml version="1.0" encoding="utf-8"?>
<p:tagLst xmlns:p="http://schemas.openxmlformats.org/presentationml/2006/main">
  <p:tag name="KSO_WM_BEAUTIFY_FLAG" val="#wm#"/>
  <p:tag name="KSO_WM_UNIT_TYPE" val="β"/>
</p:tagLst>
</file>

<file path=ppt/tags/tag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186_1*f*1"/>
  <p:tag name="KSO_WM_TEMPLATE_CATEGORY" val="diagram"/>
  <p:tag name="KSO_WM_TEMPLATE_INDEX" val="2020918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3"/>
  <p:tag name="KSO_WM_UNIT_SHOW_EDIT_AREA_INDICATION" val="1"/>
  <p:tag name="KSO_WM_CHIP_GROUPID" val="5e6b05596848fb12bee65ac8"/>
  <p:tag name="KSO_WM_CHIP_XID" val="5e6b05596848fb12bee65aca"/>
  <p:tag name="KSO_WM_UNIT_DEC_AREA_ID" val="63cffaa7943a49b7a421999d936de5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e14943a7244d3cacf02e0c935f71d1"/>
  <p:tag name="KSO_WM_UNIT_TEXT_FILL_FORE_SCHEMECOLOR_INDEX_BRIGHTNESS" val="0.25"/>
  <p:tag name="KSO_WM_UNIT_TEXT_FILL_FORE_SCHEMECOLOR_INDEX" val="13"/>
  <p:tag name="KSO_WM_UNIT_TEXT_FILL_TYPE" val="1"/>
  <p:tag name="KSO_WM_TEMPLATE_ASSEMBLE_XID" val="60656e8b4054ed1e2fb7fb32"/>
  <p:tag name="KSO_WM_TEMPLATE_ASSEMBLE_GROUPID" val="60656e8b4054ed1e2fb7fb32"/>
</p:tagLst>
</file>

<file path=ppt/tags/tag14.xml><?xml version="1.0" encoding="utf-8"?>
<p:tagLst xmlns:p="http://schemas.openxmlformats.org/presentationml/2006/main">
  <p:tag name="RESOURCE_RECORD_KEY" val="{&quot;29&quot;:[20426279,20426248]}"/>
  <p:tag name="KSO_WM_SLIDE_ID" val="diagram2020918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68"/>
  <p:tag name="KSO_WM_SLIDE_POSITION" val="0*36"/>
  <p:tag name="KSO_WM_TAG_VERSION" val="1.0"/>
  <p:tag name="KSO_WM_BEAUTIFY_FLAG" val="#wm#"/>
  <p:tag name="KSO_WM_TEMPLATE_CATEGORY" val="diagram"/>
  <p:tag name="KSO_WM_TEMPLATE_INDEX" val="20209186"/>
  <p:tag name="KSO_WM_SLIDE_LAYOUT" val="a_d_f"/>
  <p:tag name="KSO_WM_SLIDE_LAYOUT_CNT" val="1_1_1"/>
  <p:tag name="KSO_WM_SLIDE_BACKGROUND" val="[&quot;general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5:45&quot;,&quot;maxSize&quot;:{&quot;size1&quot;:17.799628021054108},&quot;minSize&quot;:{&quot;size1&quot;:17.799628021054108},&quot;normalSize&quot;:{&quot;size1&quot;:17.799628021054108},&quot;subLayout&quot;:[{&quot;id&quot;:&quot;2021-04-01T15:05:45&quot;,&quot;margin&quot;:{&quot;bottom&quot;:0,&quot;left&quot;:1.6929999589920044,&quot;right&quot;:5.502999782562256,&quot;top&quot;:1.2699999809265137},&quot;type&quot;:0},{&quot;id&quot;:&quot;2021-04-01T15:05:45&quot;,&quot;maxSize&quot;:{&quot;size1&quot;:78.49954747291656},&quot;minSize&quot;:{&quot;size1&quot;:78.49954747291656},&quot;normalSize&quot;:{&quot;size1&quot;:78.49954747291656},&quot;subLayout&quot;:[{&quot;id&quot;:&quot;2021-04-01T15:05:45&quot;,&quot;margin&quot;:{&quot;bottom&quot;:1.6929999589920044,&quot;left&quot;:1.6929999589920044,&quot;right&quot;:1.6929999589920044,&quot;top&quot;:1.2699999809265137},&quot;type&quot;:0},{&quot;id&quot;:&quot;2021-04-01T15:05:45&quot;,&quot;margin&quot;:{&quot;bottom&quot;:1.2699999809265137,&quot;left&quot;:1.6929999589920044,&quot;right&quot;:1.6929999589920044,&quot;top&quot;:0},&quot;type&quot;:0}],&quot;type&quot;:0}],&quot;type&quot;:0}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8d15dc65d1934423bfab615d7c3cf51c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fill_id&quot;:&quot;7a9e16b08dd1491598975707cb9a750e&quot;,&quot;fill_align&quot;:&quot;cm&quot;,&quot;chip_types&quot;:[&quot;diagram&quot;,&quot;pictext&quot;,&quot;text&quot;,&quot;picture&quot;,&quot;chart&quot;,&quot;table&quot;,&quot;video&quot;]},{&quot;text_align&quot;:&quot;lm&quot;,&quot;text_direction&quot;:&quot;horizontal&quot;,&quot;support_big_font&quot;:false,&quot;fill_id&quot;:&quot;e19ee7aa8873479184c598dabbc965b8&quot;,&quot;fill_align&quot;:&quot;lm&quot;,&quot;chip_types&quot;:[&quot;text&quot;]}]]"/>
  <p:tag name="KSO_WM_CHIP_XID" val="5f0d54168050c250ba656b68"/>
  <p:tag name="KSO_WM_CHIP_DECFILLPROP" val="[]"/>
  <p:tag name="KSO_WM_CHIP_GROUPID" val="5f0d54168050c250ba656b67"/>
  <p:tag name="KSO_WM_SLIDE_BK_DARK_LIGHT" val="2"/>
  <p:tag name="KSO_WM_SLIDE_BACKGROUND_TYPE" val="general"/>
  <p:tag name="KSO_WM_SLIDE_SUPPORT_FEATURE_TYPE" val="3"/>
  <p:tag name="KSO_WM_TEMPLATE_ASSEMBLE_XID" val="60656e8b4054ed1e2fb7fb32"/>
  <p:tag name="KSO_WM_TEMPLATE_ASSEMBLE_GROUPID" val="60656e8b4054ed1e2fb7fb32"/>
</p:tagLst>
</file>

<file path=ppt/tags/tag15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16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17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18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19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21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22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23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24.xml><?xml version="1.0" encoding="utf-8"?>
<p:tagLst xmlns:p="http://schemas.openxmlformats.org/presentationml/2006/main">
  <p:tag name="KSO_WM_DIAGRAM_VIRTUALLY_FRAME" val="{&quot;height&quot;:366.94009675195633,&quot;left&quot;:288.3237007874015,&quot;top&quot;:2.1225984251968386,&quot;width&quot;:428.224251968504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2_2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2_2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2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2"/>
  <p:tag name="KSO_WM_DIAGRAM_GROUP_CODE" val="m1-1"/>
  <p:tag name="KSO_WM_UNIT_LINE_FORE_SCHEMECOLOR_INDEX_BRIGHTNESS" val="0"/>
  <p:tag name="KSO_WM_UNIT_LINE_FORE_SCHEMECOLOR_INDEX" val="5"/>
  <p:tag name="KSO_WM_UNIT_LINE_FILL_TYPE" val="2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f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，根据需要可酌情增减文字。"/>
  <p:tag name="KSO_WM_UNIT_NOCLEAR" val="0"/>
  <p:tag name="KSO_WM_UNIT_TYPE" val="m_h_f"/>
  <p:tag name="KSO_WM_UNIT_INDEX" val="1_1_1"/>
  <p:tag name="KSO_WM_DIAGRAM_GROUP_CODE" val="m1-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a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1_1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2_3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2_3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3_2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3_2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2_4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2_4"/>
  <p:tag name="KSO_WM_DIAGRAM_GROUP_CODE" val="m1-1"/>
  <p:tag name="KSO_WM_UNIT_LINE_FORE_SCHEMECOLOR_INDEX_BRIGHTNESS" val="0"/>
  <p:tag name="KSO_WM_UNIT_LINE_FORE_SCHEMECOLOR_INDEX" val="7"/>
  <p:tag name="KSO_WM_UNIT_LINE_FILL_TYPE" val="2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f*1_2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，根据需要可酌情增减文字。"/>
  <p:tag name="KSO_WM_UNIT_NOCLEAR" val="0"/>
  <p:tag name="KSO_WM_UNIT_TYPE" val="m_h_f"/>
  <p:tag name="KSO_WM_UNIT_INDEX" val="1_2_1"/>
  <p:tag name="KSO_WM_DIAGRAM_GROUP_CODE" val="m1-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a*1_2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2_1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3_3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3_3"/>
  <p:tag name="KSO_WM_DIAGRAM_GROUP_CODE" val="m1-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3_4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3_4"/>
  <p:tag name="KSO_WM_DIAGRAM_GROUP_CODE" val="m1-1"/>
  <p:tag name="KSO_WM_UNIT_LINE_FORE_SCHEMECOLOR_INDEX_BRIGHTNESS" val="0"/>
  <p:tag name="KSO_WM_UNIT_LINE_FORE_SCHEMECOLOR_INDEX" val="9"/>
  <p:tag name="KSO_WM_UNIT_LINE_FILL_TYPE" val="2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f*1_3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，根据需要可酌情增减文字。"/>
  <p:tag name="KSO_WM_UNIT_NOCLEAR" val="0"/>
  <p:tag name="KSO_WM_UNIT_TYPE" val="m_h_f"/>
  <p:tag name="KSO_WM_UNIT_INDEX" val="1_3_1"/>
  <p:tag name="KSO_WM_DIAGRAM_GROUP_CODE" val="m1-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a*1_3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3_1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2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2_1"/>
  <p:tag name="KSO_WM_DIAGRAM_GROUP_CODE" val="m1-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6"/>
  <p:tag name="KSO_WM_UNIT_LINE_FILL_TYPE" val="2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3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3_1"/>
  <p:tag name="KSO_WM_DIAGRAM_GROUP_CODE" val="m1-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6"/>
  <p:tag name="KSO_WM_UNIT_LINE_FILL_TYPE" val="2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0967716535435,&quot;left&quot;:-33.45,&quot;top&quot;:1.4266141732283244,&quot;width&quot;:735.4500000000004}"/>
</p:tagLst>
</file>

<file path=ppt/tags/tag53.xml><?xml version="1.0" encoding="utf-8"?>
<p:tagLst xmlns:p="http://schemas.openxmlformats.org/presentationml/2006/main">
  <p:tag name="COMMONDATA" val="eyJoZGlkIjoiNmE4YWE2NWM2NjkyMzUxOGRkNDNkNjJlMmYxYjJlZDkifQ=="/>
  <p:tag name="RESOURCE_RECORD_KEY" val="{&quot;29&quot;:[20426279,20426248],&quot;70&quot;:[3312383,3322087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9186_1*i*1"/>
  <p:tag name="KSO_WM_TEMPLATE_CATEGORY" val="diagram"/>
  <p:tag name="KSO_WM_TEMPLATE_INDEX" val="2020918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d6cd6af186d476c9916aca1cb6bc9cd"/>
  <p:tag name="KSO_WM_UNIT_DECORATE_INFO" val="{&quot;ReferentInfo&quot;:{&quot;Id&quot;:&quot;slide&quot;,&quot;X&quot;:{&quot;Pos&quot;:0},&quot;Y&quot;:{&quot;Pos&quot;:1}},&quot;DecorateInfoX&quot;:{&quot;Pos&quot;:0,&quot;IsAbs&quot;:false},&quot;DecorateInfoY&quot;:{&quot;Pos&quot;:1,&quot;IsAbs&quot;:false},&quot;DecorateInfoW&quot;:{&quot;IsAbs&quot;:false},&quot;DecorateInfoH&quot;:{&quot;IsAbs&quot;:false},&quot;whChangeMode&quot;:1}"/>
  <p:tag name="KSO_WM_CHIP_GROUPID" val="5f0d54168050c250ba656b67"/>
  <p:tag name="KSO_WM_CHIP_XID" val="5f0d54168050c250ba656b6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95"/>
  <p:tag name="KSO_WM_TEMPLATE_ASSEMBLE_XID" val="60656e8b4054ed1e2fb7fb32"/>
  <p:tag name="KSO_WM_TEMPLATE_ASSEMBLE_GROUPID" val="60656e8b4054ed1e2fb7fb3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9186_1*i*2"/>
  <p:tag name="KSO_WM_TEMPLATE_CATEGORY" val="diagram"/>
  <p:tag name="KSO_WM_TEMPLATE_INDEX" val="2020918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d048e451764220ba4e859e0031c343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0d54168050c250ba656b67"/>
  <p:tag name="KSO_WM_CHIP_XID" val="5f0d54168050c250ba656b68"/>
  <p:tag name="KSO_WM_TEMPLATE_ASSEMBLE_XID" val="60656e8b4054ed1e2fb7fb32"/>
  <p:tag name="KSO_WM_TEMPLATE_ASSEMBLE_GROUPID" val="60656e8b4054ed1e2fb7fb3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9186_1*i*3"/>
  <p:tag name="KSO_WM_TEMPLATE_CATEGORY" val="diagram"/>
  <p:tag name="KSO_WM_TEMPLATE_INDEX" val="20209186"/>
  <p:tag name="KSO_WM_UNIT_LAYERLEVEL" val="1"/>
  <p:tag name="KSO_WM_TAG_VERSION" val="1.0"/>
  <p:tag name="KSO_WM_BEAUTIFY_FLAG" val="#wm#"/>
  <p:tag name="KSO_WM_UNIT_SM_LIMIT_TYPE" val="2"/>
  <p:tag name="KSO_WM_CHIP_GROUPID" val="5f0d54168050c250ba656b67"/>
  <p:tag name="KSO_WM_CHIP_XID" val="5f0d54168050c250ba656b68"/>
  <p:tag name="KSO_WM_UNIT_VALUE" val="2"/>
  <p:tag name="KSO_WM_TEMPLATE_ASSEMBLE_XID" val="60656e8b4054ed1e2fb7fb32"/>
  <p:tag name="KSO_WM_TEMPLATE_ASSEMBLE_GROUPID" val="60656e8b4054ed1e2fb7fb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3723</Words>
  <Application>WPS Office WWO_feishu_20241028185521-3ecd29d096</Application>
  <PresentationFormat>全屏显示(16:9)</PresentationFormat>
  <Paragraphs>433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汉仪旗黑KW 55S</vt:lpstr>
      <vt:lpstr>微软雅黑</vt:lpstr>
      <vt:lpstr>微软雅黑</vt:lpstr>
      <vt:lpstr>Segoe UI</vt:lpstr>
      <vt:lpstr>Gill Sans</vt:lpstr>
      <vt:lpstr>Inter</vt:lpstr>
      <vt:lpstr>字魂58号-创中黑</vt:lpstr>
      <vt:lpstr>汉仪书宋二KW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Mingqian Wang</cp:lastModifiedBy>
  <dcterms:created xsi:type="dcterms:W3CDTF">2025-03-27T08:33:05Z</dcterms:created>
  <dcterms:modified xsi:type="dcterms:W3CDTF">2025-03-27T08:33:05Z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CB23D2D9CEAB4ECF873EFB76ABEED2F8_13</vt:lpwstr>
  </property>
  <property fmtid="{D5CDD505-2E9C-101B-9397-08002B2CF9AE}" pid="3" name="KSOProductBuildVer">
    <vt:lpwstr>2052-0.0.0.0</vt:lpwstr>
  </property>
</Properties>
</file>