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media/image22.svg" ContentType="image/svg+xml"/>
  <Override PartName="/ppt/media/image2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handoutMasterIdLst>
    <p:handoutMasterId r:id="rId32"/>
  </p:handoutMasterIdLst>
  <p:sldIdLst>
    <p:sldId id="438" r:id="rId3"/>
    <p:sldId id="439" r:id="rId4"/>
    <p:sldId id="440" r:id="rId5"/>
    <p:sldId id="442" r:id="rId6"/>
    <p:sldId id="495" r:id="rId7"/>
    <p:sldId id="496" r:id="rId8"/>
    <p:sldId id="497" r:id="rId9"/>
    <p:sldId id="498" r:id="rId10"/>
    <p:sldId id="499" r:id="rId11"/>
    <p:sldId id="450" r:id="rId12"/>
    <p:sldId id="501" r:id="rId13"/>
    <p:sldId id="502" r:id="rId14"/>
    <p:sldId id="503" r:id="rId15"/>
    <p:sldId id="504" r:id="rId16"/>
    <p:sldId id="505" r:id="rId17"/>
    <p:sldId id="507" r:id="rId18"/>
    <p:sldId id="510" r:id="rId19"/>
    <p:sldId id="512" r:id="rId20"/>
    <p:sldId id="514" r:id="rId21"/>
    <p:sldId id="516" r:id="rId22"/>
    <p:sldId id="519" r:id="rId23"/>
    <p:sldId id="521" r:id="rId24"/>
    <p:sldId id="523" r:id="rId25"/>
    <p:sldId id="524" r:id="rId26"/>
    <p:sldId id="529" r:id="rId27"/>
    <p:sldId id="527" r:id="rId28"/>
    <p:sldId id="532" r:id="rId29"/>
    <p:sldId id="534" r:id="rId30"/>
  </p:sldIdLst>
  <p:sldSz cx="12192000" cy="6858000"/>
  <p:notesSz cx="6858000" cy="9144000"/>
  <p:embeddedFontLst>
    <p:embeddedFont>
      <p:font typeface="微软雅黑" panose="020B0503020204020204" charset="-122"/>
      <p:regular r:id="rId37"/>
    </p:embeddedFont>
    <p:embeddedFont>
      <p:font typeface="汉仪雅酷黑 75W" panose="020B0804020202020204" charset="-122"/>
      <p:bold r:id="rId38"/>
    </p:embeddedFont>
    <p:embeddedFont>
      <p:font typeface="汉仪旗黑-55简" panose="00020600040101010101" charset="-128"/>
      <p:regular r:id="rId39"/>
    </p:embeddedFont>
    <p:embeddedFont>
      <p:font typeface="Calibri" panose="020F0502020204030204" charset="0"/>
      <p:regular r:id="rId40"/>
      <p:bold r:id="rId41"/>
      <p:italic r:id="rId42"/>
      <p:boldItalic r:id="rId43"/>
    </p:embeddedFont>
    <p:embeddedFont>
      <p:font typeface="黑体" panose="02010609060101010101" charset="-122"/>
      <p:regular r:id="rId44"/>
    </p:embeddedFont>
  </p:embeddedFontLst>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6" autoAdjust="0"/>
    <p:restoredTop sz="94660"/>
  </p:normalViewPr>
  <p:slideViewPr>
    <p:cSldViewPr snapToGrid="0">
      <p:cViewPr>
        <p:scale>
          <a:sx n="75" d="100"/>
          <a:sy n="75" d="100"/>
        </p:scale>
        <p:origin x="1662"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21.xml"/><Relationship Id="rId44" Type="http://schemas.openxmlformats.org/officeDocument/2006/relationships/font" Target="fonts/font8.fntdata"/><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slide" Target="slides/slide2.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2-23T11:53:30"/>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6111 3591,'6'0,"6"0,-6 12,-6 0,0 6,0-6,0 6,0 6,0-18,0 12,0-6,0 6,0-6,0 6,0-6,0 6,0-12,0 24,0-24,-6 12,6-12,0 6,0 0,0-18,0-12,0 0,0-6,0 6,0-6,0 6,0 6,0 6,6 0,-6-12,0 6,6 0,-6 0,0 6,0 0,0 0,0 30,0-12,0-6,0 12,0-6,0 6,0-12,0 6,0 0,0 0,0-6,-6 18,6-6,0-6,-6 18,6-18,0-6,0-12,0-24,0 24,0-30,0 24,12-30,-12 30,6-6,-6 12,0-6,0 0,0 6,0 0,0 0,6 6,-6 12,0-6,0 24,0-6,0 12,0 0,0-12,0-6,0 0,0-12,0 0,0-12,0-18,12-12,-12 0,12-18,-12 30,0 0,0-12,0 18,0-18,0 24,0-18,0 24,0 0,0 0,0 0,0 12,0 18,0 0,0 12,0 0,6 0,-6-6,0 6,0-12,0 0,0-6,0 6,0-18,0 0,0-12,0-6,0-18,0 6,12 0,-12-12,0 6,0 18,0-12,0 12,0 6,0 18,0-6,0 24,0 6,0 0,0 0,0-18,0 6,0-12,0 6,0 0,0-6,0-6,0 0,0-12,0-12,0-18,6-12,-6 12,12-12,-12 24,0-6,6 18,-6 18,0 18,0 0,0 12,0 0,0 0,0 0,0-12,0 6,0-18,0 18,-12-6,12-18,0 0,0-18,0-48,0 6,0 6,0 0,0-18,0 42,0-12,6 6,-6 24,0 24,0 6,0-6,-6 18,6 12,-6-12,6 0,-12-12,12-6,0 0,0-12,-6-6,6-24,0-12,0 0,6 0,-6 6,0 6,6 18,-6-6,0 0,0 6,0 0,0 12,0 30,0-24,0 18,0-24,0 0,0 0,0 0,0-12,0 0,0-30,6 0,6 12,-6-6,-6 6,12 0,-12 12,0 6,0 0,0 0,-12-12,6 18,0-6,0 0,0 6,0-6,0 6,0 0,-6 0,6 0,0 0,0 0,0 0,6 6,-6-6,6 6,0 6,-6-12,6 6,0 0,-12-6,12 6,-6 0,0 12,0-12,6 6,-6 6,-6 0,6-6,-6 18,12-24,0 6,0 0,0-18,0 0,12-6,-6 6,0-12,0 12,0 0,-6 0,12 6,-12-6,6-6,0 0,12 6,-12-12,0 12,0 0,0-6,6 12,-12-6,6 6,0 0,0 0,0 0,0 0,0 12,6-12,-12 6,6 0,-6 0,0 0,6 0,-6 0,0 0,6 6,-6-6,0 0,0 0,0 6,0 0,0-6,0 0,0 0,0 0,0 0,0 12,0-6,0 6,0-6,0 6,0-12,0 0,0 0,0 0,0 6,0-6,0 6,0 6,0-6,0 0,0-6,0 12,0-6,0-6,0 0,0 0,0 0,-6-6,6 6,0 0,-12 12,6 0,6-12,-6 0,6 0,-6-6,0 0,-6 0,6-6,6 0,-6 0,6-6,-6 6,0 6,6-6,-6 0,0 6,6-6,-12 6,12-6,-6 6,6-6,-6 6,6-12,-6 6,6 0,0 0,0 12,0 18,0-6,0 6,0-18,0 12,12-18,-12-12,0 0,0-24,0-12,-6 12,6-12,0 12,0 0,0 6,0 6,0 0,0 0,0 6,0 12,0 0,0-12,0 12,0-6,0-6,0-6,0 6,0 12,0 0,0-6,0 6,0-6,0 6,0 24,0 6,0-6,0-12,0 0,0 0,0 0,12 0,-12 6,0-6,0 0,0 0,0 6,0 0,0-6,0-18,-6 6,6-6,-6 6,6 0,0-6,0 6,0 0,-6 6,6-6,0 12,0 18,0-6,0 6,0 0,0 6,0-24,0 18,0 0,0 0,12-6,-12-6,0 0,0-6,0 0,6 0,-6-12,0-18,0 0,0 12,0-18,0 6,0 6,6-18,-6 12,0 0,0-6,0 6,0 0,0 18,12-12,-12 12,0 0,0 24,0 18,0-24,0 24,0-12,0 12,0-18,0 6,0-6,0 6,0-6,0-6,0 12,0-18,0-6</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2-23T11:53:30"/>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10682 2052,'10'0,"-5"0,0 0,0 0,0 0,0 5,10 0,-10 0,0 0,-5 0,5 5,-5-5,5 0,5 5,-10 5,5 0,-5-5,5 5,-5-10,0 20,0-10,0-10,0 10,0-5,0 5,0-10,0 0,0 0,0 0,0 10,0-10,0 0,0 0,0 0,0 0,0 10,0-10,0 5,0 5,0-10,0 5,0 0,0-5,0 0,0-10,0-10,0-5,0 0,0-5,0 5,0-20,0 0,0 10,0 15,0-15,0 0,5 0,-5 10,0 0,0-5,0 20,0-5,0-5,0 5,0 5,0-5,0 15,0 10,0-5,-5 25,0-5,-5 0,5 0,-5 25,10-25,-10 25,5-25,5-15,-10 15,10-20,-5 15,5-15,0-5,0 10,-10-15,10 5,0-20,5-5,-5 0,5-15,5 15,-10 10,5-25,5 15,-10 15,0-10,5 5,-5 5,0-5,5 5,-5 15,0-5,0 20,0 15,0-10,0 20,0-10,0-10,0 0,0-15,0 5,0-5,0-10,0 0,0-30,5-30,0 0,5 25,10-40,-20 40,10-20,-5 5,-5 15,10 10,-10 5,0 10,0-5,0 15,0 20,0-5,0 5,0-15,0 30,0-25,0 5,0 0,0-5,0-5,0 5,0-10,0 0,0-25,0 0,0 15,0-15,0 0,-10-5,10 20,0 0,0 0,0 15,0 0,0 5,0 10,0-5,0 0,0 10,0-5,0-15,0 10,-5-5,5-10,0-10,0-5,0-5,0-5,0-5,0 15,0-5,0 10,0 0,0 0,0 0,0 15,0 20,0 0,0 10,-5 5,5-40,0 15,-5-20,5-5,0-30,0 5,0 15,5-35,5 5,-10 25,5-10,-5 0,10 15,-10 0,5 5,-5 5,0-5,0 15,0 0,0 5,0 20,0 0,0-10,0 10,0-5,0-5,0 0,0-15,0 15,0-15,0 0,0-10,0 0,0-15,0 10,0-15,0 15,0-5,0 5,0-5,0 10,0 0,0 10,0 15,0 10,0 10,0 0,-10-15,10-15,0-5,0 0,0-10,0-10,0-25,0 10,5 10,-5 0,0 0,5-5,-5 15,0-15,5 15,-5-5,0 10,0 10,0 30,0-20,0 25,0 0,0-10,0-10,0 0,0-10,0-5,0-20,0-15,0 10,0 0,0 5,0 5,0 0,0 5,10 5,-10 20,0-5,0 5,0-5,0-5,0-5,0 0,0 10,0-10,0 0,0-10,5-10,-5 5,0 5,5-10,-5 5,0-5,0 10,0 10,0 15,0 0,0 5,0-5,0-15,0 0,0-10,0-10,0-5,0 10,0-5,0-5,0 15,0-15,0 5,0 5,0-15,0 15,0-5,0 10,0-5,0-5,0 10,0 0,0 0,0 0,0-5,0 5,0 0,-5 0,5 0,0 0,0 0,-5-5,5 5,0 0,0 0,-10 0,10 0,0 0,-5 5,5-5,-5 5,0-10,0 10,0 0,0 0,5-5,-5 5,-5 0,5-5,0 0,0 5,5-5,5 5,0 0,5 5,-5-5,0 5,0-5,-5 5,5-5,0 10,-5 0,5-5,0 0,-5 0,10 5,-10-5,5 0,-5 0,0 0,5-5,-5 5,0 0,0 0,0 5,0 0,0-5,0 0,0 0,0 10,0-10,0 5,0 5,0 0,0-5,0 5,0-10,0 5,0 5,0-5,0 5,0-10,0 0,0 0,0 0,0 5,0-5,0 0,0 5,0-5,0 5,0-5,0 0,0 0,0 0,0 0,0 0,0 5,0-5,0 0,0 0,-5 0,-5 0,5 0,0 0,0-5,0 0,5 10,-5-10,0 0,0 0,-5 0,5 0,0 0,0 0,0 0,5 5,5-5,-5 5,5-5,0 0,5 0,-5 0,0 0,-5-5,0-25,0 25,0-5,0-5,0 5,0-15,0 15,5-15,-5 20,0-15,0 10,0-5,0 5,0-5,0 5,0-15,0 15,0-5,0 10,10-5,-10 0,0 5,0-5,0 5,5 0,-5 0,0-5,0 5,0 0,0 0,0 0,0 0,5 0,-5-10,0 10,0 0,0 0,5-10,-5 10,0 0,0-5,5 0,-5 5,0 0,0 0,0 0,0 10,0 0,0 0,-5 5,5-5,0-5</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2-23T11:53:30"/>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10822 6597,'-5'0,"0"0,-10 5,-5 0,15-5,-10 5,0 5,5-5,0-5,10 5,0 0,0 5,-5 0,5 10,-5-5,5 0,0-5,-10 15,10-20,0 5,-5-5,5 10,0-10,0 0,0 5,0 0,0-5,10-20,-10-5,0 5,0-5,5 0,-5 5,0 0,0 5,10-10,-10 5,0 0,0 10,5 5,-5 15,0-5,0 15,0-20,5 20,-5-10,0-10,0 15,0-15,0 0,5-10,-5-10,0-5,0 15,0-15,0 5,10-5,-10 15,0 0,0 0,0 10,0 5,5 5,-5 0,0-5,0-5,0 0,0 5,0-5,5 0,-5 0,0-10,5-10,-5 5,10-5,-10 10,5 0,-5 0,0-5,5 5,0 5,-5 15,10 0,-10 5,0-10,0 0,0 5,0 0,0-5,0 0,0 0,0-5,0-15,0-15,0-5,0 0,5 10,-5 5,0 10,0 0,5 5,-5 5,0 15,0 10,0 0,0 0,-10 5,5-15,5 0,-10 5,10-20,-5 5,5 5,0-5,0 0,0-5,-5-15,5 0,0-10,0-10,0 5,0-15,0 10,0 10,0 10,0-5,0 10,0 10,0 0,0 15,0 20,-10-10,5-5,5 5,-10-10,10-5,-5-10,5 0,0 0,0-20,0 10,0-20,0-15,0 20,0-30,5 15,0 25,-5-5,0 10,0 10,0 10,0 15,0 10,0 0,0-10,0 0,0-15,0-5,0 0,0-5,0-15,0-25,0 15,0 0,0 5,0 10,0 20,0 35,-10-30,10 5,-5 5,5-10,0-5,0-10,-10 5,10-5,0-10,0-5,0-15,0 5,0 0,0 5,0 10,5 0,-5 0,0 10,0 20,0 0,0-20,0 15,5 0,-5-15,0 0,0 10,0-10,5-5,-5 5,5-5,0 0,5 0,-5-5,0 0,0-10,0 10,-5-5,5 0,5 0,-10 5,5-10,-5 10,5-5,-5-5,0 10,0-10,0 5,5 5,-5-10,0 10,0-5,10-15,-10 15,0-10,0 5,0 10,5 0,-5 0,0-5,0 5,0 15,0 0,-10 15,5-5,-5 0,10 10,-5-5,-5 5,10-10,-5 10,-5-5,5-5,5-15,0 0,0 0,0-10,0-5,0-15,0 5,0 15,0-15,0 0,10-5,-5 15,-5-5,5 0,-5-5,0 15,5 0,-5 0,0-10,10 10,-10 0,0 0,0-5,5-5,-5 10,0 0,0-10,0 5,5 0,-5 5,0 0,0 0,0-5,0-5,0 10,5 0,-5 0,0-10,0 5,0-5,0 10,0 0,0-10,0 10,0 0,0-5,0 5,0-5,-5 10,5-5,0 15,0-5,0 5,0 5,0-5,0 15,0-5,0-10,10 15,-10-15,0-5,0 5,0-5,0 0,5-5,-5 5,0 0,0 0,0 0,0 5,0-5,0 0,0-20,-5 5,5-5,0 0,-5 10,5-5,0-5,0 10,0 0,0 0,0 0,0 0,0 0,0 10,0 0,0 0,0 0,0 0,0 0,0 5,0-5,0 0,0 0,0 0,0 0,10 0,-10 5,0-5,0 0,0 5,0-5,0 10,0-5,0 0,0-5,0 5,0-5,0 10,0-10,0 0,0 0,0 0,0 10,0-10,0 0,0 0,0 0,0 0,0 0,0 5,0-5,0 0,0 0,0 0,0 0,0 0,0 5,0-5,0 0,0 0,0 0,0 0,0 0,0 0,0 5,0-5,-5-5,5 5,-5-5,0 0,0 5,0-5,0 0,0 0,-5 5,5-5,0 0,0 5,0-5,0 0,0 0,5 5,0 5,0-5,0 0,0 0,0 0,5 0,0-5,-5 5,5-5,0 0,0 10,5-10,-10 5,5-5,0 0,0 0,0 0,0 0,0-10,-5 5,10 5,-10-5,5 5,-5-5,5 0,-5 0,5 5,-5-5,0-5,0 5,0 0,5 5,-5-5,0 0,0 0,0 0,0-5,0 5,0 0,0 0,0 0,0 0,0 0,0 0,0-5,0 5,0 0,0 0,0 0,0 0,0 0,0-5,0 5,0 0,0 0,0 0,0 0,-5 0,5-5,0 5,0 0,0 0,0 0,0 0,0 0,0 0,0-5,0 5,-5 0,5 0,0 0,0 0,0 0,0-5,0 5,0 0,0 0,0 0,0-10,0 10,0 0,0 0,0 0,0 0,0 0,0-5,0 5,0 0,0 0,0 0,5 5,-5-5,0 0,0 0,0-5,0 5,0 0,0 0,0 0,5 5,-5-5,0 0,-5 25,-5-10,5 5,-5 5,5 5,0-10,-5 5,10-15,-5 15,5 0,0 5,-5-20,5 5,0 10,0-5,0-10,0 5,0 0,0 0,0 5,0-5,0 5,0 5,0-5,0-10,0 5,0 5,5-10,-5 0,0 0,5 0,-5 0,0 0,5-5,-5 10,0-5,5-5,-10 0,0 0,0 0,0 0,0 0,-5 0,5 0,0 0,0 0,0 0,5-10,-5 10,5 5,5-5,0 0,0 0,-5-5,0 0,0-5,0 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F82D5-C359-43D1-A892-13561998A42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2ACD1-9062-48A5-A6C4-03D2A2382A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E99DD4-9382-4405-8ED2-14FD8D96A6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603E7A-A929-4279-9A47-2D7DAED594E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99DD4-9382-4405-8ED2-14FD8D96A6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603E7A-A929-4279-9A47-2D7DAED594E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99DD4-9382-4405-8ED2-14FD8D96A6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603E7A-A929-4279-9A47-2D7DAED594E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99DD4-9382-4405-8ED2-14FD8D96A6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603E7A-A929-4279-9A47-2D7DAED594E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BE99DD4-9382-4405-8ED2-14FD8D96A6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603E7A-A929-4279-9A47-2D7DAED594E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E99DD4-9382-4405-8ED2-14FD8D96A6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603E7A-A929-4279-9A47-2D7DAED594E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E99DD4-9382-4405-8ED2-14FD8D96A64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603E7A-A929-4279-9A47-2D7DAED594E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E99DD4-9382-4405-8ED2-14FD8D96A64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603E7A-A929-4279-9A47-2D7DAED594E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E99DD4-9382-4405-8ED2-14FD8D96A64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603E7A-A929-4279-9A47-2D7DAED594E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E99DD4-9382-4405-8ED2-14FD8D96A6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603E7A-A929-4279-9A47-2D7DAED594E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E99DD4-9382-4405-8ED2-14FD8D96A6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603E7A-A929-4279-9A47-2D7DAED594E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99DD4-9382-4405-8ED2-14FD8D96A64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03E7A-A929-4279-9A47-2D7DAED594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3" Type="http://schemas.openxmlformats.org/officeDocument/2006/relationships/slideLayout" Target="../slideLayouts/slideLayout1.xml"/><Relationship Id="rId22" Type="http://schemas.openxmlformats.org/officeDocument/2006/relationships/image" Target="../media/image26.jpeg"/><Relationship Id="rId21" Type="http://schemas.openxmlformats.org/officeDocument/2006/relationships/tags" Target="../tags/tag16.xml"/><Relationship Id="rId20" Type="http://schemas.openxmlformats.org/officeDocument/2006/relationships/image" Target="../media/image25.jpe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24.svg"/><Relationship Id="rId17" Type="http://schemas.openxmlformats.org/officeDocument/2006/relationships/image" Target="../media/image23.png"/><Relationship Id="rId16" Type="http://schemas.openxmlformats.org/officeDocument/2006/relationships/tags" Target="../tags/tag14.xml"/><Relationship Id="rId15" Type="http://schemas.openxmlformats.org/officeDocument/2006/relationships/image" Target="../media/image22.svg"/><Relationship Id="rId14" Type="http://schemas.openxmlformats.org/officeDocument/2006/relationships/image" Target="../media/image21.png"/><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2" Type="http://schemas.openxmlformats.org/officeDocument/2006/relationships/slideLayout" Target="../slideLayouts/slideLayout1.xml"/><Relationship Id="rId11" Type="http://schemas.openxmlformats.org/officeDocument/2006/relationships/image" Target="../media/image30.png"/><Relationship Id="rId10" Type="http://schemas.openxmlformats.org/officeDocument/2006/relationships/customXml" Target="../ink/ink1.xml"/><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33.png"/><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34.png"/><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36.png"/><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image" Target="../media/image35.png"/><Relationship Id="rId2" Type="http://schemas.openxmlformats.org/officeDocument/2006/relationships/tags" Target="../tags/tag34.xml"/><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tags" Target="../tags/tag39.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8.png"/><Relationship Id="rId2" Type="http://schemas.openxmlformats.org/officeDocument/2006/relationships/tags" Target="../tags/tag41.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tags" Target="../tags/tag44.xml"/><Relationship Id="rId4" Type="http://schemas.openxmlformats.org/officeDocument/2006/relationships/image" Target="../media/image40.png"/><Relationship Id="rId3" Type="http://schemas.openxmlformats.org/officeDocument/2006/relationships/tags" Target="../tags/tag43.xml"/><Relationship Id="rId2" Type="http://schemas.openxmlformats.org/officeDocument/2006/relationships/image" Target="../media/image39.png"/><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tags" Target="../tags/tag47.xml"/><Relationship Id="rId4" Type="http://schemas.openxmlformats.org/officeDocument/2006/relationships/image" Target="../media/image43.png"/><Relationship Id="rId3" Type="http://schemas.openxmlformats.org/officeDocument/2006/relationships/tags" Target="../tags/tag46.xml"/><Relationship Id="rId2" Type="http://schemas.openxmlformats.org/officeDocument/2006/relationships/image" Target="../media/image42.png"/><Relationship Id="rId1" Type="http://schemas.openxmlformats.org/officeDocument/2006/relationships/tags" Target="../tags/tag45.xml"/></Relationships>
</file>

<file path=ppt/slides/_rels/slide25.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7" Type="http://schemas.openxmlformats.org/officeDocument/2006/relationships/slideLayout" Target="../slideLayouts/slideLayout1.xml"/><Relationship Id="rId16" Type="http://schemas.openxmlformats.org/officeDocument/2006/relationships/image" Target="../media/image48.png"/><Relationship Id="rId15" Type="http://schemas.openxmlformats.org/officeDocument/2006/relationships/customXml" Target="../ink/ink3.xml"/><Relationship Id="rId14" Type="http://schemas.openxmlformats.org/officeDocument/2006/relationships/image" Target="../media/image47.png"/><Relationship Id="rId13" Type="http://schemas.openxmlformats.org/officeDocument/2006/relationships/customXml" Target="../ink/ink2.xml"/><Relationship Id="rId12" Type="http://schemas.openxmlformats.org/officeDocument/2006/relationships/image" Target="../media/image46.png"/><Relationship Id="rId11" Type="http://schemas.openxmlformats.org/officeDocument/2006/relationships/tags" Target="../tags/tag57.xml"/><Relationship Id="rId10" Type="http://schemas.openxmlformats.org/officeDocument/2006/relationships/image" Target="../media/image45.png"/><Relationship Id="rId1" Type="http://schemas.openxmlformats.org/officeDocument/2006/relationships/tags" Target="../tags/tag48.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7.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9" Type="http://schemas.openxmlformats.org/officeDocument/2006/relationships/slideLayout" Target="../slideLayouts/slideLayout1.xml"/><Relationship Id="rId28" Type="http://schemas.openxmlformats.org/officeDocument/2006/relationships/tags" Target="../tags/tag89.xml"/><Relationship Id="rId27" Type="http://schemas.openxmlformats.org/officeDocument/2006/relationships/tags" Target="../tags/tag88.xml"/><Relationship Id="rId26" Type="http://schemas.openxmlformats.org/officeDocument/2006/relationships/tags" Target="../tags/tag87.xml"/><Relationship Id="rId25" Type="http://schemas.openxmlformats.org/officeDocument/2006/relationships/tags" Target="../tags/tag86.xml"/><Relationship Id="rId24" Type="http://schemas.openxmlformats.org/officeDocument/2006/relationships/tags" Target="../tags/tag85.xml"/><Relationship Id="rId23" Type="http://schemas.openxmlformats.org/officeDocument/2006/relationships/tags" Target="../tags/tag84.xml"/><Relationship Id="rId22" Type="http://schemas.openxmlformats.org/officeDocument/2006/relationships/tags" Target="../tags/tag83.xml"/><Relationship Id="rId21" Type="http://schemas.openxmlformats.org/officeDocument/2006/relationships/tags" Target="../tags/tag82.xml"/><Relationship Id="rId20" Type="http://schemas.openxmlformats.org/officeDocument/2006/relationships/tags" Target="../tags/tag81.xml"/><Relationship Id="rId2" Type="http://schemas.openxmlformats.org/officeDocument/2006/relationships/tags" Target="../tags/tag63.xml"/><Relationship Id="rId19" Type="http://schemas.openxmlformats.org/officeDocument/2006/relationships/tags" Target="../tags/tag80.xml"/><Relationship Id="rId18" Type="http://schemas.openxmlformats.org/officeDocument/2006/relationships/tags" Target="../tags/tag79.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2.xml"/></Relationships>
</file>

<file path=ppt/slides/_rels/slide28.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2" Type="http://schemas.openxmlformats.org/officeDocument/2006/relationships/slideLayout" Target="../slideLayouts/slideLayout1.xml"/><Relationship Id="rId31" Type="http://schemas.openxmlformats.org/officeDocument/2006/relationships/tags" Target="../tags/tag120.xml"/><Relationship Id="rId30" Type="http://schemas.openxmlformats.org/officeDocument/2006/relationships/tags" Target="../tags/tag119.xml"/><Relationship Id="rId3" Type="http://schemas.openxmlformats.org/officeDocument/2006/relationships/tags" Target="../tags/tag92.xml"/><Relationship Id="rId29" Type="http://schemas.openxmlformats.org/officeDocument/2006/relationships/tags" Target="../tags/tag118.xml"/><Relationship Id="rId28" Type="http://schemas.openxmlformats.org/officeDocument/2006/relationships/tags" Target="../tags/tag117.xml"/><Relationship Id="rId27" Type="http://schemas.openxmlformats.org/officeDocument/2006/relationships/tags" Target="../tags/tag116.xml"/><Relationship Id="rId26" Type="http://schemas.openxmlformats.org/officeDocument/2006/relationships/tags" Target="../tags/tag115.xml"/><Relationship Id="rId25" Type="http://schemas.openxmlformats.org/officeDocument/2006/relationships/tags" Target="../tags/tag114.xml"/><Relationship Id="rId24" Type="http://schemas.openxmlformats.org/officeDocument/2006/relationships/tags" Target="../tags/tag113.xml"/><Relationship Id="rId23" Type="http://schemas.openxmlformats.org/officeDocument/2006/relationships/tags" Target="../tags/tag112.xml"/><Relationship Id="rId22" Type="http://schemas.openxmlformats.org/officeDocument/2006/relationships/tags" Target="../tags/tag111.xml"/><Relationship Id="rId21" Type="http://schemas.openxmlformats.org/officeDocument/2006/relationships/tags" Target="../tags/tag110.xml"/><Relationship Id="rId20" Type="http://schemas.openxmlformats.org/officeDocument/2006/relationships/tags" Target="../tags/tag109.xml"/><Relationship Id="rId2" Type="http://schemas.openxmlformats.org/officeDocument/2006/relationships/tags" Target="../tags/tag91.xml"/><Relationship Id="rId19" Type="http://schemas.openxmlformats.org/officeDocument/2006/relationships/tags" Target="../tags/tag108.xml"/><Relationship Id="rId18" Type="http://schemas.openxmlformats.org/officeDocument/2006/relationships/tags" Target="../tags/tag107.xml"/><Relationship Id="rId17" Type="http://schemas.openxmlformats.org/officeDocument/2006/relationships/tags" Target="../tags/tag106.xml"/><Relationship Id="rId16" Type="http://schemas.openxmlformats.org/officeDocument/2006/relationships/tags" Target="../tags/tag105.xml"/><Relationship Id="rId15" Type="http://schemas.openxmlformats.org/officeDocument/2006/relationships/tags" Target="../tags/tag104.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tags" Target="../tags/tag90.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4597927" y="3184925"/>
            <a:ext cx="3230880" cy="1014730"/>
          </a:xfrm>
          <a:prstGeom prst="rect">
            <a:avLst/>
          </a:prstGeom>
        </p:spPr>
        <p:txBody>
          <a:bodyPr wrap="none">
            <a:spAutoFit/>
          </a:bodyPr>
          <a:lstStyle/>
          <a:p>
            <a:pPr marL="0" lvl="1" algn="ctr"/>
            <a:r>
              <a:rPr lang="zh-CN" altLang="en-US" sz="6000" b="1" dirty="0">
                <a:solidFill>
                  <a:schemeClr val="accent2"/>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rPr>
              <a:t>分类模型</a:t>
            </a:r>
            <a:endParaRPr lang="zh-CN" altLang="en-US" sz="6000" b="1" dirty="0">
              <a:solidFill>
                <a:schemeClr val="accent2"/>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sp>
        <p:nvSpPr>
          <p:cNvPr id="31" name="矩形 30"/>
          <p:cNvSpPr/>
          <p:nvPr/>
        </p:nvSpPr>
        <p:spPr>
          <a:xfrm>
            <a:off x="4183124" y="1974427"/>
            <a:ext cx="3684270" cy="1106805"/>
          </a:xfrm>
          <a:prstGeom prst="rect">
            <a:avLst/>
          </a:prstGeom>
        </p:spPr>
        <p:txBody>
          <a:bodyPr wrap="none">
            <a:spAutoFit/>
          </a:bodyPr>
          <a:lstStyle/>
          <a:p>
            <a:r>
              <a:rPr lang="en-US" altLang="zh-CN" sz="6600" b="1" dirty="0">
                <a:solidFill>
                  <a:schemeClr val="tx1">
                    <a:lumMod val="85000"/>
                    <a:lumOff val="15000"/>
                  </a:schemeClr>
                </a:solidFill>
                <a:latin typeface="微软雅黑" panose="020B0503020204020204" charset="-122"/>
                <a:ea typeface="微软雅黑" panose="020B0503020204020204" charset="-122"/>
                <a:cs typeface="+mn-ea"/>
                <a:sym typeface="+mn-lt"/>
              </a:rPr>
              <a:t>PART 02</a:t>
            </a:r>
            <a:endParaRPr lang="zh-CN" altLang="en-US" sz="6600" b="1" dirty="0">
              <a:solidFill>
                <a:schemeClr val="tx1">
                  <a:lumMod val="85000"/>
                  <a:lumOff val="15000"/>
                </a:schemeClr>
              </a:solidFill>
              <a:latin typeface="微软雅黑" panose="020B0503020204020204" charset="-122"/>
              <a:ea typeface="微软雅黑" panose="020B0503020204020204" charset="-122"/>
              <a:cs typeface="+mn-ea"/>
              <a:sym typeface="+mn-lt"/>
            </a:endParaRPr>
          </a:p>
        </p:txBody>
      </p:sp>
      <p:sp>
        <p:nvSpPr>
          <p:cNvPr id="32" name="文本框 31"/>
          <p:cNvSpPr txBox="1"/>
          <p:nvPr/>
        </p:nvSpPr>
        <p:spPr>
          <a:xfrm>
            <a:off x="2835187" y="4272313"/>
            <a:ext cx="6354137" cy="771525"/>
          </a:xfrm>
          <a:prstGeom prst="ellipse">
            <a:avLst/>
          </a:prstGeom>
        </p:spPr>
        <p:txBody>
          <a:bodyPr vert="horz" lIns="91440" tIns="45720" rIns="91440" bIns="45720" rtlCol="0" anchor="t">
            <a:normAutofit/>
          </a:bodyPr>
          <a:lstStyle/>
          <a:p>
            <a:pPr algn="ctr"/>
            <a:r>
              <a:rPr lang="en-US" altLang="zh-CN" sz="2400" dirty="0">
                <a:latin typeface="微软雅黑" panose="020B0503020204020204" charset="-122"/>
                <a:ea typeface="微软雅黑" panose="020B0503020204020204" charset="-122"/>
                <a:sym typeface="Arial" panose="020B0604020202020204" pitchFamily="34" charset="0"/>
              </a:rPr>
              <a:t>Classification model</a:t>
            </a:r>
            <a:endParaRPr lang="en-US" altLang="zh-CN" sz="2400" dirty="0">
              <a:latin typeface="微软雅黑" panose="020B0503020204020204" charset="-122"/>
              <a:ea typeface="微软雅黑" panose="020B0503020204020204" charset="-122"/>
              <a:sym typeface="Arial" panose="020B0604020202020204" pitchFamily="34" charset="0"/>
            </a:endParaRPr>
          </a:p>
        </p:txBody>
      </p:sp>
      <p:sp>
        <p:nvSpPr>
          <p:cNvPr id="9" name="矩形 8"/>
          <p:cNvSpPr/>
          <p:nvPr/>
        </p:nvSpPr>
        <p:spPr>
          <a:xfrm>
            <a:off x="0" y="1678675"/>
            <a:ext cx="600501" cy="356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雅酷黑 75W" panose="020B0804020202020204" charset="-122"/>
              <a:ea typeface="汉仪雅酷黑 75W" panose="020B0804020202020204" charset="-122"/>
            </a:endParaRPr>
          </a:p>
        </p:txBody>
      </p:sp>
      <p:sp>
        <p:nvSpPr>
          <p:cNvPr id="10" name="矩形 9"/>
          <p:cNvSpPr/>
          <p:nvPr/>
        </p:nvSpPr>
        <p:spPr>
          <a:xfrm>
            <a:off x="11591499" y="1678675"/>
            <a:ext cx="600501" cy="356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雅酷黑 75W" panose="020B0804020202020204" charset="-122"/>
              <a:ea typeface="汉仪雅酷黑 75W" panose="020B0804020202020204" charset="-122"/>
            </a:endParaRPr>
          </a:p>
        </p:txBody>
      </p:sp>
      <p:sp>
        <p:nvSpPr>
          <p:cNvPr id="11" name="矩形 10"/>
          <p:cNvSpPr/>
          <p:nvPr/>
        </p:nvSpPr>
        <p:spPr>
          <a:xfrm>
            <a:off x="592732" y="1678675"/>
            <a:ext cx="317453" cy="3562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雅酷黑 75W" panose="020B0804020202020204" charset="-122"/>
              <a:ea typeface="汉仪雅酷黑 75W" panose="020B0804020202020204" charset="-122"/>
            </a:endParaRPr>
          </a:p>
        </p:txBody>
      </p:sp>
      <p:sp>
        <p:nvSpPr>
          <p:cNvPr id="12" name="矩形 11"/>
          <p:cNvSpPr/>
          <p:nvPr/>
        </p:nvSpPr>
        <p:spPr>
          <a:xfrm>
            <a:off x="11273051" y="1678675"/>
            <a:ext cx="317453" cy="3562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雅酷黑 75W" panose="020B0804020202020204" charset="-122"/>
              <a:ea typeface="汉仪雅酷黑 75W" panose="020B0804020202020204" charset="-122"/>
            </a:endParaRPr>
          </a:p>
        </p:txBody>
      </p:sp>
      <p:sp>
        <p:nvSpPr>
          <p:cNvPr id="3" name="矩形 2"/>
          <p:cNvSpPr/>
          <p:nvPr/>
        </p:nvSpPr>
        <p:spPr>
          <a:xfrm>
            <a:off x="3835522" y="5685284"/>
            <a:ext cx="1964777" cy="877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428596" y="5685284"/>
            <a:ext cx="1964777" cy="87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00"/>
                            </p:stCondLst>
                            <p:childTnLst>
                              <p:par>
                                <p:cTn id="13" presetID="41" presetClass="entr" presetSubtype="0" fill="hold" grpId="0" nodeType="afterEffect">
                                  <p:stCondLst>
                                    <p:cond delay="0"/>
                                  </p:stCondLst>
                                  <p:iterate type="wd">
                                    <p:tmPct val="10000"/>
                                  </p:iterate>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0"/>
                                        </p:tgtEl>
                                        <p:attrNameLst>
                                          <p:attrName>ppt_y</p:attrName>
                                        </p:attrNameLst>
                                      </p:cBhvr>
                                      <p:tavLst>
                                        <p:tav tm="0">
                                          <p:val>
                                            <p:strVal val="#ppt_y"/>
                                          </p:val>
                                        </p:tav>
                                        <p:tav tm="100000">
                                          <p:val>
                                            <p:strVal val="#ppt_y"/>
                                          </p:val>
                                        </p:tav>
                                      </p:tavLst>
                                    </p:anim>
                                    <p:anim calcmode="lin" valueType="num">
                                      <p:cBhvr>
                                        <p:cTn id="17"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0"/>
                                        </p:tgtEl>
                                      </p:cBhvr>
                                    </p:animEffect>
                                  </p:childTnLst>
                                </p:cTn>
                              </p:par>
                            </p:childTnLst>
                          </p:cTn>
                        </p:par>
                        <p:par>
                          <p:cTn id="20" fill="hold">
                            <p:stCondLst>
                              <p:cond delay="145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58605" y="1188617"/>
            <a:ext cx="5474789" cy="6742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模型可能存在的不</a:t>
            </a:r>
            <a:r>
              <a:rPr lang="en-US"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&amp;</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优化建议</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旗黑-55简" panose="00020600040101010101" charset="-128"/>
                <a:ea typeface="汉仪旗黑-55简" panose="00020600040101010101" charset="-128"/>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旗黑-55简" panose="00020600040101010101" charset="-128"/>
                <a:ea typeface="汉仪旗黑-55简" panose="00020600040101010101" charset="-128"/>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4" name="文本框 3"/>
          <p:cNvSpPr txBox="1"/>
          <p:nvPr/>
        </p:nvSpPr>
        <p:spPr>
          <a:xfrm>
            <a:off x="1303967" y="282546"/>
            <a:ext cx="2790955" cy="36830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模型质量评估</a:t>
            </a:r>
            <a:endParaRPr lang="zh-CN" altLang="en-US" b="1" dirty="0">
              <a:latin typeface="微软雅黑" panose="020B0503020204020204" charset="-122"/>
              <a:ea typeface="微软雅黑" panose="020B0503020204020204" charset="-122"/>
            </a:endParaRPr>
          </a:p>
        </p:txBody>
      </p:sp>
      <p:sp>
        <p:nvSpPr>
          <p:cNvPr id="39" name="矩形 9"/>
          <p:cNvSpPr>
            <a:spLocks noChangeArrowheads="1"/>
          </p:cNvSpPr>
          <p:nvPr/>
        </p:nvSpPr>
        <p:spPr bwMode="auto">
          <a:xfrm>
            <a:off x="549275" y="2720340"/>
            <a:ext cx="503745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50000"/>
              </a:lnSpc>
            </a:pP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贝叶斯网络模型存在独立性假设不准确的问题，即变量之间的独立性假设可能不符合实际情况，并且自动学习的网络结构可能无法充分捕捉复杂的依赖关系。为此，可以通过改进结构学习，采用更复杂的算法或结合领域知识来优化模型，同时尝试混合其他机器学习算法提升性能，并通过交叉验证来优化参数。</a:t>
            </a:r>
            <a:endPar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9" name="矩形 9"/>
          <p:cNvSpPr>
            <a:spLocks noChangeArrowheads="1"/>
          </p:cNvSpPr>
          <p:nvPr/>
        </p:nvSpPr>
        <p:spPr bwMode="auto">
          <a:xfrm>
            <a:off x="6501130" y="2815590"/>
            <a:ext cx="503745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50000"/>
              </a:lnSpc>
            </a:pP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逻辑回归模型的问题主要在于特征选择不足，未考虑到一些潜在影响因素（如工作满意度、晋升机会），以及数据不平衡，导致对未离职员工的预测能力较差。优化方法包括增加更多的特征、去除冗余特征，并采用过采样或欠采样技术平衡数据，从而提升预测性能。</a:t>
            </a:r>
            <a:endPar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515"/>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1537"/>
                            </p:stCondLst>
                            <p:childTnLst>
                              <p:par>
                                <p:cTn id="11" presetID="53" presetClass="entr" presetSubtype="16" fill="hold" grpId="0" nodeType="afterEffect">
                                  <p:stCondLst>
                                    <p:cond delay="0"/>
                                  </p:stCondLst>
                                  <p:iterate type="lt">
                                    <p:tmPct val="1515"/>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 Falling Dust PPT demo"/>
          <p:cNvSpPr/>
          <p:nvPr/>
        </p:nvSpPr>
        <p:spPr>
          <a:xfrm>
            <a:off x="4394417" y="3169050"/>
            <a:ext cx="3235960" cy="1014730"/>
          </a:xfrm>
          <a:prstGeom prst="rect">
            <a:avLst/>
          </a:prstGeom>
        </p:spPr>
        <p:txBody>
          <a:bodyPr wrap="none">
            <a:spAutoFit/>
          </a:bodyPr>
          <a:p>
            <a:pPr marL="0" lvl="1"/>
            <a:r>
              <a:rPr lang="zh-CN" altLang="en-US" sz="6000" b="1" dirty="0" smtClean="0">
                <a:solidFill>
                  <a:schemeClr val="accent3"/>
                </a:solidFill>
                <a:latin typeface="黑体" panose="02010609060101010101" charset="-122"/>
                <a:ea typeface="黑体" panose="02010609060101010101" charset="-122"/>
                <a:cs typeface="汉仪雅酷黑 75W" panose="020B0804020202020204" charset="-122"/>
                <a:sym typeface="Arial" panose="020B0604020202020204" pitchFamily="34" charset="0"/>
              </a:rPr>
              <a:t>时序</a:t>
            </a:r>
            <a:r>
              <a:rPr lang="zh-CN" altLang="en-US" sz="6000" b="1" dirty="0" smtClean="0">
                <a:solidFill>
                  <a:schemeClr val="accent3"/>
                </a:solidFill>
                <a:latin typeface="黑体" panose="02010609060101010101" charset="-122"/>
                <a:ea typeface="黑体" panose="02010609060101010101" charset="-122"/>
                <a:cs typeface="汉仪雅酷黑 75W" panose="020B0804020202020204" charset="-122"/>
                <a:sym typeface="Arial" panose="020B0604020202020204" pitchFamily="34" charset="0"/>
              </a:rPr>
              <a:t>模型</a:t>
            </a:r>
            <a:endParaRPr lang="zh-CN" altLang="en-US" sz="6000" b="1" dirty="0" smtClean="0">
              <a:solidFill>
                <a:schemeClr val="accent3"/>
              </a:solidFill>
              <a:latin typeface="黑体" panose="02010609060101010101" charset="-122"/>
              <a:ea typeface="黑体" panose="02010609060101010101" charset="-122"/>
              <a:cs typeface="汉仪雅酷黑 75W" panose="020B0804020202020204" charset="-122"/>
              <a:sym typeface="Arial" panose="020B0604020202020204" pitchFamily="34" charset="0"/>
            </a:endParaRPr>
          </a:p>
        </p:txBody>
      </p:sp>
      <p:sp>
        <p:nvSpPr>
          <p:cNvPr id="4" name="矩形 3"/>
          <p:cNvSpPr/>
          <p:nvPr/>
        </p:nvSpPr>
        <p:spPr>
          <a:xfrm>
            <a:off x="4183124" y="1974427"/>
            <a:ext cx="3566795" cy="1106805"/>
          </a:xfrm>
          <a:prstGeom prst="rect">
            <a:avLst/>
          </a:prstGeom>
        </p:spPr>
        <p:txBody>
          <a:bodyPr wrap="none">
            <a:spAutoFit/>
          </a:bodyPr>
          <a:p>
            <a:r>
              <a:rPr lang="en-US" altLang="zh-CN" sz="6600" b="1" dirty="0">
                <a:solidFill>
                  <a:schemeClr val="tx1">
                    <a:lumMod val="85000"/>
                    <a:lumOff val="15000"/>
                  </a:schemeClr>
                </a:solidFill>
                <a:latin typeface="汉仪雅酷黑 75W" panose="020B0804020202020204" charset="-122"/>
                <a:ea typeface="汉仪雅酷黑 75W" panose="020B0804020202020204" charset="-122"/>
                <a:cs typeface="+mn-ea"/>
                <a:sym typeface="+mn-lt"/>
              </a:rPr>
              <a:t>PART </a:t>
            </a:r>
            <a:r>
              <a:rPr lang="en-US" altLang="zh-CN" sz="6600" b="1" dirty="0" smtClean="0">
                <a:solidFill>
                  <a:schemeClr val="tx1">
                    <a:lumMod val="85000"/>
                    <a:lumOff val="15000"/>
                  </a:schemeClr>
                </a:solidFill>
                <a:latin typeface="汉仪雅酷黑 75W" panose="020B0804020202020204" charset="-122"/>
                <a:ea typeface="汉仪雅酷黑 75W" panose="020B0804020202020204" charset="-122"/>
                <a:cs typeface="+mn-ea"/>
                <a:sym typeface="+mn-lt"/>
              </a:rPr>
              <a:t>03</a:t>
            </a:r>
            <a:endParaRPr lang="zh-CN" altLang="en-US" sz="6600" b="1" dirty="0">
              <a:solidFill>
                <a:schemeClr val="tx1">
                  <a:lumMod val="85000"/>
                  <a:lumOff val="15000"/>
                </a:schemeClr>
              </a:solidFill>
              <a:latin typeface="汉仪雅酷黑 75W" panose="020B0804020202020204" charset="-122"/>
              <a:ea typeface="汉仪雅酷黑 75W" panose="020B0804020202020204" charset="-122"/>
              <a:cs typeface="+mn-ea"/>
              <a:sym typeface="+mn-lt"/>
            </a:endParaRPr>
          </a:p>
        </p:txBody>
      </p:sp>
      <p:sp>
        <p:nvSpPr>
          <p:cNvPr id="5" name="文本框 4"/>
          <p:cNvSpPr txBox="1"/>
          <p:nvPr/>
        </p:nvSpPr>
        <p:spPr>
          <a:xfrm>
            <a:off x="3141257" y="4272313"/>
            <a:ext cx="6354137" cy="771525"/>
          </a:xfrm>
          <a:prstGeom prst="ellipse">
            <a:avLst/>
          </a:prstGeom>
        </p:spPr>
        <p:txBody>
          <a:bodyPr vert="horz" lIns="91440" tIns="45720" rIns="91440" bIns="45720" rtlCol="0" anchor="t">
            <a:normAutofit/>
          </a:bodyPr>
          <a:p>
            <a:pPr algn="ctr"/>
            <a:r>
              <a:rPr lang="en-US" altLang="zh-CN" sz="2400" dirty="0" smtClean="0">
                <a:latin typeface="微软雅黑" panose="020B0503020204020204" charset="-122"/>
                <a:ea typeface="微软雅黑" panose="020B0503020204020204" charset="-122"/>
                <a:sym typeface="Arial" panose="020B0604020202020204" pitchFamily="34" charset="0"/>
              </a:rPr>
              <a:t>Time Series Model</a:t>
            </a:r>
            <a:endParaRPr lang="en-US" altLang="zh-CN" sz="2400" dirty="0" smtClean="0">
              <a:latin typeface="微软雅黑" panose="020B0503020204020204" charset="-122"/>
              <a:ea typeface="微软雅黑" panose="020B0503020204020204" charset="-122"/>
              <a:sym typeface="Arial" panose="020B0604020202020204" pitchFamily="34" charset="0"/>
            </a:endParaRPr>
          </a:p>
        </p:txBody>
      </p:sp>
      <p:sp>
        <p:nvSpPr>
          <p:cNvPr id="6" name="矩形 5"/>
          <p:cNvSpPr/>
          <p:nvPr/>
        </p:nvSpPr>
        <p:spPr>
          <a:xfrm>
            <a:off x="0" y="1678675"/>
            <a:ext cx="600501" cy="356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1591499" y="1678675"/>
            <a:ext cx="600501" cy="356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592732" y="1678675"/>
            <a:ext cx="317453" cy="3562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1273051" y="1678675"/>
            <a:ext cx="317453" cy="3562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雅酷黑 75W" panose="020B0804020202020204" charset="-122"/>
              <a:ea typeface="汉仪雅酷黑 75W" panose="020B0804020202020204" charset="-122"/>
            </a:endParaRPr>
          </a:p>
        </p:txBody>
      </p:sp>
      <p:sp>
        <p:nvSpPr>
          <p:cNvPr id="15" name="矩形 14"/>
          <p:cNvSpPr/>
          <p:nvPr/>
        </p:nvSpPr>
        <p:spPr>
          <a:xfrm>
            <a:off x="3835522" y="5685284"/>
            <a:ext cx="1964777" cy="877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雅酷黑 75W" panose="020B0804020202020204" charset="-122"/>
              <a:ea typeface="汉仪雅酷黑 75W" panose="020B0804020202020204" charset="-122"/>
            </a:endParaRPr>
          </a:p>
        </p:txBody>
      </p:sp>
      <p:sp>
        <p:nvSpPr>
          <p:cNvPr id="16" name="矩形 15"/>
          <p:cNvSpPr/>
          <p:nvPr/>
        </p:nvSpPr>
        <p:spPr>
          <a:xfrm>
            <a:off x="6428596" y="5685284"/>
            <a:ext cx="1964777" cy="87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雅酷黑 75W" panose="020B0804020202020204" charset="-122"/>
              <a:ea typeface="汉仪雅酷黑 75W" panose="020B08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800"/>
                            </p:stCondLst>
                            <p:childTnLst>
                              <p:par>
                                <p:cTn id="13" presetID="41" presetClass="entr" presetSubtype="0" fill="hold" grpId="0" nodeType="afterEffect">
                                  <p:stCondLst>
                                    <p:cond delay="0"/>
                                  </p:stCondLst>
                                  <p:iterate type="wd">
                                    <p:tmPct val="10000"/>
                                  </p:iterate>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anim calcmode="lin" valueType="num">
                                      <p:cBhvr>
                                        <p:cTn id="17"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
                                        </p:tgtEl>
                                      </p:cBhvr>
                                    </p:animEffect>
                                  </p:childTnLst>
                                </p:cTn>
                              </p:par>
                            </p:childTnLst>
                          </p:cTn>
                        </p:par>
                        <p:par>
                          <p:cTn id="20" fill="hold">
                            <p:stCondLst>
                              <p:cond delay="145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7"/>
          <p:cNvSpPr txBox="1"/>
          <p:nvPr/>
        </p:nvSpPr>
        <p:spPr>
          <a:xfrm>
            <a:off x="1225343" y="231532"/>
            <a:ext cx="1628140" cy="497205"/>
          </a:xfrm>
          <a:prstGeom prst="rect">
            <a:avLst/>
          </a:prstGeom>
          <a:noFill/>
        </p:spPr>
        <p:txBody>
          <a:bodyPr wrap="none" lIns="128579" tIns="64289" rIns="128579" bIns="64289" rtlCol="0">
            <a:spAutoFit/>
          </a:bodyPr>
          <a:lstStyle/>
          <a:p>
            <a:r>
              <a:rPr lang="zh-CN" altLang="en-US" sz="2400" b="1" spc="300" dirty="0">
                <a:latin typeface="微软雅黑" panose="020B0503020204020204" charset="-122"/>
                <a:ea typeface="微软雅黑" panose="020B0503020204020204" charset="-122"/>
                <a:cs typeface="汉仪雅酷黑 75W" panose="020B0804020202020204" charset="-122"/>
                <a:sym typeface="Arial" panose="020B0604020202020204" pitchFamily="34" charset="0"/>
              </a:rPr>
              <a:t>项目背景</a:t>
            </a:r>
            <a:endParaRPr lang="zh-CN" altLang="en-US" sz="2400" b="1" spc="300" dirty="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9" name="组合 8"/>
          <p:cNvGrpSpPr/>
          <p:nvPr/>
        </p:nvGrpSpPr>
        <p:grpSpPr>
          <a:xfrm>
            <a:off x="611760" y="344616"/>
            <a:ext cx="521716" cy="272998"/>
            <a:chOff x="2789646" y="-737419"/>
            <a:chExt cx="926165" cy="484632"/>
          </a:xfrm>
        </p:grpSpPr>
        <p:sp>
          <p:nvSpPr>
            <p:cNvPr id="11" name="燕尾形 10"/>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12" name="燕尾形 11"/>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7" name="矩形 16"/>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雅酷黑 75W" panose="020B0804020202020204" charset="-122"/>
              <a:ea typeface="汉仪雅酷黑 75W" panose="020B0804020202020204" charset="-122"/>
            </a:endParaRPr>
          </a:p>
        </p:txBody>
      </p:sp>
      <p:sp>
        <p:nvSpPr>
          <p:cNvPr id="19" name="矩形 18"/>
          <p:cNvSpPr/>
          <p:nvPr/>
        </p:nvSpPr>
        <p:spPr>
          <a:xfrm>
            <a:off x="938356" y="1189585"/>
            <a:ext cx="1760220" cy="521970"/>
          </a:xfrm>
          <a:prstGeom prst="rect">
            <a:avLst/>
          </a:prstGeom>
        </p:spPr>
        <p:txBody>
          <a:bodyPr wrap="none">
            <a:spAutoFit/>
          </a:bodyPr>
          <a:lstStyle/>
          <a:p>
            <a:pPr algn="ctr"/>
            <a:r>
              <a:rPr lang="zh-CN" altLang="en-US" sz="2800" b="1" spc="300" dirty="0" smtClean="0">
                <a:solidFill>
                  <a:schemeClr val="bg1"/>
                </a:solidFill>
                <a:latin typeface="黑体" panose="02010609060101010101" charset="-122"/>
                <a:ea typeface="黑体" panose="02010609060101010101" charset="-122"/>
                <a:sym typeface="Arial" panose="020B0604020202020204" pitchFamily="34" charset="0"/>
              </a:rPr>
              <a:t>项目背景</a:t>
            </a:r>
            <a:endParaRPr lang="zh-CN" altLang="en-US" sz="2800" b="1" spc="300" dirty="0" smtClean="0">
              <a:solidFill>
                <a:schemeClr val="bg1"/>
              </a:solidFill>
              <a:latin typeface="黑体" panose="02010609060101010101" charset="-122"/>
              <a:ea typeface="黑体" panose="02010609060101010101" charset="-122"/>
              <a:sym typeface="Arial" panose="020B0604020202020204" pitchFamily="34" charset="0"/>
            </a:endParaRPr>
          </a:p>
        </p:txBody>
      </p:sp>
      <p:sp>
        <p:nvSpPr>
          <p:cNvPr id="23" name="椭圆 22"/>
          <p:cNvSpPr/>
          <p:nvPr>
            <p:custDataLst>
              <p:tags r:id="rId1"/>
            </p:custDataLst>
          </p:nvPr>
        </p:nvSpPr>
        <p:spPr>
          <a:xfrm rot="10800000">
            <a:off x="6000276" y="2196782"/>
            <a:ext cx="1887855" cy="1887855"/>
          </a:xfrm>
          <a:prstGeom prst="ellipse">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椭圆 23"/>
          <p:cNvSpPr/>
          <p:nvPr>
            <p:custDataLst>
              <p:tags r:id="rId2"/>
            </p:custDataLst>
          </p:nvPr>
        </p:nvSpPr>
        <p:spPr>
          <a:xfrm rot="10800000">
            <a:off x="4414046" y="2196782"/>
            <a:ext cx="1887855" cy="1887855"/>
          </a:xfrm>
          <a:prstGeom prst="ellipse">
            <a:avLst/>
          </a:prstGeom>
          <a:solidFill>
            <a:schemeClr val="accent1">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椭圆 24"/>
          <p:cNvSpPr/>
          <p:nvPr>
            <p:custDataLst>
              <p:tags r:id="rId3"/>
            </p:custDataLst>
          </p:nvPr>
        </p:nvSpPr>
        <p:spPr>
          <a:xfrm rot="10800000">
            <a:off x="6000276" y="3854768"/>
            <a:ext cx="1887855" cy="1887855"/>
          </a:xfrm>
          <a:prstGeom prst="ellipse">
            <a:avLst/>
          </a:prstGeom>
          <a:solidFill>
            <a:schemeClr val="accent1">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椭圆 25"/>
          <p:cNvSpPr/>
          <p:nvPr>
            <p:custDataLst>
              <p:tags r:id="rId4"/>
            </p:custDataLst>
          </p:nvPr>
        </p:nvSpPr>
        <p:spPr>
          <a:xfrm rot="10800000">
            <a:off x="4414046" y="3854768"/>
            <a:ext cx="1887855" cy="1887855"/>
          </a:xfrm>
          <a:prstGeom prst="ellipse">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5"/>
            </p:custDataLst>
          </p:nvPr>
        </p:nvSpPr>
        <p:spPr>
          <a:xfrm>
            <a:off x="8232937" y="2044382"/>
            <a:ext cx="3168015" cy="1752600"/>
          </a:xfrm>
          <a:prstGeom prst="rect">
            <a:avLst/>
          </a:prstGeom>
        </p:spPr>
        <p:txBody>
          <a:bodyPr wrap="square" lIns="0" tIns="0" rIns="0" bIns="0">
            <a:noAutofit/>
          </a:bodyPr>
          <a:p>
            <a:pPr>
              <a:lnSpc>
                <a:spcPct val="130000"/>
              </a:lnSpc>
              <a:spcBef>
                <a:spcPct val="0"/>
              </a:spcBef>
              <a:spcAft>
                <a:spcPct val="0"/>
              </a:spcAft>
            </a:pPr>
            <a:r>
              <a:rPr lang="zh-CN" altLang="en-US" sz="1200" dirty="0">
                <a:solidFill>
                  <a:schemeClr val="tx1">
                    <a:lumMod val="85000"/>
                    <a:lumOff val="15000"/>
                  </a:schemeClr>
                </a:solidFill>
                <a:latin typeface="+mn-ea"/>
                <a:cs typeface="+mn-ea"/>
              </a:rPr>
              <a:t>研究数据为某特定区域2007年至2019年期间的房产销售记录，数据包含</a:t>
            </a:r>
            <a:r>
              <a:rPr lang="zh-CN" altLang="en-US" sz="1200" dirty="0">
                <a:solidFill>
                  <a:srgbClr val="FF0000"/>
                </a:solidFill>
                <a:latin typeface="+mn-ea"/>
                <a:cs typeface="+mn-ea"/>
              </a:rPr>
              <a:t>销售日期、价格、房产类型、卧室数量、邮政编码</a:t>
            </a:r>
            <a:r>
              <a:rPr lang="zh-CN" altLang="en-US" sz="1200" dirty="0">
                <a:solidFill>
                  <a:schemeClr val="tx1">
                    <a:lumMod val="85000"/>
                    <a:lumOff val="15000"/>
                  </a:schemeClr>
                </a:solidFill>
                <a:latin typeface="+mn-ea"/>
                <a:cs typeface="+mn-ea"/>
              </a:rPr>
              <a:t>等字段。为了提高数据的有效性和预测的精度，我们将数据</a:t>
            </a:r>
            <a:r>
              <a:rPr lang="zh-CN" altLang="en-US" sz="1200" dirty="0">
                <a:solidFill>
                  <a:srgbClr val="FF0000"/>
                </a:solidFill>
                <a:latin typeface="+mn-ea"/>
                <a:cs typeface="+mn-ea"/>
              </a:rPr>
              <a:t>按月进行聚合</a:t>
            </a:r>
            <a:r>
              <a:rPr lang="zh-CN" altLang="en-US" sz="1200" dirty="0">
                <a:solidFill>
                  <a:schemeClr val="tx1">
                    <a:lumMod val="85000"/>
                    <a:lumOff val="15000"/>
                  </a:schemeClr>
                </a:solidFill>
                <a:latin typeface="+mn-ea"/>
                <a:cs typeface="+mn-ea"/>
              </a:rPr>
              <a:t>，以计算每种房产类型在每个月的</a:t>
            </a:r>
            <a:r>
              <a:rPr lang="zh-CN" altLang="en-US" sz="1200" dirty="0">
                <a:solidFill>
                  <a:srgbClr val="FF0000"/>
                </a:solidFill>
                <a:latin typeface="+mn-ea"/>
                <a:cs typeface="+mn-ea"/>
              </a:rPr>
              <a:t>平均销售价格</a:t>
            </a:r>
            <a:r>
              <a:rPr lang="zh-CN" altLang="en-US" sz="1200" dirty="0">
                <a:solidFill>
                  <a:schemeClr val="tx1">
                    <a:lumMod val="85000"/>
                    <a:lumOff val="15000"/>
                  </a:schemeClr>
                </a:solidFill>
                <a:latin typeface="+mn-ea"/>
                <a:cs typeface="+mn-ea"/>
              </a:rPr>
              <a:t>。</a:t>
            </a:r>
            <a:endParaRPr lang="zh-CN" altLang="en-US" sz="1200" dirty="0">
              <a:solidFill>
                <a:schemeClr val="tx1">
                  <a:lumMod val="85000"/>
                  <a:lumOff val="15000"/>
                </a:schemeClr>
              </a:solidFill>
              <a:latin typeface="+mn-ea"/>
              <a:cs typeface="+mn-ea"/>
            </a:endParaRPr>
          </a:p>
        </p:txBody>
      </p:sp>
      <p:sp>
        <p:nvSpPr>
          <p:cNvPr id="28" name="矩形 27"/>
          <p:cNvSpPr/>
          <p:nvPr>
            <p:custDataLst>
              <p:tags r:id="rId6"/>
            </p:custDataLst>
          </p:nvPr>
        </p:nvSpPr>
        <p:spPr>
          <a:xfrm>
            <a:off x="8232937" y="1585277"/>
            <a:ext cx="3168015" cy="368300"/>
          </a:xfrm>
          <a:prstGeom prst="rect">
            <a:avLst/>
          </a:prstGeom>
          <a:noFill/>
        </p:spPr>
        <p:txBody>
          <a:bodyPr wrap="square" lIns="0" tIns="0" rIns="0" bIns="0" rtlCol="0" anchor="b" anchorCtr="0">
            <a:noAutofit/>
          </a:bodyPr>
          <a:p>
            <a:pPr>
              <a:spcBef>
                <a:spcPct val="0"/>
              </a:spcBef>
              <a:spcAft>
                <a:spcPct val="0"/>
              </a:spcAft>
            </a:pPr>
            <a:r>
              <a:rPr lang="zh-CN" altLang="en-US" sz="2000" b="1" kern="0">
                <a:solidFill>
                  <a:schemeClr val="accent1"/>
                </a:solidFill>
                <a:latin typeface="+mn-ea"/>
                <a:cs typeface="+mn-ea"/>
              </a:rPr>
              <a:t>数据来源</a:t>
            </a:r>
            <a:endParaRPr lang="zh-CN" altLang="en-US" sz="2000" b="1" kern="0">
              <a:solidFill>
                <a:schemeClr val="accent1"/>
              </a:solidFill>
              <a:latin typeface="+mn-ea"/>
              <a:cs typeface="+mn-ea"/>
            </a:endParaRPr>
          </a:p>
        </p:txBody>
      </p:sp>
      <p:sp>
        <p:nvSpPr>
          <p:cNvPr id="29" name="矩形 28"/>
          <p:cNvSpPr/>
          <p:nvPr>
            <p:custDataLst>
              <p:tags r:id="rId7"/>
            </p:custDataLst>
          </p:nvPr>
        </p:nvSpPr>
        <p:spPr>
          <a:xfrm>
            <a:off x="8232937" y="4600893"/>
            <a:ext cx="3168015" cy="1752600"/>
          </a:xfrm>
          <a:prstGeom prst="rect">
            <a:avLst/>
          </a:prstGeom>
        </p:spPr>
        <p:txBody>
          <a:bodyPr wrap="square" lIns="0" tIns="0" rIns="0" bIns="0">
            <a:noAutofit/>
          </a:bodyPr>
          <a:p>
            <a:pPr>
              <a:lnSpc>
                <a:spcPct val="130000"/>
              </a:lnSpc>
              <a:spcBef>
                <a:spcPct val="0"/>
              </a:spcBef>
              <a:spcAft>
                <a:spcPct val="0"/>
              </a:spcAft>
            </a:pPr>
            <a:r>
              <a:rPr lang="zh-CN" altLang="en-US" sz="1200" dirty="0">
                <a:solidFill>
                  <a:schemeClr val="tx1">
                    <a:lumMod val="85000"/>
                    <a:lumOff val="15000"/>
                  </a:schemeClr>
                </a:solidFill>
                <a:latin typeface="+mn-ea"/>
                <a:cs typeface="+mn-ea"/>
              </a:rPr>
              <a:t>通过</a:t>
            </a:r>
            <a:r>
              <a:rPr lang="zh-CN" altLang="en-US" sz="1200" dirty="0">
                <a:solidFill>
                  <a:srgbClr val="FF0000"/>
                </a:solidFill>
                <a:latin typeface="+mn-ea"/>
                <a:cs typeface="+mn-ea"/>
              </a:rPr>
              <a:t>时间序列模型</a:t>
            </a:r>
            <a:r>
              <a:rPr lang="zh-CN" altLang="en-US" sz="1200" dirty="0">
                <a:solidFill>
                  <a:schemeClr val="tx1">
                    <a:lumMod val="85000"/>
                    <a:lumOff val="15000"/>
                  </a:schemeClr>
                </a:solidFill>
                <a:latin typeface="+mn-ea"/>
                <a:cs typeface="+mn-ea"/>
              </a:rPr>
              <a:t>对房价进行科学预测，旨在为房产中介提供支持，为购房者提供决策参考，提升预测技术应用能力，验证其在实际数据中的有效性，并为未来研究提供经验支持。</a:t>
            </a:r>
            <a:endParaRPr lang="zh-CN" altLang="en-US" sz="1200" dirty="0">
              <a:solidFill>
                <a:schemeClr val="tx1">
                  <a:lumMod val="85000"/>
                  <a:lumOff val="15000"/>
                </a:schemeClr>
              </a:solidFill>
              <a:latin typeface="+mn-ea"/>
              <a:cs typeface="+mn-ea"/>
            </a:endParaRPr>
          </a:p>
        </p:txBody>
      </p:sp>
      <p:sp>
        <p:nvSpPr>
          <p:cNvPr id="30" name="矩形 29"/>
          <p:cNvSpPr/>
          <p:nvPr>
            <p:custDataLst>
              <p:tags r:id="rId8"/>
            </p:custDataLst>
          </p:nvPr>
        </p:nvSpPr>
        <p:spPr>
          <a:xfrm>
            <a:off x="8232937" y="4141788"/>
            <a:ext cx="3168015" cy="368300"/>
          </a:xfrm>
          <a:prstGeom prst="rect">
            <a:avLst/>
          </a:prstGeom>
          <a:noFill/>
        </p:spPr>
        <p:txBody>
          <a:bodyPr wrap="square" lIns="0" tIns="0" rIns="0" bIns="0" rtlCol="0" anchor="b" anchorCtr="0">
            <a:noAutofit/>
          </a:bodyPr>
          <a:p>
            <a:pPr>
              <a:spcBef>
                <a:spcPct val="0"/>
              </a:spcBef>
              <a:spcAft>
                <a:spcPct val="0"/>
              </a:spcAft>
            </a:pPr>
            <a:r>
              <a:rPr lang="zh-CN" altLang="en-US" sz="2000" b="1" kern="0">
                <a:solidFill>
                  <a:schemeClr val="accent1"/>
                </a:solidFill>
                <a:latin typeface="+mn-ea"/>
                <a:cs typeface="+mn-ea"/>
              </a:rPr>
              <a:t>研究意义</a:t>
            </a:r>
            <a:endParaRPr lang="zh-CN" altLang="en-US" sz="2000" b="1" kern="0">
              <a:solidFill>
                <a:schemeClr val="accent1"/>
              </a:solidFill>
              <a:latin typeface="+mn-ea"/>
              <a:cs typeface="+mn-ea"/>
            </a:endParaRPr>
          </a:p>
        </p:txBody>
      </p:sp>
      <p:sp>
        <p:nvSpPr>
          <p:cNvPr id="31" name="矩形 30"/>
          <p:cNvSpPr/>
          <p:nvPr>
            <p:custDataLst>
              <p:tags r:id="rId9"/>
            </p:custDataLst>
          </p:nvPr>
        </p:nvSpPr>
        <p:spPr>
          <a:xfrm>
            <a:off x="789466" y="2044382"/>
            <a:ext cx="3168015" cy="1752600"/>
          </a:xfrm>
          <a:prstGeom prst="rect">
            <a:avLst/>
          </a:prstGeom>
        </p:spPr>
        <p:txBody>
          <a:bodyPr wrap="square" lIns="0" tIns="0" rIns="0" bIns="0">
            <a:noAutofit/>
          </a:bodyPr>
          <a:p>
            <a:pPr algn="r">
              <a:lnSpc>
                <a:spcPct val="130000"/>
              </a:lnSpc>
              <a:spcBef>
                <a:spcPct val="0"/>
              </a:spcBef>
              <a:spcAft>
                <a:spcPct val="0"/>
              </a:spcAft>
            </a:pPr>
            <a:r>
              <a:rPr lang="zh-CN" altLang="en-US" sz="1200" dirty="0">
                <a:solidFill>
                  <a:schemeClr val="tx1">
                    <a:lumMod val="85000"/>
                    <a:lumOff val="15000"/>
                  </a:schemeClr>
                </a:solidFill>
                <a:latin typeface="+mn-ea"/>
                <a:cs typeface="+mn-ea"/>
              </a:rPr>
              <a:t>随着房地产市场的不断发展，房产价格的波动对房产中介和购房者的决策产生了重要影响。准确的房价预测可以帮助房地产公司制定更有效的营销策略，为潜在购房者提供参考，优化其购房决策。</a:t>
            </a:r>
            <a:endParaRPr lang="zh-CN" altLang="en-US" sz="1200" dirty="0">
              <a:solidFill>
                <a:schemeClr val="tx1">
                  <a:lumMod val="85000"/>
                  <a:lumOff val="15000"/>
                </a:schemeClr>
              </a:solidFill>
              <a:latin typeface="+mn-ea"/>
              <a:cs typeface="+mn-ea"/>
            </a:endParaRPr>
          </a:p>
        </p:txBody>
      </p:sp>
      <p:sp>
        <p:nvSpPr>
          <p:cNvPr id="32" name="矩形 31"/>
          <p:cNvSpPr/>
          <p:nvPr>
            <p:custDataLst>
              <p:tags r:id="rId10"/>
            </p:custDataLst>
          </p:nvPr>
        </p:nvSpPr>
        <p:spPr>
          <a:xfrm>
            <a:off x="789466" y="1585277"/>
            <a:ext cx="3168015" cy="368300"/>
          </a:xfrm>
          <a:prstGeom prst="rect">
            <a:avLst/>
          </a:prstGeom>
          <a:noFill/>
        </p:spPr>
        <p:txBody>
          <a:bodyPr wrap="square" lIns="0" tIns="0" rIns="0" bIns="0" rtlCol="0" anchor="b" anchorCtr="0">
            <a:noAutofit/>
          </a:bodyPr>
          <a:p>
            <a:pPr algn="r">
              <a:spcBef>
                <a:spcPct val="0"/>
              </a:spcBef>
              <a:spcAft>
                <a:spcPct val="0"/>
              </a:spcAft>
            </a:pPr>
            <a:r>
              <a:rPr lang="zh-CN" altLang="en-US" sz="2000" b="1" kern="0">
                <a:solidFill>
                  <a:schemeClr val="accent1"/>
                </a:solidFill>
                <a:latin typeface="+mn-ea"/>
                <a:cs typeface="+mn-ea"/>
              </a:rPr>
              <a:t>项目背景</a:t>
            </a:r>
            <a:endParaRPr lang="zh-CN" altLang="en-US" sz="2000" b="1" kern="0">
              <a:solidFill>
                <a:schemeClr val="accent1"/>
              </a:solidFill>
              <a:latin typeface="+mn-ea"/>
              <a:cs typeface="+mn-ea"/>
            </a:endParaRPr>
          </a:p>
        </p:txBody>
      </p:sp>
      <p:sp>
        <p:nvSpPr>
          <p:cNvPr id="33" name="矩形 32"/>
          <p:cNvSpPr/>
          <p:nvPr>
            <p:custDataLst>
              <p:tags r:id="rId11"/>
            </p:custDataLst>
          </p:nvPr>
        </p:nvSpPr>
        <p:spPr>
          <a:xfrm>
            <a:off x="789466" y="4600893"/>
            <a:ext cx="3168015" cy="1752600"/>
          </a:xfrm>
          <a:prstGeom prst="rect">
            <a:avLst/>
          </a:prstGeom>
        </p:spPr>
        <p:txBody>
          <a:bodyPr wrap="square" lIns="0" tIns="0" rIns="0" bIns="0">
            <a:noAutofit/>
          </a:bodyPr>
          <a:p>
            <a:pPr algn="r">
              <a:lnSpc>
                <a:spcPct val="130000"/>
              </a:lnSpc>
              <a:spcBef>
                <a:spcPct val="0"/>
              </a:spcBef>
              <a:spcAft>
                <a:spcPct val="0"/>
              </a:spcAft>
            </a:pPr>
            <a:r>
              <a:rPr lang="zh-CN" altLang="en-US" sz="1200" dirty="0">
                <a:solidFill>
                  <a:schemeClr val="tx1">
                    <a:lumMod val="85000"/>
                    <a:lumOff val="15000"/>
                  </a:schemeClr>
                </a:solidFill>
                <a:latin typeface="+mn-ea"/>
                <a:cs typeface="+mn-ea"/>
              </a:rPr>
              <a:t>构建时间序列模型对未来12个月的房产价格进行预测；比较不同类型房屋的价格波动与预测表现；评估模型的预测精度，并提出可能的优化方向；为房地产中介和购房者提供价格趋势和购买建议。</a:t>
            </a:r>
            <a:endParaRPr lang="zh-CN" altLang="en-US" sz="1200" dirty="0">
              <a:solidFill>
                <a:schemeClr val="tx1">
                  <a:lumMod val="85000"/>
                  <a:lumOff val="15000"/>
                </a:schemeClr>
              </a:solidFill>
              <a:latin typeface="+mn-ea"/>
              <a:cs typeface="+mn-ea"/>
            </a:endParaRPr>
          </a:p>
        </p:txBody>
      </p:sp>
      <p:sp>
        <p:nvSpPr>
          <p:cNvPr id="34" name="矩形 33"/>
          <p:cNvSpPr/>
          <p:nvPr>
            <p:custDataLst>
              <p:tags r:id="rId12"/>
            </p:custDataLst>
          </p:nvPr>
        </p:nvSpPr>
        <p:spPr>
          <a:xfrm>
            <a:off x="789466" y="4141788"/>
            <a:ext cx="3168015" cy="368300"/>
          </a:xfrm>
          <a:prstGeom prst="rect">
            <a:avLst/>
          </a:prstGeom>
          <a:noFill/>
        </p:spPr>
        <p:txBody>
          <a:bodyPr wrap="square" lIns="0" tIns="0" rIns="0" bIns="0" rtlCol="0" anchor="b" anchorCtr="0">
            <a:noAutofit/>
          </a:bodyPr>
          <a:p>
            <a:pPr algn="r">
              <a:spcBef>
                <a:spcPct val="0"/>
              </a:spcBef>
              <a:spcAft>
                <a:spcPct val="0"/>
              </a:spcAft>
            </a:pPr>
            <a:r>
              <a:rPr lang="zh-CN" altLang="en-US" sz="2000" b="1" kern="0">
                <a:solidFill>
                  <a:schemeClr val="accent1"/>
                </a:solidFill>
                <a:latin typeface="+mn-ea"/>
                <a:cs typeface="+mn-ea"/>
              </a:rPr>
              <a:t>研究目标</a:t>
            </a:r>
            <a:endParaRPr lang="zh-CN" altLang="en-US" sz="2000" b="1" kern="0">
              <a:solidFill>
                <a:schemeClr val="accent1"/>
              </a:solidFill>
              <a:latin typeface="+mn-ea"/>
              <a:cs typeface="+mn-ea"/>
            </a:endParaRPr>
          </a:p>
        </p:txBody>
      </p:sp>
      <p:pic>
        <p:nvPicPr>
          <p:cNvPr id="35" name="图片 4" descr="343439383331313b343532303032303bb8f6c8cbd0c5cfa2"/>
          <p:cNvPicPr>
            <a:picLocks noChangeAspect="1"/>
          </p:cNvPicPr>
          <p:nvPr>
            <p:custDataLst>
              <p:tags r:id="rId13"/>
            </p:custDataLst>
          </p:nvPr>
        </p:nvPicPr>
        <p:blipFill>
          <a:blip r:embed="rId14">
            <a:extLst>
              <a:ext uri="{96DAC541-7B7A-43D3-8B79-37D633B846F1}">
                <asvg:svgBlip xmlns:asvg="http://schemas.microsoft.com/office/drawing/2016/SVG/main" r:embed="rId15"/>
              </a:ext>
            </a:extLst>
          </a:blip>
          <a:stretch>
            <a:fillRect/>
          </a:stretch>
        </p:blipFill>
        <p:spPr>
          <a:xfrm>
            <a:off x="6749577" y="2946083"/>
            <a:ext cx="388799" cy="388799"/>
          </a:xfrm>
          <a:prstGeom prst="rect">
            <a:avLst/>
          </a:prstGeom>
        </p:spPr>
      </p:pic>
      <p:pic>
        <p:nvPicPr>
          <p:cNvPr id="37" name="图片 7" descr="343439383331313b343532303032333bc6f3d2b5bcf2bde9"/>
          <p:cNvPicPr>
            <a:picLocks noChangeAspect="1"/>
          </p:cNvPicPr>
          <p:nvPr>
            <p:custDataLst>
              <p:tags r:id="rId16"/>
            </p:custDataLst>
          </p:nvPr>
        </p:nvPicPr>
        <p:blipFill>
          <a:blip r:embed="rId17">
            <a:extLst>
              <a:ext uri="{96DAC541-7B7A-43D3-8B79-37D633B846F1}">
                <asvg:svgBlip xmlns:asvg="http://schemas.microsoft.com/office/drawing/2016/SVG/main" r:embed="rId18"/>
              </a:ext>
            </a:extLst>
          </a:blip>
          <a:stretch>
            <a:fillRect/>
          </a:stretch>
        </p:blipFill>
        <p:spPr>
          <a:xfrm>
            <a:off x="5163346" y="4604068"/>
            <a:ext cx="388800" cy="388800"/>
          </a:xfrm>
          <a:prstGeom prst="rect">
            <a:avLst/>
          </a:prstGeom>
        </p:spPr>
      </p:pic>
      <p:pic>
        <p:nvPicPr>
          <p:cNvPr id="38" name="图片 3" descr="C:/Users/李沅衡/Desktop/下载.jpg下载"/>
          <p:cNvPicPr>
            <a:picLocks noChangeAspect="1"/>
          </p:cNvPicPr>
          <p:nvPr>
            <p:custDataLst>
              <p:tags r:id="rId19"/>
            </p:custDataLst>
          </p:nvPr>
        </p:nvPicPr>
        <p:blipFill>
          <a:blip r:embed="rId20"/>
          <a:srcRect l="21297" r="21297"/>
          <a:stretch>
            <a:fillRect/>
          </a:stretch>
        </p:blipFill>
        <p:spPr>
          <a:xfrm>
            <a:off x="4695190" y="2526665"/>
            <a:ext cx="1269365" cy="1269365"/>
          </a:xfrm>
          <a:prstGeom prst="rect">
            <a:avLst/>
          </a:prstGeom>
        </p:spPr>
      </p:pic>
      <p:pic>
        <p:nvPicPr>
          <p:cNvPr id="2" name="图片 3" descr="C:/Users/李沅衡/Desktop/images.jpgimages"/>
          <p:cNvPicPr>
            <a:picLocks noChangeAspect="1"/>
          </p:cNvPicPr>
          <p:nvPr>
            <p:custDataLst>
              <p:tags r:id="rId21"/>
            </p:custDataLst>
          </p:nvPr>
        </p:nvPicPr>
        <p:blipFill>
          <a:blip r:embed="rId22"/>
          <a:srcRect l="16425" r="16425"/>
          <a:stretch>
            <a:fillRect/>
          </a:stretch>
        </p:blipFill>
        <p:spPr>
          <a:xfrm>
            <a:off x="6301740" y="4142105"/>
            <a:ext cx="1298575" cy="12985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7"/>
          <p:cNvSpPr txBox="1"/>
          <p:nvPr/>
        </p:nvSpPr>
        <p:spPr>
          <a:xfrm>
            <a:off x="1225343" y="231532"/>
            <a:ext cx="1971040" cy="497205"/>
          </a:xfrm>
          <a:prstGeom prst="rect">
            <a:avLst/>
          </a:prstGeom>
          <a:noFill/>
        </p:spPr>
        <p:txBody>
          <a:bodyPr wrap="none" lIns="128579" tIns="64289" rIns="128579" bIns="64289" rtlCol="0">
            <a:spAutoFit/>
          </a:bodyPr>
          <a:p>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数据预处理</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雅酷黑 75W" panose="020B0804020202020204" charset="-122"/>
              <a:ea typeface="汉仪雅酷黑 75W" panose="020B0804020202020204" charset="-122"/>
            </a:endParaRPr>
          </a:p>
        </p:txBody>
      </p:sp>
      <p:sp>
        <p:nvSpPr>
          <p:cNvPr id="10" name="矩形 1"/>
          <p:cNvSpPr>
            <a:spLocks noChangeArrowheads="1"/>
          </p:cNvSpPr>
          <p:nvPr/>
        </p:nvSpPr>
        <p:spPr bwMode="auto">
          <a:xfrm>
            <a:off x="2505962" y="1343608"/>
            <a:ext cx="676986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数</a:t>
            </a:r>
            <a:r>
              <a:rPr lang="en-US" altLang="zh-CN"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 </a:t>
            </a:r>
            <a:r>
              <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据</a:t>
            </a:r>
            <a:r>
              <a:rPr lang="en-US" altLang="zh-CN"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 </a:t>
            </a:r>
            <a:r>
              <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预</a:t>
            </a:r>
            <a:r>
              <a:rPr lang="en-US" altLang="zh-CN"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 </a:t>
            </a:r>
            <a:r>
              <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处</a:t>
            </a:r>
            <a:r>
              <a:rPr lang="en-US" altLang="zh-CN"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 </a:t>
            </a:r>
            <a:r>
              <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理</a:t>
            </a:r>
            <a:endPar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endParaRPr>
          </a:p>
        </p:txBody>
      </p:sp>
      <p:sp>
        <p:nvSpPr>
          <p:cNvPr id="20" name="矩形 19"/>
          <p:cNvSpPr/>
          <p:nvPr/>
        </p:nvSpPr>
        <p:spPr>
          <a:xfrm>
            <a:off x="996977" y="2598119"/>
            <a:ext cx="3105123" cy="521970"/>
          </a:xfrm>
          <a:prstGeom prst="rect">
            <a:avLst/>
          </a:prstGeom>
        </p:spPr>
        <p:txBody>
          <a:bodyPr wrap="square">
            <a:spAutoFit/>
          </a:bodyPr>
          <a:p>
            <a:pPr fontAlgn="auto">
              <a:spcBef>
                <a:spcPts val="0"/>
              </a:spcBef>
              <a:spcAft>
                <a:spcPts val="0"/>
              </a:spcAft>
              <a:defRPr/>
            </a:pPr>
            <a:r>
              <a:rPr lang="en-US" altLang="zh-CN" sz="1400" kern="0" dirty="0"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a:t>
            </a:r>
            <a:r>
              <a:rPr lang="zh-CN" altLang="en-US" sz="1400" kern="0" dirty="0"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将日期转换成标准格式</a:t>
            </a:r>
            <a:r>
              <a:rPr lang="zh-CN" altLang="en-US" sz="1400" kern="0" dirty="0" smtClean="0">
                <a:solidFill>
                  <a:srgbClr val="FF0000"/>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%Y-%m-%d。</a:t>
            </a:r>
            <a:endParaRPr lang="zh-CN" altLang="en-US" sz="1400" kern="0" dirty="0" smtClean="0">
              <a:solidFill>
                <a:srgbClr val="FF0000"/>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sp>
        <p:nvSpPr>
          <p:cNvPr id="13" name="矩形 12"/>
          <p:cNvSpPr/>
          <p:nvPr/>
        </p:nvSpPr>
        <p:spPr>
          <a:xfrm>
            <a:off x="996977" y="3917805"/>
            <a:ext cx="3264433" cy="521970"/>
          </a:xfrm>
          <a:prstGeom prst="rect">
            <a:avLst/>
          </a:prstGeom>
        </p:spPr>
        <p:txBody>
          <a:bodyPr wrap="square">
            <a:spAutoFit/>
          </a:bodyPr>
          <a:p>
            <a:pPr fontAlgn="auto"/>
            <a:endParaRPr lang="zh-CN" altLang="en-US"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a:p>
            <a:pPr fontAlgn="auto"/>
            <a:r>
              <a:rPr lang="en-US" altLang="zh-CN"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 </a:t>
            </a:r>
            <a:r>
              <a:rPr lang="zh-CN" altLang="en-US"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删除有异常值</a:t>
            </a:r>
            <a:r>
              <a:rPr lang="zh-CN" altLang="en-US"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和缺失值的数据。</a:t>
            </a:r>
            <a:r>
              <a:rPr lang="zh-CN" altLang="en-US" sz="1400" kern="0" noProof="1">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 </a:t>
            </a:r>
            <a:endParaRPr lang="zh-CN" altLang="en-US" sz="1400" kern="0" noProof="1">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sp>
        <p:nvSpPr>
          <p:cNvPr id="15" name="圆角矩形 14"/>
          <p:cNvSpPr/>
          <p:nvPr/>
        </p:nvSpPr>
        <p:spPr>
          <a:xfrm>
            <a:off x="1025421" y="3460781"/>
            <a:ext cx="3105123" cy="3814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r>
              <a:rPr 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2</a:t>
            </a:r>
            <a:r>
              <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、删除异常值和</a:t>
            </a:r>
            <a:r>
              <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缺失值</a:t>
            </a:r>
            <a:endPar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sp>
        <p:nvSpPr>
          <p:cNvPr id="16" name="圆角矩形 15"/>
          <p:cNvSpPr/>
          <p:nvPr/>
        </p:nvSpPr>
        <p:spPr>
          <a:xfrm>
            <a:off x="996977" y="2141095"/>
            <a:ext cx="3105123" cy="38142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spcBef>
                <a:spcPts val="0"/>
              </a:spcBef>
              <a:spcAft>
                <a:spcPts val="0"/>
              </a:spcAft>
              <a:defRPr/>
            </a:pPr>
            <a:r>
              <a:rPr lang="en-US" altLang="zh-CN"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1</a:t>
            </a:r>
            <a:r>
              <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、统一数据格式</a:t>
            </a:r>
            <a:endPar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pic>
        <p:nvPicPr>
          <p:cNvPr id="46" name="图片 45" descr="屏幕截图 2024-12-20 195835"/>
          <p:cNvPicPr>
            <a:picLocks noChangeAspect="1"/>
          </p:cNvPicPr>
          <p:nvPr/>
        </p:nvPicPr>
        <p:blipFill>
          <a:blip r:embed="rId1"/>
          <a:stretch>
            <a:fillRect/>
          </a:stretch>
        </p:blipFill>
        <p:spPr>
          <a:xfrm>
            <a:off x="4563110" y="2058035"/>
            <a:ext cx="7326630" cy="2116455"/>
          </a:xfrm>
          <a:prstGeom prst="rect">
            <a:avLst/>
          </a:prstGeom>
        </p:spPr>
      </p:pic>
      <p:sp>
        <p:nvSpPr>
          <p:cNvPr id="47" name="矩形 46"/>
          <p:cNvSpPr/>
          <p:nvPr/>
        </p:nvSpPr>
        <p:spPr>
          <a:xfrm>
            <a:off x="996977" y="5237335"/>
            <a:ext cx="3264433" cy="521970"/>
          </a:xfrm>
          <a:prstGeom prst="rect">
            <a:avLst/>
          </a:prstGeom>
        </p:spPr>
        <p:txBody>
          <a:bodyPr wrap="square">
            <a:spAutoFit/>
          </a:bodyPr>
          <a:p>
            <a:pPr fontAlgn="auto"/>
            <a:endParaRPr lang="zh-CN" altLang="en-US"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a:p>
            <a:pPr fontAlgn="auto"/>
            <a:r>
              <a:rPr lang="en-US" altLang="zh-CN"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 </a:t>
            </a:r>
            <a:r>
              <a:rPr lang="zh-CN" altLang="en-US"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查看数据整体情况。</a:t>
            </a:r>
            <a:r>
              <a:rPr lang="zh-CN" altLang="en-US" sz="1400" kern="0" noProof="1">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 </a:t>
            </a:r>
            <a:endParaRPr lang="zh-CN" altLang="en-US" sz="1400" kern="0" noProof="1">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sp>
        <p:nvSpPr>
          <p:cNvPr id="48" name="圆角矩形 47"/>
          <p:cNvSpPr/>
          <p:nvPr/>
        </p:nvSpPr>
        <p:spPr>
          <a:xfrm>
            <a:off x="1025421" y="4780311"/>
            <a:ext cx="3105123" cy="3814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r>
              <a:rPr lang="en-US" altLang="zh-CN"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3</a:t>
            </a:r>
            <a:r>
              <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、数据</a:t>
            </a:r>
            <a:r>
              <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概览</a:t>
            </a:r>
            <a:endPar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sp>
        <p:nvSpPr>
          <p:cNvPr id="55" name="文本框 54"/>
          <p:cNvSpPr txBox="1"/>
          <p:nvPr/>
        </p:nvSpPr>
        <p:spPr>
          <a:xfrm>
            <a:off x="4606925" y="4514215"/>
            <a:ext cx="5398135" cy="1831340"/>
          </a:xfrm>
          <a:prstGeom prst="rect">
            <a:avLst/>
          </a:prstGeom>
        </p:spPr>
        <p:txBody>
          <a:bodyPr>
            <a:noAutofit/>
          </a:bodyPr>
          <a:p>
            <a:pPr marL="9525" indent="0" algn="l">
              <a:lnSpc>
                <a:spcPct val="130000"/>
              </a:lnSpc>
              <a:spcAft>
                <a:spcPct val="0"/>
              </a:spcAft>
              <a:buFont typeface="Arial" panose="020B0604020202020204"/>
              <a:buNone/>
            </a:pPr>
            <a:r>
              <a:rPr lang="zh-CN" altLang="en-US" sz="1000" b="1" i="0">
                <a:solidFill>
                  <a:srgbClr val="333333"/>
                </a:solidFill>
                <a:latin typeface="微软雅黑" panose="020B0503020204020204" charset="-122"/>
                <a:ea typeface="微软雅黑" panose="020B0503020204020204" charset="-122"/>
                <a:cs typeface="微软雅黑" panose="020B0503020204020204" charset="-122"/>
              </a:rPr>
              <a:t>总缺失值数量</a:t>
            </a:r>
            <a:r>
              <a:rPr lang="en-US" altLang="zh-CN" sz="1000" b="1" i="0">
                <a:solidFill>
                  <a:srgbClr val="333333"/>
                </a:solidFill>
                <a:latin typeface="微软雅黑" panose="020B0503020204020204" charset="-122"/>
                <a:ea typeface="微软雅黑" panose="020B0503020204020204" charset="-122"/>
                <a:cs typeface="微软雅黑" panose="020B0503020204020204" charset="-122"/>
              </a:rPr>
              <a:t>: 0</a:t>
            </a:r>
            <a:endParaRPr lang="zh-CN" altLang="en-US" sz="1000" b="1" i="0">
              <a:solidFill>
                <a:srgbClr val="333333"/>
              </a:solidFill>
              <a:latin typeface="微软雅黑" panose="020B0503020204020204" charset="-122"/>
              <a:ea typeface="微软雅黑" panose="020B0503020204020204" charset="-122"/>
              <a:cs typeface="微软雅黑" panose="020B0503020204020204" charset="-122"/>
            </a:endParaRPr>
          </a:p>
          <a:p>
            <a:pPr marL="142875" lvl="1" indent="0">
              <a:lnSpc>
                <a:spcPct val="130000"/>
              </a:lnSpc>
              <a:spcAft>
                <a:spcPct val="0"/>
              </a:spcAft>
              <a:buFont typeface="Arial" panose="020B0604020202020204"/>
              <a:buChar char="◦"/>
            </a:pP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含义：整个数据集中</a:t>
            </a:r>
            <a:r>
              <a:rPr lang="zh-CN" altLang="en-US" sz="1000" b="0" i="0">
                <a:solidFill>
                  <a:srgbClr val="FF0000"/>
                </a:solidFill>
                <a:latin typeface="微软雅黑" panose="020B0503020204020204" charset="-122"/>
                <a:ea typeface="微软雅黑" panose="020B0503020204020204" charset="-122"/>
                <a:cs typeface="微软雅黑" panose="020B0503020204020204" charset="-122"/>
              </a:rPr>
              <a:t>没有任何缺失值</a:t>
            </a: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a:t>
            </a:r>
            <a:endParaRPr lang="zh-CN" altLang="en-US" sz="1000" b="0" i="0">
              <a:solidFill>
                <a:srgbClr val="333333"/>
              </a:solidFill>
              <a:latin typeface="微软雅黑" panose="020B0503020204020204" charset="-122"/>
              <a:ea typeface="微软雅黑" panose="020B0503020204020204" charset="-122"/>
              <a:cs typeface="微软雅黑" panose="020B0503020204020204" charset="-122"/>
            </a:endParaRPr>
          </a:p>
          <a:p>
            <a:pPr marL="142875" lvl="1" indent="0">
              <a:lnSpc>
                <a:spcPct val="130000"/>
              </a:lnSpc>
              <a:spcAft>
                <a:spcPct val="0"/>
              </a:spcAft>
              <a:buFont typeface="Arial" panose="020B0604020202020204"/>
              <a:buChar char="◦"/>
            </a:pP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重要性：这意味着所有的</a:t>
            </a:r>
            <a:r>
              <a:rPr lang="zh-CN" altLang="en-US" sz="1000" b="0" i="0">
                <a:solidFill>
                  <a:srgbClr val="FF0000"/>
                </a:solidFill>
                <a:latin typeface="微软雅黑" panose="020B0503020204020204" charset="-122"/>
                <a:ea typeface="微软雅黑" panose="020B0503020204020204" charset="-122"/>
                <a:cs typeface="微软雅黑" panose="020B0503020204020204" charset="-122"/>
              </a:rPr>
              <a:t>数据行都完整</a:t>
            </a: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，适合进行后续的分析和建模。无需进行缺失值填补或删除操作，节省了数据预处理的时间和精力。</a:t>
            </a:r>
            <a:endParaRPr lang="zh-CN" altLang="en-US" sz="1000" b="0" i="0">
              <a:solidFill>
                <a:srgbClr val="333333"/>
              </a:solidFill>
              <a:latin typeface="微软雅黑" panose="020B0503020204020204" charset="-122"/>
              <a:ea typeface="微软雅黑" panose="020B0503020204020204" charset="-122"/>
              <a:cs typeface="微软雅黑" panose="020B0503020204020204" charset="-122"/>
            </a:endParaRPr>
          </a:p>
          <a:p>
            <a:pPr marL="142875" lvl="1" indent="0">
              <a:lnSpc>
                <a:spcPct val="130000"/>
              </a:lnSpc>
              <a:spcAft>
                <a:spcPct val="0"/>
              </a:spcAft>
              <a:buFont typeface="Arial" panose="020B0604020202020204"/>
              <a:buChar char="◦"/>
            </a:pPr>
            <a:endParaRPr lang="zh-CN" altLang="en-US" sz="1000" b="0" i="0">
              <a:solidFill>
                <a:srgbClr val="333333"/>
              </a:solidFill>
              <a:latin typeface="微软雅黑" panose="020B0503020204020204" charset="-122"/>
              <a:ea typeface="微软雅黑" panose="020B0503020204020204" charset="-122"/>
              <a:cs typeface="微软雅黑" panose="020B0503020204020204" charset="-122"/>
            </a:endParaRPr>
          </a:p>
          <a:p>
            <a:pPr marL="9525" indent="0" algn="l">
              <a:lnSpc>
                <a:spcPct val="130000"/>
              </a:lnSpc>
              <a:spcAft>
                <a:spcPct val="0"/>
              </a:spcAft>
              <a:buFont typeface="Arial" panose="020B0604020202020204"/>
              <a:buNone/>
            </a:pPr>
            <a:r>
              <a:rPr lang="en-US" altLang="zh-CN" sz="1000" b="1" i="0">
                <a:solidFill>
                  <a:srgbClr val="333333"/>
                </a:solidFill>
                <a:latin typeface="微软雅黑" panose="020B0503020204020204" charset="-122"/>
                <a:ea typeface="微软雅黑" panose="020B0503020204020204" charset="-122"/>
                <a:cs typeface="微软雅黑" panose="020B0503020204020204" charset="-122"/>
              </a:rPr>
              <a:t>colSums(is.na(data))</a:t>
            </a:r>
            <a:endParaRPr lang="zh-CN" altLang="en-US" sz="1000" b="1" i="0">
              <a:solidFill>
                <a:srgbClr val="333333"/>
              </a:solidFill>
              <a:latin typeface="微软雅黑" panose="020B0503020204020204" charset="-122"/>
              <a:ea typeface="微软雅黑" panose="020B0503020204020204" charset="-122"/>
              <a:cs typeface="微软雅黑" panose="020B0503020204020204" charset="-122"/>
            </a:endParaRPr>
          </a:p>
          <a:p>
            <a:pPr marL="142875" lvl="1" indent="0">
              <a:lnSpc>
                <a:spcPct val="130000"/>
              </a:lnSpc>
              <a:spcAft>
                <a:spcPct val="0"/>
              </a:spcAft>
              <a:buFont typeface="Arial" panose="020B0604020202020204"/>
              <a:buChar char="◦"/>
            </a:pP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含义：逐列计算缺失值的数量。输出显示每一列（</a:t>
            </a:r>
            <a:r>
              <a:rPr lang="en-US" altLang="zh-CN" sz="1000" b="0" i="0">
                <a:solidFill>
                  <a:srgbClr val="333333"/>
                </a:solidFill>
                <a:latin typeface="微软雅黑" panose="020B0503020204020204" charset="-122"/>
                <a:ea typeface="微软雅黑" panose="020B0503020204020204" charset="-122"/>
                <a:cs typeface="微软雅黑" panose="020B0503020204020204" charset="-122"/>
              </a:rPr>
              <a:t>datesold</a:t>
            </a: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a:t>
            </a:r>
            <a:r>
              <a:rPr lang="en-US" altLang="zh-CN" sz="1000" b="0" i="0">
                <a:solidFill>
                  <a:srgbClr val="333333"/>
                </a:solidFill>
                <a:latin typeface="微软雅黑" panose="020B0503020204020204" charset="-122"/>
                <a:ea typeface="微软雅黑" panose="020B0503020204020204" charset="-122"/>
                <a:cs typeface="微软雅黑" panose="020B0503020204020204" charset="-122"/>
              </a:rPr>
              <a:t>postcode</a:t>
            </a: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a:t>
            </a:r>
            <a:r>
              <a:rPr lang="en-US" altLang="zh-CN" sz="1000" b="0" i="0">
                <a:solidFill>
                  <a:srgbClr val="333333"/>
                </a:solidFill>
                <a:latin typeface="微软雅黑" panose="020B0503020204020204" charset="-122"/>
                <a:ea typeface="微软雅黑" panose="020B0503020204020204" charset="-122"/>
                <a:cs typeface="微软雅黑" panose="020B0503020204020204" charset="-122"/>
              </a:rPr>
              <a:t>price</a:t>
            </a: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a:t>
            </a:r>
            <a:r>
              <a:rPr lang="en-US" altLang="zh-CN" sz="1000" b="0" i="0">
                <a:solidFill>
                  <a:srgbClr val="333333"/>
                </a:solidFill>
                <a:latin typeface="微软雅黑" panose="020B0503020204020204" charset="-122"/>
                <a:ea typeface="微软雅黑" panose="020B0503020204020204" charset="-122"/>
                <a:cs typeface="微软雅黑" panose="020B0503020204020204" charset="-122"/>
              </a:rPr>
              <a:t>propertyType</a:t>
            </a: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a:t>
            </a:r>
            <a:r>
              <a:rPr lang="en-US" altLang="zh-CN" sz="1000" b="0" i="0">
                <a:solidFill>
                  <a:srgbClr val="333333"/>
                </a:solidFill>
                <a:latin typeface="微软雅黑" panose="020B0503020204020204" charset="-122"/>
                <a:ea typeface="微软雅黑" panose="020B0503020204020204" charset="-122"/>
                <a:cs typeface="微软雅黑" panose="020B0503020204020204" charset="-122"/>
              </a:rPr>
              <a:t>bedrooms</a:t>
            </a: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）的</a:t>
            </a:r>
            <a:r>
              <a:rPr lang="zh-CN" altLang="en-US" sz="1000" b="0" i="0">
                <a:solidFill>
                  <a:srgbClr val="FF0000"/>
                </a:solidFill>
                <a:latin typeface="微软雅黑" panose="020B0503020204020204" charset="-122"/>
                <a:ea typeface="微软雅黑" panose="020B0503020204020204" charset="-122"/>
                <a:cs typeface="微软雅黑" panose="020B0503020204020204" charset="-122"/>
              </a:rPr>
              <a:t>缺失值数量均为</a:t>
            </a:r>
            <a:r>
              <a:rPr lang="en-US" altLang="zh-CN" sz="1000" b="0" i="0">
                <a:solidFill>
                  <a:srgbClr val="FF0000"/>
                </a:solidFill>
                <a:latin typeface="微软雅黑" panose="020B0503020204020204" charset="-122"/>
                <a:ea typeface="微软雅黑" panose="020B0503020204020204" charset="-122"/>
                <a:cs typeface="微软雅黑" panose="020B0503020204020204" charset="-122"/>
              </a:rPr>
              <a:t>0</a:t>
            </a: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a:t>
            </a:r>
            <a:endParaRPr lang="zh-CN" altLang="en-US" sz="1000" b="0" i="0">
              <a:solidFill>
                <a:srgbClr val="333333"/>
              </a:solidFill>
              <a:latin typeface="微软雅黑" panose="020B0503020204020204" charset="-122"/>
              <a:ea typeface="微软雅黑" panose="020B0503020204020204" charset="-122"/>
              <a:cs typeface="微软雅黑" panose="020B0503020204020204" charset="-122"/>
            </a:endParaRPr>
          </a:p>
          <a:p>
            <a:pPr marL="142875" lvl="1" indent="0">
              <a:lnSpc>
                <a:spcPct val="130000"/>
              </a:lnSpc>
              <a:spcAft>
                <a:spcPct val="0"/>
              </a:spcAft>
              <a:buFont typeface="Arial" panose="020B0604020202020204"/>
              <a:buChar char="◦"/>
            </a:pP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重要性：确认了数据框中每个变量（列）都</a:t>
            </a:r>
            <a:r>
              <a:rPr lang="zh-CN" altLang="en-US" sz="1000" b="0" i="0">
                <a:solidFill>
                  <a:srgbClr val="FF0000"/>
                </a:solidFill>
                <a:latin typeface="微软雅黑" panose="020B0503020204020204" charset="-122"/>
                <a:ea typeface="微软雅黑" panose="020B0503020204020204" charset="-122"/>
                <a:cs typeface="微软雅黑" panose="020B0503020204020204" charset="-122"/>
              </a:rPr>
              <a:t>没有缺失值</a:t>
            </a:r>
            <a:r>
              <a:rPr lang="zh-CN" altLang="en-US" sz="1000" b="0" i="0">
                <a:solidFill>
                  <a:srgbClr val="333333"/>
                </a:solidFill>
                <a:latin typeface="微软雅黑" panose="020B0503020204020204" charset="-122"/>
                <a:ea typeface="微软雅黑" panose="020B0503020204020204" charset="-122"/>
                <a:cs typeface="微软雅黑" panose="020B0503020204020204" charset="-122"/>
              </a:rPr>
              <a:t>，进一步确保数据的完整性和质量。</a:t>
            </a:r>
            <a:endParaRPr lang="zh-CN" altLang="en-US" sz="1000" b="0" i="0">
              <a:solidFill>
                <a:srgbClr val="333333"/>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0-#ppt_w/2"/>
                                          </p:val>
                                        </p:tav>
                                        <p:tav tm="100000">
                                          <p:val>
                                            <p:strVal val="#ppt_x"/>
                                          </p:val>
                                        </p:tav>
                                      </p:tavLst>
                                    </p:anim>
                                    <p:anim calcmode="lin" valueType="num">
                                      <p:cBhvr additive="base">
                                        <p:cTn id="20"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13"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7"/>
          <p:cNvSpPr txBox="1"/>
          <p:nvPr/>
        </p:nvSpPr>
        <p:spPr>
          <a:xfrm>
            <a:off x="1225343" y="231532"/>
            <a:ext cx="1971040" cy="497205"/>
          </a:xfrm>
          <a:prstGeom prst="rect">
            <a:avLst/>
          </a:prstGeom>
          <a:noFill/>
        </p:spPr>
        <p:txBody>
          <a:bodyPr wrap="none" lIns="128579" tIns="64289" rIns="128579" bIns="64289" rtlCol="0">
            <a:spAutoFit/>
          </a:bodyPr>
          <a:p>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数据预处理</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雅酷黑 75W" panose="020B0804020202020204" charset="-122"/>
              <a:ea typeface="汉仪雅酷黑 75W" panose="020B0804020202020204" charset="-122"/>
            </a:endParaRPr>
          </a:p>
        </p:txBody>
      </p:sp>
      <p:sp>
        <p:nvSpPr>
          <p:cNvPr id="10" name="矩形 1"/>
          <p:cNvSpPr>
            <a:spLocks noChangeArrowheads="1"/>
          </p:cNvSpPr>
          <p:nvPr/>
        </p:nvSpPr>
        <p:spPr bwMode="auto">
          <a:xfrm>
            <a:off x="2505962" y="1343608"/>
            <a:ext cx="676986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数</a:t>
            </a:r>
            <a:r>
              <a:rPr lang="en-US" altLang="zh-CN"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 </a:t>
            </a:r>
            <a:r>
              <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据</a:t>
            </a:r>
            <a:r>
              <a:rPr lang="en-US" altLang="zh-CN"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 </a:t>
            </a:r>
            <a:r>
              <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预</a:t>
            </a:r>
            <a:r>
              <a:rPr lang="en-US" altLang="zh-CN"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 </a:t>
            </a:r>
            <a:r>
              <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处</a:t>
            </a:r>
            <a:r>
              <a:rPr lang="en-US" altLang="zh-CN"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 </a:t>
            </a:r>
            <a:r>
              <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rPr>
              <a:t>理</a:t>
            </a:r>
            <a:endParaRPr lang="zh-CN" altLang="en-US" sz="2400" b="1" dirty="0">
              <a:solidFill>
                <a:schemeClr val="accent2"/>
              </a:solidFill>
              <a:latin typeface="黑体" panose="02010609060101010101" charset="-122"/>
              <a:ea typeface="黑体" panose="02010609060101010101" charset="-122"/>
              <a:cs typeface="汉仪雅酷黑 75W" panose="020B0804020202020204" charset="-122"/>
              <a:sym typeface="Arial" panose="020B0604020202020204" pitchFamily="34" charset="0"/>
            </a:endParaRPr>
          </a:p>
        </p:txBody>
      </p:sp>
      <p:sp>
        <p:nvSpPr>
          <p:cNvPr id="20" name="矩形 19"/>
          <p:cNvSpPr/>
          <p:nvPr/>
        </p:nvSpPr>
        <p:spPr>
          <a:xfrm>
            <a:off x="996977" y="2598119"/>
            <a:ext cx="3105123" cy="521970"/>
          </a:xfrm>
          <a:prstGeom prst="rect">
            <a:avLst/>
          </a:prstGeom>
        </p:spPr>
        <p:txBody>
          <a:bodyPr wrap="square">
            <a:spAutoFit/>
          </a:bodyPr>
          <a:p>
            <a:pPr fontAlgn="auto">
              <a:spcBef>
                <a:spcPts val="0"/>
              </a:spcBef>
              <a:spcAft>
                <a:spcPts val="0"/>
              </a:spcAft>
              <a:defRPr/>
            </a:pPr>
            <a:r>
              <a:rPr lang="en-US" altLang="zh-CN" sz="1400" kern="0" dirty="0"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a:t>
            </a:r>
            <a:r>
              <a:rPr lang="zh-CN" altLang="en-US" sz="1400" kern="0" dirty="0"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将日期转换成标准</a:t>
            </a:r>
            <a:r>
              <a:rPr lang="zh-CN" altLang="en-US" sz="1400" kern="0" dirty="0"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格式%Y-%m-%d。</a:t>
            </a:r>
            <a:endParaRPr lang="zh-CN" altLang="en-US" sz="1400" kern="0" dirty="0"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sp>
        <p:nvSpPr>
          <p:cNvPr id="13" name="矩形 12"/>
          <p:cNvSpPr/>
          <p:nvPr/>
        </p:nvSpPr>
        <p:spPr>
          <a:xfrm>
            <a:off x="996977" y="3917805"/>
            <a:ext cx="3264433" cy="521970"/>
          </a:xfrm>
          <a:prstGeom prst="rect">
            <a:avLst/>
          </a:prstGeom>
        </p:spPr>
        <p:txBody>
          <a:bodyPr wrap="square">
            <a:spAutoFit/>
          </a:bodyPr>
          <a:p>
            <a:pPr fontAlgn="auto"/>
            <a:endParaRPr lang="zh-CN" altLang="en-US"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a:p>
            <a:pPr fontAlgn="auto"/>
            <a:r>
              <a:rPr lang="en-US" altLang="zh-CN"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 </a:t>
            </a:r>
            <a:r>
              <a:rPr lang="zh-CN" altLang="en-US"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删除有异常值</a:t>
            </a:r>
            <a:r>
              <a:rPr lang="zh-CN" altLang="en-US"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和缺失值的数据。</a:t>
            </a:r>
            <a:r>
              <a:rPr lang="zh-CN" altLang="en-US" sz="1400" kern="0" noProof="1">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 </a:t>
            </a:r>
            <a:endParaRPr lang="zh-CN" altLang="en-US" sz="1400" kern="0" noProof="1">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sp>
        <p:nvSpPr>
          <p:cNvPr id="15" name="圆角矩形 14"/>
          <p:cNvSpPr/>
          <p:nvPr/>
        </p:nvSpPr>
        <p:spPr>
          <a:xfrm>
            <a:off x="1025421" y="3460781"/>
            <a:ext cx="3105123" cy="3814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r>
              <a:rPr 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2</a:t>
            </a:r>
            <a:r>
              <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、删除异常值和</a:t>
            </a:r>
            <a:r>
              <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缺失值</a:t>
            </a:r>
            <a:endPar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sp>
        <p:nvSpPr>
          <p:cNvPr id="16" name="圆角矩形 15"/>
          <p:cNvSpPr/>
          <p:nvPr/>
        </p:nvSpPr>
        <p:spPr>
          <a:xfrm>
            <a:off x="996977" y="2141095"/>
            <a:ext cx="3105123" cy="38142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spcBef>
                <a:spcPts val="0"/>
              </a:spcBef>
              <a:spcAft>
                <a:spcPts val="0"/>
              </a:spcAft>
              <a:defRPr/>
            </a:pPr>
            <a:r>
              <a:rPr lang="en-US" altLang="zh-CN"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1</a:t>
            </a:r>
            <a:r>
              <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、统一数据格式</a:t>
            </a:r>
            <a:endPar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sp>
        <p:nvSpPr>
          <p:cNvPr id="47" name="矩形 46"/>
          <p:cNvSpPr/>
          <p:nvPr/>
        </p:nvSpPr>
        <p:spPr>
          <a:xfrm>
            <a:off x="996977" y="5237335"/>
            <a:ext cx="3264433" cy="521970"/>
          </a:xfrm>
          <a:prstGeom prst="rect">
            <a:avLst/>
          </a:prstGeom>
        </p:spPr>
        <p:txBody>
          <a:bodyPr wrap="square">
            <a:spAutoFit/>
          </a:bodyPr>
          <a:p>
            <a:pPr fontAlgn="auto"/>
            <a:endParaRPr lang="zh-CN" altLang="en-US"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a:p>
            <a:pPr fontAlgn="auto"/>
            <a:r>
              <a:rPr lang="en-US" altLang="zh-CN"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 </a:t>
            </a:r>
            <a:r>
              <a:rPr lang="zh-CN" altLang="en-US" sz="1400" kern="0" noProof="1" smtClean="0">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查看数据整体情况。</a:t>
            </a:r>
            <a:r>
              <a:rPr lang="zh-CN" altLang="en-US" sz="1400" kern="0" noProof="1">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 </a:t>
            </a:r>
            <a:endParaRPr lang="zh-CN" altLang="en-US" sz="1400" kern="0" noProof="1">
              <a:solidFill>
                <a:schemeClr val="tx1">
                  <a:lumMod val="75000"/>
                  <a:lumOff val="25000"/>
                </a:schemeClr>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sp>
        <p:nvSpPr>
          <p:cNvPr id="48" name="圆角矩形 47"/>
          <p:cNvSpPr/>
          <p:nvPr/>
        </p:nvSpPr>
        <p:spPr>
          <a:xfrm>
            <a:off x="1025421" y="4780311"/>
            <a:ext cx="3105123" cy="3814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r>
              <a:rPr lang="en-US" altLang="zh-CN"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3</a:t>
            </a:r>
            <a:r>
              <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、数据</a:t>
            </a:r>
            <a:r>
              <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rPr>
              <a:t>概览</a:t>
            </a:r>
            <a:endParaRPr lang="zh-CN" altLang="en-US" b="1" kern="0" dirty="0" smtClean="0">
              <a:solidFill>
                <a:schemeClr val="bg1"/>
              </a:solidFill>
              <a:latin typeface="汉仪旗黑-55简" panose="00020600040101010101" charset="-128"/>
              <a:ea typeface="汉仪旗黑-55简" panose="00020600040101010101" charset="-128"/>
              <a:cs typeface="汉仪旗黑-55简" panose="00020600040101010101" charset="-128"/>
              <a:sym typeface="Arial" panose="020B0604020202020204" pitchFamily="34" charset="0"/>
            </a:endParaRPr>
          </a:p>
        </p:txBody>
      </p:sp>
      <p:pic>
        <p:nvPicPr>
          <p:cNvPr id="49" name="图片 48" descr="屏幕截图 2024-12-20 200316"/>
          <p:cNvPicPr>
            <a:picLocks noChangeAspect="1"/>
          </p:cNvPicPr>
          <p:nvPr/>
        </p:nvPicPr>
        <p:blipFill>
          <a:blip r:embed="rId1"/>
          <a:stretch>
            <a:fillRect/>
          </a:stretch>
        </p:blipFill>
        <p:spPr>
          <a:xfrm>
            <a:off x="4937760" y="2141220"/>
            <a:ext cx="3867150" cy="1962785"/>
          </a:xfrm>
          <a:prstGeom prst="rect">
            <a:avLst/>
          </a:prstGeom>
        </p:spPr>
      </p:pic>
      <p:sp>
        <p:nvSpPr>
          <p:cNvPr id="55" name="文本框 54"/>
          <p:cNvSpPr txBox="1"/>
          <p:nvPr/>
        </p:nvSpPr>
        <p:spPr>
          <a:xfrm>
            <a:off x="4937760" y="4514215"/>
            <a:ext cx="5080000" cy="1568450"/>
          </a:xfrm>
          <a:prstGeom prst="rect">
            <a:avLst/>
          </a:prstGeom>
        </p:spPr>
        <p:txBody>
          <a:bodyPr>
            <a:spAutoFit/>
          </a:bodyPr>
          <a:p>
            <a:pPr marL="9525" indent="0" algn="l">
              <a:lnSpc>
                <a:spcPct val="120000"/>
              </a:lnSpc>
              <a:spcAft>
                <a:spcPct val="0"/>
              </a:spcAft>
              <a:buFont typeface="Arial" panose="020B0604020202020204"/>
              <a:buNone/>
            </a:pPr>
            <a:r>
              <a:rPr sz="1000" b="0" i="0">
                <a:solidFill>
                  <a:srgbClr val="333333"/>
                </a:solidFill>
                <a:latin typeface="微软雅黑" panose="020B0503020204020204" charset="-122"/>
                <a:ea typeface="微软雅黑" panose="020B0503020204020204" charset="-122"/>
                <a:cs typeface="微软雅黑" panose="020B0503020204020204" charset="-122"/>
              </a:rPr>
              <a:t>在数据框结构中，数据集包含</a:t>
            </a:r>
            <a:r>
              <a:rPr sz="1000" b="0" i="0">
                <a:solidFill>
                  <a:srgbClr val="FF0000"/>
                </a:solidFill>
                <a:latin typeface="微软雅黑" panose="020B0503020204020204" charset="-122"/>
                <a:ea typeface="微软雅黑" panose="020B0503020204020204" charset="-122"/>
                <a:cs typeface="微软雅黑" panose="020B0503020204020204" charset="-122"/>
              </a:rPr>
              <a:t>29,580条记录和5个变量</a:t>
            </a:r>
            <a:r>
              <a:rPr sz="1000" b="0" i="0">
                <a:solidFill>
                  <a:srgbClr val="333333"/>
                </a:solidFill>
                <a:latin typeface="微软雅黑" panose="020B0503020204020204" charset="-122"/>
                <a:ea typeface="微软雅黑" panose="020B0503020204020204" charset="-122"/>
                <a:cs typeface="微软雅黑" panose="020B0503020204020204" charset="-122"/>
              </a:rPr>
              <a:t>：</a:t>
            </a:r>
            <a:endParaRPr sz="1000" b="0" i="0">
              <a:solidFill>
                <a:srgbClr val="333333"/>
              </a:solidFill>
              <a:latin typeface="微软雅黑" panose="020B0503020204020204" charset="-122"/>
              <a:ea typeface="微软雅黑" panose="020B0503020204020204" charset="-122"/>
              <a:cs typeface="微软雅黑" panose="020B0503020204020204" charset="-122"/>
            </a:endParaRPr>
          </a:p>
          <a:p>
            <a:pPr marL="9525" indent="0" algn="l">
              <a:lnSpc>
                <a:spcPct val="120000"/>
              </a:lnSpc>
              <a:spcAft>
                <a:spcPct val="0"/>
              </a:spcAft>
              <a:buFont typeface="Arial" panose="020B0604020202020204"/>
              <a:buNone/>
            </a:pPr>
            <a:r>
              <a:rPr sz="1000" b="0" i="0">
                <a:solidFill>
                  <a:srgbClr val="333333"/>
                </a:solidFill>
                <a:latin typeface="微软雅黑" panose="020B0503020204020204" charset="-122"/>
                <a:ea typeface="微软雅黑" panose="020B0503020204020204" charset="-122"/>
                <a:cs typeface="微软雅黑" panose="020B0503020204020204" charset="-122"/>
              </a:rPr>
              <a:t>`datesold`为字符型，记录销售日期和时间，需转换为日期格式以便时间序列分析；`postcode`为整数型，表示房产所在的邮政编码，范围从2600到2914，可用于地理分组分析；</a:t>
            </a:r>
            <a:endParaRPr sz="1000" b="0" i="0">
              <a:solidFill>
                <a:srgbClr val="333333"/>
              </a:solidFill>
              <a:latin typeface="微软雅黑" panose="020B0503020204020204" charset="-122"/>
              <a:ea typeface="微软雅黑" panose="020B0503020204020204" charset="-122"/>
              <a:cs typeface="微软雅黑" panose="020B0503020204020204" charset="-122"/>
            </a:endParaRPr>
          </a:p>
          <a:p>
            <a:pPr marL="9525" indent="0" algn="l">
              <a:lnSpc>
                <a:spcPct val="120000"/>
              </a:lnSpc>
              <a:spcAft>
                <a:spcPct val="0"/>
              </a:spcAft>
              <a:buFont typeface="Arial" panose="020B0604020202020204"/>
              <a:buNone/>
            </a:pPr>
            <a:r>
              <a:rPr sz="1000" b="0" i="0">
                <a:solidFill>
                  <a:srgbClr val="333333"/>
                </a:solidFill>
                <a:latin typeface="微软雅黑" panose="020B0503020204020204" charset="-122"/>
                <a:ea typeface="微软雅黑" panose="020B0503020204020204" charset="-122"/>
                <a:cs typeface="微软雅黑" panose="020B0503020204020204" charset="-122"/>
              </a:rPr>
              <a:t>`price`为整数型，房价范围广泛，从56,500到8,000,000，存在显著的高价异常值，可能需要进一步检查和处理；</a:t>
            </a:r>
            <a:endParaRPr sz="1000" b="0" i="0">
              <a:solidFill>
                <a:srgbClr val="333333"/>
              </a:solidFill>
              <a:latin typeface="微软雅黑" panose="020B0503020204020204" charset="-122"/>
              <a:ea typeface="微软雅黑" panose="020B0503020204020204" charset="-122"/>
              <a:cs typeface="微软雅黑" panose="020B0503020204020204" charset="-122"/>
            </a:endParaRPr>
          </a:p>
          <a:p>
            <a:pPr marL="9525" indent="0" algn="l">
              <a:lnSpc>
                <a:spcPct val="120000"/>
              </a:lnSpc>
              <a:spcAft>
                <a:spcPct val="0"/>
              </a:spcAft>
              <a:buFont typeface="Arial" panose="020B0604020202020204"/>
              <a:buNone/>
            </a:pPr>
            <a:r>
              <a:rPr sz="1000" b="0" i="0">
                <a:solidFill>
                  <a:srgbClr val="333333"/>
                </a:solidFill>
                <a:latin typeface="微软雅黑" panose="020B0503020204020204" charset="-122"/>
                <a:ea typeface="微软雅黑" panose="020B0503020204020204" charset="-122"/>
                <a:cs typeface="微软雅黑" panose="020B0503020204020204" charset="-122"/>
              </a:rPr>
              <a:t>`propertyType`为字符型，表示房产类型，建议转换为因子类型以便分类处理；`bedrooms`为整数型，卧室数量从0到5不等。</a:t>
            </a:r>
            <a:endParaRPr sz="1000" b="0" i="0">
              <a:solidFill>
                <a:srgbClr val="333333"/>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0-#ppt_w/2"/>
                                          </p:val>
                                        </p:tav>
                                        <p:tav tm="100000">
                                          <p:val>
                                            <p:strVal val="#ppt_x"/>
                                          </p:val>
                                        </p:tav>
                                      </p:tavLst>
                                    </p:anim>
                                    <p:anim calcmode="lin" valueType="num">
                                      <p:cBhvr additive="base">
                                        <p:cTn id="20"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13"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7"/>
          <p:cNvSpPr txBox="1"/>
          <p:nvPr/>
        </p:nvSpPr>
        <p:spPr>
          <a:xfrm>
            <a:off x="1225343" y="231532"/>
            <a:ext cx="1971040" cy="497205"/>
          </a:xfrm>
          <a:prstGeom prst="rect">
            <a:avLst/>
          </a:prstGeom>
          <a:noFill/>
        </p:spPr>
        <p:txBody>
          <a:bodyPr wrap="none" lIns="128579" tIns="64289" rIns="128579" bIns="64289" rtlCol="0">
            <a:spAutoFit/>
          </a:bodyPr>
          <a:p>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数据可视化</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3" name="组合 2"/>
          <p:cNvGrpSpPr/>
          <p:nvPr/>
        </p:nvGrpSpPr>
        <p:grpSpPr>
          <a:xfrm>
            <a:off x="611760" y="344616"/>
            <a:ext cx="521716" cy="272998"/>
            <a:chOff x="2789646" y="-737419"/>
            <a:chExt cx="926165" cy="484632"/>
          </a:xfrm>
        </p:grpSpPr>
        <p:sp>
          <p:nvSpPr>
            <p:cNvPr id="4" name="燕尾形 3"/>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9" name="燕尾形 8"/>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2" name="矩形 11"/>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旗黑-55简" panose="00020600040101010101" charset="-128"/>
              <a:ea typeface="汉仪旗黑-55简" panose="00020600040101010101" charset="-128"/>
            </a:endParaRPr>
          </a:p>
        </p:txBody>
      </p:sp>
      <p:pic>
        <p:nvPicPr>
          <p:cNvPr id="28" name="图片 27" descr="时间序列趋势"/>
          <p:cNvPicPr>
            <a:picLocks noChangeAspect="1"/>
          </p:cNvPicPr>
          <p:nvPr/>
        </p:nvPicPr>
        <p:blipFill>
          <a:blip r:embed="rId1"/>
          <a:stretch>
            <a:fillRect/>
          </a:stretch>
        </p:blipFill>
        <p:spPr>
          <a:xfrm>
            <a:off x="0" y="1186180"/>
            <a:ext cx="7684770" cy="5123815"/>
          </a:xfrm>
          <a:prstGeom prst="rect">
            <a:avLst/>
          </a:prstGeom>
        </p:spPr>
      </p:pic>
      <p:sp>
        <p:nvSpPr>
          <p:cNvPr id="30" name="矩形 29"/>
          <p:cNvSpPr/>
          <p:nvPr>
            <p:custDataLst>
              <p:tags r:id="rId2"/>
            </p:custDataLst>
          </p:nvPr>
        </p:nvSpPr>
        <p:spPr>
          <a:xfrm>
            <a:off x="7715324" y="1828860"/>
            <a:ext cx="4363470" cy="662657"/>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200" dirty="0">
                <a:solidFill>
                  <a:schemeClr val="tx1">
                    <a:lumMod val="85000"/>
                    <a:lumOff val="15000"/>
                  </a:schemeClr>
                </a:solidFill>
                <a:latin typeface="+mn-ea"/>
                <a:cs typeface="+mn-ea"/>
              </a:rPr>
              <a:t>从2007年到2019年，house房价</a:t>
            </a:r>
            <a:r>
              <a:rPr lang="zh-CN" altLang="en-US" sz="1200" dirty="0">
                <a:solidFill>
                  <a:srgbClr val="FF0000"/>
                </a:solidFill>
                <a:latin typeface="+mn-ea"/>
                <a:cs typeface="+mn-ea"/>
              </a:rPr>
              <a:t>逐年上升且波动大</a:t>
            </a:r>
            <a:r>
              <a:rPr lang="zh-CN" altLang="en-US" sz="1200" dirty="0">
                <a:solidFill>
                  <a:schemeClr val="tx1">
                    <a:lumMod val="85000"/>
                    <a:lumOff val="15000"/>
                  </a:schemeClr>
                </a:solidFill>
                <a:latin typeface="+mn-ea"/>
                <a:cs typeface="+mn-ea"/>
              </a:rPr>
              <a:t>，unit房价</a:t>
            </a:r>
            <a:r>
              <a:rPr lang="zh-CN" altLang="en-US" sz="1200" dirty="0">
                <a:solidFill>
                  <a:srgbClr val="FF0000"/>
                </a:solidFill>
                <a:latin typeface="+mn-ea"/>
                <a:cs typeface="+mn-ea"/>
              </a:rPr>
              <a:t>平稳，增长幅度小</a:t>
            </a:r>
            <a:r>
              <a:rPr lang="zh-CN" altLang="en-US" sz="1200" dirty="0">
                <a:solidFill>
                  <a:schemeClr val="tx1">
                    <a:lumMod val="85000"/>
                    <a:lumOff val="15000"/>
                  </a:schemeClr>
                </a:solidFill>
                <a:latin typeface="+mn-ea"/>
                <a:cs typeface="+mn-ea"/>
              </a:rPr>
              <a:t>。</a:t>
            </a:r>
            <a:endParaRPr lang="zh-CN" altLang="en-US" sz="1200" dirty="0">
              <a:solidFill>
                <a:schemeClr val="tx1">
                  <a:lumMod val="85000"/>
                  <a:lumOff val="15000"/>
                </a:schemeClr>
              </a:solidFill>
              <a:latin typeface="+mn-ea"/>
              <a:cs typeface="+mn-ea"/>
            </a:endParaRPr>
          </a:p>
        </p:txBody>
      </p:sp>
      <p:sp>
        <p:nvSpPr>
          <p:cNvPr id="31" name="矩形 30"/>
          <p:cNvSpPr/>
          <p:nvPr>
            <p:custDataLst>
              <p:tags r:id="rId3"/>
            </p:custDataLst>
          </p:nvPr>
        </p:nvSpPr>
        <p:spPr>
          <a:xfrm>
            <a:off x="7714688" y="1460010"/>
            <a:ext cx="4363704" cy="368850"/>
          </a:xfrm>
          <a:prstGeom prst="rect">
            <a:avLst/>
          </a:prstGeom>
          <a:noFill/>
        </p:spPr>
        <p:txBody>
          <a:bodyPr wrap="square" lIns="0" tIns="0" rIns="0" bIns="0" rtlCol="0" anchor="ctr" anchorCtr="0">
            <a:noAutofit/>
          </a:bodyPr>
          <a:p>
            <a:pPr algn="just">
              <a:spcBef>
                <a:spcPct val="0"/>
              </a:spcBef>
              <a:spcAft>
                <a:spcPct val="0"/>
              </a:spcAft>
            </a:pPr>
            <a:r>
              <a:rPr lang="zh-CN" altLang="en-US" b="1" dirty="0">
                <a:solidFill>
                  <a:schemeClr val="accent1"/>
                </a:solidFill>
                <a:latin typeface="+mn-ea"/>
                <a:cs typeface="+mn-ea"/>
              </a:rPr>
              <a:t>月度平均房价趋势分析</a:t>
            </a:r>
            <a:endParaRPr lang="zh-CN" altLang="en-US" b="1" dirty="0">
              <a:solidFill>
                <a:schemeClr val="accent1"/>
              </a:solidFill>
              <a:latin typeface="+mn-ea"/>
              <a:cs typeface="+mn-ea"/>
            </a:endParaRPr>
          </a:p>
        </p:txBody>
      </p:sp>
      <p:sp>
        <p:nvSpPr>
          <p:cNvPr id="33" name="矩形 32"/>
          <p:cNvSpPr/>
          <p:nvPr>
            <p:custDataLst>
              <p:tags r:id="rId4"/>
            </p:custDataLst>
          </p:nvPr>
        </p:nvSpPr>
        <p:spPr>
          <a:xfrm>
            <a:off x="7714688" y="3035252"/>
            <a:ext cx="4363470" cy="662657"/>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200">
                <a:solidFill>
                  <a:schemeClr val="tx1">
                    <a:lumMod val="85000"/>
                    <a:lumOff val="15000"/>
                  </a:schemeClr>
                </a:solidFill>
                <a:latin typeface="+mn-ea"/>
                <a:cs typeface="+mn-ea"/>
              </a:rPr>
              <a:t>house价格中位数高于unit，</a:t>
            </a:r>
            <a:r>
              <a:rPr lang="zh-CN" altLang="en-US" sz="1200">
                <a:solidFill>
                  <a:srgbClr val="FF0000"/>
                </a:solidFill>
                <a:latin typeface="+mn-ea"/>
                <a:cs typeface="+mn-ea"/>
              </a:rPr>
              <a:t>价格分布更广</a:t>
            </a:r>
            <a:r>
              <a:rPr lang="zh-CN" altLang="en-US" sz="1200">
                <a:solidFill>
                  <a:schemeClr val="tx1">
                    <a:lumMod val="85000"/>
                    <a:lumOff val="15000"/>
                  </a:schemeClr>
                </a:solidFill>
                <a:latin typeface="+mn-ea"/>
                <a:cs typeface="+mn-ea"/>
              </a:rPr>
              <a:t>，unit价格集中于较低范围，</a:t>
            </a:r>
            <a:r>
              <a:rPr lang="zh-CN" altLang="en-US" sz="1200">
                <a:solidFill>
                  <a:srgbClr val="FF0000"/>
                </a:solidFill>
                <a:latin typeface="+mn-ea"/>
                <a:cs typeface="+mn-ea"/>
              </a:rPr>
              <a:t>离散性小</a:t>
            </a:r>
            <a:r>
              <a:rPr lang="zh-CN" altLang="en-US" sz="1200">
                <a:solidFill>
                  <a:schemeClr val="tx1">
                    <a:lumMod val="85000"/>
                    <a:lumOff val="15000"/>
                  </a:schemeClr>
                </a:solidFill>
                <a:latin typeface="+mn-ea"/>
                <a:cs typeface="+mn-ea"/>
              </a:rPr>
              <a:t>。</a:t>
            </a:r>
            <a:endParaRPr lang="zh-CN" altLang="en-US" sz="1200">
              <a:solidFill>
                <a:schemeClr val="tx1">
                  <a:lumMod val="85000"/>
                  <a:lumOff val="15000"/>
                </a:schemeClr>
              </a:solidFill>
              <a:latin typeface="+mn-ea"/>
              <a:cs typeface="+mn-ea"/>
            </a:endParaRPr>
          </a:p>
        </p:txBody>
      </p:sp>
      <p:sp>
        <p:nvSpPr>
          <p:cNvPr id="34" name="矩形 33"/>
          <p:cNvSpPr/>
          <p:nvPr>
            <p:custDataLst>
              <p:tags r:id="rId5"/>
            </p:custDataLst>
          </p:nvPr>
        </p:nvSpPr>
        <p:spPr>
          <a:xfrm>
            <a:off x="7714052" y="2655592"/>
            <a:ext cx="4363704" cy="368850"/>
          </a:xfrm>
          <a:prstGeom prst="rect">
            <a:avLst/>
          </a:prstGeom>
          <a:noFill/>
        </p:spPr>
        <p:txBody>
          <a:bodyPr wrap="square" lIns="0" tIns="0" rIns="0" bIns="0" rtlCol="0" anchor="ctr" anchorCtr="0">
            <a:noAutofit/>
          </a:bodyPr>
          <a:p>
            <a:pPr algn="just">
              <a:spcBef>
                <a:spcPct val="0"/>
              </a:spcBef>
              <a:spcAft>
                <a:spcPct val="0"/>
              </a:spcAft>
            </a:pPr>
            <a:r>
              <a:rPr lang="zh-CN" altLang="en-US" b="1">
                <a:solidFill>
                  <a:schemeClr val="accent1"/>
                </a:solidFill>
                <a:latin typeface="+mn-ea"/>
                <a:cs typeface="+mn-ea"/>
              </a:rPr>
              <a:t>不同类型房产价格分布</a:t>
            </a:r>
            <a:endParaRPr lang="zh-CN" altLang="en-US" b="1">
              <a:solidFill>
                <a:schemeClr val="accent1"/>
              </a:solidFill>
              <a:latin typeface="+mn-ea"/>
              <a:cs typeface="+mn-ea"/>
            </a:endParaRPr>
          </a:p>
        </p:txBody>
      </p:sp>
      <p:sp>
        <p:nvSpPr>
          <p:cNvPr id="36" name="矩形 35"/>
          <p:cNvSpPr/>
          <p:nvPr>
            <p:custDataLst>
              <p:tags r:id="rId6"/>
            </p:custDataLst>
          </p:nvPr>
        </p:nvSpPr>
        <p:spPr>
          <a:xfrm>
            <a:off x="7714052" y="4242281"/>
            <a:ext cx="4363470" cy="662657"/>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200" dirty="0">
                <a:solidFill>
                  <a:schemeClr val="tx1">
                    <a:lumMod val="85000"/>
                    <a:lumOff val="15000"/>
                  </a:schemeClr>
                </a:solidFill>
                <a:latin typeface="+mn-ea"/>
                <a:cs typeface="+mn-ea"/>
              </a:rPr>
              <a:t>卧室数量增加，房价</a:t>
            </a:r>
            <a:r>
              <a:rPr lang="zh-CN" altLang="en-US" sz="1200" dirty="0">
                <a:solidFill>
                  <a:srgbClr val="FF0000"/>
                </a:solidFill>
                <a:latin typeface="+mn-ea"/>
                <a:cs typeface="+mn-ea"/>
              </a:rPr>
              <a:t>总体上升</a:t>
            </a:r>
            <a:r>
              <a:rPr lang="zh-CN" altLang="en-US" sz="1200" dirty="0">
                <a:solidFill>
                  <a:schemeClr val="tx1">
                    <a:lumMod val="85000"/>
                    <a:lumOff val="15000"/>
                  </a:schemeClr>
                </a:solidFill>
                <a:latin typeface="+mn-ea"/>
                <a:cs typeface="+mn-ea"/>
              </a:rPr>
              <a:t>，house价格增幅更显著，高卧室数量房产价格离散性大。</a:t>
            </a:r>
            <a:endParaRPr lang="zh-CN" altLang="en-US" sz="1200" dirty="0">
              <a:solidFill>
                <a:schemeClr val="tx1">
                  <a:lumMod val="85000"/>
                  <a:lumOff val="15000"/>
                </a:schemeClr>
              </a:solidFill>
              <a:latin typeface="+mn-ea"/>
              <a:cs typeface="+mn-ea"/>
            </a:endParaRPr>
          </a:p>
        </p:txBody>
      </p:sp>
      <p:sp>
        <p:nvSpPr>
          <p:cNvPr id="37" name="矩形 36"/>
          <p:cNvSpPr/>
          <p:nvPr>
            <p:custDataLst>
              <p:tags r:id="rId7"/>
            </p:custDataLst>
          </p:nvPr>
        </p:nvSpPr>
        <p:spPr>
          <a:xfrm>
            <a:off x="7714052" y="3871523"/>
            <a:ext cx="4363704" cy="368850"/>
          </a:xfrm>
          <a:prstGeom prst="rect">
            <a:avLst/>
          </a:prstGeom>
          <a:noFill/>
        </p:spPr>
        <p:txBody>
          <a:bodyPr wrap="square" lIns="0" tIns="0" rIns="0" bIns="0" rtlCol="0" anchor="ctr" anchorCtr="0">
            <a:noAutofit/>
          </a:bodyPr>
          <a:p>
            <a:pPr algn="just">
              <a:spcBef>
                <a:spcPct val="0"/>
              </a:spcBef>
              <a:spcAft>
                <a:spcPct val="0"/>
              </a:spcAft>
            </a:pPr>
            <a:r>
              <a:rPr lang="zh-CN" altLang="en-US" b="1">
                <a:solidFill>
                  <a:schemeClr val="accent1"/>
                </a:solidFill>
                <a:latin typeface="+mn-ea"/>
                <a:cs typeface="+mn-ea"/>
              </a:rPr>
              <a:t>卧室数量与房价关系</a:t>
            </a:r>
            <a:endParaRPr lang="zh-CN" altLang="en-US" b="1">
              <a:solidFill>
                <a:schemeClr val="accent1"/>
              </a:solidFill>
              <a:latin typeface="+mn-ea"/>
              <a:cs typeface="+mn-ea"/>
            </a:endParaRPr>
          </a:p>
        </p:txBody>
      </p:sp>
      <p:sp>
        <p:nvSpPr>
          <p:cNvPr id="39" name="矩形 38"/>
          <p:cNvSpPr/>
          <p:nvPr>
            <p:custDataLst>
              <p:tags r:id="rId8"/>
            </p:custDataLst>
          </p:nvPr>
        </p:nvSpPr>
        <p:spPr>
          <a:xfrm>
            <a:off x="7715960" y="5449309"/>
            <a:ext cx="4363471" cy="662657"/>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200">
                <a:solidFill>
                  <a:schemeClr val="tx1">
                    <a:lumMod val="85000"/>
                    <a:lumOff val="15000"/>
                  </a:schemeClr>
                </a:solidFill>
                <a:latin typeface="+mn-ea"/>
                <a:cs typeface="+mn-ea"/>
              </a:rPr>
              <a:t>house房价季节性</a:t>
            </a:r>
            <a:r>
              <a:rPr lang="zh-CN" altLang="en-US" sz="1200">
                <a:solidFill>
                  <a:srgbClr val="FF0000"/>
                </a:solidFill>
                <a:latin typeface="+mn-ea"/>
                <a:cs typeface="+mn-ea"/>
              </a:rPr>
              <a:t>波动明显</a:t>
            </a:r>
            <a:r>
              <a:rPr lang="zh-CN" altLang="en-US" sz="1200">
                <a:solidFill>
                  <a:schemeClr val="tx1">
                    <a:lumMod val="85000"/>
                    <a:lumOff val="15000"/>
                  </a:schemeClr>
                </a:solidFill>
                <a:latin typeface="+mn-ea"/>
                <a:cs typeface="+mn-ea"/>
              </a:rPr>
              <a:t>，3月和11月为高峰；unit房价变化</a:t>
            </a:r>
            <a:r>
              <a:rPr lang="zh-CN" altLang="en-US" sz="1200">
                <a:solidFill>
                  <a:srgbClr val="FF0000"/>
                </a:solidFill>
                <a:latin typeface="+mn-ea"/>
                <a:cs typeface="+mn-ea"/>
              </a:rPr>
              <a:t>平稳</a:t>
            </a:r>
            <a:r>
              <a:rPr lang="zh-CN" altLang="en-US" sz="1200">
                <a:solidFill>
                  <a:schemeClr val="tx1">
                    <a:lumMod val="85000"/>
                    <a:lumOff val="15000"/>
                  </a:schemeClr>
                </a:solidFill>
                <a:latin typeface="+mn-ea"/>
                <a:cs typeface="+mn-ea"/>
              </a:rPr>
              <a:t>，无明显季节性特征。</a:t>
            </a:r>
            <a:endParaRPr lang="zh-CN" altLang="en-US" sz="1200">
              <a:solidFill>
                <a:schemeClr val="tx1">
                  <a:lumMod val="85000"/>
                  <a:lumOff val="15000"/>
                </a:schemeClr>
              </a:solidFill>
              <a:latin typeface="+mn-ea"/>
              <a:cs typeface="+mn-ea"/>
            </a:endParaRPr>
          </a:p>
        </p:txBody>
      </p:sp>
      <p:sp>
        <p:nvSpPr>
          <p:cNvPr id="40" name="矩形 39"/>
          <p:cNvSpPr/>
          <p:nvPr>
            <p:custDataLst>
              <p:tags r:id="rId9"/>
            </p:custDataLst>
          </p:nvPr>
        </p:nvSpPr>
        <p:spPr>
          <a:xfrm>
            <a:off x="7715324" y="5064561"/>
            <a:ext cx="4363703" cy="368850"/>
          </a:xfrm>
          <a:prstGeom prst="rect">
            <a:avLst/>
          </a:prstGeom>
          <a:noFill/>
        </p:spPr>
        <p:txBody>
          <a:bodyPr wrap="square" lIns="0" tIns="0" rIns="0" bIns="0" rtlCol="0" anchor="ctr" anchorCtr="0">
            <a:noAutofit/>
          </a:bodyPr>
          <a:p>
            <a:pPr algn="just">
              <a:spcBef>
                <a:spcPct val="0"/>
              </a:spcBef>
              <a:spcAft>
                <a:spcPct val="0"/>
              </a:spcAft>
            </a:pPr>
            <a:r>
              <a:rPr lang="zh-CN" altLang="en-US" b="1">
                <a:solidFill>
                  <a:schemeClr val="accent1"/>
                </a:solidFill>
                <a:latin typeface="+mn-ea"/>
                <a:cs typeface="+mn-ea"/>
              </a:rPr>
              <a:t>房价季节性模式分析</a:t>
            </a:r>
            <a:endParaRPr lang="zh-CN" altLang="en-US" b="1">
              <a:solidFill>
                <a:schemeClr val="accent1"/>
              </a:solidFill>
              <a:latin typeface="+mn-ea"/>
              <a:cs typeface="+mn-ea"/>
            </a:endParaRPr>
          </a:p>
        </p:txBody>
      </p:sp>
      <mc:AlternateContent xmlns:mc="http://schemas.openxmlformats.org/markup-compatibility/2006" xmlns:p14="http://schemas.microsoft.com/office/powerpoint/2010/main">
        <mc:Choice Requires="p14">
          <p:contentPart r:id="rId10" p14:bwMode="auto">
            <p14:nvContentPartPr>
              <p14:cNvPr id="5" name="墨迹 4"/>
              <p14:cNvContentPartPr/>
              <p14:nvPr/>
            </p14:nvContentPartPr>
            <p14:xfrm>
              <a:off x="3850005" y="2207895"/>
              <a:ext cx="114935" cy="343535"/>
            </p14:xfrm>
          </p:contentPart>
        </mc:Choice>
        <mc:Fallback xmlns="">
          <p:pic>
            <p:nvPicPr>
              <p:cNvPr id="5" name="墨迹 4"/>
            </p:nvPicPr>
            <p:blipFill>
              <a:blip r:embed="rId11"/>
            </p:blipFill>
            <p:spPr>
              <a:xfrm>
                <a:off x="3850005" y="2207895"/>
                <a:ext cx="114935" cy="343535"/>
              </a:xfrm>
              <a:prstGeom prst="rect"/>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7"/>
          <p:cNvSpPr txBox="1"/>
          <p:nvPr/>
        </p:nvSpPr>
        <p:spPr>
          <a:xfrm>
            <a:off x="1225343" y="231532"/>
            <a:ext cx="1971040" cy="497205"/>
          </a:xfrm>
          <a:prstGeom prst="rect">
            <a:avLst/>
          </a:prstGeom>
          <a:noFill/>
        </p:spPr>
        <p:txBody>
          <a:bodyPr wrap="none" lIns="128579" tIns="64289" rIns="128579" bIns="64289" rtlCol="0">
            <a:spAutoFit/>
          </a:bodyPr>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平稳性检验</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旗黑-55简" panose="00020600040101010101" charset="-128"/>
              <a:ea typeface="汉仪旗黑-55简" panose="00020600040101010101" charset="-128"/>
            </a:endParaRPr>
          </a:p>
        </p:txBody>
      </p:sp>
      <p:sp>
        <p:nvSpPr>
          <p:cNvPr id="17" name="文本框 16"/>
          <p:cNvSpPr txBox="1"/>
          <p:nvPr/>
        </p:nvSpPr>
        <p:spPr>
          <a:xfrm>
            <a:off x="506730" y="1016952"/>
            <a:ext cx="5080000" cy="583565"/>
          </a:xfrm>
          <a:prstGeom prst="rect">
            <a:avLst/>
          </a:prstGeom>
        </p:spPr>
        <p:txBody>
          <a:bodyPr>
            <a:spAutoFit/>
          </a:bodyPr>
          <a:p>
            <a:pPr marL="0" indent="0"/>
            <a:r>
              <a:rPr lang="en-US" altLang="zh-CN" sz="1600" b="0" i="0">
                <a:solidFill>
                  <a:srgbClr val="333333"/>
                </a:solidFill>
                <a:latin typeface="Open Sans"/>
                <a:ea typeface="Open Sans"/>
              </a:rPr>
              <a:t>AR/MA </a:t>
            </a:r>
            <a:r>
              <a:rPr lang="zh-CN" altLang="en-US" sz="1600" b="0" i="0">
                <a:solidFill>
                  <a:srgbClr val="333333"/>
                </a:solidFill>
                <a:latin typeface="Open Sans"/>
                <a:ea typeface="Open Sans"/>
              </a:rPr>
              <a:t>模型要求时间序列是平稳的。可以使用</a:t>
            </a:r>
            <a:r>
              <a:rPr lang="zh-CN" altLang="en-US" sz="1600" b="0" i="0">
                <a:solidFill>
                  <a:srgbClr val="FF0000"/>
                </a:solidFill>
                <a:latin typeface="Open Sans"/>
                <a:ea typeface="Open Sans"/>
              </a:rPr>
              <a:t> </a:t>
            </a:r>
            <a:r>
              <a:rPr lang="en-US" altLang="zh-CN" sz="1600" b="0" i="0">
                <a:solidFill>
                  <a:srgbClr val="FF0000"/>
                </a:solidFill>
                <a:latin typeface="Open Sans"/>
                <a:ea typeface="Open Sans"/>
              </a:rPr>
              <a:t>ADF</a:t>
            </a:r>
            <a:r>
              <a:rPr lang="zh-CN" altLang="en-US" sz="1600" b="0" i="0">
                <a:solidFill>
                  <a:srgbClr val="FF0000"/>
                </a:solidFill>
                <a:latin typeface="Open Sans"/>
                <a:ea typeface="Open Sans"/>
              </a:rPr>
              <a:t>（</a:t>
            </a:r>
            <a:r>
              <a:rPr lang="en-US" altLang="zh-CN" sz="1600" b="0" i="0">
                <a:solidFill>
                  <a:srgbClr val="FF0000"/>
                </a:solidFill>
                <a:latin typeface="Open Sans"/>
                <a:ea typeface="Open Sans"/>
              </a:rPr>
              <a:t>Augmented Dickey-Fuller</a:t>
            </a:r>
            <a:r>
              <a:rPr lang="zh-CN" altLang="en-US" sz="1600" b="0" i="0">
                <a:solidFill>
                  <a:srgbClr val="FF0000"/>
                </a:solidFill>
                <a:latin typeface="Open Sans"/>
                <a:ea typeface="Open Sans"/>
              </a:rPr>
              <a:t>）检验</a:t>
            </a:r>
            <a:r>
              <a:rPr lang="zh-CN" altLang="en-US" sz="1600" b="0" i="0">
                <a:solidFill>
                  <a:srgbClr val="333333"/>
                </a:solidFill>
                <a:latin typeface="Open Sans"/>
                <a:ea typeface="Open Sans"/>
              </a:rPr>
              <a:t> 来检查平稳性。</a:t>
            </a:r>
            <a:endParaRPr lang="zh-CN" altLang="en-US" sz="1600" b="0" i="0">
              <a:solidFill>
                <a:srgbClr val="333333"/>
              </a:solidFill>
              <a:latin typeface="Open Sans"/>
              <a:ea typeface="Open Sans"/>
            </a:endParaRPr>
          </a:p>
        </p:txBody>
      </p:sp>
      <p:pic>
        <p:nvPicPr>
          <p:cNvPr id="19" name="图片 18" descr="屏幕截图 2024-12-20 201233"/>
          <p:cNvPicPr>
            <a:picLocks noChangeAspect="1"/>
          </p:cNvPicPr>
          <p:nvPr/>
        </p:nvPicPr>
        <p:blipFill>
          <a:blip r:embed="rId1"/>
          <a:stretch>
            <a:fillRect/>
          </a:stretch>
        </p:blipFill>
        <p:spPr>
          <a:xfrm>
            <a:off x="560070" y="1931035"/>
            <a:ext cx="5636260" cy="3924935"/>
          </a:xfrm>
          <a:prstGeom prst="rect">
            <a:avLst/>
          </a:prstGeom>
        </p:spPr>
      </p:pic>
      <p:sp>
        <p:nvSpPr>
          <p:cNvPr id="20" name="文本框 19"/>
          <p:cNvSpPr txBox="1"/>
          <p:nvPr>
            <p:custDataLst>
              <p:tags r:id="rId2"/>
            </p:custDataLst>
          </p:nvPr>
        </p:nvSpPr>
        <p:spPr>
          <a:xfrm>
            <a:off x="6384925" y="973455"/>
            <a:ext cx="5289550" cy="5373370"/>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charset="-122"/>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30200" lvl="0" indent="-330200" algn="l">
              <a:lnSpc>
                <a:spcPct val="120000"/>
              </a:lnSpc>
              <a:buClr>
                <a:schemeClr val="tx1">
                  <a:lumMod val="95000"/>
                  <a:lumOff val="5000"/>
                </a:schemeClr>
              </a:buClr>
              <a:buSzPct val="100000"/>
            </a:pPr>
            <a:r>
              <a:rPr lang="zh-CN" altLang="en-US" sz="1800" spc="100">
                <a:solidFill>
                  <a:schemeClr val="tx1">
                    <a:lumMod val="75000"/>
                    <a:lumOff val="25000"/>
                  </a:schemeClr>
                </a:solidFill>
                <a:latin typeface="Arial" panose="020B0604020202020204" pitchFamily="34" charset="0"/>
                <a:ea typeface="微软雅黑" panose="020B0503020204020204" charset="-122"/>
              </a:rPr>
              <a:t>原序列 ADF 检验结果：</a:t>
            </a:r>
            <a:endParaRPr lang="zh-CN" altLang="en-US" sz="1800" spc="100">
              <a:solidFill>
                <a:schemeClr val="tx1">
                  <a:lumMod val="75000"/>
                  <a:lumOff val="25000"/>
                </a:schemeClr>
              </a:solidFill>
              <a:latin typeface="Arial" panose="020B0604020202020204" pitchFamily="34" charset="0"/>
              <a:ea typeface="微软雅黑" panose="020B0503020204020204" charset="-122"/>
            </a:endParaRPr>
          </a:p>
          <a:p>
            <a:pPr marL="635000" lvl="1" indent="-304800" algn="l" fontAlgn="ctr">
              <a:lnSpc>
                <a:spcPct val="120000"/>
              </a:lnSpc>
              <a:spcAft>
                <a:spcPts val="800"/>
              </a:spcAft>
              <a:buSzPct val="100000"/>
              <a:buFont typeface="Arial" panose="020B0604020202020204" pitchFamily="34" charset="0"/>
              <a:buChar char="○"/>
            </a:pPr>
            <a:r>
              <a:rPr lang="en-US" altLang="zh-CN" spc="80">
                <a:solidFill>
                  <a:schemeClr val="tx1">
                    <a:lumMod val="75000"/>
                    <a:lumOff val="25000"/>
                  </a:schemeClr>
                </a:solidFill>
                <a:latin typeface="Arial" panose="020B0604020202020204" pitchFamily="34" charset="0"/>
                <a:ea typeface="微软雅黑" panose="020B0503020204020204" charset="-122"/>
              </a:rPr>
              <a:t>Dickey-Fuller = -2.6569，p-value = 0.3027。</a:t>
            </a:r>
            <a:endParaRPr lang="en-US" altLang="zh-CN" spc="80">
              <a:solidFill>
                <a:schemeClr val="tx1">
                  <a:lumMod val="75000"/>
                  <a:lumOff val="25000"/>
                </a:schemeClr>
              </a:solidFill>
              <a:latin typeface="Arial" panose="020B0604020202020204" pitchFamily="34" charset="0"/>
              <a:ea typeface="微软雅黑" panose="020B0503020204020204" charset="-122"/>
            </a:endParaRPr>
          </a:p>
          <a:p>
            <a:pPr marL="635000" lvl="1" indent="-304800" algn="l" fontAlgn="ctr">
              <a:lnSpc>
                <a:spcPct val="120000"/>
              </a:lnSpc>
              <a:spcAft>
                <a:spcPts val="800"/>
              </a:spcAft>
              <a:buSzPct val="100000"/>
              <a:buFont typeface="Arial" panose="020B0604020202020204" pitchFamily="34" charset="0"/>
              <a:buChar char="○"/>
            </a:pPr>
            <a:r>
              <a:rPr lang="zh-CN" altLang="en-US" spc="80">
                <a:solidFill>
                  <a:schemeClr val="tx1">
                    <a:lumMod val="75000"/>
                    <a:lumOff val="25000"/>
                  </a:schemeClr>
                </a:solidFill>
                <a:latin typeface="Arial" panose="020B0604020202020204" pitchFamily="34" charset="0"/>
                <a:ea typeface="微软雅黑" panose="020B0503020204020204" charset="-122"/>
              </a:rPr>
              <a:t>解读：</a:t>
            </a:r>
            <a:r>
              <a:rPr lang="zh-CN" altLang="en-US" spc="80">
                <a:solidFill>
                  <a:srgbClr val="FF0000"/>
                </a:solidFill>
                <a:latin typeface="Arial" panose="020B0604020202020204" pitchFamily="34" charset="0"/>
                <a:ea typeface="微软雅黑" panose="020B0503020204020204" charset="-122"/>
              </a:rPr>
              <a:t>p-value 大于 0.05</a:t>
            </a:r>
            <a:r>
              <a:rPr lang="zh-CN" altLang="en-US" spc="80">
                <a:solidFill>
                  <a:schemeClr val="tx1">
                    <a:lumMod val="75000"/>
                    <a:lumOff val="25000"/>
                  </a:schemeClr>
                </a:solidFill>
                <a:latin typeface="Arial" panose="020B0604020202020204" pitchFamily="34" charset="0"/>
                <a:ea typeface="微软雅黑" panose="020B0503020204020204" charset="-122"/>
              </a:rPr>
              <a:t>，表明原始时间序列</a:t>
            </a:r>
            <a:r>
              <a:rPr lang="zh-CN" altLang="en-US" spc="80">
                <a:solidFill>
                  <a:srgbClr val="FF0000"/>
                </a:solidFill>
                <a:latin typeface="Arial" panose="020B0604020202020204" pitchFamily="34" charset="0"/>
                <a:ea typeface="微软雅黑" panose="020B0503020204020204" charset="-122"/>
              </a:rPr>
              <a:t>不是平稳</a:t>
            </a:r>
            <a:r>
              <a:rPr lang="zh-CN" altLang="en-US" spc="80">
                <a:solidFill>
                  <a:schemeClr val="tx1">
                    <a:lumMod val="75000"/>
                    <a:lumOff val="25000"/>
                  </a:schemeClr>
                </a:solidFill>
                <a:latin typeface="Arial" panose="020B0604020202020204" pitchFamily="34" charset="0"/>
                <a:ea typeface="微软雅黑" panose="020B0503020204020204" charset="-122"/>
              </a:rPr>
              <a:t>的。这意味着 house 房产的月均价格随时间可能存在趋势或季节性变化，需要进一步处理。</a:t>
            </a:r>
            <a:endParaRPr lang="zh-CN" altLang="en-US" spc="80">
              <a:solidFill>
                <a:schemeClr val="tx1">
                  <a:lumMod val="75000"/>
                  <a:lumOff val="25000"/>
                </a:schemeClr>
              </a:solidFill>
              <a:latin typeface="Arial" panose="020B0604020202020204" pitchFamily="34" charset="0"/>
              <a:ea typeface="微软雅黑" panose="020B0503020204020204" charset="-122"/>
            </a:endParaRPr>
          </a:p>
          <a:p>
            <a:pPr marL="330200" lvl="0" indent="-330200" algn="l">
              <a:lnSpc>
                <a:spcPct val="120000"/>
              </a:lnSpc>
              <a:buClr>
                <a:schemeClr val="tx1">
                  <a:lumMod val="95000"/>
                  <a:lumOff val="5000"/>
                </a:schemeClr>
              </a:buClr>
              <a:buSzPct val="100000"/>
            </a:pPr>
            <a:r>
              <a:rPr lang="zh-CN" altLang="en-US" sz="1800" spc="100">
                <a:solidFill>
                  <a:schemeClr val="tx1">
                    <a:lumMod val="75000"/>
                    <a:lumOff val="25000"/>
                  </a:schemeClr>
                </a:solidFill>
                <a:latin typeface="Arial" panose="020B0604020202020204" pitchFamily="34" charset="0"/>
                <a:ea typeface="微软雅黑" panose="020B0503020204020204" charset="-122"/>
              </a:rPr>
              <a:t>差分后的 ADF 检验结果：</a:t>
            </a:r>
            <a:endParaRPr lang="zh-CN" altLang="en-US" sz="1800" spc="100">
              <a:solidFill>
                <a:schemeClr val="tx1">
                  <a:lumMod val="75000"/>
                  <a:lumOff val="25000"/>
                </a:schemeClr>
              </a:solidFill>
              <a:latin typeface="Arial" panose="020B0604020202020204" pitchFamily="34" charset="0"/>
              <a:ea typeface="微软雅黑" panose="020B0503020204020204" charset="-122"/>
            </a:endParaRPr>
          </a:p>
          <a:p>
            <a:pPr marL="635000" lvl="1" indent="-304800" algn="l" fontAlgn="ctr">
              <a:lnSpc>
                <a:spcPct val="120000"/>
              </a:lnSpc>
              <a:spcAft>
                <a:spcPts val="800"/>
              </a:spcAft>
              <a:buSzPct val="100000"/>
              <a:buFont typeface="Arial" panose="020B0604020202020204" pitchFamily="34" charset="0"/>
              <a:buChar char="○"/>
            </a:pPr>
            <a:r>
              <a:rPr lang="en-US" altLang="zh-CN" spc="80">
                <a:solidFill>
                  <a:schemeClr val="tx1">
                    <a:lumMod val="75000"/>
                    <a:lumOff val="25000"/>
                  </a:schemeClr>
                </a:solidFill>
                <a:latin typeface="Arial" panose="020B0604020202020204" pitchFamily="34" charset="0"/>
                <a:ea typeface="微软雅黑" panose="020B0503020204020204" charset="-122"/>
              </a:rPr>
              <a:t>Dickey-Fuller = -7.6141，p-value = 0.01。</a:t>
            </a:r>
            <a:endParaRPr lang="en-US" altLang="zh-CN" spc="80">
              <a:solidFill>
                <a:schemeClr val="tx1">
                  <a:lumMod val="75000"/>
                  <a:lumOff val="25000"/>
                </a:schemeClr>
              </a:solidFill>
              <a:latin typeface="Arial" panose="020B0604020202020204" pitchFamily="34" charset="0"/>
              <a:ea typeface="微软雅黑" panose="020B0503020204020204" charset="-122"/>
            </a:endParaRPr>
          </a:p>
          <a:p>
            <a:pPr marL="635000" lvl="1" indent="-304800" algn="l" fontAlgn="ctr">
              <a:lnSpc>
                <a:spcPct val="120000"/>
              </a:lnSpc>
              <a:spcAft>
                <a:spcPts val="800"/>
              </a:spcAft>
              <a:buSzPct val="100000"/>
              <a:buFont typeface="Arial" panose="020B0604020202020204" pitchFamily="34" charset="0"/>
              <a:buChar char="○"/>
            </a:pPr>
            <a:r>
              <a:rPr lang="zh-CN" altLang="en-US" spc="80">
                <a:solidFill>
                  <a:schemeClr val="tx1">
                    <a:lumMod val="75000"/>
                    <a:lumOff val="25000"/>
                  </a:schemeClr>
                </a:solidFill>
                <a:latin typeface="Arial" panose="020B0604020202020204" pitchFamily="34" charset="0"/>
                <a:ea typeface="微软雅黑" panose="020B0503020204020204" charset="-122"/>
              </a:rPr>
              <a:t>解读：</a:t>
            </a:r>
            <a:r>
              <a:rPr lang="zh-CN" altLang="en-US" spc="80">
                <a:solidFill>
                  <a:srgbClr val="FF0000"/>
                </a:solidFill>
                <a:latin typeface="Arial" panose="020B0604020202020204" pitchFamily="34" charset="0"/>
                <a:ea typeface="微软雅黑" panose="020B0503020204020204" charset="-122"/>
              </a:rPr>
              <a:t>p-value 小于 0.05</a:t>
            </a:r>
            <a:r>
              <a:rPr lang="zh-CN" altLang="en-US" spc="80">
                <a:solidFill>
                  <a:schemeClr val="tx1">
                    <a:lumMod val="75000"/>
                    <a:lumOff val="25000"/>
                  </a:schemeClr>
                </a:solidFill>
                <a:latin typeface="Arial" panose="020B0604020202020204" pitchFamily="34" charset="0"/>
                <a:ea typeface="微软雅黑" panose="020B0503020204020204" charset="-122"/>
              </a:rPr>
              <a:t>，表明差分后的时间序列是</a:t>
            </a:r>
            <a:r>
              <a:rPr lang="zh-CN" altLang="en-US" spc="80">
                <a:solidFill>
                  <a:srgbClr val="FF0000"/>
                </a:solidFill>
                <a:latin typeface="Arial" panose="020B0604020202020204" pitchFamily="34" charset="0"/>
                <a:ea typeface="微软雅黑" panose="020B0503020204020204" charset="-122"/>
              </a:rPr>
              <a:t>平稳</a:t>
            </a:r>
            <a:r>
              <a:rPr lang="zh-CN" altLang="en-US" spc="80">
                <a:solidFill>
                  <a:schemeClr val="tx1">
                    <a:lumMod val="75000"/>
                    <a:lumOff val="25000"/>
                  </a:schemeClr>
                </a:solidFill>
                <a:latin typeface="Arial" panose="020B0604020202020204" pitchFamily="34" charset="0"/>
                <a:ea typeface="微软雅黑" panose="020B0503020204020204" charset="-122"/>
              </a:rPr>
              <a:t>的。通过一阶差分（diff(ts_pt)），成功消除了原序列中的非平稳性（例如趋势），使数据适合进一步的时间序列建模。</a:t>
            </a:r>
            <a:endParaRPr lang="zh-CN" altLang="en-US" spc="80">
              <a:solidFill>
                <a:schemeClr val="tx1">
                  <a:lumMod val="75000"/>
                  <a:lumOff val="25000"/>
                </a:schemeClr>
              </a:solidFill>
              <a:latin typeface="Arial" panose="020B0604020202020204" pitchFamily="34" charset="0"/>
              <a:ea typeface="微软雅黑" panose="020B0503020204020204" charset="-122"/>
            </a:endParaRPr>
          </a:p>
          <a:p>
            <a:pPr marL="330200" lvl="1" indent="0" algn="l" fontAlgn="ctr">
              <a:lnSpc>
                <a:spcPct val="120000"/>
              </a:lnSpc>
              <a:spcAft>
                <a:spcPts val="800"/>
              </a:spcAft>
              <a:buSzPct val="100000"/>
              <a:buFont typeface="Arial" panose="020B0604020202020204" pitchFamily="34" charset="0"/>
              <a:buNone/>
            </a:pPr>
            <a:endParaRPr lang="en-US" altLang="zh-CN" spc="80">
              <a:solidFill>
                <a:schemeClr val="tx1">
                  <a:lumMod val="75000"/>
                  <a:lumOff val="25000"/>
                </a:schemeClr>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7"/>
          <p:cNvSpPr txBox="1"/>
          <p:nvPr/>
        </p:nvSpPr>
        <p:spPr>
          <a:xfrm>
            <a:off x="1225343" y="231532"/>
            <a:ext cx="1971040" cy="497205"/>
          </a:xfrm>
          <a:prstGeom prst="rect">
            <a:avLst/>
          </a:prstGeom>
          <a:noFill/>
        </p:spPr>
        <p:txBody>
          <a:bodyPr wrap="none" lIns="128579" tIns="64289" rIns="128579" bIns="64289" rtlCol="0">
            <a:spAutoFit/>
          </a:bodyPr>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平稳性检验</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旗黑-55简" panose="00020600040101010101" charset="-128"/>
              <a:ea typeface="汉仪旗黑-55简" panose="00020600040101010101" charset="-128"/>
            </a:endParaRPr>
          </a:p>
        </p:txBody>
      </p:sp>
      <p:sp>
        <p:nvSpPr>
          <p:cNvPr id="17" name="文本框 16"/>
          <p:cNvSpPr txBox="1"/>
          <p:nvPr/>
        </p:nvSpPr>
        <p:spPr>
          <a:xfrm>
            <a:off x="506730" y="1016952"/>
            <a:ext cx="5080000" cy="583565"/>
          </a:xfrm>
          <a:prstGeom prst="rect">
            <a:avLst/>
          </a:prstGeom>
        </p:spPr>
        <p:txBody>
          <a:bodyPr>
            <a:spAutoFit/>
          </a:bodyPr>
          <a:p>
            <a:pPr marL="0" indent="0"/>
            <a:r>
              <a:rPr lang="en-US" altLang="zh-CN" sz="1600" b="0" i="0">
                <a:solidFill>
                  <a:srgbClr val="333333"/>
                </a:solidFill>
                <a:latin typeface="Open Sans"/>
                <a:ea typeface="Open Sans"/>
              </a:rPr>
              <a:t>AR/MA </a:t>
            </a:r>
            <a:r>
              <a:rPr lang="zh-CN" altLang="en-US" sz="1600" b="0" i="0">
                <a:solidFill>
                  <a:srgbClr val="333333"/>
                </a:solidFill>
                <a:latin typeface="Open Sans"/>
                <a:ea typeface="Open Sans"/>
              </a:rPr>
              <a:t>模型要求时间序列是平稳的。可以使用</a:t>
            </a:r>
            <a:r>
              <a:rPr lang="zh-CN" altLang="en-US" sz="1600" b="0" i="0">
                <a:solidFill>
                  <a:srgbClr val="FF0000"/>
                </a:solidFill>
                <a:latin typeface="Open Sans"/>
                <a:ea typeface="Open Sans"/>
              </a:rPr>
              <a:t> </a:t>
            </a:r>
            <a:r>
              <a:rPr lang="en-US" altLang="zh-CN" sz="1600" b="0" i="0">
                <a:solidFill>
                  <a:srgbClr val="FF0000"/>
                </a:solidFill>
                <a:latin typeface="Open Sans"/>
                <a:ea typeface="Open Sans"/>
              </a:rPr>
              <a:t>ADF</a:t>
            </a:r>
            <a:r>
              <a:rPr lang="zh-CN" altLang="en-US" sz="1600" b="0" i="0">
                <a:solidFill>
                  <a:srgbClr val="FF0000"/>
                </a:solidFill>
                <a:latin typeface="Open Sans"/>
                <a:ea typeface="Open Sans"/>
              </a:rPr>
              <a:t>（</a:t>
            </a:r>
            <a:r>
              <a:rPr lang="en-US" altLang="zh-CN" sz="1600" b="0" i="0">
                <a:solidFill>
                  <a:srgbClr val="FF0000"/>
                </a:solidFill>
                <a:latin typeface="Open Sans"/>
                <a:ea typeface="Open Sans"/>
              </a:rPr>
              <a:t>Augmented Dickey-Fuller</a:t>
            </a:r>
            <a:r>
              <a:rPr lang="zh-CN" altLang="en-US" sz="1600" b="0" i="0">
                <a:solidFill>
                  <a:srgbClr val="FF0000"/>
                </a:solidFill>
                <a:latin typeface="Open Sans"/>
                <a:ea typeface="Open Sans"/>
              </a:rPr>
              <a:t>）检验</a:t>
            </a:r>
            <a:r>
              <a:rPr lang="zh-CN" altLang="en-US" sz="1600" b="0" i="0">
                <a:solidFill>
                  <a:srgbClr val="333333"/>
                </a:solidFill>
                <a:latin typeface="Open Sans"/>
                <a:ea typeface="Open Sans"/>
              </a:rPr>
              <a:t> 来检查平稳性。</a:t>
            </a:r>
            <a:endParaRPr lang="zh-CN" altLang="en-US" sz="1600" b="0" i="0">
              <a:solidFill>
                <a:srgbClr val="333333"/>
              </a:solidFill>
              <a:latin typeface="Open Sans"/>
              <a:ea typeface="Open Sans"/>
            </a:endParaRPr>
          </a:p>
        </p:txBody>
      </p:sp>
      <p:pic>
        <p:nvPicPr>
          <p:cNvPr id="19" name="图片 18" descr="C:/Users/李沅衡/Pictures/Screenshots/屏幕截图 2024-12-20 201758.png屏幕截图 2024-12-20 201758"/>
          <p:cNvPicPr>
            <a:picLocks noChangeAspect="1"/>
          </p:cNvPicPr>
          <p:nvPr/>
        </p:nvPicPr>
        <p:blipFill>
          <a:blip r:embed="rId1"/>
          <a:srcRect t="1774" b="1774"/>
          <a:stretch>
            <a:fillRect/>
          </a:stretch>
        </p:blipFill>
        <p:spPr>
          <a:xfrm>
            <a:off x="560070" y="1931035"/>
            <a:ext cx="5636260" cy="3924935"/>
          </a:xfrm>
          <a:prstGeom prst="rect">
            <a:avLst/>
          </a:prstGeom>
        </p:spPr>
      </p:pic>
      <p:sp>
        <p:nvSpPr>
          <p:cNvPr id="20" name="文本框 19"/>
          <p:cNvSpPr txBox="1"/>
          <p:nvPr>
            <p:custDataLst>
              <p:tags r:id="rId2"/>
            </p:custDataLst>
          </p:nvPr>
        </p:nvSpPr>
        <p:spPr>
          <a:xfrm>
            <a:off x="6384925" y="973455"/>
            <a:ext cx="5289550" cy="5373370"/>
          </a:xfrm>
          <a:prstGeom prst="rect">
            <a:avLst/>
          </a:prstGeom>
          <a:noFill/>
        </p:spPr>
        <p:txBody>
          <a:bodyPr vert="horz" lIns="90000" tIns="46800" rIns="90000" bIns="46800" rtlCol="0" anchor="ctr">
            <a:normAutofit lnSpcReduction="10000"/>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charset="-122"/>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30200" lvl="0" indent="-330200" algn="l">
              <a:lnSpc>
                <a:spcPct val="120000"/>
              </a:lnSpc>
              <a:buClr>
                <a:schemeClr val="tx1">
                  <a:lumMod val="95000"/>
                  <a:lumOff val="5000"/>
                </a:schemeClr>
              </a:buClr>
              <a:buSzPct val="100000"/>
            </a:pPr>
            <a:r>
              <a:rPr lang="zh-CN" altLang="en-US" sz="1800" spc="100">
                <a:solidFill>
                  <a:schemeClr val="tx1">
                    <a:lumMod val="75000"/>
                    <a:lumOff val="25000"/>
                  </a:schemeClr>
                </a:solidFill>
                <a:latin typeface="Arial" panose="020B0604020202020204" pitchFamily="34" charset="0"/>
                <a:ea typeface="微软雅黑" panose="020B0503020204020204" charset="-122"/>
              </a:rPr>
              <a:t>原序列 ADF 检验结果：</a:t>
            </a:r>
            <a:endParaRPr lang="zh-CN" altLang="en-US" sz="1800" spc="100">
              <a:solidFill>
                <a:schemeClr val="tx1">
                  <a:lumMod val="75000"/>
                  <a:lumOff val="25000"/>
                </a:schemeClr>
              </a:solidFill>
              <a:latin typeface="Arial" panose="020B0604020202020204" pitchFamily="34" charset="0"/>
              <a:ea typeface="微软雅黑" panose="020B0503020204020204" charset="-122"/>
            </a:endParaRPr>
          </a:p>
          <a:p>
            <a:pPr marL="635000" lvl="1" indent="-304800" algn="l" fontAlgn="ctr">
              <a:lnSpc>
                <a:spcPct val="120000"/>
              </a:lnSpc>
              <a:spcAft>
                <a:spcPts val="800"/>
              </a:spcAft>
              <a:buSzPct val="100000"/>
              <a:buFont typeface="Arial" panose="020B0604020202020204" pitchFamily="34" charset="0"/>
              <a:buChar char="○"/>
            </a:pPr>
            <a:r>
              <a:rPr lang="en-US" altLang="zh-CN" spc="80">
                <a:solidFill>
                  <a:schemeClr val="tx1">
                    <a:lumMod val="75000"/>
                    <a:lumOff val="25000"/>
                  </a:schemeClr>
                </a:solidFill>
                <a:latin typeface="Arial" panose="020B0604020202020204" pitchFamily="34" charset="0"/>
                <a:ea typeface="微软雅黑" panose="020B0503020204020204" charset="-122"/>
              </a:rPr>
              <a:t>Dickey-Fuller = -2.6001，p-value = 0.3266。</a:t>
            </a:r>
            <a:endParaRPr lang="en-US" altLang="zh-CN" spc="80">
              <a:solidFill>
                <a:schemeClr val="tx1">
                  <a:lumMod val="75000"/>
                  <a:lumOff val="25000"/>
                </a:schemeClr>
              </a:solidFill>
              <a:latin typeface="Arial" panose="020B0604020202020204" pitchFamily="34" charset="0"/>
              <a:ea typeface="微软雅黑" panose="020B0503020204020204" charset="-122"/>
            </a:endParaRPr>
          </a:p>
          <a:p>
            <a:pPr marL="635000" lvl="1" indent="-304800" algn="l" fontAlgn="ctr">
              <a:lnSpc>
                <a:spcPct val="120000"/>
              </a:lnSpc>
              <a:spcAft>
                <a:spcPts val="800"/>
              </a:spcAft>
              <a:buSzPct val="100000"/>
              <a:buFont typeface="Arial" panose="020B0604020202020204" pitchFamily="34" charset="0"/>
              <a:buChar char="○"/>
            </a:pPr>
            <a:r>
              <a:rPr lang="zh-CN" altLang="en-US" spc="80">
                <a:solidFill>
                  <a:schemeClr val="tx1">
                    <a:lumMod val="75000"/>
                    <a:lumOff val="25000"/>
                  </a:schemeClr>
                </a:solidFill>
                <a:latin typeface="Arial" panose="020B0604020202020204" pitchFamily="34" charset="0"/>
                <a:ea typeface="微软雅黑" panose="020B0503020204020204" charset="-122"/>
              </a:rPr>
              <a:t>解读：与 `house` 类似，</a:t>
            </a:r>
            <a:r>
              <a:rPr lang="zh-CN" altLang="en-US" spc="80">
                <a:solidFill>
                  <a:srgbClr val="FF0000"/>
                </a:solidFill>
                <a:latin typeface="Arial" panose="020B0604020202020204" pitchFamily="34" charset="0"/>
                <a:ea typeface="微软雅黑" panose="020B0503020204020204" charset="-122"/>
              </a:rPr>
              <a:t>p-value 大于 0.05</a:t>
            </a:r>
            <a:r>
              <a:rPr lang="zh-CN" altLang="en-US" spc="80">
                <a:solidFill>
                  <a:schemeClr val="tx1">
                    <a:lumMod val="75000"/>
                    <a:lumOff val="25000"/>
                  </a:schemeClr>
                </a:solidFill>
                <a:latin typeface="Arial" panose="020B0604020202020204" pitchFamily="34" charset="0"/>
                <a:ea typeface="微软雅黑" panose="020B0503020204020204" charset="-122"/>
              </a:rPr>
              <a:t>，表明 `unit` 房产的原始时间序列也</a:t>
            </a:r>
            <a:r>
              <a:rPr lang="zh-CN" altLang="en-US" spc="80">
                <a:solidFill>
                  <a:srgbClr val="FF0000"/>
                </a:solidFill>
                <a:latin typeface="Arial" panose="020B0604020202020204" pitchFamily="34" charset="0"/>
                <a:ea typeface="微软雅黑" panose="020B0503020204020204" charset="-122"/>
              </a:rPr>
              <a:t>不是平稳</a:t>
            </a:r>
            <a:r>
              <a:rPr lang="zh-CN" altLang="en-US" spc="80">
                <a:solidFill>
                  <a:schemeClr val="tx1">
                    <a:lumMod val="75000"/>
                    <a:lumOff val="25000"/>
                  </a:schemeClr>
                </a:solidFill>
                <a:latin typeface="Arial" panose="020B0604020202020204" pitchFamily="34" charset="0"/>
                <a:ea typeface="微软雅黑" panose="020B0503020204020204" charset="-122"/>
              </a:rPr>
              <a:t>的。这可能是因为 `unit` 的价格数据同样受趋势或季节性变化影响。</a:t>
            </a:r>
            <a:endParaRPr lang="zh-CN" altLang="en-US" spc="80">
              <a:solidFill>
                <a:schemeClr val="tx1">
                  <a:lumMod val="75000"/>
                  <a:lumOff val="25000"/>
                </a:schemeClr>
              </a:solidFill>
              <a:latin typeface="Arial" panose="020B0604020202020204" pitchFamily="34" charset="0"/>
              <a:ea typeface="微软雅黑" panose="020B0503020204020204" charset="-122"/>
            </a:endParaRPr>
          </a:p>
          <a:p>
            <a:pPr marL="330200" lvl="0" indent="-330200" algn="l">
              <a:lnSpc>
                <a:spcPct val="120000"/>
              </a:lnSpc>
              <a:buClr>
                <a:schemeClr val="tx1">
                  <a:lumMod val="95000"/>
                  <a:lumOff val="5000"/>
                </a:schemeClr>
              </a:buClr>
              <a:buSzPct val="100000"/>
            </a:pPr>
            <a:r>
              <a:rPr lang="zh-CN" altLang="en-US" sz="1800" spc="100">
                <a:solidFill>
                  <a:schemeClr val="tx1">
                    <a:lumMod val="75000"/>
                    <a:lumOff val="25000"/>
                  </a:schemeClr>
                </a:solidFill>
                <a:latin typeface="Arial" panose="020B0604020202020204" pitchFamily="34" charset="0"/>
                <a:ea typeface="微软雅黑" panose="020B0503020204020204" charset="-122"/>
              </a:rPr>
              <a:t>差分后的 ADF 检验结果：</a:t>
            </a:r>
            <a:endParaRPr lang="zh-CN" altLang="en-US" sz="1800" spc="100">
              <a:solidFill>
                <a:schemeClr val="tx1">
                  <a:lumMod val="75000"/>
                  <a:lumOff val="25000"/>
                </a:schemeClr>
              </a:solidFill>
              <a:latin typeface="Arial" panose="020B0604020202020204" pitchFamily="34" charset="0"/>
              <a:ea typeface="微软雅黑" panose="020B0503020204020204" charset="-122"/>
            </a:endParaRPr>
          </a:p>
          <a:p>
            <a:pPr marL="635000" lvl="1" indent="-304800" algn="l" fontAlgn="ctr">
              <a:lnSpc>
                <a:spcPct val="120000"/>
              </a:lnSpc>
              <a:spcAft>
                <a:spcPts val="800"/>
              </a:spcAft>
              <a:buSzPct val="100000"/>
              <a:buFont typeface="Arial" panose="020B0604020202020204" pitchFamily="34" charset="0"/>
              <a:buChar char="○"/>
            </a:pPr>
            <a:r>
              <a:rPr lang="en-US" altLang="zh-CN" spc="80">
                <a:solidFill>
                  <a:schemeClr val="tx1">
                    <a:lumMod val="75000"/>
                    <a:lumOff val="25000"/>
                  </a:schemeClr>
                </a:solidFill>
                <a:latin typeface="Arial" panose="020B0604020202020204" pitchFamily="34" charset="0"/>
                <a:ea typeface="微软雅黑" panose="020B0503020204020204" charset="-122"/>
              </a:rPr>
              <a:t>Dickey-Fuller = -6.7776，p-value = 0.01。</a:t>
            </a:r>
            <a:r>
              <a:rPr lang="zh-CN" altLang="en-US" spc="80">
                <a:solidFill>
                  <a:schemeClr val="tx1">
                    <a:lumMod val="75000"/>
                    <a:lumOff val="25000"/>
                  </a:schemeClr>
                </a:solidFill>
                <a:latin typeface="Arial" panose="020B0604020202020204" pitchFamily="34" charset="0"/>
                <a:ea typeface="微软雅黑" panose="020B0503020204020204" charset="-122"/>
              </a:rPr>
              <a:t>解读：差分后的时间序列的</a:t>
            </a:r>
            <a:r>
              <a:rPr lang="zh-CN" altLang="en-US" spc="80">
                <a:solidFill>
                  <a:srgbClr val="FF0000"/>
                </a:solidFill>
                <a:latin typeface="Arial" panose="020B0604020202020204" pitchFamily="34" charset="0"/>
                <a:ea typeface="微软雅黑" panose="020B0503020204020204" charset="-122"/>
              </a:rPr>
              <a:t> p-value 小于 0.05</a:t>
            </a:r>
            <a:r>
              <a:rPr lang="zh-CN" altLang="en-US" spc="80">
                <a:solidFill>
                  <a:schemeClr val="tx1">
                    <a:lumMod val="75000"/>
                    <a:lumOff val="25000"/>
                  </a:schemeClr>
                </a:solidFill>
                <a:latin typeface="Arial" panose="020B0604020202020204" pitchFamily="34" charset="0"/>
                <a:ea typeface="微软雅黑" panose="020B0503020204020204" charset="-122"/>
              </a:rPr>
              <a:t>，说明序列已经</a:t>
            </a:r>
            <a:r>
              <a:rPr lang="zh-CN" altLang="en-US" spc="80">
                <a:solidFill>
                  <a:srgbClr val="FF0000"/>
                </a:solidFill>
                <a:latin typeface="Arial" panose="020B0604020202020204" pitchFamily="34" charset="0"/>
                <a:ea typeface="微软雅黑" panose="020B0503020204020204" charset="-122"/>
              </a:rPr>
              <a:t>达到平稳状态</a:t>
            </a:r>
            <a:r>
              <a:rPr lang="zh-CN" altLang="en-US" spc="80">
                <a:solidFill>
                  <a:schemeClr val="tx1">
                    <a:lumMod val="75000"/>
                    <a:lumOff val="25000"/>
                  </a:schemeClr>
                </a:solidFill>
                <a:latin typeface="Arial" panose="020B0604020202020204" pitchFamily="34" charset="0"/>
                <a:ea typeface="微软雅黑" panose="020B0503020204020204" charset="-122"/>
              </a:rPr>
              <a:t>。通过一阶差分去除了非平稳性，为后续建模奠定了基础。</a:t>
            </a:r>
            <a:endParaRPr lang="zh-CN" altLang="en-US" spc="80">
              <a:solidFill>
                <a:schemeClr val="tx1">
                  <a:lumMod val="75000"/>
                  <a:lumOff val="25000"/>
                </a:schemeClr>
              </a:solidFill>
              <a:latin typeface="Arial" panose="020B0604020202020204" pitchFamily="34" charset="0"/>
              <a:ea typeface="微软雅黑" panose="020B0503020204020204" charset="-122"/>
            </a:endParaRPr>
          </a:p>
          <a:p>
            <a:pPr marL="330200" lvl="1" indent="0" algn="l" fontAlgn="ctr">
              <a:lnSpc>
                <a:spcPct val="120000"/>
              </a:lnSpc>
              <a:spcAft>
                <a:spcPts val="800"/>
              </a:spcAft>
              <a:buSzPct val="100000"/>
              <a:buFont typeface="Arial" panose="020B0604020202020204" pitchFamily="34" charset="0"/>
              <a:buNone/>
            </a:pPr>
            <a:endParaRPr lang="en-US" altLang="zh-CN" spc="80">
              <a:solidFill>
                <a:schemeClr val="tx1">
                  <a:lumMod val="75000"/>
                  <a:lumOff val="25000"/>
                </a:schemeClr>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7"/>
          <p:cNvSpPr txBox="1"/>
          <p:nvPr/>
        </p:nvSpPr>
        <p:spPr>
          <a:xfrm>
            <a:off x="1225343" y="231532"/>
            <a:ext cx="2313940" cy="497205"/>
          </a:xfrm>
          <a:prstGeom prst="rect">
            <a:avLst/>
          </a:prstGeom>
          <a:noFill/>
        </p:spPr>
        <p:txBody>
          <a:bodyPr wrap="none" lIns="128579" tIns="64289" rIns="128579" bIns="64289" rtlCol="0">
            <a:spAutoFit/>
          </a:bodyPr>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自相关性分析</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旗黑-55简" panose="00020600040101010101" charset="-128"/>
              <a:ea typeface="汉仪旗黑-55简" panose="00020600040101010101" charset="-128"/>
            </a:endParaRPr>
          </a:p>
        </p:txBody>
      </p:sp>
      <p:pic>
        <p:nvPicPr>
          <p:cNvPr id="9" name="图片 8"/>
          <p:cNvPicPr>
            <a:picLocks noChangeAspect="1"/>
          </p:cNvPicPr>
          <p:nvPr>
            <p:custDataLst>
              <p:tags r:id="rId1"/>
            </p:custDataLst>
          </p:nvPr>
        </p:nvPicPr>
        <p:blipFill rotWithShape="1">
          <a:blip r:embed="rId2"/>
          <a:srcRect/>
          <a:stretch>
            <a:fillRect/>
          </a:stretch>
        </p:blipFill>
        <p:spPr>
          <a:xfrm>
            <a:off x="609561" y="1524012"/>
            <a:ext cx="4572000" cy="4572025"/>
          </a:xfrm>
          <a:custGeom>
            <a:avLst/>
            <a:gdLst/>
            <a:ahLst/>
            <a:cxnLst>
              <a:cxn ang="3">
                <a:pos x="hc" y="t"/>
              </a:cxn>
              <a:cxn ang="cd2">
                <a:pos x="l" y="vc"/>
              </a:cxn>
              <a:cxn ang="cd4">
                <a:pos x="hc" y="b"/>
              </a:cxn>
              <a:cxn ang="0">
                <a:pos x="r" y="vc"/>
              </a:cxn>
            </a:cxnLst>
            <a:rect l="l" t="t" r="r" b="b"/>
            <a:pathLst>
              <a:path w="7200" h="7200">
                <a:moveTo>
                  <a:pt x="0" y="0"/>
                </a:moveTo>
                <a:lnTo>
                  <a:pt x="7200" y="0"/>
                </a:lnTo>
                <a:lnTo>
                  <a:pt x="7200" y="7200"/>
                </a:lnTo>
                <a:lnTo>
                  <a:pt x="0" y="7200"/>
                </a:lnTo>
                <a:lnTo>
                  <a:pt x="0" y="0"/>
                </a:lnTo>
                <a:close/>
              </a:path>
            </a:pathLst>
          </a:custGeom>
          <a:ln w="177800">
            <a:solidFill>
              <a:srgbClr val="FFFFFF"/>
            </a:solidFill>
          </a:ln>
          <a:effectLst>
            <a:outerShdw blurRad="254000" dir="2700000" algn="ctr" rotWithShape="0">
              <a:srgbClr val="000000">
                <a:alpha val="20000"/>
              </a:srgbClr>
            </a:outerShdw>
          </a:effectLst>
        </p:spPr>
      </p:pic>
      <p:sp>
        <p:nvSpPr>
          <p:cNvPr id="11" name="Title 6"/>
          <p:cNvSpPr txBox="1"/>
          <p:nvPr>
            <p:custDataLst>
              <p:tags r:id="rId3"/>
            </p:custDataLst>
          </p:nvPr>
        </p:nvSpPr>
        <p:spPr>
          <a:xfrm>
            <a:off x="6743700" y="1524012"/>
            <a:ext cx="4838738" cy="2132991"/>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在原始数据部分，ACF 图呈现出</a:t>
            </a:r>
            <a:r>
              <a:rPr lang="zh-CN" altLang="en-US" sz="18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缓慢衰减</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的趋势，表明时间序列具有</a:t>
            </a:r>
            <a:r>
              <a:rPr lang="zh-CN" altLang="en-US" sz="18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长期的趋势性或非平稳特性</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。同时，PACF 图在滞后 1 处显著大于零，但滞后 2 及之后逐渐减弱，初步暗示该序列可能适合使用低阶的 AR 模型。</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2" name="Title 6"/>
          <p:cNvSpPr txBox="1"/>
          <p:nvPr>
            <p:custDataLst>
              <p:tags r:id="rId4"/>
            </p:custDataLst>
          </p:nvPr>
        </p:nvSpPr>
        <p:spPr>
          <a:xfrm>
            <a:off x="6743700" y="3961813"/>
            <a:ext cx="4838738" cy="213423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在差分后的部分，ACF 图</a:t>
            </a:r>
            <a:r>
              <a:rPr lang="zh-CN" altLang="en-US" sz="18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快速衰减至接近零</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，表明差分后序列</a:t>
            </a:r>
            <a:r>
              <a:rPr lang="zh-CN" altLang="en-US" sz="18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趋于平稳</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，移除了大部分趋势性或季节性影响。同时，PACF 图显示只有少数滞后点显著，滞后 1 处最为明显，进一步支持了差分后序列适合使用 AR(1) 模型进行建模。</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7"/>
          <p:cNvSpPr txBox="1"/>
          <p:nvPr/>
        </p:nvSpPr>
        <p:spPr>
          <a:xfrm>
            <a:off x="1225343" y="231532"/>
            <a:ext cx="2313940" cy="497205"/>
          </a:xfrm>
          <a:prstGeom prst="rect">
            <a:avLst/>
          </a:prstGeom>
          <a:noFill/>
        </p:spPr>
        <p:txBody>
          <a:bodyPr wrap="none" lIns="128579" tIns="64289" rIns="128579" bIns="64289" rtlCol="0">
            <a:spAutoFit/>
          </a:bodyPr>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自相关性分析</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旗黑-55简" panose="00020600040101010101" charset="-128"/>
              <a:ea typeface="汉仪旗黑-55简" panose="00020600040101010101" charset="-128"/>
            </a:endParaRPr>
          </a:p>
        </p:txBody>
      </p:sp>
      <p:pic>
        <p:nvPicPr>
          <p:cNvPr id="9" name="图片 8" descr="G:/university/大三上/统计与建模/submit/assets/unit-自相关.pngunit-自相关"/>
          <p:cNvPicPr>
            <a:picLocks noChangeAspect="1"/>
          </p:cNvPicPr>
          <p:nvPr>
            <p:custDataLst>
              <p:tags r:id="rId1"/>
            </p:custDataLst>
          </p:nvPr>
        </p:nvPicPr>
        <p:blipFill rotWithShape="1">
          <a:blip r:embed="rId2"/>
          <a:srcRect l="7" r="7"/>
          <a:stretch>
            <a:fillRect/>
          </a:stretch>
        </p:blipFill>
        <p:spPr>
          <a:xfrm>
            <a:off x="609561" y="1524012"/>
            <a:ext cx="4572000" cy="4572025"/>
          </a:xfrm>
          <a:custGeom>
            <a:avLst/>
            <a:gdLst/>
            <a:ahLst/>
            <a:cxnLst>
              <a:cxn ang="3">
                <a:pos x="hc" y="t"/>
              </a:cxn>
              <a:cxn ang="cd2">
                <a:pos x="l" y="vc"/>
              </a:cxn>
              <a:cxn ang="cd4">
                <a:pos x="hc" y="b"/>
              </a:cxn>
              <a:cxn ang="0">
                <a:pos x="r" y="vc"/>
              </a:cxn>
            </a:cxnLst>
            <a:rect l="l" t="t" r="r" b="b"/>
            <a:pathLst>
              <a:path w="7200" h="7200">
                <a:moveTo>
                  <a:pt x="0" y="0"/>
                </a:moveTo>
                <a:lnTo>
                  <a:pt x="7200" y="0"/>
                </a:lnTo>
                <a:lnTo>
                  <a:pt x="7200" y="7200"/>
                </a:lnTo>
                <a:lnTo>
                  <a:pt x="0" y="7200"/>
                </a:lnTo>
                <a:lnTo>
                  <a:pt x="0" y="0"/>
                </a:lnTo>
                <a:close/>
              </a:path>
            </a:pathLst>
          </a:custGeom>
          <a:ln w="177800">
            <a:solidFill>
              <a:srgbClr val="FFFFFF"/>
            </a:solidFill>
          </a:ln>
          <a:effectLst>
            <a:outerShdw blurRad="254000" dir="2700000" algn="ctr" rotWithShape="0">
              <a:srgbClr val="000000">
                <a:alpha val="20000"/>
              </a:srgbClr>
            </a:outerShdw>
          </a:effectLst>
        </p:spPr>
      </p:pic>
      <p:sp>
        <p:nvSpPr>
          <p:cNvPr id="11" name="Title 6"/>
          <p:cNvSpPr txBox="1"/>
          <p:nvPr>
            <p:custDataLst>
              <p:tags r:id="rId3"/>
            </p:custDataLst>
          </p:nvPr>
        </p:nvSpPr>
        <p:spPr>
          <a:xfrm>
            <a:off x="6743700" y="1524012"/>
            <a:ext cx="4838738" cy="2132991"/>
          </a:xfrm>
          <a:prstGeom prst="rect">
            <a:avLst/>
          </a:prstGeom>
          <a:noFill/>
          <a:ln w="3175">
            <a:noFill/>
            <a:prstDash val="dash"/>
          </a:ln>
        </p:spPr>
        <p:txBody>
          <a:bodyPr wrap="square" lIns="63500" tIns="25400" rIns="63500" bIns="254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在原始数据部分，ACF 图显示出</a:t>
            </a:r>
            <a:r>
              <a:rPr lang="zh-CN" altLang="en-US" sz="18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自相关系数逐步缓慢衰减</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，表明时间序列存在</a:t>
            </a:r>
            <a:r>
              <a:rPr lang="zh-CN" altLang="en-US" sz="18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趋势性或非平稳性</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。而 PACF 图中滞后 1 处有显著的偏自相关系数，其后逐步减弱，这说明原始序列可能适合低阶的 AR 模型（如 AR(1)），但由于趋势性，原始数据不够平稳，需要进一步差分处理。</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2" name="Title 6"/>
          <p:cNvSpPr txBox="1"/>
          <p:nvPr>
            <p:custDataLst>
              <p:tags r:id="rId4"/>
            </p:custDataLst>
          </p:nvPr>
        </p:nvSpPr>
        <p:spPr>
          <a:xfrm>
            <a:off x="6743700" y="3961813"/>
            <a:ext cx="4838738" cy="2134235"/>
          </a:xfrm>
          <a:prstGeom prst="rect">
            <a:avLst/>
          </a:prstGeom>
          <a:noFill/>
          <a:ln w="3175">
            <a:noFill/>
            <a:prstDash val="dash"/>
          </a:ln>
        </p:spPr>
        <p:txBody>
          <a:bodyPr wrap="square" lIns="63500" tIns="25400" rIns="63500" bIns="254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在差分后的部分，ACF 图中的自相关系数在滞后 1 之后</a:t>
            </a:r>
            <a:r>
              <a:rPr lang="zh-CN" altLang="en-US" sz="18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迅速衰减至接近零</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，表明差分操作成功去除了序列中的趋势性，使时间序列</a:t>
            </a:r>
            <a:r>
              <a:rPr lang="zh-CN" altLang="en-US" sz="18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趋于平稳</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。同时，PACF 图在滞后 1 处的偏自相关系数仍然显著，而其他滞后点接近零，表明差分后的时间序列适合使用 AR(1) 模型进行建模。</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雅酷黑 75W" panose="020B0804020202020204" charset="-122"/>
              <a:ea typeface="汉仪雅酷黑 75W" panose="020B0804020202020204" charset="-122"/>
            </a:endParaRPr>
          </a:p>
        </p:txBody>
      </p:sp>
      <p:sp>
        <p:nvSpPr>
          <p:cNvPr id="10" name="文本框 9"/>
          <p:cNvSpPr txBox="1"/>
          <p:nvPr/>
        </p:nvSpPr>
        <p:spPr>
          <a:xfrm>
            <a:off x="1303967" y="282546"/>
            <a:ext cx="1922937" cy="36830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项目背景</a:t>
            </a:r>
            <a:endParaRPr lang="zh-CN" altLang="en-US" b="1"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1692910" y="1151890"/>
            <a:ext cx="7181215" cy="1487805"/>
          </a:xfrm>
          <a:prstGeom prst="rect">
            <a:avLst/>
          </a:prstGeom>
        </p:spPr>
      </p:pic>
      <p:pic>
        <p:nvPicPr>
          <p:cNvPr id="5" name="图片 4"/>
          <p:cNvPicPr>
            <a:picLocks noChangeAspect="1"/>
          </p:cNvPicPr>
          <p:nvPr/>
        </p:nvPicPr>
        <p:blipFill>
          <a:blip r:embed="rId2"/>
          <a:stretch>
            <a:fillRect/>
          </a:stretch>
        </p:blipFill>
        <p:spPr>
          <a:xfrm>
            <a:off x="1692910" y="2896870"/>
            <a:ext cx="4980305" cy="366331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7"/>
          <p:cNvSpPr txBox="1"/>
          <p:nvPr/>
        </p:nvSpPr>
        <p:spPr>
          <a:xfrm>
            <a:off x="1225343" y="231532"/>
            <a:ext cx="2313940" cy="497205"/>
          </a:xfrm>
          <a:prstGeom prst="rect">
            <a:avLst/>
          </a:prstGeom>
          <a:noFill/>
        </p:spPr>
        <p:txBody>
          <a:bodyPr wrap="none" lIns="128579" tIns="64289" rIns="128579" bIns="64289" rtlCol="0">
            <a:spAutoFit/>
          </a:bodyPr>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纯随机性检验</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旗黑-55简" panose="00020600040101010101" charset="-128"/>
              <a:ea typeface="汉仪旗黑-55简" panose="00020600040101010101" charset="-128"/>
            </a:endParaRPr>
          </a:p>
        </p:txBody>
      </p:sp>
      <p:sp>
        <p:nvSpPr>
          <p:cNvPr id="9" name="矩形 8"/>
          <p:cNvSpPr/>
          <p:nvPr userDrawn="1">
            <p:custDataLst>
              <p:tags r:id="rId1"/>
            </p:custDataLst>
          </p:nvPr>
        </p:nvSpPr>
        <p:spPr>
          <a:xfrm>
            <a:off x="292735" y="906145"/>
            <a:ext cx="11606530" cy="5800725"/>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pic>
        <p:nvPicPr>
          <p:cNvPr id="12" name="图片 11"/>
          <p:cNvPicPr>
            <a:picLocks noChangeAspect="1"/>
          </p:cNvPicPr>
          <p:nvPr>
            <p:custDataLst>
              <p:tags r:id="rId2"/>
            </p:custDataLst>
          </p:nvPr>
        </p:nvPicPr>
        <p:blipFill rotWithShape="1">
          <a:blip r:embed="rId3"/>
          <a:srcRect/>
          <a:stretch>
            <a:fillRect/>
          </a:stretch>
        </p:blipFill>
        <p:spPr>
          <a:xfrm>
            <a:off x="609600" y="1706245"/>
            <a:ext cx="3561715" cy="2256155"/>
          </a:xfrm>
          <a:custGeom>
            <a:avLst/>
            <a:gdLst/>
            <a:ahLst/>
            <a:cxnLst>
              <a:cxn ang="3">
                <a:pos x="hc" y="t"/>
              </a:cxn>
              <a:cxn ang="cd2">
                <a:pos x="l" y="vc"/>
              </a:cxn>
              <a:cxn ang="cd4">
                <a:pos x="hc" y="b"/>
              </a:cxn>
              <a:cxn ang="0">
                <a:pos x="r" y="vc"/>
              </a:cxn>
            </a:cxnLst>
            <a:rect l="l" t="t" r="r" b="b"/>
            <a:pathLst>
              <a:path w="11280" h="2880">
                <a:moveTo>
                  <a:pt x="0" y="0"/>
                </a:moveTo>
                <a:lnTo>
                  <a:pt x="11280" y="0"/>
                </a:lnTo>
                <a:lnTo>
                  <a:pt x="11280" y="2880"/>
                </a:lnTo>
                <a:lnTo>
                  <a:pt x="0" y="2880"/>
                </a:lnTo>
                <a:lnTo>
                  <a:pt x="0" y="0"/>
                </a:lnTo>
                <a:close/>
              </a:path>
            </a:pathLst>
          </a:custGeom>
        </p:spPr>
      </p:pic>
      <p:sp>
        <p:nvSpPr>
          <p:cNvPr id="13" name="Title 6"/>
          <p:cNvSpPr txBox="1"/>
          <p:nvPr>
            <p:custDataLst>
              <p:tags r:id="rId4"/>
            </p:custDataLst>
          </p:nvPr>
        </p:nvSpPr>
        <p:spPr>
          <a:xfrm>
            <a:off x="4413534" y="2133597"/>
            <a:ext cx="7168908" cy="1828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对于房产类型 house 的时间序列，Box-Ljung 检验和 Box-Pierce 检验均显示其</a:t>
            </a:r>
            <a:r>
              <a:rPr lang="zh-CN" altLang="en-US" sz="13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显著拒绝纯随机性假设（p-value &lt; 2.2e-16）</a:t>
            </a: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。Box-Ljung 检验的统计量为 X2=829.11X^2 = 829.11，而 Box-Pierce 检验为 X2=784.25X^2 = 784.25，这表明 house 的时间序列中</a:t>
            </a:r>
            <a:r>
              <a:rPr lang="zh-CN" altLang="en-US" sz="13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存在显著的非随机性</a:t>
            </a: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，可能包含趋势或季节性模式。由于 p-value 远小于常见显著性水平（如 0.05），可以确定该序列</a:t>
            </a:r>
            <a:r>
              <a:rPr lang="zh-CN" altLang="en-US" sz="13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不是由纯随机过程生成的</a:t>
            </a: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5" name="Title 6"/>
          <p:cNvSpPr txBox="1"/>
          <p:nvPr>
            <p:custDataLst>
              <p:tags r:id="rId5"/>
            </p:custDataLst>
          </p:nvPr>
        </p:nvSpPr>
        <p:spPr>
          <a:xfrm>
            <a:off x="609558" y="4267214"/>
            <a:ext cx="7156729" cy="1828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对于房产类型 unit 的时间序列，Box-Ljung 检验统计量为 X2=95.675X^2 = 95.675，Box-Pierce 检验统计量为 X2=90.593X^2 = 90.593，</a:t>
            </a:r>
            <a:r>
              <a:rPr lang="zh-CN" altLang="en-US" sz="13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对应的 p-value 分别为 3.886e-15 和 3.786e-14，均显著小于 0.05</a:t>
            </a: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。这同样表明 unit 的时间序列</a:t>
            </a:r>
            <a:r>
              <a:rPr lang="zh-CN" altLang="en-US" sz="13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拒绝纯随机性假设</a:t>
            </a: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，但其非随机性程度</a:t>
            </a:r>
            <a:r>
              <a:rPr lang="zh-CN" altLang="en-US" sz="13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不如 house 显著</a:t>
            </a: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。从检验结果看，unit 的序列可能存在较弱的趋势或其他结构性特征，但依然需要进一步建模来捕捉这些规律。</a:t>
            </a:r>
            <a:endPar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16" name="图片 15"/>
          <p:cNvPicPr>
            <a:picLocks noChangeAspect="1"/>
          </p:cNvPicPr>
          <p:nvPr>
            <p:custDataLst>
              <p:tags r:id="rId6"/>
            </p:custDataLst>
          </p:nvPr>
        </p:nvPicPr>
        <p:blipFill rotWithShape="1">
          <a:blip r:embed="rId7"/>
          <a:srcRect/>
          <a:stretch>
            <a:fillRect/>
          </a:stretch>
        </p:blipFill>
        <p:spPr>
          <a:xfrm>
            <a:off x="7918450" y="3890645"/>
            <a:ext cx="3427095" cy="2338070"/>
          </a:xfrm>
          <a:custGeom>
            <a:avLst/>
            <a:gdLst/>
            <a:ahLst/>
            <a:cxnLst>
              <a:cxn ang="3">
                <a:pos x="hc" y="t"/>
              </a:cxn>
              <a:cxn ang="cd2">
                <a:pos x="l" y="vc"/>
              </a:cxn>
              <a:cxn ang="cd4">
                <a:pos x="hc" y="b"/>
              </a:cxn>
              <a:cxn ang="0">
                <a:pos x="r" y="vc"/>
              </a:cxn>
            </a:cxnLst>
            <a:rect l="l" t="t" r="r" b="b"/>
            <a:pathLst>
              <a:path w="11280" h="2880">
                <a:moveTo>
                  <a:pt x="0" y="0"/>
                </a:moveTo>
                <a:lnTo>
                  <a:pt x="11280" y="0"/>
                </a:lnTo>
                <a:lnTo>
                  <a:pt x="11280" y="2880"/>
                </a:lnTo>
                <a:lnTo>
                  <a:pt x="0" y="2880"/>
                </a:lnTo>
                <a:lnTo>
                  <a:pt x="0" y="0"/>
                </a:lnTo>
                <a:close/>
              </a:path>
            </a:pathLst>
          </a:cu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7"/>
          <p:cNvSpPr txBox="1"/>
          <p:nvPr/>
        </p:nvSpPr>
        <p:spPr>
          <a:xfrm>
            <a:off x="1225343" y="231532"/>
            <a:ext cx="2905760" cy="497205"/>
          </a:xfrm>
          <a:prstGeom prst="rect">
            <a:avLst/>
          </a:prstGeom>
          <a:noFill/>
        </p:spPr>
        <p:txBody>
          <a:bodyPr wrap="none" lIns="128579" tIns="64289" rIns="128579" bIns="64289" rtlCol="0">
            <a:spAutoFit/>
          </a:bodyPr>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建立ARIMA模型</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旗黑-55简" panose="00020600040101010101" charset="-128"/>
              <a:ea typeface="汉仪旗黑-55简" panose="00020600040101010101" charset="-128"/>
            </a:endParaRPr>
          </a:p>
        </p:txBody>
      </p:sp>
      <p:sp>
        <p:nvSpPr>
          <p:cNvPr id="18" name="Title 6"/>
          <p:cNvSpPr txBox="1"/>
          <p:nvPr>
            <p:custDataLst>
              <p:tags r:id="rId1"/>
            </p:custDataLst>
          </p:nvPr>
        </p:nvSpPr>
        <p:spPr>
          <a:xfrm>
            <a:off x="603526" y="1441330"/>
            <a:ext cx="5181638" cy="4713199"/>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将数据按照时间范围拆分为</a:t>
            </a:r>
            <a:r>
              <a:rPr lang="zh-CN" altLang="en-US" sz="12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训练集和测试集</a:t>
            </a:r>
            <a:r>
              <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，以便后续模型的训练和评估。其中：</a:t>
            </a:r>
            <a:endPar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训练集：数据时间范围从序列开始至 2018年7月。</a:t>
            </a:r>
            <a:endPar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测试集：数据时间范围为 2018年8月 至 2019年7月。</a:t>
            </a:r>
            <a:endPar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482600" lvl="1" indent="-228600" algn="l" fontAlgn="ctr">
              <a:lnSpc>
                <a:spcPct val="120000"/>
              </a:lnSpc>
              <a:spcBef>
                <a:spcPts val="0"/>
              </a:spcBef>
              <a:spcAft>
                <a:spcPts val="800"/>
              </a:spcAft>
              <a:buSzPct val="100000"/>
              <a:buFont typeface="Arial" panose="020B0604020202020204" pitchFamily="34" charset="0"/>
              <a:buChar char="○"/>
            </a:pP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通过为每种房产类型（propertyType）标记数据集所属类别（训练或测试），可以在不混淆数据的情况下对模型进行评估。</a:t>
            </a:r>
            <a:endPar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482600" lvl="1" indent="-228600" algn="l" fontAlgn="ctr">
              <a:lnSpc>
                <a:spcPct val="120000"/>
              </a:lnSpc>
              <a:spcBef>
                <a:spcPts val="0"/>
              </a:spcBef>
              <a:spcAft>
                <a:spcPts val="800"/>
              </a:spcAft>
              <a:buSzPct val="100000"/>
              <a:buFont typeface="Arial" panose="020B0604020202020204" pitchFamily="34" charset="0"/>
              <a:buChar char="○"/>
            </a:pP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该模型是为 house 类型房产时间序列建立的 ARIMA 模型，最终选择的结构是 </a:t>
            </a:r>
            <a:r>
              <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ARIMA(2,1,0)(1,0,2)[12]</a:t>
            </a: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，即包含 2 阶自回归项、1 阶差分以及季节性成分。模型的系数估计（如 ar1、ar2、sar1 等）均具有较小的标准误差，表明模型参数估计较为可靠。模型的 AIC 为 3340.61，BIC 为 3358.13，表明模型拟合的优度和复杂度在较低范围内平衡。训练集的误差指标（如 RMSE=44307.66，MAE=31066.72）显示</a:t>
            </a:r>
            <a:r>
              <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模型在训练数据上的拟合较好</a:t>
            </a: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，且 Ljung-Box 检验的 p-value 为 0.1913，大于显著性水平 0.05，</a:t>
            </a:r>
            <a:r>
              <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表明模型的残差为白噪声，没有显著的自相关性</a:t>
            </a: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482600" lvl="1" indent="-228600" algn="l" fontAlgn="ctr">
              <a:lnSpc>
                <a:spcPct val="120000"/>
              </a:lnSpc>
              <a:spcBef>
                <a:spcPts val="0"/>
              </a:spcBef>
              <a:spcAft>
                <a:spcPts val="800"/>
              </a:spcAft>
              <a:buSzPct val="100000"/>
              <a:buFont typeface="Arial" panose="020B0604020202020204" pitchFamily="34" charset="0"/>
              <a:buChar char="○"/>
            </a:pP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在预测误差方面，</a:t>
            </a:r>
            <a:r>
              <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模型的 MAE 为 39867.65，RMSE 为 48469.68，MAPE 为 5.64%</a:t>
            </a: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，表明模型在测试集上的预测性能较为准确。尤其是 MAPE 小于 6%，显示</a:t>
            </a:r>
            <a:r>
              <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预测值与实际值的相对误差较小</a:t>
            </a: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，总体而言，该模型可以较好地捕捉 house 类型房产的时间序列特征并进行有效预测。</a:t>
            </a:r>
            <a:endPar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19" name="图片 18"/>
          <p:cNvPicPr>
            <a:picLocks noChangeAspect="1"/>
          </p:cNvPicPr>
          <p:nvPr>
            <p:custDataLst>
              <p:tags r:id="rId2"/>
            </p:custDataLst>
          </p:nvPr>
        </p:nvPicPr>
        <p:blipFill rotWithShape="1">
          <a:blip r:embed="rId3"/>
          <a:srcRect/>
          <a:stretch>
            <a:fillRect/>
          </a:stretch>
        </p:blipFill>
        <p:spPr>
          <a:xfrm>
            <a:off x="6224270" y="1635125"/>
            <a:ext cx="5596255" cy="4201795"/>
          </a:xfrm>
          <a:custGeom>
            <a:avLst/>
            <a:gdLst/>
            <a:ahLst/>
            <a:cxnLst>
              <a:cxn ang="3">
                <a:pos x="hc" y="t"/>
              </a:cxn>
              <a:cxn ang="cd2">
                <a:pos x="l" y="vc"/>
              </a:cxn>
              <a:cxn ang="cd4">
                <a:pos x="hc" y="b"/>
              </a:cxn>
              <a:cxn ang="0">
                <a:pos x="r" y="vc"/>
              </a:cxn>
            </a:cxnLst>
            <a:rect l="l" t="t" r="r" b="b"/>
            <a:pathLst>
              <a:path w="8160" h="4560">
                <a:moveTo>
                  <a:pt x="0" y="0"/>
                </a:moveTo>
                <a:lnTo>
                  <a:pt x="8160" y="0"/>
                </a:lnTo>
                <a:lnTo>
                  <a:pt x="8160" y="4560"/>
                </a:lnTo>
                <a:lnTo>
                  <a:pt x="0" y="4560"/>
                </a:lnTo>
                <a:lnTo>
                  <a:pt x="0" y="0"/>
                </a:lnTo>
                <a:close/>
              </a:path>
            </a:pathLst>
          </a:custGeom>
          <a:ln w="177800">
            <a:solidFill>
              <a:srgbClr val="FFFFFF"/>
            </a:solidFill>
          </a:ln>
          <a:effectLst>
            <a:outerShdw blurRad="254000" dir="2700000" algn="ctr" rotWithShape="0">
              <a:srgbClr val="000000">
                <a:alpha val="20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7"/>
          <p:cNvSpPr txBox="1"/>
          <p:nvPr/>
        </p:nvSpPr>
        <p:spPr>
          <a:xfrm>
            <a:off x="1225343" y="231532"/>
            <a:ext cx="2905760" cy="497205"/>
          </a:xfrm>
          <a:prstGeom prst="rect">
            <a:avLst/>
          </a:prstGeom>
          <a:noFill/>
        </p:spPr>
        <p:txBody>
          <a:bodyPr wrap="none" lIns="128579" tIns="64289" rIns="128579" bIns="64289" rtlCol="0">
            <a:spAutoFit/>
          </a:bodyPr>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建立ARIMA模型</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旗黑-55简" panose="00020600040101010101" charset="-128"/>
              <a:ea typeface="汉仪旗黑-55简" panose="00020600040101010101" charset="-128"/>
            </a:endParaRPr>
          </a:p>
        </p:txBody>
      </p:sp>
      <p:sp>
        <p:nvSpPr>
          <p:cNvPr id="18" name="Title 6"/>
          <p:cNvSpPr txBox="1"/>
          <p:nvPr>
            <p:custDataLst>
              <p:tags r:id="rId1"/>
            </p:custDataLst>
          </p:nvPr>
        </p:nvSpPr>
        <p:spPr>
          <a:xfrm>
            <a:off x="603526" y="1441330"/>
            <a:ext cx="5181638" cy="4713199"/>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将数据按照时间范围拆分为</a:t>
            </a:r>
            <a:r>
              <a:rPr lang="zh-CN" altLang="en-US" sz="12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训练集和测试集</a:t>
            </a:r>
            <a:r>
              <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，以便后续模型的训练和评估。其中：</a:t>
            </a:r>
            <a:endPar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训练集：数据时间范围从序列开始至 2018年7月。</a:t>
            </a:r>
            <a:endPar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测试集：数据时间范围为 2018年8月 至 2019年7月。</a:t>
            </a:r>
            <a:endParaRPr lang="zh-CN" altLang="en-US" sz="12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482600" lvl="1" indent="-228600" algn="l" fontAlgn="ctr">
              <a:lnSpc>
                <a:spcPct val="120000"/>
              </a:lnSpc>
              <a:spcBef>
                <a:spcPts val="0"/>
              </a:spcBef>
              <a:spcAft>
                <a:spcPts val="800"/>
              </a:spcAft>
              <a:buSzPct val="100000"/>
              <a:buFont typeface="Arial" panose="020B0604020202020204" pitchFamily="34" charset="0"/>
              <a:buChar char="○"/>
            </a:pP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通过为每种房产类型（propertyType）标记数据集所属类别（训练或测试），可以在不混淆数据的情况下对模型进行评估。</a:t>
            </a:r>
            <a:endPar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482600" lvl="1" indent="-228600" algn="l" fontAlgn="ctr">
              <a:lnSpc>
                <a:spcPct val="120000"/>
              </a:lnSpc>
              <a:spcBef>
                <a:spcPts val="0"/>
              </a:spcBef>
              <a:spcAft>
                <a:spcPts val="800"/>
              </a:spcAft>
              <a:buSzPct val="100000"/>
              <a:buFont typeface="Arial" panose="020B0604020202020204" pitchFamily="34" charset="0"/>
              <a:buChar char="○"/>
            </a:pP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该模型是为 `unit` 类型房产时间序列建立的 </a:t>
            </a:r>
            <a:r>
              <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ARIMA(0,1,1) 模型</a:t>
            </a: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，表示该序列经过一阶差分后，使用一个移动平均项（MA1）进行建模。模型的 MA1 系数为 -0.8481，标准误差较小（0.0473），表明参数估计具有较高的准确性。模型的 AIC 值为 3152.19，BIC 为 3157.92，显示模型相对简单且拟合较好。训练集的误差指标（如 RMSE = 43510.21，MAE = 28095.86）显示</a:t>
            </a:r>
            <a:r>
              <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模型在训练数据上的表现较稳定</a:t>
            </a: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，且 Ljung-Box 检验的 p-value 为 0.5384，大于显著性水平 0.05，说明</a:t>
            </a:r>
            <a:r>
              <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残差为白噪声，没有显著的自相关性。</a:t>
            </a:r>
            <a:endPar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endParaRPr>
          </a:p>
          <a:p>
            <a:pPr marL="482600" lvl="1" indent="-228600" algn="l" fontAlgn="ctr">
              <a:lnSpc>
                <a:spcPct val="120000"/>
              </a:lnSpc>
              <a:spcBef>
                <a:spcPts val="0"/>
              </a:spcBef>
              <a:spcAft>
                <a:spcPts val="800"/>
              </a:spcAft>
              <a:buSzPct val="100000"/>
              <a:buFont typeface="Arial" panose="020B0604020202020204" pitchFamily="34" charset="0"/>
              <a:buChar char="○"/>
            </a:pP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在预测方面，模型的误差指标表现较好，MAE 为 17474.35，RMSE 为 21952.41，MAPE 为 4.10%，表明</a:t>
            </a:r>
            <a:r>
              <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模型在测试集上的预测性能较为精准</a:t>
            </a: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。特别是 MAPE 小于 5%，说明</a:t>
            </a:r>
            <a:r>
              <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预测值与实际值的相对误差较小</a:t>
            </a:r>
            <a:r>
              <a:rPr lang="zh-CN" altLang="en-US" sz="1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。总体来看，</a:t>
            </a:r>
            <a:r>
              <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该模型能够有效捕捉 `unit` 类型房产时间序列的特性，具有良好的预测能力，同时保持模型的简单性和稳定性。</a:t>
            </a:r>
            <a:endParaRPr lang="zh-CN" altLang="en-US" sz="1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endParaRPr>
          </a:p>
        </p:txBody>
      </p:sp>
      <p:pic>
        <p:nvPicPr>
          <p:cNvPr id="19" name="图片 18" descr="C:/Users/李沅衡/Pictures/Screenshots/屏幕截图 2024-12-20 202925.png屏幕截图 2024-12-20 202925"/>
          <p:cNvPicPr>
            <a:picLocks noChangeAspect="1"/>
          </p:cNvPicPr>
          <p:nvPr>
            <p:custDataLst>
              <p:tags r:id="rId2"/>
            </p:custDataLst>
          </p:nvPr>
        </p:nvPicPr>
        <p:blipFill rotWithShape="1">
          <a:blip r:embed="rId3"/>
          <a:srcRect l="363" r="363"/>
          <a:stretch>
            <a:fillRect/>
          </a:stretch>
        </p:blipFill>
        <p:spPr>
          <a:xfrm>
            <a:off x="6224270" y="1635125"/>
            <a:ext cx="5596255" cy="4201795"/>
          </a:xfrm>
          <a:custGeom>
            <a:avLst/>
            <a:gdLst/>
            <a:ahLst/>
            <a:cxnLst>
              <a:cxn ang="3">
                <a:pos x="hc" y="t"/>
              </a:cxn>
              <a:cxn ang="cd2">
                <a:pos x="l" y="vc"/>
              </a:cxn>
              <a:cxn ang="cd4">
                <a:pos x="hc" y="b"/>
              </a:cxn>
              <a:cxn ang="0">
                <a:pos x="r" y="vc"/>
              </a:cxn>
            </a:cxnLst>
            <a:rect l="l" t="t" r="r" b="b"/>
            <a:pathLst>
              <a:path w="8160" h="4560">
                <a:moveTo>
                  <a:pt x="0" y="0"/>
                </a:moveTo>
                <a:lnTo>
                  <a:pt x="8160" y="0"/>
                </a:lnTo>
                <a:lnTo>
                  <a:pt x="8160" y="4560"/>
                </a:lnTo>
                <a:lnTo>
                  <a:pt x="0" y="4560"/>
                </a:lnTo>
                <a:lnTo>
                  <a:pt x="0" y="0"/>
                </a:lnTo>
                <a:close/>
              </a:path>
            </a:pathLst>
          </a:custGeom>
          <a:ln w="177800">
            <a:solidFill>
              <a:srgbClr val="FFFFFF"/>
            </a:solidFill>
          </a:ln>
          <a:effectLst>
            <a:outerShdw blurRad="254000" dir="2700000" algn="ctr" rotWithShape="0">
              <a:srgbClr val="000000">
                <a:alpha val="20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37"/>
          <p:cNvSpPr txBox="1"/>
          <p:nvPr/>
        </p:nvSpPr>
        <p:spPr>
          <a:xfrm>
            <a:off x="1225343" y="231532"/>
            <a:ext cx="3342640" cy="497205"/>
          </a:xfrm>
          <a:prstGeom prst="rect">
            <a:avLst/>
          </a:prstGeom>
          <a:noFill/>
        </p:spPr>
        <p:txBody>
          <a:bodyPr wrap="none" lIns="128579" tIns="64289" rIns="128579" bIns="64289" rtlCol="0">
            <a:spAutoFit/>
          </a:bodyPr>
          <a:lstStyle/>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预测结果与模型评估</a:t>
            </a:r>
            <a:endParaRPr lang="zh-CN" altLang="en-US" sz="2400" spc="300" dirty="0" smtClean="0">
              <a:latin typeface="黑体" panose="02010609060101010101" charset="-122"/>
              <a:ea typeface="黑体" panose="02010609060101010101" charset="-122"/>
              <a:cs typeface="汉仪雅酷黑 75W" panose="020B0804020202020204" charset="-122"/>
              <a:sym typeface="Arial" panose="020B0604020202020204" pitchFamily="34" charset="0"/>
            </a:endParaRPr>
          </a:p>
        </p:txBody>
      </p:sp>
      <p:grpSp>
        <p:nvGrpSpPr>
          <p:cNvPr id="25" name="组合 24"/>
          <p:cNvGrpSpPr/>
          <p:nvPr/>
        </p:nvGrpSpPr>
        <p:grpSpPr>
          <a:xfrm>
            <a:off x="611760" y="344616"/>
            <a:ext cx="521716" cy="272998"/>
            <a:chOff x="2789646" y="-737419"/>
            <a:chExt cx="926165" cy="484632"/>
          </a:xfrm>
        </p:grpSpPr>
        <p:sp>
          <p:nvSpPr>
            <p:cNvPr id="26" name="燕尾形 25"/>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27" name="燕尾形 26"/>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29" name="矩形 28"/>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30" name="五边形 29"/>
          <p:cNvSpPr/>
          <p:nvPr/>
        </p:nvSpPr>
        <p:spPr>
          <a:xfrm>
            <a:off x="611505" y="935355"/>
            <a:ext cx="2033270" cy="4978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solidFill>
                <a:latin typeface="微软雅黑" panose="020B0503020204020204" charset="-122"/>
                <a:ea typeface="微软雅黑" panose="020B0503020204020204" charset="-122"/>
                <a:cs typeface="微软雅黑" panose="020B0503020204020204" charset="-122"/>
              </a:rPr>
              <a:t>最后</a:t>
            </a:r>
            <a:r>
              <a:rPr lang="en-US" altLang="zh-CN" sz="1600" dirty="0" smtClean="0">
                <a:solidFill>
                  <a:schemeClr val="bg1"/>
                </a:solidFill>
                <a:latin typeface="微软雅黑" panose="020B0503020204020204" charset="-122"/>
                <a:ea typeface="微软雅黑" panose="020B0503020204020204" charset="-122"/>
                <a:cs typeface="微软雅黑" panose="020B0503020204020204" charset="-122"/>
              </a:rPr>
              <a:t>12</a:t>
            </a:r>
            <a:r>
              <a:rPr lang="zh-CN" altLang="en-US" sz="1600" dirty="0" smtClean="0">
                <a:solidFill>
                  <a:schemeClr val="bg1"/>
                </a:solidFill>
                <a:latin typeface="微软雅黑" panose="020B0503020204020204" charset="-122"/>
                <a:ea typeface="微软雅黑" panose="020B0503020204020204" charset="-122"/>
                <a:cs typeface="微软雅黑" panose="020B0503020204020204" charset="-122"/>
              </a:rPr>
              <a:t>个月预测结果</a:t>
            </a:r>
            <a:endParaRPr lang="zh-CN" altLang="en-US" sz="160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1" name="文本框 30"/>
          <p:cNvSpPr txBox="1"/>
          <p:nvPr/>
        </p:nvSpPr>
        <p:spPr>
          <a:xfrm>
            <a:off x="593725" y="1501140"/>
            <a:ext cx="8047990" cy="953135"/>
          </a:xfrm>
          <a:prstGeom prst="rect">
            <a:avLst/>
          </a:prstGeom>
          <a:noFill/>
        </p:spPr>
        <p:txBody>
          <a:bodyPr wrap="square" rtlCol="0">
            <a:spAutoFit/>
          </a:bodyPr>
          <a:p>
            <a:r>
              <a:rPr lang="zh-CN" altLang="en-US" sz="1400">
                <a:latin typeface="黑体" panose="02010609060101010101" charset="-122"/>
                <a:ea typeface="黑体" panose="02010609060101010101" charset="-122"/>
              </a:rPr>
              <a:t>图中显示了 house 类型房产的历史平均价格（红色曲线）、预测值（蓝色曲线）和实际测试集值（绿色曲线），并包含了预测的 95% 置信区间（灰色阴影部分）。可以看到，历史数据呈现出逐步上升的趋势，并伴有一定的波动。</a:t>
            </a:r>
            <a:r>
              <a:rPr lang="zh-CN" altLang="en-US" sz="1400">
                <a:solidFill>
                  <a:srgbClr val="FF0000"/>
                </a:solidFill>
                <a:latin typeface="黑体" panose="02010609060101010101" charset="-122"/>
                <a:ea typeface="黑体" panose="02010609060101010101" charset="-122"/>
              </a:rPr>
              <a:t>预测值与实际测试值的变化趋势基本一致</a:t>
            </a:r>
            <a:r>
              <a:rPr lang="zh-CN" altLang="en-US" sz="1400">
                <a:latin typeface="黑体" panose="02010609060101010101" charset="-122"/>
                <a:ea typeface="黑体" panose="02010609060101010101" charset="-122"/>
              </a:rPr>
              <a:t>，且大多数测试点均</a:t>
            </a:r>
            <a:r>
              <a:rPr lang="zh-CN" altLang="en-US" sz="1400">
                <a:solidFill>
                  <a:srgbClr val="FF0000"/>
                </a:solidFill>
                <a:latin typeface="黑体" panose="02010609060101010101" charset="-122"/>
                <a:ea typeface="黑体" panose="02010609060101010101" charset="-122"/>
              </a:rPr>
              <a:t>落在预测值的置信区间内</a:t>
            </a:r>
            <a:r>
              <a:rPr lang="zh-CN" altLang="en-US" sz="1400">
                <a:latin typeface="黑体" panose="02010609060101010101" charset="-122"/>
                <a:ea typeface="黑体" panose="02010609060101010101" charset="-122"/>
              </a:rPr>
              <a:t>，表明模型对于 house 类型房产的短期价格预测</a:t>
            </a:r>
            <a:r>
              <a:rPr lang="zh-CN" altLang="en-US" sz="1400">
                <a:solidFill>
                  <a:srgbClr val="FF0000"/>
                </a:solidFill>
                <a:latin typeface="黑体" panose="02010609060101010101" charset="-122"/>
                <a:ea typeface="黑体" panose="02010609060101010101" charset="-122"/>
              </a:rPr>
              <a:t>具有较好的准确性</a:t>
            </a:r>
            <a:endParaRPr lang="zh-CN" altLang="en-US" sz="1400">
              <a:solidFill>
                <a:srgbClr val="FF0000"/>
              </a:solidFill>
              <a:latin typeface="黑体" panose="02010609060101010101" charset="-122"/>
              <a:ea typeface="黑体" panose="02010609060101010101" charset="-122"/>
            </a:endParaRPr>
          </a:p>
        </p:txBody>
      </p:sp>
      <p:pic>
        <p:nvPicPr>
          <p:cNvPr id="38" name="图片 37" descr="house预测结果"/>
          <p:cNvPicPr>
            <a:picLocks noChangeAspect="1"/>
          </p:cNvPicPr>
          <p:nvPr>
            <p:custDataLst>
              <p:tags r:id="rId1"/>
            </p:custDataLst>
          </p:nvPr>
        </p:nvPicPr>
        <p:blipFill>
          <a:blip r:embed="rId2"/>
          <a:stretch>
            <a:fillRect/>
          </a:stretch>
        </p:blipFill>
        <p:spPr>
          <a:xfrm>
            <a:off x="540385" y="2650490"/>
            <a:ext cx="3055620" cy="1955165"/>
          </a:xfrm>
          <a:prstGeom prst="rect">
            <a:avLst/>
          </a:prstGeom>
        </p:spPr>
      </p:pic>
      <p:pic>
        <p:nvPicPr>
          <p:cNvPr id="39" name="图片 38" descr="ph1"/>
          <p:cNvPicPr>
            <a:picLocks noChangeAspect="1"/>
          </p:cNvPicPr>
          <p:nvPr>
            <p:custDataLst>
              <p:tags r:id="rId3"/>
            </p:custDataLst>
          </p:nvPr>
        </p:nvPicPr>
        <p:blipFill>
          <a:blip r:embed="rId4"/>
          <a:stretch>
            <a:fillRect/>
          </a:stretch>
        </p:blipFill>
        <p:spPr>
          <a:xfrm>
            <a:off x="8038465" y="2616200"/>
            <a:ext cx="3656965" cy="2259965"/>
          </a:xfrm>
          <a:prstGeom prst="rect">
            <a:avLst/>
          </a:prstGeom>
        </p:spPr>
      </p:pic>
      <p:pic>
        <p:nvPicPr>
          <p:cNvPr id="40" name="图片 39" descr="ph2"/>
          <p:cNvPicPr>
            <a:picLocks noChangeAspect="1"/>
          </p:cNvPicPr>
          <p:nvPr>
            <p:custDataLst>
              <p:tags r:id="rId5"/>
            </p:custDataLst>
          </p:nvPr>
        </p:nvPicPr>
        <p:blipFill>
          <a:blip r:embed="rId6"/>
          <a:stretch>
            <a:fillRect/>
          </a:stretch>
        </p:blipFill>
        <p:spPr>
          <a:xfrm>
            <a:off x="3917950" y="2656840"/>
            <a:ext cx="3798570" cy="2347595"/>
          </a:xfrm>
          <a:prstGeom prst="rect">
            <a:avLst/>
          </a:prstGeom>
        </p:spPr>
      </p:pic>
      <p:sp>
        <p:nvSpPr>
          <p:cNvPr id="41" name="文本框 40"/>
          <p:cNvSpPr txBox="1"/>
          <p:nvPr/>
        </p:nvSpPr>
        <p:spPr>
          <a:xfrm>
            <a:off x="420370" y="5207000"/>
            <a:ext cx="11275060" cy="1568450"/>
          </a:xfrm>
          <a:prstGeom prst="rect">
            <a:avLst/>
          </a:prstGeom>
        </p:spPr>
        <p:txBody>
          <a:bodyPr wrap="square">
            <a:spAutoFit/>
          </a:bodyPr>
          <a:p>
            <a:pPr marL="142875" indent="0">
              <a:spcAft>
                <a:spcPct val="0"/>
              </a:spcAft>
              <a:buAutoNum type="arabicPeriod"/>
            </a:pP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残差时间序列图：图中显示了模型残差随时间的变化情况。</a:t>
            </a:r>
            <a:r>
              <a:rPr lang="zh-CN" altLang="en-US" sz="1200" b="0" i="0">
                <a:solidFill>
                  <a:srgbClr val="FF0000"/>
                </a:solidFill>
                <a:latin typeface="微软雅黑" panose="020B0503020204020204" charset="-122"/>
                <a:ea typeface="微软雅黑" panose="020B0503020204020204" charset="-122"/>
                <a:cs typeface="微软雅黑" panose="020B0503020204020204" charset="-122"/>
              </a:rPr>
              <a:t>残差值在零附近随机波动</a:t>
            </a: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，没有显著的趋势或周期性，表明模型</a:t>
            </a:r>
            <a:r>
              <a:rPr lang="zh-CN" altLang="en-US" sz="1200" b="0" i="0">
                <a:solidFill>
                  <a:srgbClr val="FF0000"/>
                </a:solidFill>
                <a:latin typeface="微软雅黑" panose="020B0503020204020204" charset="-122"/>
                <a:ea typeface="微软雅黑" panose="020B0503020204020204" charset="-122"/>
                <a:cs typeface="微软雅黑" panose="020B0503020204020204" charset="-122"/>
              </a:rPr>
              <a:t>捕捉到了时间序列中的主要特征</a:t>
            </a: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。虽然在部分时间点（例如 </a:t>
            </a:r>
            <a:r>
              <a:rPr lang="en-US" altLang="zh-CN" sz="1200" b="0" i="0">
                <a:solidFill>
                  <a:srgbClr val="333333"/>
                </a:solidFill>
                <a:latin typeface="微软雅黑" panose="020B0503020204020204" charset="-122"/>
                <a:ea typeface="微软雅黑" panose="020B0503020204020204" charset="-122"/>
                <a:cs typeface="微软雅黑" panose="020B0503020204020204" charset="-122"/>
              </a:rPr>
              <a:t>2010 </a:t>
            </a: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年）出现了较大的波动，但整体残差表现相对稳定。</a:t>
            </a:r>
            <a:endParaRPr lang="zh-CN" altLang="en-US" sz="1200" b="0" i="0">
              <a:solidFill>
                <a:srgbClr val="333333"/>
              </a:solidFill>
              <a:latin typeface="微软雅黑" panose="020B0503020204020204" charset="-122"/>
              <a:ea typeface="微软雅黑" panose="020B0503020204020204" charset="-122"/>
              <a:cs typeface="微软雅黑" panose="020B0503020204020204" charset="-122"/>
            </a:endParaRPr>
          </a:p>
          <a:p>
            <a:pPr marL="142875" indent="0">
              <a:spcAft>
                <a:spcPct val="0"/>
              </a:spcAft>
              <a:buAutoNum type="arabicPeriod"/>
            </a:pPr>
            <a:endParaRPr lang="zh-CN" altLang="en-US" sz="1200" b="0" i="0">
              <a:solidFill>
                <a:srgbClr val="333333"/>
              </a:solidFill>
              <a:latin typeface="微软雅黑" panose="020B0503020204020204" charset="-122"/>
              <a:ea typeface="微软雅黑" panose="020B0503020204020204" charset="-122"/>
              <a:cs typeface="微软雅黑" panose="020B0503020204020204" charset="-122"/>
            </a:endParaRPr>
          </a:p>
          <a:p>
            <a:pPr marL="142875" indent="0">
              <a:spcAft>
                <a:spcPct val="0"/>
              </a:spcAft>
              <a:buAutoNum type="arabicPeriod"/>
            </a:pP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自相关函数（</a:t>
            </a:r>
            <a:r>
              <a:rPr lang="en-US" altLang="zh-CN" sz="1200" b="0" i="0">
                <a:solidFill>
                  <a:srgbClr val="333333"/>
                </a:solidFill>
                <a:latin typeface="微软雅黑" panose="020B0503020204020204" charset="-122"/>
                <a:ea typeface="微软雅黑" panose="020B0503020204020204" charset="-122"/>
                <a:cs typeface="微软雅黑" panose="020B0503020204020204" charset="-122"/>
              </a:rPr>
              <a:t>ACF</a:t>
            </a: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）：残差的自相关系数在所有滞后下</a:t>
            </a:r>
            <a:r>
              <a:rPr lang="zh-CN" altLang="en-US" sz="1200" b="0" i="0">
                <a:solidFill>
                  <a:srgbClr val="FF0000"/>
                </a:solidFill>
                <a:latin typeface="微软雅黑" panose="020B0503020204020204" charset="-122"/>
                <a:ea typeface="微软雅黑" panose="020B0503020204020204" charset="-122"/>
                <a:cs typeface="微软雅黑" panose="020B0503020204020204" charset="-122"/>
              </a:rPr>
              <a:t>基本落在 </a:t>
            </a:r>
            <a:r>
              <a:rPr lang="en-US" altLang="zh-CN" sz="1200" b="0" i="0">
                <a:solidFill>
                  <a:srgbClr val="FF0000"/>
                </a:solidFill>
                <a:latin typeface="微软雅黑" panose="020B0503020204020204" charset="-122"/>
                <a:ea typeface="微软雅黑" panose="020B0503020204020204" charset="-122"/>
                <a:cs typeface="微软雅黑" panose="020B0503020204020204" charset="-122"/>
              </a:rPr>
              <a:t>95% </a:t>
            </a:r>
            <a:r>
              <a:rPr lang="zh-CN" altLang="en-US" sz="1200" b="0" i="0">
                <a:solidFill>
                  <a:srgbClr val="FF0000"/>
                </a:solidFill>
                <a:latin typeface="微软雅黑" panose="020B0503020204020204" charset="-122"/>
                <a:ea typeface="微软雅黑" panose="020B0503020204020204" charset="-122"/>
                <a:cs typeface="微软雅黑" panose="020B0503020204020204" charset="-122"/>
              </a:rPr>
              <a:t>置信区间（蓝色虚线）范围内</a:t>
            </a: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，表明</a:t>
            </a:r>
            <a:r>
              <a:rPr lang="zh-CN" altLang="en-US" sz="1200" b="0" i="0">
                <a:solidFill>
                  <a:srgbClr val="FF0000"/>
                </a:solidFill>
                <a:latin typeface="微软雅黑" panose="020B0503020204020204" charset="-122"/>
                <a:ea typeface="微软雅黑" panose="020B0503020204020204" charset="-122"/>
                <a:cs typeface="微软雅黑" panose="020B0503020204020204" charset="-122"/>
              </a:rPr>
              <a:t>残差不存在显著的自相关性</a:t>
            </a: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。结合 </a:t>
            </a:r>
            <a:r>
              <a:rPr lang="en-US" altLang="zh-CN" sz="1200" b="0" i="0">
                <a:solidFill>
                  <a:srgbClr val="333333"/>
                </a:solidFill>
                <a:latin typeface="微软雅黑" panose="020B0503020204020204" charset="-122"/>
                <a:ea typeface="微软雅黑" panose="020B0503020204020204" charset="-122"/>
                <a:cs typeface="微软雅黑" panose="020B0503020204020204" charset="-122"/>
              </a:rPr>
              <a:t>Ljung-Box </a:t>
            </a: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检验结果，说明</a:t>
            </a:r>
            <a:r>
              <a:rPr lang="zh-CN" altLang="en-US" sz="1200" b="0" i="0">
                <a:solidFill>
                  <a:srgbClr val="FF0000"/>
                </a:solidFill>
                <a:latin typeface="微软雅黑" panose="020B0503020204020204" charset="-122"/>
                <a:ea typeface="微软雅黑" panose="020B0503020204020204" charset="-122"/>
                <a:cs typeface="微软雅黑" panose="020B0503020204020204" charset="-122"/>
              </a:rPr>
              <a:t>模型的残差接近白噪声</a:t>
            </a: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，验证了模型的合理性。</a:t>
            </a:r>
            <a:endParaRPr lang="zh-CN" altLang="en-US" sz="1200" b="0" i="0">
              <a:solidFill>
                <a:srgbClr val="333333"/>
              </a:solidFill>
              <a:latin typeface="微软雅黑" panose="020B0503020204020204" charset="-122"/>
              <a:ea typeface="微软雅黑" panose="020B0503020204020204" charset="-122"/>
              <a:cs typeface="微软雅黑" panose="020B0503020204020204" charset="-122"/>
            </a:endParaRPr>
          </a:p>
          <a:p>
            <a:pPr marL="142875" indent="0">
              <a:spcAft>
                <a:spcPct val="0"/>
              </a:spcAft>
              <a:buAutoNum type="arabicPeriod"/>
            </a:pPr>
            <a:endParaRPr lang="zh-CN" altLang="en-US" sz="1200" b="0" i="0">
              <a:solidFill>
                <a:srgbClr val="333333"/>
              </a:solidFill>
              <a:latin typeface="微软雅黑" panose="020B0503020204020204" charset="-122"/>
              <a:ea typeface="微软雅黑" panose="020B0503020204020204" charset="-122"/>
              <a:cs typeface="微软雅黑" panose="020B0503020204020204" charset="-122"/>
            </a:endParaRPr>
          </a:p>
          <a:p>
            <a:pPr marL="142875" indent="0">
              <a:spcAft>
                <a:spcPct val="0"/>
              </a:spcAft>
              <a:buAutoNum type="arabicPeriod"/>
            </a:pP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残差分布直方图：残差直方图显示残差的分布</a:t>
            </a:r>
            <a:r>
              <a:rPr lang="zh-CN" altLang="en-US" sz="1200" b="0" i="0">
                <a:solidFill>
                  <a:srgbClr val="FF0000"/>
                </a:solidFill>
                <a:latin typeface="微软雅黑" panose="020B0503020204020204" charset="-122"/>
                <a:ea typeface="微软雅黑" panose="020B0503020204020204" charset="-122"/>
                <a:cs typeface="微软雅黑" panose="020B0503020204020204" charset="-122"/>
              </a:rPr>
              <a:t>接近对称的正态分布</a:t>
            </a: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，红色曲线为拟合的正态分布曲线。虽然尾部有少量偏离，但总体来看残差的分布与正态分布较为一致，这支持模型的假设，即误差项为正态分布。</a:t>
            </a:r>
            <a:endParaRPr lang="zh-CN" altLang="en-US" sz="1200" b="0" i="0">
              <a:solidFill>
                <a:srgbClr val="333333"/>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37"/>
          <p:cNvSpPr txBox="1"/>
          <p:nvPr/>
        </p:nvSpPr>
        <p:spPr>
          <a:xfrm>
            <a:off x="1225343" y="231532"/>
            <a:ext cx="3342640" cy="497205"/>
          </a:xfrm>
          <a:prstGeom prst="rect">
            <a:avLst/>
          </a:prstGeom>
          <a:noFill/>
        </p:spPr>
        <p:txBody>
          <a:bodyPr wrap="none" lIns="128579" tIns="64289" rIns="128579" bIns="64289" rtlCol="0">
            <a:spAutoFit/>
          </a:bodyPr>
          <a:lstStyle/>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预测结果与模型评估</a:t>
            </a:r>
            <a:endParaRPr lang="zh-CN" altLang="en-US" sz="2400" spc="300" dirty="0" smtClean="0">
              <a:latin typeface="黑体" panose="02010609060101010101" charset="-122"/>
              <a:ea typeface="黑体" panose="02010609060101010101" charset="-122"/>
              <a:cs typeface="汉仪雅酷黑 75W" panose="020B0804020202020204" charset="-122"/>
              <a:sym typeface="Arial" panose="020B0604020202020204" pitchFamily="34" charset="0"/>
            </a:endParaRPr>
          </a:p>
        </p:txBody>
      </p:sp>
      <p:grpSp>
        <p:nvGrpSpPr>
          <p:cNvPr id="25" name="组合 24"/>
          <p:cNvGrpSpPr/>
          <p:nvPr/>
        </p:nvGrpSpPr>
        <p:grpSpPr>
          <a:xfrm>
            <a:off x="611760" y="344616"/>
            <a:ext cx="521716" cy="272998"/>
            <a:chOff x="2789646" y="-737419"/>
            <a:chExt cx="926165" cy="484632"/>
          </a:xfrm>
        </p:grpSpPr>
        <p:sp>
          <p:nvSpPr>
            <p:cNvPr id="26" name="燕尾形 25"/>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27" name="燕尾形 26"/>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29" name="矩形 28"/>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30" name="五边形 29"/>
          <p:cNvSpPr/>
          <p:nvPr/>
        </p:nvSpPr>
        <p:spPr>
          <a:xfrm>
            <a:off x="611505" y="935355"/>
            <a:ext cx="2033270" cy="4978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solidFill>
                <a:latin typeface="微软雅黑" panose="020B0503020204020204" charset="-122"/>
                <a:ea typeface="微软雅黑" panose="020B0503020204020204" charset="-122"/>
                <a:cs typeface="微软雅黑" panose="020B0503020204020204" charset="-122"/>
              </a:rPr>
              <a:t>最后</a:t>
            </a:r>
            <a:r>
              <a:rPr lang="en-US" altLang="zh-CN" sz="1600" dirty="0" smtClean="0">
                <a:solidFill>
                  <a:schemeClr val="bg1"/>
                </a:solidFill>
                <a:latin typeface="微软雅黑" panose="020B0503020204020204" charset="-122"/>
                <a:ea typeface="微软雅黑" panose="020B0503020204020204" charset="-122"/>
                <a:cs typeface="微软雅黑" panose="020B0503020204020204" charset="-122"/>
              </a:rPr>
              <a:t>12</a:t>
            </a:r>
            <a:r>
              <a:rPr lang="zh-CN" altLang="en-US" sz="1600" dirty="0" smtClean="0">
                <a:solidFill>
                  <a:schemeClr val="bg1"/>
                </a:solidFill>
                <a:latin typeface="微软雅黑" panose="020B0503020204020204" charset="-122"/>
                <a:ea typeface="微软雅黑" panose="020B0503020204020204" charset="-122"/>
                <a:cs typeface="微软雅黑" panose="020B0503020204020204" charset="-122"/>
              </a:rPr>
              <a:t>个月预测结果</a:t>
            </a:r>
            <a:endParaRPr lang="zh-CN" altLang="en-US" sz="160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1" name="文本框 30"/>
          <p:cNvSpPr txBox="1"/>
          <p:nvPr/>
        </p:nvSpPr>
        <p:spPr>
          <a:xfrm>
            <a:off x="593725" y="1501140"/>
            <a:ext cx="8047990" cy="953135"/>
          </a:xfrm>
          <a:prstGeom prst="rect">
            <a:avLst/>
          </a:prstGeom>
          <a:noFill/>
        </p:spPr>
        <p:txBody>
          <a:bodyPr wrap="square" rtlCol="0">
            <a:spAutoFit/>
          </a:bodyPr>
          <a:p>
            <a:r>
              <a:rPr lang="zh-CN" altLang="en-US" sz="1400">
                <a:latin typeface="黑体" panose="02010609060101010101" charset="-122"/>
                <a:ea typeface="黑体" panose="02010609060101010101" charset="-122"/>
              </a:rPr>
              <a:t>图中展示了 unit 类型房产的历史平均价格（红色曲线）、预测值（蓝色曲线）和实际测试集值（绿色曲线），同样包含 95% 的置信区间（灰色阴影部分）。历史数据相比 house 类型波动更大，且在整体水平上较低。预测值与实际测试值的变化趋势接近，且多数测试值落在预测的置信区间范围内，说明模型在 unit 类型房产价格预测中表现稳定，能够合理反映市场趋势和价格变化。</a:t>
            </a:r>
            <a:endParaRPr lang="zh-CN" altLang="en-US" sz="1400">
              <a:latin typeface="黑体" panose="02010609060101010101" charset="-122"/>
              <a:ea typeface="黑体" panose="02010609060101010101" charset="-122"/>
            </a:endParaRPr>
          </a:p>
        </p:txBody>
      </p:sp>
      <p:pic>
        <p:nvPicPr>
          <p:cNvPr id="38" name="图片 37" descr="G:/university/大三上/统计与建模/submit/assets/unit预测结果.pngunit预测结果"/>
          <p:cNvPicPr>
            <a:picLocks noChangeAspect="1"/>
          </p:cNvPicPr>
          <p:nvPr>
            <p:custDataLst>
              <p:tags r:id="rId1"/>
            </p:custDataLst>
          </p:nvPr>
        </p:nvPicPr>
        <p:blipFill>
          <a:blip r:embed="rId2"/>
          <a:srcRect l="2014" r="2014"/>
          <a:stretch>
            <a:fillRect/>
          </a:stretch>
        </p:blipFill>
        <p:spPr>
          <a:xfrm>
            <a:off x="540385" y="2650490"/>
            <a:ext cx="3055620" cy="1955165"/>
          </a:xfrm>
          <a:prstGeom prst="rect">
            <a:avLst/>
          </a:prstGeom>
        </p:spPr>
      </p:pic>
      <p:pic>
        <p:nvPicPr>
          <p:cNvPr id="39" name="图片 38" descr="G:/university/大三上/统计与建模/submit/assets/pu1.pngpu1"/>
          <p:cNvPicPr>
            <a:picLocks noChangeAspect="1"/>
          </p:cNvPicPr>
          <p:nvPr>
            <p:custDataLst>
              <p:tags r:id="rId3"/>
            </p:custDataLst>
          </p:nvPr>
        </p:nvPicPr>
        <p:blipFill>
          <a:blip r:embed="rId4"/>
          <a:srcRect l="14" r="14"/>
          <a:stretch>
            <a:fillRect/>
          </a:stretch>
        </p:blipFill>
        <p:spPr>
          <a:xfrm>
            <a:off x="8038465" y="2616200"/>
            <a:ext cx="3656965" cy="2259965"/>
          </a:xfrm>
          <a:prstGeom prst="rect">
            <a:avLst/>
          </a:prstGeom>
        </p:spPr>
      </p:pic>
      <p:pic>
        <p:nvPicPr>
          <p:cNvPr id="40" name="图片 39" descr="G:/university/大三上/统计与建模/submit/assets/pu2.pngpu2"/>
          <p:cNvPicPr>
            <a:picLocks noChangeAspect="1"/>
          </p:cNvPicPr>
          <p:nvPr>
            <p:custDataLst>
              <p:tags r:id="rId5"/>
            </p:custDataLst>
          </p:nvPr>
        </p:nvPicPr>
        <p:blipFill>
          <a:blip r:embed="rId6"/>
          <a:srcRect l="14" r="14"/>
          <a:stretch>
            <a:fillRect/>
          </a:stretch>
        </p:blipFill>
        <p:spPr>
          <a:xfrm>
            <a:off x="3917950" y="2656840"/>
            <a:ext cx="3798570" cy="2347595"/>
          </a:xfrm>
          <a:prstGeom prst="rect">
            <a:avLst/>
          </a:prstGeom>
        </p:spPr>
      </p:pic>
      <p:sp>
        <p:nvSpPr>
          <p:cNvPr id="41" name="文本框 40"/>
          <p:cNvSpPr txBox="1"/>
          <p:nvPr/>
        </p:nvSpPr>
        <p:spPr>
          <a:xfrm>
            <a:off x="420370" y="5207000"/>
            <a:ext cx="11275060" cy="1568450"/>
          </a:xfrm>
          <a:prstGeom prst="rect">
            <a:avLst/>
          </a:prstGeom>
        </p:spPr>
        <p:txBody>
          <a:bodyPr wrap="square">
            <a:spAutoFit/>
          </a:bodyPr>
          <a:p>
            <a:pPr marL="142875" indent="0">
              <a:spcAft>
                <a:spcPct val="0"/>
              </a:spcAft>
              <a:buAutoNum type="arabicPeriod"/>
            </a:pP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残差时间序列图：</a:t>
            </a:r>
            <a:r>
              <a:rPr sz="1200" b="0" i="0">
                <a:solidFill>
                  <a:srgbClr val="333333"/>
                </a:solidFill>
                <a:latin typeface="微软雅黑" panose="020B0503020204020204" charset="-122"/>
                <a:ea typeface="微软雅黑" panose="020B0503020204020204" charset="-122"/>
                <a:cs typeface="微软雅黑" panose="020B0503020204020204" charset="-122"/>
              </a:rPr>
              <a:t>该图显示了残差值在时间上的变化。</a:t>
            </a:r>
            <a:r>
              <a:rPr sz="1200" b="0" i="0">
                <a:solidFill>
                  <a:srgbClr val="FF0000"/>
                </a:solidFill>
                <a:latin typeface="微软雅黑" panose="020B0503020204020204" charset="-122"/>
                <a:ea typeface="微软雅黑" panose="020B0503020204020204" charset="-122"/>
                <a:cs typeface="微软雅黑" panose="020B0503020204020204" charset="-122"/>
              </a:rPr>
              <a:t>大部分残差波动集中在零附近，且没有明显的趋势或周期性</a:t>
            </a:r>
            <a:r>
              <a:rPr sz="1200" b="0" i="0">
                <a:solidFill>
                  <a:srgbClr val="333333"/>
                </a:solidFill>
                <a:latin typeface="微软雅黑" panose="020B0503020204020204" charset="-122"/>
                <a:ea typeface="微软雅黑" panose="020B0503020204020204" charset="-122"/>
                <a:cs typeface="微软雅黑" panose="020B0503020204020204" charset="-122"/>
              </a:rPr>
              <a:t>，说明模型</a:t>
            </a:r>
            <a:r>
              <a:rPr sz="1200" b="0" i="0">
                <a:solidFill>
                  <a:srgbClr val="FF0000"/>
                </a:solidFill>
                <a:latin typeface="微软雅黑" panose="020B0503020204020204" charset="-122"/>
                <a:ea typeface="微软雅黑" panose="020B0503020204020204" charset="-122"/>
                <a:cs typeface="微软雅黑" panose="020B0503020204020204" charset="-122"/>
              </a:rPr>
              <a:t>对数据的拟合较好</a:t>
            </a:r>
            <a:r>
              <a:rPr sz="1200" b="0" i="0">
                <a:solidFill>
                  <a:srgbClr val="333333"/>
                </a:solidFill>
                <a:latin typeface="微软雅黑" panose="020B0503020204020204" charset="-122"/>
                <a:ea typeface="微软雅黑" panose="020B0503020204020204" charset="-122"/>
                <a:cs typeface="微软雅黑" panose="020B0503020204020204" charset="-122"/>
              </a:rPr>
              <a:t>。然而，在某些时间点（例如 209 年）存在显著的异常波动，可能是由于极端事件或噪声的影响。</a:t>
            </a:r>
            <a:endParaRPr sz="1200" b="0" i="0">
              <a:solidFill>
                <a:srgbClr val="333333"/>
              </a:solidFill>
              <a:latin typeface="微软雅黑" panose="020B0503020204020204" charset="-122"/>
              <a:ea typeface="微软雅黑" panose="020B0503020204020204" charset="-122"/>
              <a:cs typeface="微软雅黑" panose="020B0503020204020204" charset="-122"/>
            </a:endParaRPr>
          </a:p>
          <a:p>
            <a:pPr marL="142875" indent="0">
              <a:spcAft>
                <a:spcPct val="0"/>
              </a:spcAft>
              <a:buAutoNum type="arabicPeriod"/>
            </a:pPr>
            <a:endParaRPr lang="zh-CN" altLang="en-US" sz="1200" b="0" i="0">
              <a:solidFill>
                <a:srgbClr val="333333"/>
              </a:solidFill>
              <a:latin typeface="微软雅黑" panose="020B0503020204020204" charset="-122"/>
              <a:ea typeface="微软雅黑" panose="020B0503020204020204" charset="-122"/>
              <a:cs typeface="微软雅黑" panose="020B0503020204020204" charset="-122"/>
            </a:endParaRPr>
          </a:p>
          <a:p>
            <a:pPr marL="142875" indent="0">
              <a:spcAft>
                <a:spcPct val="0"/>
              </a:spcAft>
              <a:buAutoNum type="arabicPeriod"/>
            </a:pP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自相关函数（</a:t>
            </a:r>
            <a:r>
              <a:rPr lang="en-US" altLang="zh-CN" sz="1200" b="0" i="0">
                <a:solidFill>
                  <a:srgbClr val="333333"/>
                </a:solidFill>
                <a:latin typeface="微软雅黑" panose="020B0503020204020204" charset="-122"/>
                <a:ea typeface="微软雅黑" panose="020B0503020204020204" charset="-122"/>
                <a:cs typeface="微软雅黑" panose="020B0503020204020204" charset="-122"/>
              </a:rPr>
              <a:t>ACF</a:t>
            </a: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a:t>
            </a:r>
            <a:r>
              <a:rPr sz="1200" b="0" i="0">
                <a:solidFill>
                  <a:srgbClr val="333333"/>
                </a:solidFill>
                <a:latin typeface="微软雅黑" panose="020B0503020204020204" charset="-122"/>
                <a:ea typeface="微软雅黑" panose="020B0503020204020204" charset="-122"/>
                <a:cs typeface="微软雅黑" panose="020B0503020204020204" charset="-122"/>
              </a:rPr>
              <a:t>ACF 图用于检测残差序列中的自相关性。</a:t>
            </a:r>
            <a:r>
              <a:rPr sz="1200" b="0" i="0">
                <a:solidFill>
                  <a:srgbClr val="FF0000"/>
                </a:solidFill>
                <a:latin typeface="微软雅黑" panose="020B0503020204020204" charset="-122"/>
                <a:ea typeface="微软雅黑" panose="020B0503020204020204" charset="-122"/>
                <a:cs typeface="微软雅黑" panose="020B0503020204020204" charset="-122"/>
              </a:rPr>
              <a:t>大多数滞后点的自相关系数都落在 95% 置信区间（蓝色虚线）范围内</a:t>
            </a:r>
            <a:r>
              <a:rPr sz="1200" b="0" i="0">
                <a:solidFill>
                  <a:srgbClr val="333333"/>
                </a:solidFill>
                <a:latin typeface="微软雅黑" panose="020B0503020204020204" charset="-122"/>
                <a:ea typeface="微软雅黑" panose="020B0503020204020204" charset="-122"/>
                <a:cs typeface="微软雅黑" panose="020B0503020204020204" charset="-122"/>
              </a:rPr>
              <a:t>，表明残差</a:t>
            </a:r>
            <a:r>
              <a:rPr sz="1200" b="0" i="0">
                <a:solidFill>
                  <a:srgbClr val="FF0000"/>
                </a:solidFill>
                <a:latin typeface="微软雅黑" panose="020B0503020204020204" charset="-122"/>
                <a:ea typeface="微软雅黑" panose="020B0503020204020204" charset="-122"/>
                <a:cs typeface="微软雅黑" panose="020B0503020204020204" charset="-122"/>
              </a:rPr>
              <a:t>基本没有显著的自相关性</a:t>
            </a:r>
            <a:r>
              <a:rPr sz="1200" b="0" i="0">
                <a:solidFill>
                  <a:srgbClr val="333333"/>
                </a:solidFill>
                <a:latin typeface="微软雅黑" panose="020B0503020204020204" charset="-122"/>
                <a:ea typeface="微软雅黑" panose="020B0503020204020204" charset="-122"/>
                <a:cs typeface="微软雅黑" panose="020B0503020204020204" charset="-122"/>
              </a:rPr>
              <a:t>，进一步支持了模型的白噪声假设。</a:t>
            </a:r>
            <a:endParaRPr sz="1200" b="0" i="0">
              <a:solidFill>
                <a:srgbClr val="333333"/>
              </a:solidFill>
              <a:latin typeface="微软雅黑" panose="020B0503020204020204" charset="-122"/>
              <a:ea typeface="微软雅黑" panose="020B0503020204020204" charset="-122"/>
              <a:cs typeface="微软雅黑" panose="020B0503020204020204" charset="-122"/>
            </a:endParaRPr>
          </a:p>
          <a:p>
            <a:pPr marL="142875" indent="0">
              <a:spcAft>
                <a:spcPct val="0"/>
              </a:spcAft>
              <a:buAutoNum type="arabicPeriod"/>
            </a:pPr>
            <a:endParaRPr lang="zh-CN" altLang="en-US" sz="1200" b="0" i="0">
              <a:solidFill>
                <a:srgbClr val="333333"/>
              </a:solidFill>
              <a:latin typeface="微软雅黑" panose="020B0503020204020204" charset="-122"/>
              <a:ea typeface="微软雅黑" panose="020B0503020204020204" charset="-122"/>
              <a:cs typeface="微软雅黑" panose="020B0503020204020204" charset="-122"/>
            </a:endParaRPr>
          </a:p>
          <a:p>
            <a:pPr marL="142875" indent="0">
              <a:spcAft>
                <a:spcPct val="0"/>
              </a:spcAft>
              <a:buAutoNum type="arabicPeriod"/>
            </a:pPr>
            <a:r>
              <a:rPr lang="zh-CN" altLang="en-US" sz="1200" b="0" i="0">
                <a:solidFill>
                  <a:srgbClr val="333333"/>
                </a:solidFill>
                <a:latin typeface="微软雅黑" panose="020B0503020204020204" charset="-122"/>
                <a:ea typeface="微软雅黑" panose="020B0503020204020204" charset="-122"/>
                <a:cs typeface="微软雅黑" panose="020B0503020204020204" charset="-122"/>
              </a:rPr>
              <a:t>残差分布直方图：该图显示了残差的分布情况，并叠加了一条拟合的正态分布曲线。直方图的形状接近对称的钟形，表明残差符合正态分布假设。尽管尾部略有偏离，但整体分布特征良好。</a:t>
            </a:r>
            <a:endParaRPr lang="zh-CN" altLang="en-US" sz="1200" b="0" i="0">
              <a:solidFill>
                <a:srgbClr val="333333"/>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37"/>
          <p:cNvSpPr txBox="1"/>
          <p:nvPr/>
        </p:nvSpPr>
        <p:spPr>
          <a:xfrm>
            <a:off x="1225343" y="231532"/>
            <a:ext cx="1628140" cy="497205"/>
          </a:xfrm>
          <a:prstGeom prst="rect">
            <a:avLst/>
          </a:prstGeom>
          <a:noFill/>
        </p:spPr>
        <p:txBody>
          <a:bodyPr wrap="none" lIns="128579" tIns="64289" rIns="128579" bIns="64289" rtlCol="0">
            <a:spAutoFit/>
          </a:bodyPr>
          <a:lstStyle/>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其他</a:t>
            </a:r>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数据</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25" name="组合 24"/>
          <p:cNvGrpSpPr/>
          <p:nvPr/>
        </p:nvGrpSpPr>
        <p:grpSpPr>
          <a:xfrm>
            <a:off x="611760" y="344616"/>
            <a:ext cx="521716" cy="272998"/>
            <a:chOff x="2789646" y="-737419"/>
            <a:chExt cx="926165" cy="484632"/>
          </a:xfrm>
        </p:grpSpPr>
        <p:sp>
          <p:nvSpPr>
            <p:cNvPr id="26" name="燕尾形 25"/>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27" name="燕尾形 26"/>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29" name="矩形 28"/>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4" name="矩形 3"/>
          <p:cNvSpPr/>
          <p:nvPr>
            <p:custDataLst>
              <p:tags r:id="rId1"/>
            </p:custDataLst>
          </p:nvPr>
        </p:nvSpPr>
        <p:spPr>
          <a:xfrm>
            <a:off x="1964172" y="980574"/>
            <a:ext cx="4055633" cy="2658709"/>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fontAlgn="auto">
              <a:lnSpc>
                <a:spcPct val="130000"/>
              </a:lnSpc>
            </a:pPr>
            <a:endParaRPr lang="zh-CN" altLang="en-US" spc="150">
              <a:solidFill>
                <a:schemeClr val="tx1"/>
              </a:solidFill>
            </a:endParaRPr>
          </a:p>
        </p:txBody>
      </p:sp>
      <p:sp>
        <p:nvSpPr>
          <p:cNvPr id="7" name="文本框 6"/>
          <p:cNvSpPr txBox="1"/>
          <p:nvPr>
            <p:custDataLst>
              <p:tags r:id="rId2"/>
            </p:custDataLst>
          </p:nvPr>
        </p:nvSpPr>
        <p:spPr>
          <a:xfrm>
            <a:off x="2062216" y="1031652"/>
            <a:ext cx="3859285" cy="2574791"/>
          </a:xfrm>
          <a:prstGeom prst="rect">
            <a:avLst/>
          </a:prstGeom>
          <a:noFill/>
        </p:spPr>
        <p:txBody>
          <a:bodyPr wrap="square" rtlCol="0" anchor="t" anchorCtr="0">
            <a:normAutofit/>
          </a:bodyPr>
          <a:p>
            <a:pPr marL="0" lvl="0" indent="0" algn="l">
              <a:lnSpc>
                <a:spcPct val="120000"/>
              </a:lnSpc>
              <a:spcBef>
                <a:spcPts val="0"/>
              </a:spcBef>
              <a:spcAft>
                <a:spcPts val="800"/>
              </a:spcAft>
              <a:buSzPct val="100000"/>
              <a:buNone/>
            </a:pPr>
            <a:r>
              <a:rPr lang="zh-CN" altLang="en-US" sz="1300" spc="60">
                <a:solidFill>
                  <a:schemeClr val="tx1">
                    <a:lumMod val="85000"/>
                    <a:lumOff val="15000"/>
                  </a:schemeClr>
                </a:solidFill>
                <a:latin typeface="微软雅黑" panose="020B0503020204020204" charset="-122"/>
                <a:ea typeface="微软雅黑" panose="020B0503020204020204" charset="-122"/>
              </a:rPr>
              <a:t>从柱状图可以看出，邮编为“2618”的区域平均价格最高，其次是“2603”、“2600”等区域，显示这些区域的房价较高且相对集中。第二部分的柱状堆叠图则展示了这些高价值区域中不同房产类型（house 和 unit）的分布比例。可以发现，绝大多数区域中 house 类型房产占比更高，而某些区域如“2612”显示 unit 的比例较大，反映了区域房产类型差异化的特点。</a:t>
            </a:r>
            <a:endParaRPr lang="zh-CN" altLang="en-US" sz="1300" spc="60">
              <a:solidFill>
                <a:schemeClr val="tx1">
                  <a:lumMod val="85000"/>
                  <a:lumOff val="15000"/>
                </a:schemeClr>
              </a:solidFill>
              <a:latin typeface="微软雅黑" panose="020B0503020204020204" charset="-122"/>
              <a:ea typeface="微软雅黑" panose="020B0503020204020204" charset="-122"/>
            </a:endParaRPr>
          </a:p>
        </p:txBody>
      </p:sp>
      <p:sp>
        <p:nvSpPr>
          <p:cNvPr id="8" name="剪去对角的矩形 7"/>
          <p:cNvSpPr/>
          <p:nvPr>
            <p:custDataLst>
              <p:tags r:id="rId3"/>
            </p:custDataLst>
          </p:nvPr>
        </p:nvSpPr>
        <p:spPr>
          <a:xfrm>
            <a:off x="563675" y="1033256"/>
            <a:ext cx="1185218" cy="1186263"/>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9" name="文本框 18"/>
          <p:cNvSpPr txBox="1"/>
          <p:nvPr>
            <p:custDataLst>
              <p:tags r:id="rId4"/>
            </p:custDataLst>
          </p:nvPr>
        </p:nvSpPr>
        <p:spPr>
          <a:xfrm>
            <a:off x="661301" y="1148675"/>
            <a:ext cx="989967" cy="955425"/>
          </a:xfrm>
          <a:prstGeom prst="rect">
            <a:avLst/>
          </a:prstGeom>
          <a:noFill/>
        </p:spPr>
        <p:txBody>
          <a:bodyPr vert="horz" wrap="square" lIns="91440" tIns="45720" rIns="91440" bIns="45720" rtlCol="0" anchor="t" anchorCtr="0">
            <a:normAutofit lnSpcReduction="10000"/>
          </a:bodyPr>
          <a:p>
            <a:pPr fontAlgn="auto">
              <a:lnSpc>
                <a:spcPct val="130000"/>
              </a:lnSpc>
            </a:pPr>
            <a:r>
              <a:rPr lang="en-US" altLang="zh-CN" sz="4400" b="1" spc="150" dirty="0">
                <a:solidFill>
                  <a:schemeClr val="lt1"/>
                </a:solidFill>
                <a:uFillTx/>
                <a:latin typeface="微软雅黑" panose="020B0503020204020204" charset="-122"/>
                <a:ea typeface="微软雅黑" panose="020B0503020204020204" charset="-122"/>
              </a:rPr>
              <a:t>01</a:t>
            </a:r>
            <a:endParaRPr lang="en-US" altLang="zh-CN" sz="4400" b="1" spc="150" dirty="0">
              <a:solidFill>
                <a:schemeClr val="lt1"/>
              </a:solidFill>
              <a:uFillTx/>
              <a:latin typeface="微软雅黑" panose="020B0503020204020204" charset="-122"/>
              <a:ea typeface="微软雅黑" panose="020B0503020204020204" charset="-122"/>
            </a:endParaRPr>
          </a:p>
        </p:txBody>
      </p:sp>
      <p:sp>
        <p:nvSpPr>
          <p:cNvPr id="23" name="矩形 22"/>
          <p:cNvSpPr/>
          <p:nvPr>
            <p:custDataLst>
              <p:tags r:id="rId5"/>
            </p:custDataLst>
          </p:nvPr>
        </p:nvSpPr>
        <p:spPr>
          <a:xfrm>
            <a:off x="1975496" y="3960573"/>
            <a:ext cx="4055633" cy="2658709"/>
          </a:xfrm>
          <a:prstGeom prst="rect">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fontAlgn="auto">
              <a:lnSpc>
                <a:spcPct val="130000"/>
              </a:lnSpc>
            </a:pPr>
            <a:endParaRPr lang="zh-CN" altLang="en-US" spc="150">
              <a:solidFill>
                <a:schemeClr val="tx1"/>
              </a:solidFill>
            </a:endParaRPr>
          </a:p>
        </p:txBody>
      </p:sp>
      <p:sp>
        <p:nvSpPr>
          <p:cNvPr id="10" name="文本框 9"/>
          <p:cNvSpPr txBox="1"/>
          <p:nvPr>
            <p:custDataLst>
              <p:tags r:id="rId6"/>
            </p:custDataLst>
          </p:nvPr>
        </p:nvSpPr>
        <p:spPr>
          <a:xfrm>
            <a:off x="2073540" y="4011652"/>
            <a:ext cx="3859285" cy="2574791"/>
          </a:xfrm>
          <a:prstGeom prst="rect">
            <a:avLst/>
          </a:prstGeom>
          <a:noFill/>
        </p:spPr>
        <p:txBody>
          <a:bodyPr wrap="square" rtlCol="0" anchor="t" anchorCtr="0">
            <a:normAutofit/>
          </a:bodyPr>
          <a:p>
            <a:pPr marL="0" lvl="0" indent="0" algn="l">
              <a:lnSpc>
                <a:spcPct val="120000"/>
              </a:lnSpc>
              <a:spcBef>
                <a:spcPts val="0"/>
              </a:spcBef>
              <a:spcAft>
                <a:spcPts val="800"/>
              </a:spcAft>
              <a:buSzPct val="100000"/>
              <a:buNone/>
            </a:pPr>
            <a:r>
              <a:rPr lang="zh-CN" altLang="en-US" sz="1300" spc="50">
                <a:solidFill>
                  <a:schemeClr val="tx1">
                    <a:lumMod val="85000"/>
                    <a:lumOff val="15000"/>
                  </a:schemeClr>
                </a:solidFill>
                <a:latin typeface="微软雅黑" panose="020B0503020204020204" charset="-122"/>
                <a:ea typeface="微软雅黑" panose="020B0503020204020204" charset="-122"/>
              </a:rPr>
              <a:t>总体来看，卧室数量越多，房产的平均价格越高，尤其是拥有4到5个卧室的房屋价格显著高于其他类型。而不同房产类型（house 和 unit）在各卧室数量段中均有分布，但 house 的价格普遍较高。下部分折线图展示了不同卧室数量房产价格的时间变化趋势。从中可以观察到，所有房产价格总体呈现上涨趋势，但卧室数量较多（如4和5卧室）的房产价格波动较大，同时也维持在更高的价格区间。</a:t>
            </a:r>
            <a:endParaRPr lang="zh-CN" altLang="en-US" sz="1300" spc="50">
              <a:solidFill>
                <a:schemeClr val="tx1">
                  <a:lumMod val="85000"/>
                  <a:lumOff val="15000"/>
                </a:schemeClr>
              </a:solidFill>
              <a:latin typeface="微软雅黑" panose="020B0503020204020204" charset="-122"/>
              <a:ea typeface="微软雅黑" panose="020B0503020204020204" charset="-122"/>
            </a:endParaRPr>
          </a:p>
        </p:txBody>
      </p:sp>
      <p:sp>
        <p:nvSpPr>
          <p:cNvPr id="11" name="剪去对角的矩形 10"/>
          <p:cNvSpPr/>
          <p:nvPr>
            <p:custDataLst>
              <p:tags r:id="rId7"/>
            </p:custDataLst>
          </p:nvPr>
        </p:nvSpPr>
        <p:spPr>
          <a:xfrm>
            <a:off x="574998" y="4013255"/>
            <a:ext cx="1185218" cy="1186263"/>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2" name="文本框 11"/>
          <p:cNvSpPr txBox="1"/>
          <p:nvPr>
            <p:custDataLst>
              <p:tags r:id="rId8"/>
            </p:custDataLst>
          </p:nvPr>
        </p:nvSpPr>
        <p:spPr>
          <a:xfrm>
            <a:off x="672625" y="4128675"/>
            <a:ext cx="989967" cy="955425"/>
          </a:xfrm>
          <a:prstGeom prst="rect">
            <a:avLst/>
          </a:prstGeom>
          <a:noFill/>
        </p:spPr>
        <p:txBody>
          <a:bodyPr vert="horz" wrap="square" lIns="91440" tIns="45720" rIns="91440" bIns="45720" rtlCol="0" anchor="t" anchorCtr="0">
            <a:normAutofit lnSpcReduction="10000"/>
          </a:bodyPr>
          <a:p>
            <a:pPr fontAlgn="auto">
              <a:lnSpc>
                <a:spcPct val="130000"/>
              </a:lnSpc>
            </a:pPr>
            <a:r>
              <a:rPr lang="en-US" altLang="zh-CN" sz="4400" b="1" spc="150" dirty="0">
                <a:solidFill>
                  <a:schemeClr val="lt1"/>
                </a:solidFill>
                <a:uFillTx/>
                <a:latin typeface="微软雅黑" panose="020B0503020204020204" charset="-122"/>
                <a:ea typeface="微软雅黑" panose="020B0503020204020204" charset="-122"/>
              </a:rPr>
              <a:t>02</a:t>
            </a:r>
            <a:endParaRPr lang="en-US" altLang="zh-CN" sz="4400" b="1" spc="150" dirty="0">
              <a:solidFill>
                <a:schemeClr val="lt1"/>
              </a:solidFill>
              <a:uFillTx/>
              <a:latin typeface="微软雅黑" panose="020B0503020204020204" charset="-122"/>
              <a:ea typeface="微软雅黑" panose="020B0503020204020204" charset="-122"/>
            </a:endParaRPr>
          </a:p>
        </p:txBody>
      </p:sp>
      <p:pic>
        <p:nvPicPr>
          <p:cNvPr id="2" name="图片 1"/>
          <p:cNvPicPr>
            <a:picLocks noChangeAspect="1"/>
          </p:cNvPicPr>
          <p:nvPr>
            <p:custDataLst>
              <p:tags r:id="rId9"/>
            </p:custDataLst>
          </p:nvPr>
        </p:nvPicPr>
        <p:blipFill rotWithShape="1">
          <a:blip r:embed="rId10"/>
          <a:srcRect/>
          <a:stretch>
            <a:fillRect/>
          </a:stretch>
        </p:blipFill>
        <p:spPr>
          <a:xfrm>
            <a:off x="6777990" y="980440"/>
            <a:ext cx="4302760" cy="2658745"/>
          </a:xfrm>
          <a:custGeom>
            <a:avLst/>
            <a:gdLst/>
            <a:ahLst/>
            <a:cxnLst>
              <a:cxn ang="3">
                <a:pos x="hc" y="t"/>
              </a:cxn>
              <a:cxn ang="cd2">
                <a:pos x="l" y="vc"/>
              </a:cxn>
              <a:cxn ang="cd4">
                <a:pos x="hc" y="b"/>
              </a:cxn>
              <a:cxn ang="0">
                <a:pos x="r" y="vc"/>
              </a:cxn>
            </a:cxnLst>
            <a:rect l="l" t="t" r="r" b="b"/>
            <a:pathLst>
              <a:path w="9360" h="3360">
                <a:moveTo>
                  <a:pt x="0" y="0"/>
                </a:moveTo>
                <a:lnTo>
                  <a:pt x="9360" y="0"/>
                </a:lnTo>
                <a:lnTo>
                  <a:pt x="9360" y="3360"/>
                </a:lnTo>
                <a:lnTo>
                  <a:pt x="0" y="3360"/>
                </a:lnTo>
                <a:lnTo>
                  <a:pt x="0" y="0"/>
                </a:lnTo>
                <a:close/>
              </a:path>
            </a:pathLst>
          </a:custGeom>
        </p:spPr>
      </p:pic>
      <p:pic>
        <p:nvPicPr>
          <p:cNvPr id="6" name="图片 5"/>
          <p:cNvPicPr>
            <a:picLocks noChangeAspect="1"/>
          </p:cNvPicPr>
          <p:nvPr>
            <p:custDataLst>
              <p:tags r:id="rId11"/>
            </p:custDataLst>
          </p:nvPr>
        </p:nvPicPr>
        <p:blipFill rotWithShape="1">
          <a:blip r:embed="rId12"/>
          <a:srcRect/>
          <a:stretch>
            <a:fillRect/>
          </a:stretch>
        </p:blipFill>
        <p:spPr>
          <a:xfrm>
            <a:off x="6777990" y="3960495"/>
            <a:ext cx="4302760" cy="2658745"/>
          </a:xfrm>
          <a:custGeom>
            <a:avLst/>
            <a:gdLst/>
            <a:ahLst/>
            <a:cxnLst>
              <a:cxn ang="3">
                <a:pos x="hc" y="t"/>
              </a:cxn>
              <a:cxn ang="cd2">
                <a:pos x="l" y="vc"/>
              </a:cxn>
              <a:cxn ang="cd4">
                <a:pos x="hc" y="b"/>
              </a:cxn>
              <a:cxn ang="0">
                <a:pos x="r" y="vc"/>
              </a:cxn>
            </a:cxnLst>
            <a:rect l="l" t="t" r="r" b="b"/>
            <a:pathLst>
              <a:path w="9360" h="3360">
                <a:moveTo>
                  <a:pt x="0" y="0"/>
                </a:moveTo>
                <a:lnTo>
                  <a:pt x="9360" y="0"/>
                </a:lnTo>
                <a:lnTo>
                  <a:pt x="9360" y="3360"/>
                </a:lnTo>
                <a:lnTo>
                  <a:pt x="0" y="3360"/>
                </a:lnTo>
                <a:lnTo>
                  <a:pt x="0" y="0"/>
                </a:lnTo>
                <a:close/>
              </a:path>
            </a:pathLst>
          </a:custGeom>
        </p:spPr>
      </p:pic>
      <mc:AlternateContent xmlns:mc="http://schemas.openxmlformats.org/markup-compatibility/2006" xmlns:p14="http://schemas.microsoft.com/office/powerpoint/2010/main">
        <mc:Choice Requires="p14">
          <p:contentPart r:id="rId13" p14:bwMode="auto">
            <p14:nvContentPartPr>
              <p14:cNvPr id="3" name="墨迹 2"/>
              <p14:cNvContentPartPr/>
              <p14:nvPr/>
            </p14:nvContentPartPr>
            <p14:xfrm>
              <a:off x="6783070" y="1239520"/>
              <a:ext cx="105410" cy="340360"/>
            </p14:xfrm>
          </p:contentPart>
        </mc:Choice>
        <mc:Fallback xmlns="">
          <p:pic>
            <p:nvPicPr>
              <p:cNvPr id="3" name="墨迹 2"/>
            </p:nvPicPr>
            <p:blipFill>
              <a:blip r:embed="rId14"/>
            </p:blipFill>
            <p:spPr>
              <a:xfrm>
                <a:off x="6783070" y="1239520"/>
                <a:ext cx="105410" cy="340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5" name="墨迹 4"/>
              <p14:cNvContentPartPr/>
              <p14:nvPr/>
            </p14:nvContentPartPr>
            <p14:xfrm>
              <a:off x="6792595" y="4176395"/>
              <a:ext cx="95885" cy="324485"/>
            </p14:xfrm>
          </p:contentPart>
        </mc:Choice>
        <mc:Fallback xmlns="">
          <p:pic>
            <p:nvPicPr>
              <p:cNvPr id="5" name="墨迹 4"/>
            </p:nvPicPr>
            <p:blipFill>
              <a:blip r:embed="rId16"/>
            </p:blipFill>
            <p:spPr>
              <a:xfrm>
                <a:off x="6792595" y="4176395"/>
                <a:ext cx="95885" cy="324485"/>
              </a:xfrm>
              <a:prstGeom prst="rect"/>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4" name="矩形 3"/>
          <p:cNvSpPr/>
          <p:nvPr>
            <p:custDataLst>
              <p:tags r:id="rId1"/>
            </p:custDataLst>
          </p:nvPr>
        </p:nvSpPr>
        <p:spPr>
          <a:xfrm>
            <a:off x="611505" y="1291590"/>
            <a:ext cx="3098800" cy="4527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400">
                <a:latin typeface="黑体" panose="02010609060101010101" charset="-122"/>
                <a:ea typeface="黑体" panose="02010609060101010101" charset="-122"/>
              </a:rPr>
              <a:t>House 聚焦高端市场与长期自住需求</a:t>
            </a:r>
            <a:endParaRPr sz="1400">
              <a:latin typeface="黑体" panose="02010609060101010101" charset="-122"/>
              <a:ea typeface="黑体" panose="02010609060101010101" charset="-122"/>
            </a:endParaRPr>
          </a:p>
          <a:p>
            <a:pPr algn="ctr"/>
            <a:r>
              <a:rPr sz="1400">
                <a:latin typeface="黑体" panose="02010609060101010101" charset="-122"/>
                <a:ea typeface="黑体" panose="02010609060101010101" charset="-122"/>
              </a:rPr>
              <a:t>Unit 主攻低价投资市场</a:t>
            </a:r>
            <a:endParaRPr sz="1400">
              <a:latin typeface="黑体" panose="02010609060101010101" charset="-122"/>
              <a:ea typeface="黑体" panose="02010609060101010101" charset="-122"/>
            </a:endParaRPr>
          </a:p>
        </p:txBody>
      </p:sp>
      <p:sp>
        <p:nvSpPr>
          <p:cNvPr id="11" name="矩形 10"/>
          <p:cNvSpPr/>
          <p:nvPr>
            <p:custDataLst>
              <p:tags r:id="rId2"/>
            </p:custDataLst>
          </p:nvPr>
        </p:nvSpPr>
        <p:spPr>
          <a:xfrm>
            <a:off x="5995670" y="1291590"/>
            <a:ext cx="2117090" cy="452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1400">
                <a:latin typeface="黑体" panose="02010609060101010101" charset="-122"/>
                <a:ea typeface="黑体" panose="02010609060101010101" charset="-122"/>
              </a:rPr>
              <a:t>根据区域差异推荐房型</a:t>
            </a:r>
            <a:endParaRPr lang="zh-CN" altLang="en-US" sz="1400" dirty="0" smtClean="0">
              <a:solidFill>
                <a:schemeClr val="bg1"/>
              </a:solidFill>
              <a:latin typeface="黑体" panose="02010609060101010101" charset="-122"/>
              <a:ea typeface="黑体" panose="02010609060101010101" charset="-122"/>
            </a:endParaRPr>
          </a:p>
        </p:txBody>
      </p:sp>
      <p:sp>
        <p:nvSpPr>
          <p:cNvPr id="12" name="矩形 11"/>
          <p:cNvSpPr/>
          <p:nvPr>
            <p:custDataLst>
              <p:tags r:id="rId3"/>
            </p:custDataLst>
          </p:nvPr>
        </p:nvSpPr>
        <p:spPr>
          <a:xfrm>
            <a:off x="611505" y="4549140"/>
            <a:ext cx="3098800" cy="46291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1400">
                <a:latin typeface="黑体" panose="02010609060101010101" charset="-122"/>
                <a:ea typeface="黑体" panose="02010609060101010101" charset="-122"/>
              </a:rPr>
              <a:t>针对高价值区域的投资机会</a:t>
            </a:r>
            <a:endParaRPr sz="1400">
              <a:latin typeface="黑体" panose="02010609060101010101" charset="-122"/>
              <a:ea typeface="黑体" panose="02010609060101010101" charset="-122"/>
            </a:endParaRPr>
          </a:p>
        </p:txBody>
      </p:sp>
      <p:sp>
        <p:nvSpPr>
          <p:cNvPr id="13" name="矩形 12"/>
          <p:cNvSpPr/>
          <p:nvPr>
            <p:custDataLst>
              <p:tags r:id="rId4"/>
            </p:custDataLst>
          </p:nvPr>
        </p:nvSpPr>
        <p:spPr>
          <a:xfrm>
            <a:off x="5995618" y="4549160"/>
            <a:ext cx="2116368" cy="4630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smtClean="0">
                <a:solidFill>
                  <a:schemeClr val="bg1"/>
                </a:solidFill>
                <a:latin typeface="汉仪旗黑-55简" panose="00020600040101010101" charset="-128"/>
                <a:ea typeface="汉仪旗黑-55简" panose="00020600040101010101" charset="-128"/>
              </a:rPr>
              <a:t>房型与卧室数量的选择</a:t>
            </a:r>
            <a:endParaRPr lang="zh-CN" altLang="en-US" sz="1400" dirty="0" smtClean="0">
              <a:solidFill>
                <a:schemeClr val="bg1"/>
              </a:solidFill>
              <a:latin typeface="汉仪旗黑-55简" panose="00020600040101010101" charset="-128"/>
              <a:ea typeface="汉仪旗黑-55简" panose="00020600040101010101" charset="-128"/>
            </a:endParaRPr>
          </a:p>
        </p:txBody>
      </p:sp>
      <p:sp>
        <p:nvSpPr>
          <p:cNvPr id="3" name="文本框 37"/>
          <p:cNvSpPr txBox="1"/>
          <p:nvPr/>
        </p:nvSpPr>
        <p:spPr>
          <a:xfrm>
            <a:off x="1225343" y="231532"/>
            <a:ext cx="1971040" cy="497205"/>
          </a:xfrm>
          <a:prstGeom prst="rect">
            <a:avLst/>
          </a:prstGeom>
          <a:noFill/>
        </p:spPr>
        <p:txBody>
          <a:bodyPr wrap="none" lIns="128579" tIns="64289" rIns="128579" bIns="64289" rtlCol="0">
            <a:spAutoFit/>
          </a:bodyPr>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结论与建议</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sp>
        <p:nvSpPr>
          <p:cNvPr id="17" name="文本框 16"/>
          <p:cNvSpPr txBox="1"/>
          <p:nvPr/>
        </p:nvSpPr>
        <p:spPr>
          <a:xfrm>
            <a:off x="611505" y="1852295"/>
            <a:ext cx="4785995" cy="2111375"/>
          </a:xfrm>
          <a:prstGeom prst="rect">
            <a:avLst/>
          </a:prstGeom>
          <a:noFill/>
        </p:spPr>
        <p:txBody>
          <a:bodyPr wrap="square" rtlCol="0" anchor="t">
            <a:noAutofit/>
          </a:bodyPr>
          <a:p>
            <a:pPr marL="171450" lvl="0" indent="-171450">
              <a:buFont typeface="Arial" panose="020B0604020202020204" pitchFamily="34" charset="0"/>
              <a:buChar char="•"/>
            </a:pPr>
            <a:r>
              <a:rPr lang="zh-CN" altLang="en-US" sz="1200"/>
              <a:t>House 类型房产价格普遍较高，适合定位于高端市场或满足长期自住需求的客户。房产中介可以将 House 的核心优势（如更大的居住面积、更好的私密性、独立庭院等）作为宣传重点，吸引注重生活品质的家庭购房者。同时，对于高价值区域的 House，可以推荐作为长期投资的优质选择，因其增值潜力较大。</a:t>
            </a:r>
            <a:endParaRPr lang="zh-CN" altLang="en-US" sz="1200"/>
          </a:p>
          <a:p>
            <a:pPr marL="171450" lvl="0" indent="-171450">
              <a:buFont typeface="Arial" panose="020B0604020202020204" pitchFamily="34" charset="0"/>
              <a:buChar char="•"/>
            </a:pPr>
            <a:endParaRPr lang="zh-CN" altLang="en-US" sz="1200"/>
          </a:p>
          <a:p>
            <a:pPr marL="171450" lvl="0" indent="-171450">
              <a:buFont typeface="Arial" panose="020B0604020202020204" pitchFamily="34" charset="0"/>
              <a:buChar char="•"/>
            </a:pPr>
            <a:r>
              <a:rPr lang="zh-CN" altLang="en-US" sz="1200"/>
              <a:t>Unit 类型房产价格相对较低，适合年轻人、小型家庭或投资者购买。房产中介可以将 Unit 的便利性（如靠近交通枢纽、商业中心）、较低的维护成本，以及稳定的租赁需求作为卖点吸引客户。此外，购房者如果关注租金回报率，可以重点考虑热门区域的 Unit 作为投资组合的一部分。</a:t>
            </a:r>
            <a:endParaRPr lang="zh-CN" altLang="en-US" sz="1200"/>
          </a:p>
        </p:txBody>
      </p:sp>
      <p:sp>
        <p:nvSpPr>
          <p:cNvPr id="18" name="文本框 17"/>
          <p:cNvSpPr txBox="1"/>
          <p:nvPr/>
        </p:nvSpPr>
        <p:spPr>
          <a:xfrm>
            <a:off x="5995618" y="1852610"/>
            <a:ext cx="5573745" cy="829945"/>
          </a:xfrm>
          <a:prstGeom prst="rect">
            <a:avLst/>
          </a:prstGeom>
          <a:noFill/>
        </p:spPr>
        <p:txBody>
          <a:bodyPr wrap="square" rtlCol="0" anchor="t">
            <a:noAutofit/>
          </a:bodyPr>
          <a:p>
            <a:pPr lvl="0" indent="0">
              <a:buNone/>
            </a:pPr>
            <a:r>
              <a:rPr lang="zh-CN" altLang="en-US" sz="1200"/>
              <a:t>在郊区或地广人稀的区域，House 往往更符合市场需求，因其提供更多居住空间和更好的生活品质；而在市区或商业密集区，Unit 更受欢迎，因其价格低且交通便利。因此，房产中介在推广时应根据区域特点进行精准推荐，例如在市区优先推广 Unit，而在郊区重点宣传 House。</a:t>
            </a:r>
            <a:endParaRPr lang="zh-CN" altLang="en-US" sz="1200"/>
          </a:p>
        </p:txBody>
      </p:sp>
      <p:sp>
        <p:nvSpPr>
          <p:cNvPr id="22" name="文本框 21"/>
          <p:cNvSpPr txBox="1"/>
          <p:nvPr/>
        </p:nvSpPr>
        <p:spPr>
          <a:xfrm>
            <a:off x="611712" y="5039381"/>
            <a:ext cx="4786210" cy="1568450"/>
          </a:xfrm>
          <a:prstGeom prst="rect">
            <a:avLst/>
          </a:prstGeom>
          <a:noFill/>
        </p:spPr>
        <p:txBody>
          <a:bodyPr wrap="square" rtlCol="0" anchor="t">
            <a:noAutofit/>
          </a:bodyPr>
          <a:p>
            <a:pPr lvl="0" indent="0">
              <a:buNone/>
            </a:pPr>
            <a:r>
              <a:rPr sz="1200"/>
              <a:t>从邮政编码的高价值区域分析中可以看出，房价较高的区域集中在特定邮政编码，例如`2618`、`2603`等。这些区域可能由于良好的地理位置或高需求而保持较高的房价水平。因此，房产中介可以优先在这些区域集中资源，例如推广高端房产项目或吸引高净值客户群体。购房者则需要根据自身预算，考虑是否在这些区域进行投资，特别是在这些区域房价稳定增长的情况下。</a:t>
            </a:r>
            <a:endParaRPr sz="1200"/>
          </a:p>
        </p:txBody>
      </p:sp>
      <p:sp>
        <p:nvSpPr>
          <p:cNvPr id="23" name="文本框 22"/>
          <p:cNvSpPr txBox="1"/>
          <p:nvPr/>
        </p:nvSpPr>
        <p:spPr>
          <a:xfrm>
            <a:off x="5995618" y="5193644"/>
            <a:ext cx="5573795" cy="645160"/>
          </a:xfrm>
          <a:prstGeom prst="rect">
            <a:avLst/>
          </a:prstGeom>
          <a:noFill/>
        </p:spPr>
        <p:txBody>
          <a:bodyPr wrap="square" rtlCol="0" anchor="t">
            <a:noAutofit/>
          </a:bodyPr>
          <a:p>
            <a:r>
              <a:rPr sz="1200"/>
              <a:t>对于卧室数量的分析表明，卧室较多（如4-5间）的房产通常价格较高，但在某些区域或房型中，其价格涨幅可能趋于平缓。如果购房者注重性价比，选择卧室数量适中的房型（如3间）可能会是更好的选择。而房产中介可以通过分析区域内需求，推荐符合购房者预算和需求的房型，优化房产匹配。</a:t>
            </a:r>
            <a:endParaRPr sz="12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3" name="文本框 37"/>
          <p:cNvSpPr txBox="1"/>
          <p:nvPr/>
        </p:nvSpPr>
        <p:spPr>
          <a:xfrm>
            <a:off x="1225343" y="231532"/>
            <a:ext cx="1628140" cy="497205"/>
          </a:xfrm>
          <a:prstGeom prst="rect">
            <a:avLst/>
          </a:prstGeom>
          <a:noFill/>
        </p:spPr>
        <p:txBody>
          <a:bodyPr wrap="none" lIns="128579" tIns="64289" rIns="128579" bIns="64289" rtlCol="0">
            <a:spAutoFit/>
          </a:bodyPr>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存在不足</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cxnSp>
        <p:nvCxnSpPr>
          <p:cNvPr id="2" name="直接连接符 1"/>
          <p:cNvCxnSpPr/>
          <p:nvPr>
            <p:custDataLst>
              <p:tags r:id="rId1"/>
            </p:custDataLst>
          </p:nvPr>
        </p:nvCxnSpPr>
        <p:spPr>
          <a:xfrm flipH="1">
            <a:off x="870585" y="1706245"/>
            <a:ext cx="5080" cy="2385211"/>
          </a:xfrm>
          <a:prstGeom prst="line">
            <a:avLst/>
          </a:prstGeom>
          <a:ln w="25400">
            <a:gradFill>
              <a:gsLst>
                <a:gs pos="17000">
                  <a:schemeClr val="accent1">
                    <a:alpha val="0"/>
                  </a:schemeClr>
                </a:gs>
                <a:gs pos="61000">
                  <a:schemeClr val="accent1">
                    <a:alpha val="100000"/>
                  </a:schemeClr>
                </a:gs>
              </a:gsLst>
              <a:lin ang="162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custDataLst>
              <p:tags r:id="rId2"/>
            </p:custDataLst>
          </p:nvPr>
        </p:nvCxnSpPr>
        <p:spPr>
          <a:xfrm flipH="1" flipV="1">
            <a:off x="2818130" y="3668395"/>
            <a:ext cx="1905" cy="2385211"/>
          </a:xfrm>
          <a:prstGeom prst="line">
            <a:avLst/>
          </a:prstGeom>
          <a:ln w="25400">
            <a:gradFill>
              <a:gsLst>
                <a:gs pos="17000">
                  <a:schemeClr val="accent2">
                    <a:alpha val="0"/>
                  </a:schemeClr>
                </a:gs>
                <a:gs pos="61000">
                  <a:schemeClr val="accent2">
                    <a:alpha val="100000"/>
                  </a:schemeClr>
                </a:gs>
              </a:gsLst>
              <a:lin ang="16200000" scaled="1"/>
            </a:gra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flipH="1">
            <a:off x="4712335" y="1706245"/>
            <a:ext cx="5080" cy="2385211"/>
          </a:xfrm>
          <a:prstGeom prst="line">
            <a:avLst/>
          </a:prstGeom>
          <a:ln w="25400">
            <a:gradFill>
              <a:gsLst>
                <a:gs pos="17000">
                  <a:schemeClr val="accent1">
                    <a:alpha val="0"/>
                  </a:schemeClr>
                </a:gs>
                <a:gs pos="61000">
                  <a:schemeClr val="accent1">
                    <a:alpha val="100000"/>
                  </a:schemeClr>
                </a:gs>
              </a:gsLst>
              <a:lin ang="16200000" scaled="1"/>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4"/>
            </p:custDataLst>
          </p:nvPr>
        </p:nvCxnSpPr>
        <p:spPr>
          <a:xfrm flipH="1">
            <a:off x="8549005" y="1706245"/>
            <a:ext cx="5080" cy="2385211"/>
          </a:xfrm>
          <a:prstGeom prst="line">
            <a:avLst/>
          </a:prstGeom>
          <a:ln w="25400">
            <a:gradFill>
              <a:gsLst>
                <a:gs pos="17000">
                  <a:schemeClr val="accent1">
                    <a:alpha val="0"/>
                  </a:schemeClr>
                </a:gs>
                <a:gs pos="61000">
                  <a:schemeClr val="accent1">
                    <a:alpha val="100000"/>
                  </a:schemeClr>
                </a:gs>
              </a:gsLst>
              <a:lin ang="16200000" scaled="1"/>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custDataLst>
              <p:tags r:id="rId5"/>
            </p:custDataLst>
          </p:nvPr>
        </p:nvCxnSpPr>
        <p:spPr>
          <a:xfrm flipH="1" flipV="1">
            <a:off x="6654800" y="3668395"/>
            <a:ext cx="1905" cy="2385211"/>
          </a:xfrm>
          <a:prstGeom prst="line">
            <a:avLst/>
          </a:prstGeom>
          <a:ln w="25400">
            <a:gradFill>
              <a:gsLst>
                <a:gs pos="17000">
                  <a:schemeClr val="accent2">
                    <a:alpha val="0"/>
                  </a:schemeClr>
                </a:gs>
                <a:gs pos="61000">
                  <a:schemeClr val="accent2">
                    <a:alpha val="100000"/>
                  </a:schemeClr>
                </a:gs>
              </a:gsLst>
              <a:lin ang="16200000" scaled="1"/>
            </a:gradFill>
          </a:ln>
        </p:spPr>
        <p:style>
          <a:lnRef idx="1">
            <a:schemeClr val="accent1"/>
          </a:lnRef>
          <a:fillRef idx="0">
            <a:schemeClr val="accent1"/>
          </a:fillRef>
          <a:effectRef idx="0">
            <a:schemeClr val="accent1"/>
          </a:effectRef>
          <a:fontRef idx="minor">
            <a:schemeClr val="tx1"/>
          </a:fontRef>
        </p:style>
      </p:cxnSp>
      <p:sp>
        <p:nvSpPr>
          <p:cNvPr id="9" name="五边形 8"/>
          <p:cNvSpPr/>
          <p:nvPr>
            <p:custDataLst>
              <p:tags r:id="rId6"/>
            </p:custDataLst>
          </p:nvPr>
        </p:nvSpPr>
        <p:spPr>
          <a:xfrm>
            <a:off x="696595" y="3639820"/>
            <a:ext cx="10800080" cy="496527"/>
          </a:xfrm>
          <a:prstGeom prst="homePlate">
            <a:avLst/>
          </a:prstGeom>
          <a:solidFill>
            <a:schemeClr val="accent1"/>
          </a:solidFill>
          <a:ln w="19050">
            <a:gradFill>
              <a:gsLst>
                <a:gs pos="20000">
                  <a:schemeClr val="accent1">
                    <a:alpha val="0"/>
                  </a:schemeClr>
                </a:gs>
                <a:gs pos="90000">
                  <a:schemeClr val="accent1">
                    <a:alpha val="100000"/>
                  </a:schemeClr>
                </a:gs>
              </a:gsLst>
              <a:lin ang="0" scaled="1"/>
            </a:gra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a:solidFill>
                <a:schemeClr val="lt1"/>
              </a:solidFill>
              <a:sym typeface="+mn-ea"/>
            </a:endParaRPr>
          </a:p>
        </p:txBody>
      </p:sp>
      <p:cxnSp>
        <p:nvCxnSpPr>
          <p:cNvPr id="25" name="直接箭头连接符 24"/>
          <p:cNvCxnSpPr/>
          <p:nvPr>
            <p:custDataLst>
              <p:tags r:id="rId7"/>
            </p:custDataLst>
          </p:nvPr>
        </p:nvCxnSpPr>
        <p:spPr>
          <a:xfrm>
            <a:off x="696595" y="3888105"/>
            <a:ext cx="10569575" cy="0"/>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8"/>
            </p:custDataLst>
          </p:nvPr>
        </p:nvSpPr>
        <p:spPr>
          <a:xfrm>
            <a:off x="1008380" y="2339340"/>
            <a:ext cx="3578225" cy="1043940"/>
          </a:xfrm>
          <a:prstGeom prst="rect">
            <a:avLst/>
          </a:prstGeom>
          <a:noFill/>
        </p:spPr>
        <p:txBody>
          <a:bodyPr wrap="square" lIns="0" tIns="0" rIns="0" bIns="0" rtlCol="0" anchor="t" anchorCtr="0">
            <a:noAutofit/>
          </a:bodyPr>
          <a:p>
            <a:pPr defTabSz="457200">
              <a:lnSpc>
                <a:spcPct val="150000"/>
              </a:lnSpc>
              <a:spcBef>
                <a:spcPct val="0"/>
              </a:spcBef>
              <a:spcAft>
                <a:spcPct val="0"/>
              </a:spcAft>
            </a:pPr>
            <a:r>
              <a:rPr lang="zh-CN" altLang="en-US" sz="1400" dirty="0">
                <a:solidFill>
                  <a:schemeClr val="tx1">
                    <a:lumMod val="85000"/>
                    <a:lumOff val="15000"/>
                  </a:schemeClr>
                </a:solidFill>
                <a:latin typeface="+mn-ea"/>
                <a:cs typeface="+mn-ea"/>
              </a:rPr>
              <a:t>目前模型仅基于时间序列数据构建，未考虑影响房价的关键外部因素（如政策变动、利率、经济增长、人口迁移等），这可能导致模型在面对实际市场波动时失去鲁棒性。</a:t>
            </a:r>
            <a:endParaRPr lang="zh-CN" altLang="en-US" sz="1400" dirty="0">
              <a:solidFill>
                <a:schemeClr val="tx1">
                  <a:lumMod val="85000"/>
                  <a:lumOff val="15000"/>
                </a:schemeClr>
              </a:solidFill>
              <a:latin typeface="+mn-ea"/>
              <a:cs typeface="+mn-ea"/>
            </a:endParaRPr>
          </a:p>
        </p:txBody>
      </p:sp>
      <p:sp>
        <p:nvSpPr>
          <p:cNvPr id="15" name="流程图: 延期 14"/>
          <p:cNvSpPr/>
          <p:nvPr>
            <p:custDataLst>
              <p:tags r:id="rId9"/>
            </p:custDataLst>
          </p:nvPr>
        </p:nvSpPr>
        <p:spPr>
          <a:xfrm>
            <a:off x="875665" y="1707515"/>
            <a:ext cx="475200" cy="507598"/>
          </a:xfrm>
          <a:prstGeom prst="flowChartDelay">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b="1">
                <a:solidFill>
                  <a:srgbClr val="FFFFFF"/>
                </a:solidFill>
                <a:effectLst>
                  <a:outerShdw blurRad="50800" dist="38100" dir="5400000" algn="t" rotWithShape="0">
                    <a:schemeClr val="accent1">
                      <a:lumMod val="75000"/>
                      <a:alpha val="40000"/>
                    </a:schemeClr>
                  </a:outerShdw>
                </a:effectLst>
                <a:latin typeface="+mn-ea"/>
                <a:cs typeface="+mn-ea"/>
                <a:sym typeface="+mn-ea"/>
              </a:rPr>
              <a:t>01</a:t>
            </a:r>
            <a:endParaRPr lang="en-US" altLang="zh-CN" b="1" dirty="0">
              <a:solidFill>
                <a:srgbClr val="FFFFFF"/>
              </a:solidFill>
              <a:effectLst>
                <a:outerShdw blurRad="50800" dist="38100" dir="5400000" algn="t" rotWithShape="0">
                  <a:schemeClr val="accent1">
                    <a:lumMod val="75000"/>
                    <a:alpha val="40000"/>
                  </a:schemeClr>
                </a:outerShdw>
              </a:effectLst>
              <a:latin typeface="+mn-ea"/>
              <a:cs typeface="+mn-ea"/>
              <a:sym typeface="+mn-ea"/>
            </a:endParaRPr>
          </a:p>
        </p:txBody>
      </p:sp>
      <p:sp>
        <p:nvSpPr>
          <p:cNvPr id="16" name="矩形 15"/>
          <p:cNvSpPr/>
          <p:nvPr>
            <p:custDataLst>
              <p:tags r:id="rId10"/>
            </p:custDataLst>
          </p:nvPr>
        </p:nvSpPr>
        <p:spPr>
          <a:xfrm>
            <a:off x="1559560" y="1774190"/>
            <a:ext cx="3020695" cy="385445"/>
          </a:xfrm>
          <a:prstGeom prst="rect">
            <a:avLst/>
          </a:prstGeom>
          <a:noFill/>
        </p:spPr>
        <p:txBody>
          <a:bodyPr wrap="square" lIns="0" tIns="0" rIns="0" bIns="0" rtlCol="0" anchor="ctr" anchorCtr="0">
            <a:noAutofit/>
          </a:bodyPr>
          <a:p>
            <a:pPr>
              <a:spcBef>
                <a:spcPct val="0"/>
              </a:spcBef>
              <a:spcAft>
                <a:spcPct val="0"/>
              </a:spcAft>
            </a:pPr>
            <a:r>
              <a:rPr lang="zh-CN" altLang="en-US" sz="2000" b="1" dirty="0">
                <a:solidFill>
                  <a:schemeClr val="accent1"/>
                </a:solidFill>
                <a:latin typeface="+mn-ea"/>
                <a:cs typeface="+mn-ea"/>
              </a:rPr>
              <a:t>外部影响因素未纳入建模</a:t>
            </a:r>
            <a:endParaRPr lang="zh-CN" altLang="en-US" sz="2000" b="1" dirty="0">
              <a:solidFill>
                <a:schemeClr val="accent1"/>
              </a:solidFill>
              <a:latin typeface="+mn-ea"/>
              <a:cs typeface="+mn-ea"/>
            </a:endParaRPr>
          </a:p>
        </p:txBody>
      </p:sp>
      <p:sp>
        <p:nvSpPr>
          <p:cNvPr id="28" name="椭圆 27"/>
          <p:cNvSpPr/>
          <p:nvPr>
            <p:custDataLst>
              <p:tags r:id="rId11"/>
            </p:custDataLst>
          </p:nvPr>
        </p:nvSpPr>
        <p:spPr>
          <a:xfrm>
            <a:off x="817245" y="3850005"/>
            <a:ext cx="93600" cy="94656"/>
          </a:xfrm>
          <a:prstGeom prst="ellipse">
            <a:avLst/>
          </a:prstGeom>
          <a:solidFill>
            <a:schemeClr val="accent1">
              <a:lumMod val="40000"/>
              <a:lumOff val="6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chemeClr val="lt1"/>
              </a:solidFill>
              <a:cs typeface="微软雅黑" panose="020B0503020204020204" charset="-122"/>
            </a:endParaRPr>
          </a:p>
        </p:txBody>
      </p:sp>
      <p:sp>
        <p:nvSpPr>
          <p:cNvPr id="29" name="椭圆 28"/>
          <p:cNvSpPr/>
          <p:nvPr>
            <p:custDataLst>
              <p:tags r:id="rId12"/>
            </p:custDataLst>
          </p:nvPr>
        </p:nvSpPr>
        <p:spPr>
          <a:xfrm>
            <a:off x="2764790" y="3850005"/>
            <a:ext cx="93600" cy="94656"/>
          </a:xfrm>
          <a:prstGeom prst="ellipse">
            <a:avLst/>
          </a:prstGeom>
          <a:solidFill>
            <a:schemeClr val="accent2">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chemeClr val="lt1"/>
              </a:solidFill>
              <a:cs typeface="微软雅黑" panose="020B0503020204020204" charset="-122"/>
            </a:endParaRPr>
          </a:p>
        </p:txBody>
      </p:sp>
      <p:sp>
        <p:nvSpPr>
          <p:cNvPr id="19" name="矩形 18"/>
          <p:cNvSpPr/>
          <p:nvPr>
            <p:custDataLst>
              <p:tags r:id="rId13"/>
            </p:custDataLst>
          </p:nvPr>
        </p:nvSpPr>
        <p:spPr>
          <a:xfrm>
            <a:off x="2950210" y="4310380"/>
            <a:ext cx="3484245" cy="1146810"/>
          </a:xfrm>
          <a:prstGeom prst="rect">
            <a:avLst/>
          </a:prstGeom>
          <a:noFill/>
        </p:spPr>
        <p:txBody>
          <a:bodyPr wrap="square" lIns="0" tIns="0" rIns="0" bIns="0" rtlCol="0" anchor="b" anchorCtr="0">
            <a:noAutofit/>
          </a:bodyPr>
          <a:p>
            <a:pPr defTabSz="457200">
              <a:lnSpc>
                <a:spcPct val="150000"/>
              </a:lnSpc>
              <a:spcBef>
                <a:spcPct val="0"/>
              </a:spcBef>
              <a:spcAft>
                <a:spcPct val="0"/>
              </a:spcAft>
            </a:pPr>
            <a:r>
              <a:rPr lang="zh-CN" altLang="en-US" sz="1400" dirty="0">
                <a:solidFill>
                  <a:schemeClr val="tx1">
                    <a:lumMod val="85000"/>
                    <a:lumOff val="15000"/>
                  </a:schemeClr>
                </a:solidFill>
                <a:latin typeface="+mn-ea"/>
                <a:cs typeface="+mn-ea"/>
              </a:rPr>
              <a:t>ARIMA模型假设时间序列具有线性特性，而实际房价可能存在复杂的非线性规律，例如周期性变化、突发事件等，这些复杂模式未能被捕捉。</a:t>
            </a:r>
            <a:endParaRPr lang="zh-CN" altLang="en-US" sz="1400" dirty="0">
              <a:solidFill>
                <a:schemeClr val="tx1">
                  <a:lumMod val="85000"/>
                  <a:lumOff val="15000"/>
                </a:schemeClr>
              </a:solidFill>
              <a:latin typeface="+mn-ea"/>
              <a:cs typeface="+mn-ea"/>
            </a:endParaRPr>
          </a:p>
        </p:txBody>
      </p:sp>
      <p:sp>
        <p:nvSpPr>
          <p:cNvPr id="42" name="流程图: 延期 41"/>
          <p:cNvSpPr/>
          <p:nvPr>
            <p:custDataLst>
              <p:tags r:id="rId14"/>
            </p:custDataLst>
          </p:nvPr>
        </p:nvSpPr>
        <p:spPr>
          <a:xfrm>
            <a:off x="2832100" y="5547995"/>
            <a:ext cx="475200" cy="507598"/>
          </a:xfrm>
          <a:prstGeom prst="flowChartDelay">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0" tIns="0" rIns="0" bIns="0" numCol="1" spcCol="0" rtlCol="0" fromWordArt="0" anchor="ctr" anchorCtr="0" forceAA="0" compatLnSpc="1">
            <a:noAutofit/>
          </a:bodyPr>
          <a:p>
            <a:pPr lvl="0" algn="ctr">
              <a:spcBef>
                <a:spcPct val="0"/>
              </a:spcBef>
              <a:spcAft>
                <a:spcPct val="0"/>
              </a:spcAft>
              <a:buClrTx/>
              <a:buSzTx/>
              <a:buFontTx/>
            </a:pPr>
            <a:r>
              <a:rPr lang="en-US" altLang="zh-CN" b="1">
                <a:solidFill>
                  <a:srgbClr val="FFFFFF"/>
                </a:solidFill>
                <a:effectLst>
                  <a:outerShdw blurRad="50800" dist="38100" dir="5400000" algn="t" rotWithShape="0">
                    <a:schemeClr val="accent2">
                      <a:lumMod val="75000"/>
                      <a:alpha val="40000"/>
                    </a:schemeClr>
                  </a:outerShdw>
                </a:effectLst>
                <a:latin typeface="+mn-ea"/>
                <a:cs typeface="+mn-ea"/>
                <a:sym typeface="+mn-ea"/>
              </a:rPr>
              <a:t>02</a:t>
            </a:r>
            <a:endParaRPr lang="en-US" altLang="zh-CN" b="1" dirty="0">
              <a:solidFill>
                <a:srgbClr val="FFFFFF"/>
              </a:solidFill>
              <a:effectLst>
                <a:outerShdw blurRad="50800" dist="38100" dir="5400000" algn="t" rotWithShape="0">
                  <a:schemeClr val="accent2">
                    <a:lumMod val="75000"/>
                    <a:alpha val="40000"/>
                  </a:schemeClr>
                </a:outerShdw>
              </a:effectLst>
              <a:latin typeface="+mn-ea"/>
              <a:cs typeface="+mn-ea"/>
              <a:sym typeface="+mn-ea"/>
            </a:endParaRPr>
          </a:p>
        </p:txBody>
      </p:sp>
      <p:sp>
        <p:nvSpPr>
          <p:cNvPr id="20" name="矩形 19"/>
          <p:cNvSpPr/>
          <p:nvPr>
            <p:custDataLst>
              <p:tags r:id="rId15"/>
            </p:custDataLst>
          </p:nvPr>
        </p:nvSpPr>
        <p:spPr>
          <a:xfrm>
            <a:off x="3517265" y="5610225"/>
            <a:ext cx="2111058" cy="401871"/>
          </a:xfrm>
          <a:prstGeom prst="rect">
            <a:avLst/>
          </a:prstGeom>
          <a:noFill/>
        </p:spPr>
        <p:txBody>
          <a:bodyPr wrap="square" lIns="0" tIns="0" rIns="0" bIns="0" rtlCol="0" anchor="ctr" anchorCtr="0">
            <a:noAutofit/>
          </a:bodyPr>
          <a:p>
            <a:pPr>
              <a:spcBef>
                <a:spcPct val="0"/>
              </a:spcBef>
              <a:spcAft>
                <a:spcPct val="0"/>
              </a:spcAft>
            </a:pPr>
            <a:r>
              <a:rPr lang="zh-CN" altLang="en-US" sz="2000" b="1" dirty="0">
                <a:solidFill>
                  <a:schemeClr val="accent2"/>
                </a:solidFill>
                <a:latin typeface="+mn-ea"/>
                <a:cs typeface="+mn-ea"/>
              </a:rPr>
              <a:t>过于依赖线性假设</a:t>
            </a:r>
            <a:endParaRPr lang="zh-CN" altLang="en-US" sz="2000" b="1" dirty="0">
              <a:solidFill>
                <a:schemeClr val="accent2"/>
              </a:solidFill>
              <a:latin typeface="+mn-ea"/>
              <a:cs typeface="+mn-ea"/>
            </a:endParaRPr>
          </a:p>
        </p:txBody>
      </p:sp>
      <p:sp>
        <p:nvSpPr>
          <p:cNvPr id="21" name="流程图: 延期 20"/>
          <p:cNvSpPr/>
          <p:nvPr>
            <p:custDataLst>
              <p:tags r:id="rId16"/>
            </p:custDataLst>
          </p:nvPr>
        </p:nvSpPr>
        <p:spPr>
          <a:xfrm>
            <a:off x="4717415" y="1705610"/>
            <a:ext cx="475200" cy="507598"/>
          </a:xfrm>
          <a:prstGeom prst="flowChartDelay">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0" tIns="0" rIns="0" bIns="0" numCol="1" spcCol="0" rtlCol="0" fromWordArt="0" anchor="ctr" anchorCtr="0" forceAA="0" compatLnSpc="1">
            <a:noAutofit/>
          </a:bodyPr>
          <a:p>
            <a:pPr lvl="0" algn="ctr">
              <a:spcBef>
                <a:spcPct val="0"/>
              </a:spcBef>
              <a:spcAft>
                <a:spcPct val="0"/>
              </a:spcAft>
              <a:buClrTx/>
              <a:buSzTx/>
              <a:buFontTx/>
            </a:pPr>
            <a:r>
              <a:rPr lang="en-US" altLang="zh-CN" b="1">
                <a:solidFill>
                  <a:srgbClr val="FFFFFF"/>
                </a:solidFill>
                <a:effectLst>
                  <a:outerShdw blurRad="50800" dist="38100" dir="5400000" algn="t" rotWithShape="0">
                    <a:schemeClr val="accent1">
                      <a:lumMod val="75000"/>
                      <a:alpha val="40000"/>
                    </a:schemeClr>
                  </a:outerShdw>
                </a:effectLst>
                <a:latin typeface="+mn-ea"/>
                <a:cs typeface="+mn-ea"/>
                <a:sym typeface="+mn-ea"/>
              </a:rPr>
              <a:t>03</a:t>
            </a:r>
            <a:endParaRPr lang="en-US" altLang="zh-CN" b="1" dirty="0">
              <a:solidFill>
                <a:srgbClr val="FFFFFF"/>
              </a:solidFill>
              <a:effectLst>
                <a:outerShdw blurRad="50800" dist="38100" dir="5400000" algn="t" rotWithShape="0">
                  <a:schemeClr val="accent1">
                    <a:lumMod val="75000"/>
                    <a:alpha val="40000"/>
                  </a:schemeClr>
                </a:outerShdw>
              </a:effectLst>
              <a:latin typeface="+mn-ea"/>
              <a:cs typeface="+mn-ea"/>
              <a:sym typeface="+mn-ea"/>
            </a:endParaRPr>
          </a:p>
        </p:txBody>
      </p:sp>
      <p:sp>
        <p:nvSpPr>
          <p:cNvPr id="26" name="矩形 25"/>
          <p:cNvSpPr/>
          <p:nvPr>
            <p:custDataLst>
              <p:tags r:id="rId17"/>
            </p:custDataLst>
          </p:nvPr>
        </p:nvSpPr>
        <p:spPr>
          <a:xfrm>
            <a:off x="4850130" y="2344420"/>
            <a:ext cx="3293745" cy="1043940"/>
          </a:xfrm>
          <a:prstGeom prst="rect">
            <a:avLst/>
          </a:prstGeom>
          <a:noFill/>
        </p:spPr>
        <p:txBody>
          <a:bodyPr wrap="square" lIns="0" tIns="0" rIns="0" bIns="0" rtlCol="0" anchor="t" anchorCtr="0">
            <a:noAutofit/>
          </a:bodyPr>
          <a:p>
            <a:pPr defTabSz="457200">
              <a:lnSpc>
                <a:spcPct val="150000"/>
              </a:lnSpc>
              <a:spcBef>
                <a:spcPct val="0"/>
              </a:spcBef>
              <a:spcAft>
                <a:spcPct val="0"/>
              </a:spcAft>
            </a:pPr>
            <a:r>
              <a:rPr lang="zh-CN" altLang="en-US" sz="1400" dirty="0">
                <a:solidFill>
                  <a:schemeClr val="tx1">
                    <a:lumMod val="85000"/>
                    <a:lumOff val="15000"/>
                  </a:schemeClr>
                </a:solidFill>
                <a:latin typeface="+mn-ea"/>
                <a:cs typeface="+mn-ea"/>
              </a:rPr>
              <a:t>尽管使用了SARIMA模型处理季节性，但从结果来看，季节性波动未被完全捕捉，特别是在某些特定月份的价格波动上，预测误差较大。</a:t>
            </a:r>
            <a:endParaRPr lang="zh-CN" altLang="en-US" sz="1400" dirty="0">
              <a:solidFill>
                <a:schemeClr val="tx1">
                  <a:lumMod val="85000"/>
                  <a:lumOff val="15000"/>
                </a:schemeClr>
              </a:solidFill>
              <a:latin typeface="+mn-ea"/>
              <a:cs typeface="+mn-ea"/>
            </a:endParaRPr>
          </a:p>
        </p:txBody>
      </p:sp>
      <p:sp>
        <p:nvSpPr>
          <p:cNvPr id="30" name="矩形 29"/>
          <p:cNvSpPr/>
          <p:nvPr>
            <p:custDataLst>
              <p:tags r:id="rId18"/>
            </p:custDataLst>
          </p:nvPr>
        </p:nvSpPr>
        <p:spPr>
          <a:xfrm>
            <a:off x="5401310" y="1765935"/>
            <a:ext cx="2688590" cy="385445"/>
          </a:xfrm>
          <a:prstGeom prst="rect">
            <a:avLst/>
          </a:prstGeom>
          <a:noFill/>
        </p:spPr>
        <p:txBody>
          <a:bodyPr wrap="square" lIns="0" tIns="0" rIns="0" bIns="0" rtlCol="0" anchor="ctr" anchorCtr="0">
            <a:noAutofit/>
          </a:bodyPr>
          <a:p>
            <a:pPr>
              <a:spcBef>
                <a:spcPct val="0"/>
              </a:spcBef>
              <a:spcAft>
                <a:spcPct val="0"/>
              </a:spcAft>
            </a:pPr>
            <a:r>
              <a:rPr lang="zh-CN" altLang="en-US" sz="2000" b="1" dirty="0">
                <a:solidFill>
                  <a:schemeClr val="accent1"/>
                </a:solidFill>
                <a:latin typeface="+mn-ea"/>
                <a:cs typeface="+mn-ea"/>
              </a:rPr>
              <a:t>季节性特征捕捉不充分</a:t>
            </a:r>
            <a:endParaRPr lang="zh-CN" altLang="en-US" sz="2000" b="1" dirty="0">
              <a:solidFill>
                <a:schemeClr val="accent1"/>
              </a:solidFill>
              <a:latin typeface="+mn-ea"/>
              <a:cs typeface="+mn-ea"/>
            </a:endParaRPr>
          </a:p>
        </p:txBody>
      </p:sp>
      <p:sp>
        <p:nvSpPr>
          <p:cNvPr id="32" name="椭圆 31"/>
          <p:cNvSpPr/>
          <p:nvPr>
            <p:custDataLst>
              <p:tags r:id="rId19"/>
            </p:custDataLst>
          </p:nvPr>
        </p:nvSpPr>
        <p:spPr>
          <a:xfrm>
            <a:off x="4683125" y="3850005"/>
            <a:ext cx="93600" cy="94656"/>
          </a:xfrm>
          <a:prstGeom prst="ellipse">
            <a:avLst/>
          </a:prstGeom>
          <a:solidFill>
            <a:schemeClr val="accent1">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chemeClr val="lt1"/>
              </a:solidFill>
              <a:cs typeface="微软雅黑" panose="020B0503020204020204" charset="-122"/>
            </a:endParaRPr>
          </a:p>
        </p:txBody>
      </p:sp>
      <p:sp>
        <p:nvSpPr>
          <p:cNvPr id="33" name="矩形 32"/>
          <p:cNvSpPr/>
          <p:nvPr>
            <p:custDataLst>
              <p:tags r:id="rId20"/>
            </p:custDataLst>
          </p:nvPr>
        </p:nvSpPr>
        <p:spPr>
          <a:xfrm>
            <a:off x="8686800" y="2344420"/>
            <a:ext cx="2902585" cy="1043940"/>
          </a:xfrm>
          <a:prstGeom prst="rect">
            <a:avLst/>
          </a:prstGeom>
          <a:noFill/>
        </p:spPr>
        <p:txBody>
          <a:bodyPr wrap="square" lIns="0" tIns="0" rIns="0" bIns="0" rtlCol="0" anchor="t" anchorCtr="0">
            <a:noAutofit/>
          </a:bodyPr>
          <a:p>
            <a:pPr defTabSz="457200">
              <a:lnSpc>
                <a:spcPct val="150000"/>
              </a:lnSpc>
              <a:spcBef>
                <a:spcPct val="0"/>
              </a:spcBef>
              <a:spcAft>
                <a:spcPct val="0"/>
              </a:spcAft>
            </a:pPr>
            <a:r>
              <a:rPr lang="zh-CN" altLang="en-US" sz="1400" dirty="0">
                <a:solidFill>
                  <a:schemeClr val="tx1">
                    <a:lumMod val="85000"/>
                    <a:lumOff val="15000"/>
                  </a:schemeClr>
                </a:solidFill>
                <a:latin typeface="+mn-ea"/>
                <a:cs typeface="+mn-ea"/>
              </a:rPr>
              <a:t>训练数据和测试数据可能在时间上具有不同的特性（如政策或市场环境的变化），可能影响模型在测试数据上的预测性能。</a:t>
            </a:r>
            <a:endParaRPr lang="zh-CN" altLang="en-US" sz="1400" dirty="0">
              <a:solidFill>
                <a:schemeClr val="tx1">
                  <a:lumMod val="85000"/>
                  <a:lumOff val="15000"/>
                </a:schemeClr>
              </a:solidFill>
              <a:latin typeface="+mn-ea"/>
              <a:cs typeface="+mn-ea"/>
            </a:endParaRPr>
          </a:p>
        </p:txBody>
      </p:sp>
      <p:sp>
        <p:nvSpPr>
          <p:cNvPr id="34" name="流程图: 延期 33"/>
          <p:cNvSpPr/>
          <p:nvPr>
            <p:custDataLst>
              <p:tags r:id="rId21"/>
            </p:custDataLst>
          </p:nvPr>
        </p:nvSpPr>
        <p:spPr>
          <a:xfrm>
            <a:off x="8554085" y="1705610"/>
            <a:ext cx="475200" cy="507598"/>
          </a:xfrm>
          <a:prstGeom prst="flowChartDelay">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0" tIns="0" rIns="0" bIns="0" numCol="1" spcCol="0" rtlCol="0" fromWordArt="0" anchor="ctr" anchorCtr="0" forceAA="0" compatLnSpc="1">
            <a:noAutofit/>
          </a:bodyPr>
          <a:p>
            <a:pPr lvl="0" algn="ctr">
              <a:spcBef>
                <a:spcPct val="0"/>
              </a:spcBef>
              <a:spcAft>
                <a:spcPct val="0"/>
              </a:spcAft>
              <a:buClrTx/>
              <a:buSzTx/>
              <a:buFontTx/>
            </a:pPr>
            <a:r>
              <a:rPr lang="en-US" altLang="zh-CN" b="1">
                <a:solidFill>
                  <a:srgbClr val="FFFFFF"/>
                </a:solidFill>
                <a:effectLst>
                  <a:outerShdw blurRad="50800" dist="38100" dir="5400000" algn="t" rotWithShape="0">
                    <a:schemeClr val="accent1">
                      <a:lumMod val="75000"/>
                      <a:alpha val="40000"/>
                    </a:schemeClr>
                  </a:outerShdw>
                </a:effectLst>
                <a:latin typeface="+mn-ea"/>
                <a:cs typeface="+mn-ea"/>
                <a:sym typeface="+mn-ea"/>
              </a:rPr>
              <a:t>05</a:t>
            </a:r>
            <a:endParaRPr lang="en-US" altLang="zh-CN" b="1" dirty="0">
              <a:solidFill>
                <a:srgbClr val="FFFFFF"/>
              </a:solidFill>
              <a:effectLst>
                <a:outerShdw blurRad="50800" dist="38100" dir="5400000" algn="t" rotWithShape="0">
                  <a:schemeClr val="accent1">
                    <a:lumMod val="75000"/>
                    <a:alpha val="40000"/>
                  </a:schemeClr>
                </a:outerShdw>
              </a:effectLst>
              <a:latin typeface="+mn-ea"/>
              <a:cs typeface="+mn-ea"/>
              <a:sym typeface="+mn-ea"/>
            </a:endParaRPr>
          </a:p>
        </p:txBody>
      </p:sp>
      <p:sp>
        <p:nvSpPr>
          <p:cNvPr id="35" name="矩形 34"/>
          <p:cNvSpPr/>
          <p:nvPr>
            <p:custDataLst>
              <p:tags r:id="rId22"/>
            </p:custDataLst>
          </p:nvPr>
        </p:nvSpPr>
        <p:spPr>
          <a:xfrm>
            <a:off x="9237980" y="1766570"/>
            <a:ext cx="2441575" cy="385445"/>
          </a:xfrm>
          <a:prstGeom prst="rect">
            <a:avLst/>
          </a:prstGeom>
          <a:noFill/>
        </p:spPr>
        <p:txBody>
          <a:bodyPr wrap="square" lIns="0" tIns="0" rIns="0" bIns="0" rtlCol="0" anchor="ctr" anchorCtr="0">
            <a:noAutofit/>
          </a:bodyPr>
          <a:p>
            <a:pPr>
              <a:spcBef>
                <a:spcPct val="0"/>
              </a:spcBef>
              <a:spcAft>
                <a:spcPct val="0"/>
              </a:spcAft>
            </a:pPr>
            <a:r>
              <a:rPr lang="zh-CN" altLang="en-US" sz="2000" b="1" dirty="0">
                <a:solidFill>
                  <a:schemeClr val="accent1"/>
                </a:solidFill>
                <a:latin typeface="+mn-ea"/>
                <a:cs typeface="+mn-ea"/>
              </a:rPr>
              <a:t>训练数据和测试数据分布存在偏差</a:t>
            </a:r>
            <a:endParaRPr lang="zh-CN" altLang="en-US" sz="2000" b="1" dirty="0">
              <a:solidFill>
                <a:schemeClr val="accent1"/>
              </a:solidFill>
              <a:latin typeface="+mn-ea"/>
              <a:cs typeface="+mn-ea"/>
            </a:endParaRPr>
          </a:p>
        </p:txBody>
      </p:sp>
      <p:sp>
        <p:nvSpPr>
          <p:cNvPr id="37" name="椭圆 36"/>
          <p:cNvSpPr/>
          <p:nvPr>
            <p:custDataLst>
              <p:tags r:id="rId23"/>
            </p:custDataLst>
          </p:nvPr>
        </p:nvSpPr>
        <p:spPr>
          <a:xfrm>
            <a:off x="8503285" y="3850005"/>
            <a:ext cx="93600" cy="94656"/>
          </a:xfrm>
          <a:prstGeom prst="ellipse">
            <a:avLst/>
          </a:prstGeom>
          <a:solidFill>
            <a:schemeClr val="accent1">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chemeClr val="lt1"/>
              </a:solidFill>
            </a:endParaRPr>
          </a:p>
        </p:txBody>
      </p:sp>
      <p:sp>
        <p:nvSpPr>
          <p:cNvPr id="39" name="椭圆 38"/>
          <p:cNvSpPr/>
          <p:nvPr>
            <p:custDataLst>
              <p:tags r:id="rId24"/>
            </p:custDataLst>
          </p:nvPr>
        </p:nvSpPr>
        <p:spPr>
          <a:xfrm>
            <a:off x="6609715" y="3850005"/>
            <a:ext cx="93600" cy="94656"/>
          </a:xfrm>
          <a:prstGeom prst="ellipse">
            <a:avLst/>
          </a:prstGeom>
          <a:solidFill>
            <a:schemeClr val="accent2">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chemeClr val="lt1"/>
              </a:solidFill>
              <a:cs typeface="微软雅黑" panose="020B0503020204020204" charset="-122"/>
            </a:endParaRPr>
          </a:p>
        </p:txBody>
      </p:sp>
      <p:sp>
        <p:nvSpPr>
          <p:cNvPr id="38" name="矩形 37"/>
          <p:cNvSpPr/>
          <p:nvPr>
            <p:custDataLst>
              <p:tags r:id="rId25"/>
            </p:custDataLst>
          </p:nvPr>
        </p:nvSpPr>
        <p:spPr>
          <a:xfrm>
            <a:off x="6802755" y="4310380"/>
            <a:ext cx="4359910" cy="1043940"/>
          </a:xfrm>
          <a:prstGeom prst="rect">
            <a:avLst/>
          </a:prstGeom>
          <a:noFill/>
        </p:spPr>
        <p:txBody>
          <a:bodyPr wrap="square" lIns="0" tIns="0" rIns="0" bIns="0" rtlCol="0" anchor="b" anchorCtr="0">
            <a:noAutofit/>
          </a:bodyPr>
          <a:p>
            <a:pPr defTabSz="457200">
              <a:lnSpc>
                <a:spcPct val="150000"/>
              </a:lnSpc>
              <a:spcBef>
                <a:spcPct val="0"/>
              </a:spcBef>
              <a:spcAft>
                <a:spcPct val="0"/>
              </a:spcAft>
            </a:pPr>
            <a:r>
              <a:rPr lang="zh-CN" altLang="en-US" sz="1400" dirty="0">
                <a:solidFill>
                  <a:schemeClr val="tx1">
                    <a:lumMod val="85000"/>
                    <a:lumOff val="15000"/>
                  </a:schemeClr>
                </a:solidFill>
                <a:latin typeface="+mn-ea"/>
                <a:cs typeface="+mn-ea"/>
              </a:rPr>
              <a:t>不同邮政编码和房型对房价的影响存在差异，但目前的模型未对这些特性进行充分的分组建模，仅进行了全局性分析，可能导致预测结果缺乏针对性。</a:t>
            </a:r>
            <a:endParaRPr lang="zh-CN" altLang="en-US" sz="1400" dirty="0">
              <a:solidFill>
                <a:schemeClr val="tx1">
                  <a:lumMod val="85000"/>
                  <a:lumOff val="15000"/>
                </a:schemeClr>
              </a:solidFill>
              <a:latin typeface="+mn-ea"/>
              <a:cs typeface="+mn-ea"/>
            </a:endParaRPr>
          </a:p>
        </p:txBody>
      </p:sp>
      <p:sp>
        <p:nvSpPr>
          <p:cNvPr id="45" name="流程图: 延期 44"/>
          <p:cNvSpPr/>
          <p:nvPr>
            <p:custDataLst>
              <p:tags r:id="rId26"/>
            </p:custDataLst>
          </p:nvPr>
        </p:nvSpPr>
        <p:spPr>
          <a:xfrm>
            <a:off x="6668135" y="5547995"/>
            <a:ext cx="475200" cy="507598"/>
          </a:xfrm>
          <a:prstGeom prst="flowChartDelay">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0" tIns="0" rIns="0" bIns="0" numCol="1" spcCol="0" rtlCol="0" fromWordArt="0" anchor="ctr" anchorCtr="0" forceAA="0" compatLnSpc="1">
            <a:noAutofit/>
          </a:bodyPr>
          <a:p>
            <a:pPr lvl="0" algn="ctr">
              <a:spcBef>
                <a:spcPct val="0"/>
              </a:spcBef>
              <a:spcAft>
                <a:spcPct val="0"/>
              </a:spcAft>
              <a:buClrTx/>
              <a:buSzTx/>
              <a:buFontTx/>
            </a:pPr>
            <a:r>
              <a:rPr lang="en-US" altLang="zh-CN" b="1">
                <a:solidFill>
                  <a:srgbClr val="FFFFFF"/>
                </a:solidFill>
                <a:effectLst>
                  <a:outerShdw blurRad="50800" dist="38100" dir="5400000" algn="t" rotWithShape="0">
                    <a:schemeClr val="accent2">
                      <a:lumMod val="75000"/>
                      <a:alpha val="40000"/>
                    </a:schemeClr>
                  </a:outerShdw>
                </a:effectLst>
                <a:latin typeface="+mn-ea"/>
                <a:cs typeface="+mn-ea"/>
                <a:sym typeface="+mn-ea"/>
              </a:rPr>
              <a:t>04</a:t>
            </a:r>
            <a:endParaRPr lang="en-US" altLang="zh-CN" b="1" dirty="0">
              <a:solidFill>
                <a:srgbClr val="FFFFFF"/>
              </a:solidFill>
              <a:effectLst>
                <a:outerShdw blurRad="50800" dist="38100" dir="5400000" algn="t" rotWithShape="0">
                  <a:schemeClr val="accent2">
                    <a:lumMod val="75000"/>
                    <a:alpha val="40000"/>
                  </a:schemeClr>
                </a:outerShdw>
              </a:effectLst>
              <a:latin typeface="+mn-ea"/>
              <a:cs typeface="+mn-ea"/>
              <a:sym typeface="+mn-ea"/>
            </a:endParaRPr>
          </a:p>
        </p:txBody>
      </p:sp>
      <p:sp>
        <p:nvSpPr>
          <p:cNvPr id="40" name="矩形 39"/>
          <p:cNvSpPr/>
          <p:nvPr>
            <p:custDataLst>
              <p:tags r:id="rId27"/>
            </p:custDataLst>
          </p:nvPr>
        </p:nvSpPr>
        <p:spPr>
          <a:xfrm>
            <a:off x="7353300" y="5609590"/>
            <a:ext cx="4326255" cy="401955"/>
          </a:xfrm>
          <a:prstGeom prst="rect">
            <a:avLst/>
          </a:prstGeom>
          <a:noFill/>
        </p:spPr>
        <p:txBody>
          <a:bodyPr wrap="square" lIns="0" tIns="0" rIns="0" bIns="0" rtlCol="0" anchor="ctr" anchorCtr="0">
            <a:noAutofit/>
          </a:bodyPr>
          <a:p>
            <a:pPr>
              <a:spcBef>
                <a:spcPct val="0"/>
              </a:spcBef>
              <a:spcAft>
                <a:spcPct val="0"/>
              </a:spcAft>
            </a:pPr>
            <a:r>
              <a:rPr lang="zh-CN" altLang="en-US" sz="2000" b="1" dirty="0">
                <a:solidFill>
                  <a:schemeClr val="accent2"/>
                </a:solidFill>
                <a:latin typeface="+mn-ea"/>
                <a:cs typeface="+mn-ea"/>
              </a:rPr>
              <a:t>模型对区域和房型特性的细化不足</a:t>
            </a:r>
            <a:endParaRPr lang="zh-CN" altLang="en-US" sz="2000" b="1" dirty="0">
              <a:solidFill>
                <a:schemeClr val="accent2"/>
              </a:solidFill>
              <a:latin typeface="+mn-ea"/>
              <a:cs typeface="+mn-ea"/>
            </a:endParaRPr>
          </a:p>
        </p:txBody>
      </p:sp>
    </p:spTree>
    <p:custDataLst>
      <p:tags r:id="rId28"/>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3" name="文本框 37"/>
          <p:cNvSpPr txBox="1"/>
          <p:nvPr/>
        </p:nvSpPr>
        <p:spPr>
          <a:xfrm>
            <a:off x="1225343" y="231532"/>
            <a:ext cx="1628140" cy="497205"/>
          </a:xfrm>
          <a:prstGeom prst="rect">
            <a:avLst/>
          </a:prstGeom>
          <a:noFill/>
        </p:spPr>
        <p:txBody>
          <a:bodyPr wrap="none" lIns="128579" tIns="64289" rIns="128579" bIns="64289" rtlCol="0">
            <a:spAutoFit/>
          </a:bodyPr>
          <a:p>
            <a:pPr algn="l"/>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优化</a:t>
            </a:r>
            <a:r>
              <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rPr>
              <a:t>建议</a:t>
            </a:r>
            <a:endParaRPr lang="zh-CN" altLang="en-US" sz="2400" b="1" spc="300" dirty="0" smtClean="0">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sp>
        <p:nvSpPr>
          <p:cNvPr id="56" name="圆角矩形 55"/>
          <p:cNvSpPr/>
          <p:nvPr>
            <p:custDataLst>
              <p:tags r:id="rId1"/>
            </p:custDataLst>
          </p:nvPr>
        </p:nvSpPr>
        <p:spPr>
          <a:xfrm>
            <a:off x="7064693" y="1288415"/>
            <a:ext cx="3535045" cy="1165225"/>
          </a:xfrm>
          <a:prstGeom prst="round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57" name="矩形 56"/>
          <p:cNvSpPr/>
          <p:nvPr>
            <p:custDataLst>
              <p:tags r:id="rId2"/>
            </p:custDataLst>
          </p:nvPr>
        </p:nvSpPr>
        <p:spPr>
          <a:xfrm>
            <a:off x="7225030" y="1754505"/>
            <a:ext cx="3376295" cy="645795"/>
          </a:xfrm>
          <a:prstGeom prst="rect">
            <a:avLst/>
          </a:prstGeom>
          <a:noFill/>
        </p:spPr>
        <p:txBody>
          <a:bodyPr wrap="square" lIns="0" tIns="0" rIns="0" bIns="0" rtlCol="0" anchor="t" anchorCtr="0">
            <a:noAutofit/>
          </a:bodyPr>
          <a:p>
            <a:pPr>
              <a:lnSpc>
                <a:spcPct val="130000"/>
              </a:lnSpc>
              <a:spcBef>
                <a:spcPct val="0"/>
              </a:spcBef>
              <a:spcAft>
                <a:spcPct val="0"/>
              </a:spcAft>
            </a:pPr>
            <a:r>
              <a:rPr lang="zh-CN" altLang="en-US" sz="1200" dirty="0">
                <a:solidFill>
                  <a:schemeClr val="tx1">
                    <a:lumMod val="65000"/>
                    <a:lumOff val="35000"/>
                  </a:schemeClr>
                </a:solidFill>
                <a:latin typeface="+mn-ea"/>
                <a:cs typeface="+mn-ea"/>
              </a:rPr>
              <a:t>在现有模型基础上，结合外部变量（如人口流入流出、基础设施建设等），构建更复杂的ARIMAX模型的方法进行建模，提高预测的解释力和准确性。</a:t>
            </a:r>
            <a:endParaRPr lang="zh-CN" altLang="en-US" sz="1200" dirty="0">
              <a:solidFill>
                <a:schemeClr val="tx1">
                  <a:lumMod val="65000"/>
                  <a:lumOff val="35000"/>
                </a:schemeClr>
              </a:solidFill>
              <a:latin typeface="+mn-ea"/>
              <a:cs typeface="+mn-ea"/>
            </a:endParaRPr>
          </a:p>
        </p:txBody>
      </p:sp>
      <p:sp>
        <p:nvSpPr>
          <p:cNvPr id="58" name="矩形 57"/>
          <p:cNvSpPr/>
          <p:nvPr>
            <p:custDataLst>
              <p:tags r:id="rId3"/>
            </p:custDataLst>
          </p:nvPr>
        </p:nvSpPr>
        <p:spPr>
          <a:xfrm>
            <a:off x="7224713" y="1288415"/>
            <a:ext cx="3315600" cy="467995"/>
          </a:xfrm>
          <a:prstGeom prst="rect">
            <a:avLst/>
          </a:prstGeom>
          <a:noFill/>
        </p:spPr>
        <p:txBody>
          <a:bodyPr wrap="square" lIns="0" tIns="0" rIns="0" bIns="0" rtlCol="0" anchor="b" anchorCtr="0">
            <a:noAutofit/>
          </a:bodyPr>
          <a:p>
            <a:pPr>
              <a:spcBef>
                <a:spcPct val="0"/>
              </a:spcBef>
              <a:spcAft>
                <a:spcPct val="0"/>
              </a:spcAft>
            </a:pPr>
            <a:r>
              <a:rPr lang="zh-CN" altLang="en-US" b="1">
                <a:solidFill>
                  <a:schemeClr val="accent1"/>
                </a:solidFill>
                <a:latin typeface="+mn-ea"/>
                <a:cs typeface="+mn-ea"/>
              </a:rPr>
              <a:t>引入外部影响因素</a:t>
            </a:r>
            <a:endParaRPr lang="zh-CN" altLang="en-US" b="1">
              <a:solidFill>
                <a:schemeClr val="accent1"/>
              </a:solidFill>
              <a:latin typeface="+mn-ea"/>
              <a:cs typeface="+mn-ea"/>
            </a:endParaRPr>
          </a:p>
        </p:txBody>
      </p:sp>
      <p:sp>
        <p:nvSpPr>
          <p:cNvPr id="59" name="任意多边形 1"/>
          <p:cNvSpPr/>
          <p:nvPr>
            <p:custDataLst>
              <p:tags r:id="rId4"/>
            </p:custDataLst>
          </p:nvPr>
        </p:nvSpPr>
        <p:spPr bwMode="auto">
          <a:xfrm>
            <a:off x="5591493" y="1563370"/>
            <a:ext cx="1486535" cy="563245"/>
          </a:xfrm>
          <a:custGeom>
            <a:avLst/>
            <a:gdLst>
              <a:gd name="connsiteX0" fmla="*/ 2662 w 3007"/>
              <a:gd name="connsiteY0" fmla="*/ 0 h 1139"/>
              <a:gd name="connsiteX1" fmla="*/ 2557 w 3007"/>
              <a:gd name="connsiteY1" fmla="*/ 0 h 1139"/>
              <a:gd name="connsiteX2" fmla="*/ 537 w 3007"/>
              <a:gd name="connsiteY2" fmla="*/ 0 h 1139"/>
              <a:gd name="connsiteX3" fmla="*/ 0 w 3007"/>
              <a:gd name="connsiteY3" fmla="*/ 515 h 1139"/>
              <a:gd name="connsiteX4" fmla="*/ 537 w 3007"/>
              <a:gd name="connsiteY4" fmla="*/ 1028 h 1139"/>
              <a:gd name="connsiteX5" fmla="*/ 2557 w 3007"/>
              <a:gd name="connsiteY5" fmla="*/ 1028 h 1139"/>
              <a:gd name="connsiteX6" fmla="*/ 2728 w 3007"/>
              <a:gd name="connsiteY6" fmla="*/ 1028 h 1139"/>
              <a:gd name="connsiteX7" fmla="*/ 3007 w 3007"/>
              <a:gd name="connsiteY7" fmla="*/ 1137 h 1139"/>
              <a:gd name="connsiteX8" fmla="*/ 3007 w 3007"/>
              <a:gd name="connsiteY8" fmla="*/ 150 h 1139"/>
              <a:gd name="connsiteX9" fmla="*/ 2662 w 3007"/>
              <a:gd name="connsiteY9" fmla="*/ 0 h 1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0" t="0" r="r" b="b"/>
            <a:pathLst>
              <a:path w="3007" h="1139">
                <a:moveTo>
                  <a:pt x="2662" y="0"/>
                </a:moveTo>
                <a:cubicBezTo>
                  <a:pt x="2557" y="0"/>
                  <a:pt x="2557" y="0"/>
                  <a:pt x="2557" y="0"/>
                </a:cubicBezTo>
                <a:cubicBezTo>
                  <a:pt x="537" y="0"/>
                  <a:pt x="537" y="0"/>
                  <a:pt x="537" y="0"/>
                </a:cubicBezTo>
                <a:cubicBezTo>
                  <a:pt x="0" y="515"/>
                  <a:pt x="0" y="515"/>
                  <a:pt x="0" y="515"/>
                </a:cubicBezTo>
                <a:cubicBezTo>
                  <a:pt x="537" y="1028"/>
                  <a:pt x="537" y="1028"/>
                  <a:pt x="537" y="1028"/>
                </a:cubicBezTo>
                <a:cubicBezTo>
                  <a:pt x="2557" y="1028"/>
                  <a:pt x="2557" y="1028"/>
                  <a:pt x="2557" y="1028"/>
                </a:cubicBezTo>
                <a:cubicBezTo>
                  <a:pt x="2728" y="1028"/>
                  <a:pt x="2728" y="1028"/>
                  <a:pt x="2728" y="1028"/>
                </a:cubicBezTo>
                <a:cubicBezTo>
                  <a:pt x="2882" y="1028"/>
                  <a:pt x="3007" y="1077"/>
                  <a:pt x="3007" y="1137"/>
                </a:cubicBezTo>
                <a:cubicBezTo>
                  <a:pt x="3007" y="1197"/>
                  <a:pt x="3007" y="150"/>
                  <a:pt x="3007" y="150"/>
                </a:cubicBezTo>
                <a:cubicBezTo>
                  <a:pt x="3007" y="67"/>
                  <a:pt x="2852" y="0"/>
                  <a:pt x="2662" y="0"/>
                </a:cubicBezTo>
                <a:close/>
              </a:path>
            </a:pathLst>
          </a:custGeom>
          <a:gradFill>
            <a:gsLst>
              <a:gs pos="0">
                <a:schemeClr val="accent1">
                  <a:lumMod val="60000"/>
                  <a:lumOff val="40000"/>
                  <a:alpha val="100000"/>
                </a:schemeClr>
              </a:gs>
              <a:gs pos="100000">
                <a:schemeClr val="accent1">
                  <a:alpha val="100000"/>
                </a:schemeClr>
              </a:gs>
              <a:gs pos="50000">
                <a:schemeClr val="accent1">
                  <a:alpha val="100000"/>
                </a:schemeClr>
              </a:gs>
            </a:gsLst>
            <a:lin ang="0" scaled="0"/>
          </a:gradFill>
          <a:ln>
            <a:solidFill>
              <a:schemeClr val="accent1"/>
            </a:solidFill>
          </a:ln>
          <a:effectLst>
            <a:outerShdw blurRad="444500" dist="127000" dir="5400000" algn="t"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195" rIns="91440" bIns="71755" numCol="1" spcCol="0" rtlCol="0" fromWordArt="0" anchor="ctr" anchorCtr="0" forceAA="0" compatLnSpc="1">
            <a:noAutofit/>
          </a:bodyPr>
          <a:p>
            <a:pPr lvl="0" algn="ctr">
              <a:spcBef>
                <a:spcPct val="0"/>
              </a:spcBef>
              <a:spcAft>
                <a:spcPct val="0"/>
              </a:spcAft>
              <a:buClrTx/>
              <a:buSzTx/>
              <a:buFontTx/>
            </a:pPr>
            <a:r>
              <a:rPr lang="en-US" sz="2000" b="1">
                <a:solidFill>
                  <a:srgbClr val="FFFFFF"/>
                </a:solidFill>
                <a:latin typeface="+mn-ea"/>
                <a:cs typeface="+mn-ea"/>
                <a:sym typeface="+mn-ea"/>
              </a:rPr>
              <a:t>01</a:t>
            </a:r>
            <a:endParaRPr lang="en-US" sz="2000" b="1">
              <a:solidFill>
                <a:srgbClr val="FFFFFF"/>
              </a:solidFill>
              <a:latin typeface="+mn-ea"/>
              <a:cs typeface="+mn-ea"/>
              <a:sym typeface="+mn-ea"/>
            </a:endParaRPr>
          </a:p>
        </p:txBody>
      </p:sp>
      <p:sp>
        <p:nvSpPr>
          <p:cNvPr id="60" name="任意多边形 2"/>
          <p:cNvSpPr/>
          <p:nvPr>
            <p:custDataLst>
              <p:tags r:id="rId5"/>
            </p:custDataLst>
          </p:nvPr>
        </p:nvSpPr>
        <p:spPr bwMode="auto">
          <a:xfrm>
            <a:off x="6865938" y="2071370"/>
            <a:ext cx="222250" cy="107950"/>
          </a:xfrm>
          <a:custGeom>
            <a:avLst/>
            <a:gdLst>
              <a:gd name="T0" fmla="*/ 145 w 381"/>
              <a:gd name="T1" fmla="*/ 0 h 185"/>
              <a:gd name="T2" fmla="*/ 0 w 381"/>
              <a:gd name="T3" fmla="*/ 0 h 185"/>
              <a:gd name="T4" fmla="*/ 0 w 381"/>
              <a:gd name="T5" fmla="*/ 185 h 185"/>
              <a:gd name="T6" fmla="*/ 145 w 381"/>
              <a:gd name="T7" fmla="*/ 185 h 185"/>
              <a:gd name="T8" fmla="*/ 381 w 381"/>
              <a:gd name="T9" fmla="*/ 92 h 185"/>
              <a:gd name="T10" fmla="*/ 145 w 381"/>
              <a:gd name="T11" fmla="*/ 0 h 185"/>
            </a:gdLst>
            <a:ahLst/>
            <a:cxnLst>
              <a:cxn ang="0">
                <a:pos x="T0" y="T1"/>
              </a:cxn>
              <a:cxn ang="0">
                <a:pos x="T2" y="T3"/>
              </a:cxn>
              <a:cxn ang="0">
                <a:pos x="T4" y="T5"/>
              </a:cxn>
              <a:cxn ang="0">
                <a:pos x="T6" y="T7"/>
              </a:cxn>
              <a:cxn ang="0">
                <a:pos x="T8" y="T9"/>
              </a:cxn>
              <a:cxn ang="0">
                <a:pos x="T10" y="T11"/>
              </a:cxn>
            </a:cxnLst>
            <a:rect l="0" t="0" r="r" b="b"/>
            <a:pathLst>
              <a:path w="381" h="185">
                <a:moveTo>
                  <a:pt x="145" y="0"/>
                </a:moveTo>
                <a:cubicBezTo>
                  <a:pt x="0" y="0"/>
                  <a:pt x="0" y="0"/>
                  <a:pt x="0" y="0"/>
                </a:cubicBezTo>
                <a:cubicBezTo>
                  <a:pt x="0" y="185"/>
                  <a:pt x="0" y="185"/>
                  <a:pt x="0" y="185"/>
                </a:cubicBezTo>
                <a:cubicBezTo>
                  <a:pt x="145" y="185"/>
                  <a:pt x="145" y="185"/>
                  <a:pt x="145" y="185"/>
                </a:cubicBezTo>
                <a:cubicBezTo>
                  <a:pt x="275" y="185"/>
                  <a:pt x="381" y="143"/>
                  <a:pt x="381" y="92"/>
                </a:cubicBezTo>
                <a:cubicBezTo>
                  <a:pt x="381" y="41"/>
                  <a:pt x="275" y="0"/>
                  <a:pt x="145" y="0"/>
                </a:cubicBezTo>
                <a:close/>
              </a:path>
            </a:pathLst>
          </a:custGeom>
          <a:gradFill>
            <a:gsLst>
              <a:gs pos="0">
                <a:schemeClr val="accent1">
                  <a:alpha val="100000"/>
                </a:schemeClr>
              </a:gs>
              <a:gs pos="85000">
                <a:schemeClr val="accent1">
                  <a:lumMod val="75000"/>
                  <a:alpha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lt1"/>
              </a:solidFill>
              <a:cs typeface="+mn-ea"/>
              <a:sym typeface="+mn-lt"/>
            </a:endParaRPr>
          </a:p>
        </p:txBody>
      </p:sp>
      <p:sp>
        <p:nvSpPr>
          <p:cNvPr id="61" name="圆角矩形 60"/>
          <p:cNvSpPr/>
          <p:nvPr>
            <p:custDataLst>
              <p:tags r:id="rId6"/>
            </p:custDataLst>
          </p:nvPr>
        </p:nvSpPr>
        <p:spPr>
          <a:xfrm>
            <a:off x="7064693" y="2794635"/>
            <a:ext cx="3535045" cy="1165225"/>
          </a:xfrm>
          <a:prstGeom prst="round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62" name="矩形 61"/>
          <p:cNvSpPr/>
          <p:nvPr>
            <p:custDataLst>
              <p:tags r:id="rId7"/>
            </p:custDataLst>
          </p:nvPr>
        </p:nvSpPr>
        <p:spPr>
          <a:xfrm>
            <a:off x="7225030" y="3314700"/>
            <a:ext cx="3438525" cy="645795"/>
          </a:xfrm>
          <a:prstGeom prst="rect">
            <a:avLst/>
          </a:prstGeom>
          <a:noFill/>
        </p:spPr>
        <p:txBody>
          <a:bodyPr wrap="square" lIns="0" tIns="0" rIns="0" bIns="0" rtlCol="0" anchor="t" anchorCtr="0">
            <a:noAutofit/>
          </a:bodyPr>
          <a:p>
            <a:pPr>
              <a:lnSpc>
                <a:spcPct val="130000"/>
              </a:lnSpc>
              <a:spcBef>
                <a:spcPct val="0"/>
              </a:spcBef>
              <a:spcAft>
                <a:spcPct val="0"/>
              </a:spcAft>
            </a:pPr>
            <a:r>
              <a:rPr lang="zh-CN" altLang="en-US" sz="1000" dirty="0">
                <a:solidFill>
                  <a:schemeClr val="tx1">
                    <a:lumMod val="65000"/>
                    <a:lumOff val="35000"/>
                  </a:schemeClr>
                </a:solidFill>
                <a:latin typeface="+mn-ea"/>
                <a:cs typeface="+mn-ea"/>
              </a:rPr>
              <a:t>通过调整SARIMA模型的季节性参数，进一步优化季节性部分的拟合。此外，采用傅里叶变换或小波分析等方法对时间序列中的季节性特征进行更细致的处理。</a:t>
            </a:r>
            <a:endParaRPr lang="zh-CN" altLang="en-US" sz="1000" dirty="0">
              <a:solidFill>
                <a:schemeClr val="tx1">
                  <a:lumMod val="65000"/>
                  <a:lumOff val="35000"/>
                </a:schemeClr>
              </a:solidFill>
              <a:latin typeface="+mn-ea"/>
              <a:cs typeface="+mn-ea"/>
            </a:endParaRPr>
          </a:p>
        </p:txBody>
      </p:sp>
      <p:sp>
        <p:nvSpPr>
          <p:cNvPr id="63" name="矩形 62"/>
          <p:cNvSpPr/>
          <p:nvPr>
            <p:custDataLst>
              <p:tags r:id="rId8"/>
            </p:custDataLst>
          </p:nvPr>
        </p:nvSpPr>
        <p:spPr>
          <a:xfrm>
            <a:off x="7224713" y="2794635"/>
            <a:ext cx="3315600" cy="467995"/>
          </a:xfrm>
          <a:prstGeom prst="rect">
            <a:avLst/>
          </a:prstGeom>
          <a:noFill/>
        </p:spPr>
        <p:txBody>
          <a:bodyPr wrap="square" lIns="0" tIns="0" rIns="0" bIns="0" rtlCol="0" anchor="b" anchorCtr="0">
            <a:noAutofit/>
          </a:bodyPr>
          <a:p>
            <a:pPr>
              <a:spcBef>
                <a:spcPct val="0"/>
              </a:spcBef>
              <a:spcAft>
                <a:spcPct val="0"/>
              </a:spcAft>
            </a:pPr>
            <a:r>
              <a:rPr lang="zh-CN" altLang="en-US" b="1">
                <a:solidFill>
                  <a:schemeClr val="accent1"/>
                </a:solidFill>
                <a:latin typeface="+mn-ea"/>
                <a:cs typeface="+mn-ea"/>
              </a:rPr>
              <a:t>强化季节性分析</a:t>
            </a:r>
            <a:endParaRPr lang="zh-CN" altLang="en-US" b="1">
              <a:solidFill>
                <a:schemeClr val="accent1"/>
              </a:solidFill>
              <a:latin typeface="+mn-ea"/>
              <a:cs typeface="+mn-ea"/>
            </a:endParaRPr>
          </a:p>
        </p:txBody>
      </p:sp>
      <p:sp>
        <p:nvSpPr>
          <p:cNvPr id="64" name="任意多边形 3"/>
          <p:cNvSpPr/>
          <p:nvPr>
            <p:custDataLst>
              <p:tags r:id="rId9"/>
            </p:custDataLst>
          </p:nvPr>
        </p:nvSpPr>
        <p:spPr bwMode="auto">
          <a:xfrm>
            <a:off x="5591493" y="3070860"/>
            <a:ext cx="1486535" cy="562610"/>
          </a:xfrm>
          <a:custGeom>
            <a:avLst/>
            <a:gdLst>
              <a:gd name="connsiteX0" fmla="*/ 2662 w 3007"/>
              <a:gd name="connsiteY0" fmla="*/ 0 h 1137"/>
              <a:gd name="connsiteX1" fmla="*/ 2557 w 3007"/>
              <a:gd name="connsiteY1" fmla="*/ 0 h 1137"/>
              <a:gd name="connsiteX2" fmla="*/ 537 w 3007"/>
              <a:gd name="connsiteY2" fmla="*/ 0 h 1137"/>
              <a:gd name="connsiteX3" fmla="*/ 0 w 3007"/>
              <a:gd name="connsiteY3" fmla="*/ 514 h 1137"/>
              <a:gd name="connsiteX4" fmla="*/ 537 w 3007"/>
              <a:gd name="connsiteY4" fmla="*/ 1027 h 1137"/>
              <a:gd name="connsiteX5" fmla="*/ 2557 w 3007"/>
              <a:gd name="connsiteY5" fmla="*/ 1027 h 1137"/>
              <a:gd name="connsiteX6" fmla="*/ 2728 w 3007"/>
              <a:gd name="connsiteY6" fmla="*/ 1027 h 1137"/>
              <a:gd name="connsiteX7" fmla="*/ 3007 w 3007"/>
              <a:gd name="connsiteY7" fmla="*/ 1135 h 1137"/>
              <a:gd name="connsiteX8" fmla="*/ 3007 w 3007"/>
              <a:gd name="connsiteY8" fmla="*/ 150 h 1137"/>
              <a:gd name="connsiteX9" fmla="*/ 2662 w 3007"/>
              <a:gd name="connsiteY9" fmla="*/ 0 h 1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0" t="0" r="r" b="b"/>
            <a:pathLst>
              <a:path w="3007" h="1137">
                <a:moveTo>
                  <a:pt x="2662" y="0"/>
                </a:moveTo>
                <a:cubicBezTo>
                  <a:pt x="2557" y="0"/>
                  <a:pt x="2557" y="0"/>
                  <a:pt x="2557" y="0"/>
                </a:cubicBezTo>
                <a:cubicBezTo>
                  <a:pt x="537" y="0"/>
                  <a:pt x="537" y="0"/>
                  <a:pt x="537" y="0"/>
                </a:cubicBezTo>
                <a:cubicBezTo>
                  <a:pt x="0" y="514"/>
                  <a:pt x="0" y="514"/>
                  <a:pt x="0" y="514"/>
                </a:cubicBezTo>
                <a:cubicBezTo>
                  <a:pt x="537" y="1027"/>
                  <a:pt x="537" y="1027"/>
                  <a:pt x="537" y="1027"/>
                </a:cubicBezTo>
                <a:cubicBezTo>
                  <a:pt x="2557" y="1027"/>
                  <a:pt x="2557" y="1027"/>
                  <a:pt x="2557" y="1027"/>
                </a:cubicBezTo>
                <a:cubicBezTo>
                  <a:pt x="2728" y="1027"/>
                  <a:pt x="2728" y="1027"/>
                  <a:pt x="2728" y="1027"/>
                </a:cubicBezTo>
                <a:cubicBezTo>
                  <a:pt x="2882" y="1027"/>
                  <a:pt x="3007" y="1075"/>
                  <a:pt x="3007" y="1135"/>
                </a:cubicBezTo>
                <a:cubicBezTo>
                  <a:pt x="3007" y="1195"/>
                  <a:pt x="3007" y="150"/>
                  <a:pt x="3007" y="150"/>
                </a:cubicBezTo>
                <a:cubicBezTo>
                  <a:pt x="3007" y="67"/>
                  <a:pt x="2852" y="0"/>
                  <a:pt x="2662" y="0"/>
                </a:cubicBezTo>
                <a:close/>
              </a:path>
            </a:pathLst>
          </a:custGeom>
          <a:gradFill>
            <a:gsLst>
              <a:gs pos="0">
                <a:schemeClr val="accent1">
                  <a:lumMod val="60000"/>
                  <a:lumOff val="40000"/>
                  <a:alpha val="100000"/>
                </a:schemeClr>
              </a:gs>
              <a:gs pos="100000">
                <a:schemeClr val="accent1">
                  <a:alpha val="100000"/>
                </a:schemeClr>
              </a:gs>
              <a:gs pos="50000">
                <a:schemeClr val="accent1">
                  <a:alpha val="100000"/>
                </a:schemeClr>
              </a:gs>
            </a:gsLst>
            <a:lin ang="0" scaled="0"/>
          </a:gradFill>
          <a:ln>
            <a:solidFill>
              <a:schemeClr val="accent1"/>
            </a:solidFill>
          </a:ln>
          <a:effectLst>
            <a:outerShdw blurRad="444500" dist="127000" dir="5400000" algn="t"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195" rIns="91440" bIns="71755" numCol="1" spcCol="0" rtlCol="0" fromWordArt="0" anchor="ctr" anchorCtr="0" forceAA="0" compatLnSpc="1">
            <a:noAutofit/>
          </a:bodyPr>
          <a:p>
            <a:pPr lvl="0" algn="ctr">
              <a:spcBef>
                <a:spcPct val="0"/>
              </a:spcBef>
              <a:spcAft>
                <a:spcPct val="0"/>
              </a:spcAft>
              <a:buClrTx/>
              <a:buSzTx/>
              <a:buFontTx/>
            </a:pPr>
            <a:r>
              <a:rPr lang="en-US" sz="2000" b="1">
                <a:solidFill>
                  <a:srgbClr val="FFFFFF"/>
                </a:solidFill>
                <a:latin typeface="+mn-ea"/>
                <a:cs typeface="+mn-ea"/>
                <a:sym typeface="+mn-ea"/>
              </a:rPr>
              <a:t>03</a:t>
            </a:r>
            <a:endParaRPr lang="en-US" sz="2000" b="1">
              <a:solidFill>
                <a:srgbClr val="FFFFFF"/>
              </a:solidFill>
              <a:latin typeface="+mn-ea"/>
              <a:cs typeface="+mn-ea"/>
              <a:sym typeface="+mn-ea"/>
            </a:endParaRPr>
          </a:p>
        </p:txBody>
      </p:sp>
      <p:sp>
        <p:nvSpPr>
          <p:cNvPr id="65" name="任意多边形 4"/>
          <p:cNvSpPr/>
          <p:nvPr>
            <p:custDataLst>
              <p:tags r:id="rId10"/>
            </p:custDataLst>
          </p:nvPr>
        </p:nvSpPr>
        <p:spPr bwMode="auto">
          <a:xfrm>
            <a:off x="6862763" y="3578225"/>
            <a:ext cx="222250" cy="107315"/>
          </a:xfrm>
          <a:custGeom>
            <a:avLst/>
            <a:gdLst>
              <a:gd name="T0" fmla="*/ 145 w 381"/>
              <a:gd name="T1" fmla="*/ 0 h 184"/>
              <a:gd name="T2" fmla="*/ 0 w 381"/>
              <a:gd name="T3" fmla="*/ 0 h 184"/>
              <a:gd name="T4" fmla="*/ 0 w 381"/>
              <a:gd name="T5" fmla="*/ 184 h 184"/>
              <a:gd name="T6" fmla="*/ 145 w 381"/>
              <a:gd name="T7" fmla="*/ 184 h 184"/>
              <a:gd name="T8" fmla="*/ 381 w 381"/>
              <a:gd name="T9" fmla="*/ 92 h 184"/>
              <a:gd name="T10" fmla="*/ 145 w 381"/>
              <a:gd name="T11" fmla="*/ 0 h 184"/>
            </a:gdLst>
            <a:ahLst/>
            <a:cxnLst>
              <a:cxn ang="0">
                <a:pos x="T0" y="T1"/>
              </a:cxn>
              <a:cxn ang="0">
                <a:pos x="T2" y="T3"/>
              </a:cxn>
              <a:cxn ang="0">
                <a:pos x="T4" y="T5"/>
              </a:cxn>
              <a:cxn ang="0">
                <a:pos x="T6" y="T7"/>
              </a:cxn>
              <a:cxn ang="0">
                <a:pos x="T8" y="T9"/>
              </a:cxn>
              <a:cxn ang="0">
                <a:pos x="T10" y="T11"/>
              </a:cxn>
            </a:cxnLst>
            <a:rect l="0" t="0" r="r" b="b"/>
            <a:pathLst>
              <a:path w="381" h="184">
                <a:moveTo>
                  <a:pt x="145" y="0"/>
                </a:moveTo>
                <a:cubicBezTo>
                  <a:pt x="0" y="0"/>
                  <a:pt x="0" y="0"/>
                  <a:pt x="0" y="0"/>
                </a:cubicBezTo>
                <a:cubicBezTo>
                  <a:pt x="0" y="184"/>
                  <a:pt x="0" y="184"/>
                  <a:pt x="0" y="184"/>
                </a:cubicBezTo>
                <a:cubicBezTo>
                  <a:pt x="145" y="184"/>
                  <a:pt x="145" y="184"/>
                  <a:pt x="145" y="184"/>
                </a:cubicBezTo>
                <a:cubicBezTo>
                  <a:pt x="275" y="184"/>
                  <a:pt x="381" y="143"/>
                  <a:pt x="381" y="92"/>
                </a:cubicBezTo>
                <a:cubicBezTo>
                  <a:pt x="381" y="41"/>
                  <a:pt x="275" y="0"/>
                  <a:pt x="145" y="0"/>
                </a:cubicBezTo>
                <a:close/>
              </a:path>
            </a:pathLst>
          </a:custGeom>
          <a:gradFill>
            <a:gsLst>
              <a:gs pos="0">
                <a:schemeClr val="accent1">
                  <a:alpha val="100000"/>
                </a:schemeClr>
              </a:gs>
              <a:gs pos="85000">
                <a:schemeClr val="accent1">
                  <a:lumMod val="75000"/>
                  <a:alpha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lt1"/>
              </a:solidFill>
              <a:cs typeface="+mn-ea"/>
              <a:sym typeface="+mn-lt"/>
            </a:endParaRPr>
          </a:p>
        </p:txBody>
      </p:sp>
      <p:sp>
        <p:nvSpPr>
          <p:cNvPr id="66" name="圆角矩形 65"/>
          <p:cNvSpPr/>
          <p:nvPr>
            <p:custDataLst>
              <p:tags r:id="rId11"/>
            </p:custDataLst>
          </p:nvPr>
        </p:nvSpPr>
        <p:spPr>
          <a:xfrm>
            <a:off x="1475423" y="3547745"/>
            <a:ext cx="3535045" cy="1165225"/>
          </a:xfrm>
          <a:prstGeom prst="round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67" name="矩形 66"/>
          <p:cNvSpPr/>
          <p:nvPr>
            <p:custDataLst>
              <p:tags r:id="rId12"/>
            </p:custDataLst>
          </p:nvPr>
        </p:nvSpPr>
        <p:spPr>
          <a:xfrm>
            <a:off x="1338580" y="4067810"/>
            <a:ext cx="3528060" cy="645795"/>
          </a:xfrm>
          <a:prstGeom prst="rect">
            <a:avLst/>
          </a:prstGeom>
          <a:noFill/>
        </p:spPr>
        <p:txBody>
          <a:bodyPr wrap="square" lIns="0" tIns="0" rIns="0" bIns="0" rtlCol="0" anchor="t" anchorCtr="0">
            <a:noAutofit/>
          </a:bodyPr>
          <a:p>
            <a:pPr algn="r">
              <a:lnSpc>
                <a:spcPct val="130000"/>
              </a:lnSpc>
              <a:spcBef>
                <a:spcPct val="0"/>
              </a:spcBef>
              <a:spcAft>
                <a:spcPct val="0"/>
              </a:spcAft>
            </a:pPr>
            <a:r>
              <a:rPr lang="zh-CN" altLang="en-US" sz="1200" dirty="0">
                <a:solidFill>
                  <a:schemeClr val="tx1">
                    <a:lumMod val="65000"/>
                    <a:lumOff val="35000"/>
                  </a:schemeClr>
                </a:solidFill>
                <a:latin typeface="+mn-ea"/>
                <a:cs typeface="+mn-ea"/>
              </a:rPr>
              <a:t>对不同邮政编码、房型和卧室数量的组合进行分组建模。基于区域特性（如高房价区域和低房价区域）分别构建模型，这样可以提高模型的适用性和精确度。</a:t>
            </a:r>
            <a:endParaRPr lang="zh-CN" altLang="en-US" sz="1200" dirty="0">
              <a:solidFill>
                <a:schemeClr val="tx1">
                  <a:lumMod val="65000"/>
                  <a:lumOff val="35000"/>
                </a:schemeClr>
              </a:solidFill>
              <a:latin typeface="+mn-ea"/>
              <a:cs typeface="+mn-ea"/>
            </a:endParaRPr>
          </a:p>
        </p:txBody>
      </p:sp>
      <p:sp>
        <p:nvSpPr>
          <p:cNvPr id="68" name="矩形 67"/>
          <p:cNvSpPr/>
          <p:nvPr>
            <p:custDataLst>
              <p:tags r:id="rId13"/>
            </p:custDataLst>
          </p:nvPr>
        </p:nvSpPr>
        <p:spPr>
          <a:xfrm>
            <a:off x="1550988" y="3547745"/>
            <a:ext cx="3315600" cy="467995"/>
          </a:xfrm>
          <a:prstGeom prst="rect">
            <a:avLst/>
          </a:prstGeom>
          <a:noFill/>
        </p:spPr>
        <p:txBody>
          <a:bodyPr wrap="square" lIns="0" tIns="0" rIns="0" bIns="0" rtlCol="0" anchor="b" anchorCtr="0">
            <a:noAutofit/>
          </a:bodyPr>
          <a:p>
            <a:pPr algn="r">
              <a:spcBef>
                <a:spcPct val="0"/>
              </a:spcBef>
              <a:spcAft>
                <a:spcPct val="0"/>
              </a:spcAft>
            </a:pPr>
            <a:r>
              <a:rPr lang="zh-CN" altLang="en-US" b="1" dirty="0">
                <a:solidFill>
                  <a:schemeClr val="accent2"/>
                </a:solidFill>
                <a:latin typeface="+mn-ea"/>
                <a:cs typeface="+mn-ea"/>
              </a:rPr>
              <a:t>细分建模</a:t>
            </a:r>
            <a:endParaRPr lang="zh-CN" altLang="en-US" b="1" dirty="0">
              <a:solidFill>
                <a:schemeClr val="accent2"/>
              </a:solidFill>
              <a:latin typeface="+mn-ea"/>
              <a:cs typeface="+mn-ea"/>
            </a:endParaRPr>
          </a:p>
        </p:txBody>
      </p:sp>
      <p:sp>
        <p:nvSpPr>
          <p:cNvPr id="69" name="任意多边形 5"/>
          <p:cNvSpPr/>
          <p:nvPr>
            <p:custDataLst>
              <p:tags r:id="rId14"/>
            </p:custDataLst>
          </p:nvPr>
        </p:nvSpPr>
        <p:spPr bwMode="auto">
          <a:xfrm>
            <a:off x="5010468" y="3823970"/>
            <a:ext cx="1486535" cy="561340"/>
          </a:xfrm>
          <a:custGeom>
            <a:avLst/>
            <a:gdLst>
              <a:gd name="connsiteX0" fmla="*/ 345 w 3007"/>
              <a:gd name="connsiteY0" fmla="*/ 0 h 1135"/>
              <a:gd name="connsiteX1" fmla="*/ 451 w 3007"/>
              <a:gd name="connsiteY1" fmla="*/ 0 h 1135"/>
              <a:gd name="connsiteX2" fmla="*/ 2470 w 3007"/>
              <a:gd name="connsiteY2" fmla="*/ 0 h 1135"/>
              <a:gd name="connsiteX3" fmla="*/ 3007 w 3007"/>
              <a:gd name="connsiteY3" fmla="*/ 512 h 1135"/>
              <a:gd name="connsiteX4" fmla="*/ 2470 w 3007"/>
              <a:gd name="connsiteY4" fmla="*/ 1025 h 1135"/>
              <a:gd name="connsiteX5" fmla="*/ 451 w 3007"/>
              <a:gd name="connsiteY5" fmla="*/ 1025 h 1135"/>
              <a:gd name="connsiteX6" fmla="*/ 279 w 3007"/>
              <a:gd name="connsiteY6" fmla="*/ 1025 h 1135"/>
              <a:gd name="connsiteX7" fmla="*/ 0 w 3007"/>
              <a:gd name="connsiteY7" fmla="*/ 1133 h 1135"/>
              <a:gd name="connsiteX8" fmla="*/ 0 w 3007"/>
              <a:gd name="connsiteY8" fmla="*/ 148 h 1135"/>
              <a:gd name="connsiteX9" fmla="*/ 345 w 3007"/>
              <a:gd name="connsiteY9" fmla="*/ 0 h 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0" t="0" r="r" b="b"/>
            <a:pathLst>
              <a:path w="3007" h="1135">
                <a:moveTo>
                  <a:pt x="345" y="0"/>
                </a:moveTo>
                <a:cubicBezTo>
                  <a:pt x="451" y="0"/>
                  <a:pt x="451" y="0"/>
                  <a:pt x="451" y="0"/>
                </a:cubicBezTo>
                <a:cubicBezTo>
                  <a:pt x="2470" y="0"/>
                  <a:pt x="2470" y="0"/>
                  <a:pt x="2470" y="0"/>
                </a:cubicBezTo>
                <a:cubicBezTo>
                  <a:pt x="3007" y="512"/>
                  <a:pt x="3007" y="512"/>
                  <a:pt x="3007" y="512"/>
                </a:cubicBezTo>
                <a:cubicBezTo>
                  <a:pt x="2470" y="1025"/>
                  <a:pt x="2470" y="1025"/>
                  <a:pt x="2470" y="1025"/>
                </a:cubicBezTo>
                <a:cubicBezTo>
                  <a:pt x="451" y="1025"/>
                  <a:pt x="451" y="1025"/>
                  <a:pt x="451" y="1025"/>
                </a:cubicBezTo>
                <a:cubicBezTo>
                  <a:pt x="279" y="1025"/>
                  <a:pt x="279" y="1025"/>
                  <a:pt x="279" y="1025"/>
                </a:cubicBezTo>
                <a:cubicBezTo>
                  <a:pt x="125" y="1025"/>
                  <a:pt x="0" y="1074"/>
                  <a:pt x="0" y="1133"/>
                </a:cubicBezTo>
                <a:cubicBezTo>
                  <a:pt x="0" y="1192"/>
                  <a:pt x="0" y="148"/>
                  <a:pt x="0" y="148"/>
                </a:cubicBezTo>
                <a:cubicBezTo>
                  <a:pt x="0" y="66"/>
                  <a:pt x="155" y="0"/>
                  <a:pt x="345" y="0"/>
                </a:cubicBezTo>
                <a:close/>
              </a:path>
            </a:pathLst>
          </a:custGeom>
          <a:gradFill>
            <a:gsLst>
              <a:gs pos="0">
                <a:schemeClr val="accent2">
                  <a:lumMod val="60000"/>
                  <a:lumOff val="40000"/>
                  <a:alpha val="100000"/>
                </a:schemeClr>
              </a:gs>
              <a:gs pos="100000">
                <a:schemeClr val="accent2">
                  <a:alpha val="100000"/>
                </a:schemeClr>
              </a:gs>
            </a:gsLst>
            <a:lin ang="10800000" scaled="0"/>
          </a:gradFill>
          <a:ln>
            <a:solidFill>
              <a:schemeClr val="accent2"/>
            </a:solidFill>
          </a:ln>
          <a:effectLst>
            <a:outerShdw blurRad="444500" dist="127000" dir="5400000" algn="t" rotWithShape="0">
              <a:schemeClr val="accent2">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195" rIns="179705" bIns="71755" numCol="1" spcCol="0" rtlCol="0" fromWordArt="0" anchor="ctr" anchorCtr="0" forceAA="0" compatLnSpc="1">
            <a:noAutofit/>
          </a:bodyPr>
          <a:p>
            <a:pPr lvl="0" algn="ctr">
              <a:spcBef>
                <a:spcPct val="0"/>
              </a:spcBef>
              <a:spcAft>
                <a:spcPct val="0"/>
              </a:spcAft>
              <a:buClrTx/>
              <a:buSzTx/>
              <a:buFontTx/>
            </a:pPr>
            <a:r>
              <a:rPr lang="en-US" sz="2000" b="1">
                <a:solidFill>
                  <a:srgbClr val="FFFFFF"/>
                </a:solidFill>
                <a:latin typeface="+mn-ea"/>
                <a:cs typeface="+mn-ea"/>
                <a:sym typeface="+mn-ea"/>
              </a:rPr>
              <a:t>04</a:t>
            </a:r>
            <a:endParaRPr lang="en-US" sz="2000" b="1">
              <a:solidFill>
                <a:srgbClr val="FFFFFF"/>
              </a:solidFill>
              <a:latin typeface="+mn-ea"/>
              <a:cs typeface="+mn-ea"/>
              <a:sym typeface="+mn-ea"/>
            </a:endParaRPr>
          </a:p>
        </p:txBody>
      </p:sp>
      <p:sp>
        <p:nvSpPr>
          <p:cNvPr id="70" name="任意多边形 6"/>
          <p:cNvSpPr/>
          <p:nvPr>
            <p:custDataLst>
              <p:tags r:id="rId15"/>
            </p:custDataLst>
          </p:nvPr>
        </p:nvSpPr>
        <p:spPr bwMode="auto">
          <a:xfrm>
            <a:off x="5004753" y="4330065"/>
            <a:ext cx="223520" cy="107950"/>
          </a:xfrm>
          <a:custGeom>
            <a:avLst/>
            <a:gdLst>
              <a:gd name="T0" fmla="*/ 236 w 382"/>
              <a:gd name="T1" fmla="*/ 0 h 185"/>
              <a:gd name="T2" fmla="*/ 382 w 382"/>
              <a:gd name="T3" fmla="*/ 0 h 185"/>
              <a:gd name="T4" fmla="*/ 382 w 382"/>
              <a:gd name="T5" fmla="*/ 185 h 185"/>
              <a:gd name="T6" fmla="*/ 236 w 382"/>
              <a:gd name="T7" fmla="*/ 185 h 185"/>
              <a:gd name="T8" fmla="*/ 0 w 382"/>
              <a:gd name="T9" fmla="*/ 92 h 185"/>
              <a:gd name="T10" fmla="*/ 236 w 382"/>
              <a:gd name="T11" fmla="*/ 0 h 185"/>
            </a:gdLst>
            <a:ahLst/>
            <a:cxnLst>
              <a:cxn ang="0">
                <a:pos x="T0" y="T1"/>
              </a:cxn>
              <a:cxn ang="0">
                <a:pos x="T2" y="T3"/>
              </a:cxn>
              <a:cxn ang="0">
                <a:pos x="T4" y="T5"/>
              </a:cxn>
              <a:cxn ang="0">
                <a:pos x="T6" y="T7"/>
              </a:cxn>
              <a:cxn ang="0">
                <a:pos x="T8" y="T9"/>
              </a:cxn>
              <a:cxn ang="0">
                <a:pos x="T10" y="T11"/>
              </a:cxn>
            </a:cxnLst>
            <a:rect l="0" t="0" r="r" b="b"/>
            <a:pathLst>
              <a:path w="382" h="185">
                <a:moveTo>
                  <a:pt x="236" y="0"/>
                </a:moveTo>
                <a:cubicBezTo>
                  <a:pt x="382" y="0"/>
                  <a:pt x="382" y="0"/>
                  <a:pt x="382" y="0"/>
                </a:cubicBezTo>
                <a:cubicBezTo>
                  <a:pt x="382" y="185"/>
                  <a:pt x="382" y="185"/>
                  <a:pt x="382" y="185"/>
                </a:cubicBezTo>
                <a:cubicBezTo>
                  <a:pt x="236" y="185"/>
                  <a:pt x="236" y="185"/>
                  <a:pt x="236" y="185"/>
                </a:cubicBezTo>
                <a:cubicBezTo>
                  <a:pt x="106" y="185"/>
                  <a:pt x="0" y="143"/>
                  <a:pt x="0" y="92"/>
                </a:cubicBezTo>
                <a:cubicBezTo>
                  <a:pt x="0" y="42"/>
                  <a:pt x="106" y="0"/>
                  <a:pt x="236" y="0"/>
                </a:cubicBezTo>
                <a:close/>
              </a:path>
            </a:pathLst>
          </a:custGeom>
          <a:gradFill>
            <a:gsLst>
              <a:gs pos="0">
                <a:schemeClr val="accent2">
                  <a:alpha val="100000"/>
                </a:schemeClr>
              </a:gs>
              <a:gs pos="85000">
                <a:schemeClr val="accent2">
                  <a:lumMod val="75000"/>
                  <a:alpha val="10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lt1"/>
              </a:solidFill>
              <a:cs typeface="+mn-ea"/>
              <a:sym typeface="+mn-lt"/>
            </a:endParaRPr>
          </a:p>
        </p:txBody>
      </p:sp>
      <p:sp>
        <p:nvSpPr>
          <p:cNvPr id="71" name="圆角矩形 70"/>
          <p:cNvSpPr/>
          <p:nvPr>
            <p:custDataLst>
              <p:tags r:id="rId16"/>
            </p:custDataLst>
          </p:nvPr>
        </p:nvSpPr>
        <p:spPr>
          <a:xfrm>
            <a:off x="7076123" y="4300855"/>
            <a:ext cx="3524250" cy="1165225"/>
          </a:xfrm>
          <a:prstGeom prst="round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72" name="矩形 71"/>
          <p:cNvSpPr/>
          <p:nvPr>
            <p:custDataLst>
              <p:tags r:id="rId17"/>
            </p:custDataLst>
          </p:nvPr>
        </p:nvSpPr>
        <p:spPr>
          <a:xfrm>
            <a:off x="7224713" y="4820920"/>
            <a:ext cx="3315600" cy="645795"/>
          </a:xfrm>
          <a:prstGeom prst="rect">
            <a:avLst/>
          </a:prstGeom>
          <a:noFill/>
        </p:spPr>
        <p:txBody>
          <a:bodyPr wrap="square" lIns="0" tIns="0" rIns="0" bIns="0" rtlCol="0" anchor="t" anchorCtr="0">
            <a:noAutofit/>
          </a:bodyPr>
          <a:p>
            <a:pPr>
              <a:lnSpc>
                <a:spcPct val="130000"/>
              </a:lnSpc>
              <a:spcBef>
                <a:spcPct val="0"/>
              </a:spcBef>
              <a:spcAft>
                <a:spcPct val="0"/>
              </a:spcAft>
            </a:pPr>
            <a:r>
              <a:rPr lang="zh-CN" altLang="en-US" sz="1200" dirty="0">
                <a:solidFill>
                  <a:schemeClr val="tx1">
                    <a:lumMod val="65000"/>
                    <a:lumOff val="35000"/>
                  </a:schemeClr>
                </a:solidFill>
                <a:latin typeface="+mn-ea"/>
                <a:cs typeface="+mn-ea"/>
              </a:rPr>
              <a:t>通过结合不同模型（如ARIMA与ETS、随机森林或支持向量机）的预测结果，采用集成学习的方式提升模型的稳定性和整体预测性能。</a:t>
            </a:r>
            <a:endParaRPr lang="zh-CN" altLang="en-US" sz="1200" dirty="0">
              <a:solidFill>
                <a:schemeClr val="tx1">
                  <a:lumMod val="65000"/>
                  <a:lumOff val="35000"/>
                </a:schemeClr>
              </a:solidFill>
              <a:latin typeface="+mn-ea"/>
              <a:cs typeface="+mn-ea"/>
            </a:endParaRPr>
          </a:p>
        </p:txBody>
      </p:sp>
      <p:sp>
        <p:nvSpPr>
          <p:cNvPr id="73" name="矩形 72"/>
          <p:cNvSpPr/>
          <p:nvPr>
            <p:custDataLst>
              <p:tags r:id="rId18"/>
            </p:custDataLst>
          </p:nvPr>
        </p:nvSpPr>
        <p:spPr>
          <a:xfrm>
            <a:off x="7224713" y="4300855"/>
            <a:ext cx="3315600" cy="467995"/>
          </a:xfrm>
          <a:prstGeom prst="rect">
            <a:avLst/>
          </a:prstGeom>
          <a:noFill/>
        </p:spPr>
        <p:txBody>
          <a:bodyPr wrap="square" lIns="0" tIns="0" rIns="0" bIns="0" rtlCol="0" anchor="b" anchorCtr="0">
            <a:noAutofit/>
          </a:bodyPr>
          <a:p>
            <a:pPr>
              <a:spcBef>
                <a:spcPct val="0"/>
              </a:spcBef>
              <a:spcAft>
                <a:spcPct val="0"/>
              </a:spcAft>
            </a:pPr>
            <a:r>
              <a:rPr lang="zh-CN" altLang="en-US" b="1" dirty="0">
                <a:solidFill>
                  <a:schemeClr val="accent1"/>
                </a:solidFill>
                <a:latin typeface="+mn-ea"/>
                <a:cs typeface="+mn-ea"/>
              </a:rPr>
              <a:t>集成多模型方法</a:t>
            </a:r>
            <a:endParaRPr lang="zh-CN" altLang="en-US" b="1" dirty="0">
              <a:solidFill>
                <a:schemeClr val="accent1"/>
              </a:solidFill>
              <a:latin typeface="+mn-ea"/>
              <a:cs typeface="+mn-ea"/>
            </a:endParaRPr>
          </a:p>
        </p:txBody>
      </p:sp>
      <p:sp>
        <p:nvSpPr>
          <p:cNvPr id="74" name="任意多边形 73"/>
          <p:cNvSpPr/>
          <p:nvPr>
            <p:custDataLst>
              <p:tags r:id="rId19"/>
            </p:custDataLst>
          </p:nvPr>
        </p:nvSpPr>
        <p:spPr bwMode="auto">
          <a:xfrm>
            <a:off x="5591493" y="4575810"/>
            <a:ext cx="1486535" cy="562610"/>
          </a:xfrm>
          <a:custGeom>
            <a:avLst/>
            <a:gdLst>
              <a:gd name="connsiteX0" fmla="*/ 2662 w 3007"/>
              <a:gd name="connsiteY0" fmla="*/ 0 h 1137"/>
              <a:gd name="connsiteX1" fmla="*/ 2557 w 3007"/>
              <a:gd name="connsiteY1" fmla="*/ 0 h 1137"/>
              <a:gd name="connsiteX2" fmla="*/ 537 w 3007"/>
              <a:gd name="connsiteY2" fmla="*/ 0 h 1137"/>
              <a:gd name="connsiteX3" fmla="*/ 0 w 3007"/>
              <a:gd name="connsiteY3" fmla="*/ 514 h 1137"/>
              <a:gd name="connsiteX4" fmla="*/ 537 w 3007"/>
              <a:gd name="connsiteY4" fmla="*/ 1027 h 1137"/>
              <a:gd name="connsiteX5" fmla="*/ 2557 w 3007"/>
              <a:gd name="connsiteY5" fmla="*/ 1027 h 1137"/>
              <a:gd name="connsiteX6" fmla="*/ 2728 w 3007"/>
              <a:gd name="connsiteY6" fmla="*/ 1027 h 1137"/>
              <a:gd name="connsiteX7" fmla="*/ 3007 w 3007"/>
              <a:gd name="connsiteY7" fmla="*/ 1135 h 1137"/>
              <a:gd name="connsiteX8" fmla="*/ 3007 w 3007"/>
              <a:gd name="connsiteY8" fmla="*/ 150 h 1137"/>
              <a:gd name="connsiteX9" fmla="*/ 2662 w 3007"/>
              <a:gd name="connsiteY9" fmla="*/ 0 h 1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0" t="0" r="r" b="b"/>
            <a:pathLst>
              <a:path w="3007" h="1137">
                <a:moveTo>
                  <a:pt x="2662" y="0"/>
                </a:moveTo>
                <a:cubicBezTo>
                  <a:pt x="2557" y="0"/>
                  <a:pt x="2557" y="0"/>
                  <a:pt x="2557" y="0"/>
                </a:cubicBezTo>
                <a:cubicBezTo>
                  <a:pt x="537" y="0"/>
                  <a:pt x="537" y="0"/>
                  <a:pt x="537" y="0"/>
                </a:cubicBezTo>
                <a:cubicBezTo>
                  <a:pt x="0" y="514"/>
                  <a:pt x="0" y="514"/>
                  <a:pt x="0" y="514"/>
                </a:cubicBezTo>
                <a:cubicBezTo>
                  <a:pt x="537" y="1027"/>
                  <a:pt x="537" y="1027"/>
                  <a:pt x="537" y="1027"/>
                </a:cubicBezTo>
                <a:cubicBezTo>
                  <a:pt x="2557" y="1027"/>
                  <a:pt x="2557" y="1027"/>
                  <a:pt x="2557" y="1027"/>
                </a:cubicBezTo>
                <a:cubicBezTo>
                  <a:pt x="2728" y="1027"/>
                  <a:pt x="2728" y="1027"/>
                  <a:pt x="2728" y="1027"/>
                </a:cubicBezTo>
                <a:cubicBezTo>
                  <a:pt x="2882" y="1027"/>
                  <a:pt x="3007" y="1075"/>
                  <a:pt x="3007" y="1135"/>
                </a:cubicBezTo>
                <a:cubicBezTo>
                  <a:pt x="3007" y="1195"/>
                  <a:pt x="3007" y="150"/>
                  <a:pt x="3007" y="150"/>
                </a:cubicBezTo>
                <a:cubicBezTo>
                  <a:pt x="3007" y="67"/>
                  <a:pt x="2852" y="0"/>
                  <a:pt x="2662" y="0"/>
                </a:cubicBezTo>
                <a:close/>
              </a:path>
            </a:pathLst>
          </a:custGeom>
          <a:gradFill>
            <a:gsLst>
              <a:gs pos="0">
                <a:schemeClr val="accent1">
                  <a:lumMod val="60000"/>
                  <a:lumOff val="40000"/>
                  <a:alpha val="100000"/>
                </a:schemeClr>
              </a:gs>
              <a:gs pos="100000">
                <a:schemeClr val="accent1">
                  <a:alpha val="100000"/>
                </a:schemeClr>
              </a:gs>
              <a:gs pos="50000">
                <a:schemeClr val="accent1">
                  <a:alpha val="100000"/>
                </a:schemeClr>
              </a:gs>
            </a:gsLst>
            <a:lin ang="0" scaled="0"/>
          </a:gradFill>
          <a:ln>
            <a:solidFill>
              <a:schemeClr val="accent1"/>
            </a:solidFill>
          </a:ln>
          <a:effectLst>
            <a:outerShdw blurRad="444500" dist="127000" dir="5400000" algn="t"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195" rIns="91440" bIns="71755" numCol="1" spcCol="0" rtlCol="0" fromWordArt="0" anchor="ctr" anchorCtr="0" forceAA="0" compatLnSpc="1">
            <a:noAutofit/>
          </a:bodyPr>
          <a:p>
            <a:pPr lvl="0" algn="ctr">
              <a:spcBef>
                <a:spcPct val="0"/>
              </a:spcBef>
              <a:spcAft>
                <a:spcPct val="0"/>
              </a:spcAft>
              <a:buClrTx/>
              <a:buSzTx/>
              <a:buFontTx/>
            </a:pPr>
            <a:r>
              <a:rPr lang="en-US" sz="2000" b="1">
                <a:solidFill>
                  <a:srgbClr val="FFFFFF"/>
                </a:solidFill>
                <a:latin typeface="+mn-ea"/>
                <a:cs typeface="+mn-ea"/>
                <a:sym typeface="+mn-ea"/>
              </a:rPr>
              <a:t>05</a:t>
            </a:r>
            <a:endParaRPr lang="en-US" sz="2000" b="1">
              <a:solidFill>
                <a:srgbClr val="FFFFFF"/>
              </a:solidFill>
              <a:latin typeface="+mn-ea"/>
              <a:cs typeface="+mn-ea"/>
              <a:sym typeface="+mn-ea"/>
            </a:endParaRPr>
          </a:p>
        </p:txBody>
      </p:sp>
      <p:sp>
        <p:nvSpPr>
          <p:cNvPr id="75" name="任意多边形 74"/>
          <p:cNvSpPr/>
          <p:nvPr>
            <p:custDataLst>
              <p:tags r:id="rId20"/>
            </p:custDataLst>
          </p:nvPr>
        </p:nvSpPr>
        <p:spPr bwMode="auto">
          <a:xfrm>
            <a:off x="6865303" y="5084445"/>
            <a:ext cx="222250" cy="107315"/>
          </a:xfrm>
          <a:custGeom>
            <a:avLst/>
            <a:gdLst>
              <a:gd name="T0" fmla="*/ 145 w 381"/>
              <a:gd name="T1" fmla="*/ 0 h 184"/>
              <a:gd name="T2" fmla="*/ 0 w 381"/>
              <a:gd name="T3" fmla="*/ 0 h 184"/>
              <a:gd name="T4" fmla="*/ 0 w 381"/>
              <a:gd name="T5" fmla="*/ 184 h 184"/>
              <a:gd name="T6" fmla="*/ 145 w 381"/>
              <a:gd name="T7" fmla="*/ 184 h 184"/>
              <a:gd name="T8" fmla="*/ 381 w 381"/>
              <a:gd name="T9" fmla="*/ 92 h 184"/>
              <a:gd name="T10" fmla="*/ 145 w 381"/>
              <a:gd name="T11" fmla="*/ 0 h 184"/>
            </a:gdLst>
            <a:ahLst/>
            <a:cxnLst>
              <a:cxn ang="0">
                <a:pos x="T0" y="T1"/>
              </a:cxn>
              <a:cxn ang="0">
                <a:pos x="T2" y="T3"/>
              </a:cxn>
              <a:cxn ang="0">
                <a:pos x="T4" y="T5"/>
              </a:cxn>
              <a:cxn ang="0">
                <a:pos x="T6" y="T7"/>
              </a:cxn>
              <a:cxn ang="0">
                <a:pos x="T8" y="T9"/>
              </a:cxn>
              <a:cxn ang="0">
                <a:pos x="T10" y="T11"/>
              </a:cxn>
            </a:cxnLst>
            <a:rect l="0" t="0" r="r" b="b"/>
            <a:pathLst>
              <a:path w="381" h="184">
                <a:moveTo>
                  <a:pt x="145" y="0"/>
                </a:moveTo>
                <a:cubicBezTo>
                  <a:pt x="0" y="0"/>
                  <a:pt x="0" y="0"/>
                  <a:pt x="0" y="0"/>
                </a:cubicBezTo>
                <a:cubicBezTo>
                  <a:pt x="0" y="184"/>
                  <a:pt x="0" y="184"/>
                  <a:pt x="0" y="184"/>
                </a:cubicBezTo>
                <a:cubicBezTo>
                  <a:pt x="145" y="184"/>
                  <a:pt x="145" y="184"/>
                  <a:pt x="145" y="184"/>
                </a:cubicBezTo>
                <a:cubicBezTo>
                  <a:pt x="275" y="184"/>
                  <a:pt x="381" y="143"/>
                  <a:pt x="381" y="92"/>
                </a:cubicBezTo>
                <a:cubicBezTo>
                  <a:pt x="381" y="41"/>
                  <a:pt x="275" y="0"/>
                  <a:pt x="145" y="0"/>
                </a:cubicBezTo>
                <a:close/>
              </a:path>
            </a:pathLst>
          </a:custGeom>
          <a:gradFill>
            <a:gsLst>
              <a:gs pos="0">
                <a:schemeClr val="accent1">
                  <a:alpha val="100000"/>
                </a:schemeClr>
              </a:gs>
              <a:gs pos="85000">
                <a:schemeClr val="accent1">
                  <a:lumMod val="75000"/>
                  <a:alpha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lt1"/>
              </a:solidFill>
              <a:cs typeface="+mn-ea"/>
              <a:sym typeface="+mn-lt"/>
            </a:endParaRPr>
          </a:p>
        </p:txBody>
      </p:sp>
      <p:sp>
        <p:nvSpPr>
          <p:cNvPr id="76" name="圆角矩形 75"/>
          <p:cNvSpPr/>
          <p:nvPr>
            <p:custDataLst>
              <p:tags r:id="rId21"/>
            </p:custDataLst>
          </p:nvPr>
        </p:nvSpPr>
        <p:spPr>
          <a:xfrm>
            <a:off x="1475423" y="5053965"/>
            <a:ext cx="3535045" cy="1165225"/>
          </a:xfrm>
          <a:prstGeom prst="round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77" name="矩形 76"/>
          <p:cNvSpPr/>
          <p:nvPr>
            <p:custDataLst>
              <p:tags r:id="rId22"/>
            </p:custDataLst>
          </p:nvPr>
        </p:nvSpPr>
        <p:spPr>
          <a:xfrm>
            <a:off x="1338580" y="5574030"/>
            <a:ext cx="3528060" cy="645795"/>
          </a:xfrm>
          <a:prstGeom prst="rect">
            <a:avLst/>
          </a:prstGeom>
          <a:noFill/>
        </p:spPr>
        <p:txBody>
          <a:bodyPr wrap="square" lIns="0" tIns="0" rIns="0" bIns="0" rtlCol="0" anchor="t" anchorCtr="0">
            <a:noAutofit/>
          </a:bodyPr>
          <a:p>
            <a:pPr algn="r">
              <a:lnSpc>
                <a:spcPct val="130000"/>
              </a:lnSpc>
              <a:spcBef>
                <a:spcPct val="0"/>
              </a:spcBef>
              <a:spcAft>
                <a:spcPct val="0"/>
              </a:spcAft>
            </a:pPr>
            <a:r>
              <a:rPr lang="zh-CN" altLang="en-US" sz="1200" dirty="0">
                <a:solidFill>
                  <a:schemeClr val="tx1">
                    <a:lumMod val="65000"/>
                    <a:lumOff val="35000"/>
                  </a:schemeClr>
                </a:solidFill>
                <a:latin typeface="+mn-ea"/>
                <a:cs typeface="+mn-ea"/>
              </a:rPr>
              <a:t>通过时间序列交叉验证（Time Series Cross-Validation）技术，进一步优化训练集和测试集的划分方式，从而减少因数据分布差异导致的性能偏差。</a:t>
            </a:r>
            <a:endParaRPr lang="zh-CN" altLang="en-US" sz="1200" dirty="0">
              <a:solidFill>
                <a:schemeClr val="tx1">
                  <a:lumMod val="65000"/>
                  <a:lumOff val="35000"/>
                </a:schemeClr>
              </a:solidFill>
              <a:latin typeface="+mn-ea"/>
              <a:cs typeface="+mn-ea"/>
            </a:endParaRPr>
          </a:p>
        </p:txBody>
      </p:sp>
      <p:sp>
        <p:nvSpPr>
          <p:cNvPr id="78" name="矩形 77"/>
          <p:cNvSpPr/>
          <p:nvPr>
            <p:custDataLst>
              <p:tags r:id="rId23"/>
            </p:custDataLst>
          </p:nvPr>
        </p:nvSpPr>
        <p:spPr>
          <a:xfrm>
            <a:off x="1550988" y="5053965"/>
            <a:ext cx="3315600" cy="467995"/>
          </a:xfrm>
          <a:prstGeom prst="rect">
            <a:avLst/>
          </a:prstGeom>
          <a:noFill/>
        </p:spPr>
        <p:txBody>
          <a:bodyPr wrap="square" lIns="0" tIns="0" rIns="0" bIns="0" rtlCol="0" anchor="b" anchorCtr="0">
            <a:noAutofit/>
          </a:bodyPr>
          <a:p>
            <a:pPr algn="r">
              <a:spcBef>
                <a:spcPct val="0"/>
              </a:spcBef>
              <a:spcAft>
                <a:spcPct val="0"/>
              </a:spcAft>
            </a:pPr>
            <a:r>
              <a:rPr lang="zh-CN" altLang="en-US" b="1">
                <a:solidFill>
                  <a:schemeClr val="accent2"/>
                </a:solidFill>
                <a:latin typeface="+mn-ea"/>
                <a:cs typeface="+mn-ea"/>
              </a:rPr>
              <a:t>改进数据分割策略</a:t>
            </a:r>
            <a:endParaRPr lang="zh-CN" altLang="en-US" b="1">
              <a:solidFill>
                <a:schemeClr val="accent2"/>
              </a:solidFill>
              <a:latin typeface="+mn-ea"/>
              <a:cs typeface="+mn-ea"/>
            </a:endParaRPr>
          </a:p>
        </p:txBody>
      </p:sp>
      <p:sp>
        <p:nvSpPr>
          <p:cNvPr id="79" name="任意多边形 5"/>
          <p:cNvSpPr/>
          <p:nvPr>
            <p:custDataLst>
              <p:tags r:id="rId24"/>
            </p:custDataLst>
          </p:nvPr>
        </p:nvSpPr>
        <p:spPr bwMode="auto">
          <a:xfrm>
            <a:off x="5010468" y="5328920"/>
            <a:ext cx="1486535" cy="561340"/>
          </a:xfrm>
          <a:custGeom>
            <a:avLst/>
            <a:gdLst>
              <a:gd name="connsiteX0" fmla="*/ 345 w 3007"/>
              <a:gd name="connsiteY0" fmla="*/ 0 h 1135"/>
              <a:gd name="connsiteX1" fmla="*/ 451 w 3007"/>
              <a:gd name="connsiteY1" fmla="*/ 0 h 1135"/>
              <a:gd name="connsiteX2" fmla="*/ 2470 w 3007"/>
              <a:gd name="connsiteY2" fmla="*/ 0 h 1135"/>
              <a:gd name="connsiteX3" fmla="*/ 3007 w 3007"/>
              <a:gd name="connsiteY3" fmla="*/ 512 h 1135"/>
              <a:gd name="connsiteX4" fmla="*/ 2470 w 3007"/>
              <a:gd name="connsiteY4" fmla="*/ 1025 h 1135"/>
              <a:gd name="connsiteX5" fmla="*/ 451 w 3007"/>
              <a:gd name="connsiteY5" fmla="*/ 1025 h 1135"/>
              <a:gd name="connsiteX6" fmla="*/ 279 w 3007"/>
              <a:gd name="connsiteY6" fmla="*/ 1025 h 1135"/>
              <a:gd name="connsiteX7" fmla="*/ 0 w 3007"/>
              <a:gd name="connsiteY7" fmla="*/ 1133 h 1135"/>
              <a:gd name="connsiteX8" fmla="*/ 0 w 3007"/>
              <a:gd name="connsiteY8" fmla="*/ 148 h 1135"/>
              <a:gd name="connsiteX9" fmla="*/ 345 w 3007"/>
              <a:gd name="connsiteY9" fmla="*/ 0 h 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0" t="0" r="r" b="b"/>
            <a:pathLst>
              <a:path w="3007" h="1135">
                <a:moveTo>
                  <a:pt x="345" y="0"/>
                </a:moveTo>
                <a:cubicBezTo>
                  <a:pt x="451" y="0"/>
                  <a:pt x="451" y="0"/>
                  <a:pt x="451" y="0"/>
                </a:cubicBezTo>
                <a:cubicBezTo>
                  <a:pt x="2470" y="0"/>
                  <a:pt x="2470" y="0"/>
                  <a:pt x="2470" y="0"/>
                </a:cubicBezTo>
                <a:cubicBezTo>
                  <a:pt x="3007" y="512"/>
                  <a:pt x="3007" y="512"/>
                  <a:pt x="3007" y="512"/>
                </a:cubicBezTo>
                <a:cubicBezTo>
                  <a:pt x="2470" y="1025"/>
                  <a:pt x="2470" y="1025"/>
                  <a:pt x="2470" y="1025"/>
                </a:cubicBezTo>
                <a:cubicBezTo>
                  <a:pt x="451" y="1025"/>
                  <a:pt x="451" y="1025"/>
                  <a:pt x="451" y="1025"/>
                </a:cubicBezTo>
                <a:cubicBezTo>
                  <a:pt x="279" y="1025"/>
                  <a:pt x="279" y="1025"/>
                  <a:pt x="279" y="1025"/>
                </a:cubicBezTo>
                <a:cubicBezTo>
                  <a:pt x="125" y="1025"/>
                  <a:pt x="0" y="1074"/>
                  <a:pt x="0" y="1133"/>
                </a:cubicBezTo>
                <a:cubicBezTo>
                  <a:pt x="0" y="1192"/>
                  <a:pt x="0" y="148"/>
                  <a:pt x="0" y="148"/>
                </a:cubicBezTo>
                <a:cubicBezTo>
                  <a:pt x="0" y="66"/>
                  <a:pt x="155" y="0"/>
                  <a:pt x="345" y="0"/>
                </a:cubicBezTo>
                <a:close/>
              </a:path>
            </a:pathLst>
          </a:custGeom>
          <a:gradFill>
            <a:gsLst>
              <a:gs pos="0">
                <a:schemeClr val="accent2">
                  <a:lumMod val="60000"/>
                  <a:lumOff val="40000"/>
                  <a:alpha val="100000"/>
                </a:schemeClr>
              </a:gs>
              <a:gs pos="100000">
                <a:schemeClr val="accent2">
                  <a:alpha val="100000"/>
                </a:schemeClr>
              </a:gs>
            </a:gsLst>
            <a:lin ang="10800000" scaled="0"/>
          </a:gradFill>
          <a:ln>
            <a:solidFill>
              <a:schemeClr val="accent2"/>
            </a:solidFill>
          </a:ln>
          <a:effectLst>
            <a:outerShdw blurRad="444500" dist="127000" dir="5400000" algn="t" rotWithShape="0">
              <a:schemeClr val="accent2">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195" rIns="179705" bIns="71755" numCol="1" spcCol="0" rtlCol="0" fromWordArt="0" anchor="ctr" anchorCtr="0" forceAA="0" compatLnSpc="1">
            <a:noAutofit/>
          </a:bodyPr>
          <a:p>
            <a:pPr lvl="0" algn="ctr">
              <a:spcBef>
                <a:spcPct val="0"/>
              </a:spcBef>
              <a:spcAft>
                <a:spcPct val="0"/>
              </a:spcAft>
              <a:buClrTx/>
              <a:buSzTx/>
              <a:buFontTx/>
            </a:pPr>
            <a:r>
              <a:rPr lang="en-US" sz="2000" b="1">
                <a:solidFill>
                  <a:srgbClr val="FFFFFF"/>
                </a:solidFill>
                <a:latin typeface="+mn-ea"/>
                <a:cs typeface="+mn-ea"/>
                <a:sym typeface="+mn-ea"/>
              </a:rPr>
              <a:t>06</a:t>
            </a:r>
            <a:endParaRPr lang="en-US" sz="2000" b="1">
              <a:solidFill>
                <a:srgbClr val="FFFFFF"/>
              </a:solidFill>
              <a:latin typeface="+mn-ea"/>
              <a:cs typeface="+mn-ea"/>
              <a:sym typeface="+mn-ea"/>
            </a:endParaRPr>
          </a:p>
        </p:txBody>
      </p:sp>
      <p:sp>
        <p:nvSpPr>
          <p:cNvPr id="80" name="任意多边形 6"/>
          <p:cNvSpPr/>
          <p:nvPr>
            <p:custDataLst>
              <p:tags r:id="rId25"/>
            </p:custDataLst>
          </p:nvPr>
        </p:nvSpPr>
        <p:spPr bwMode="auto">
          <a:xfrm>
            <a:off x="5001578" y="5836285"/>
            <a:ext cx="223520" cy="107950"/>
          </a:xfrm>
          <a:custGeom>
            <a:avLst/>
            <a:gdLst>
              <a:gd name="T0" fmla="*/ 236 w 382"/>
              <a:gd name="T1" fmla="*/ 0 h 185"/>
              <a:gd name="T2" fmla="*/ 382 w 382"/>
              <a:gd name="T3" fmla="*/ 0 h 185"/>
              <a:gd name="T4" fmla="*/ 382 w 382"/>
              <a:gd name="T5" fmla="*/ 185 h 185"/>
              <a:gd name="T6" fmla="*/ 236 w 382"/>
              <a:gd name="T7" fmla="*/ 185 h 185"/>
              <a:gd name="T8" fmla="*/ 0 w 382"/>
              <a:gd name="T9" fmla="*/ 92 h 185"/>
              <a:gd name="T10" fmla="*/ 236 w 382"/>
              <a:gd name="T11" fmla="*/ 0 h 185"/>
            </a:gdLst>
            <a:ahLst/>
            <a:cxnLst>
              <a:cxn ang="0">
                <a:pos x="T0" y="T1"/>
              </a:cxn>
              <a:cxn ang="0">
                <a:pos x="T2" y="T3"/>
              </a:cxn>
              <a:cxn ang="0">
                <a:pos x="T4" y="T5"/>
              </a:cxn>
              <a:cxn ang="0">
                <a:pos x="T6" y="T7"/>
              </a:cxn>
              <a:cxn ang="0">
                <a:pos x="T8" y="T9"/>
              </a:cxn>
              <a:cxn ang="0">
                <a:pos x="T10" y="T11"/>
              </a:cxn>
            </a:cxnLst>
            <a:rect l="0" t="0" r="r" b="b"/>
            <a:pathLst>
              <a:path w="382" h="185">
                <a:moveTo>
                  <a:pt x="236" y="0"/>
                </a:moveTo>
                <a:cubicBezTo>
                  <a:pt x="382" y="0"/>
                  <a:pt x="382" y="0"/>
                  <a:pt x="382" y="0"/>
                </a:cubicBezTo>
                <a:cubicBezTo>
                  <a:pt x="382" y="185"/>
                  <a:pt x="382" y="185"/>
                  <a:pt x="382" y="185"/>
                </a:cubicBezTo>
                <a:cubicBezTo>
                  <a:pt x="236" y="185"/>
                  <a:pt x="236" y="185"/>
                  <a:pt x="236" y="185"/>
                </a:cubicBezTo>
                <a:cubicBezTo>
                  <a:pt x="106" y="185"/>
                  <a:pt x="0" y="143"/>
                  <a:pt x="0" y="92"/>
                </a:cubicBezTo>
                <a:cubicBezTo>
                  <a:pt x="0" y="42"/>
                  <a:pt x="106" y="0"/>
                  <a:pt x="236" y="0"/>
                </a:cubicBezTo>
                <a:close/>
              </a:path>
            </a:pathLst>
          </a:custGeom>
          <a:gradFill>
            <a:gsLst>
              <a:gs pos="0">
                <a:schemeClr val="accent2">
                  <a:alpha val="100000"/>
                </a:schemeClr>
              </a:gs>
              <a:gs pos="85000">
                <a:schemeClr val="accent2">
                  <a:lumMod val="75000"/>
                  <a:alpha val="10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lt1"/>
              </a:solidFill>
              <a:cs typeface="+mn-ea"/>
              <a:sym typeface="+mn-lt"/>
            </a:endParaRPr>
          </a:p>
        </p:txBody>
      </p:sp>
      <p:sp>
        <p:nvSpPr>
          <p:cNvPr id="81" name="任意多边形 7"/>
          <p:cNvSpPr/>
          <p:nvPr>
            <p:custDataLst>
              <p:tags r:id="rId26"/>
            </p:custDataLst>
          </p:nvPr>
        </p:nvSpPr>
        <p:spPr bwMode="auto">
          <a:xfrm>
            <a:off x="5011103" y="2317115"/>
            <a:ext cx="1486535" cy="563245"/>
          </a:xfrm>
          <a:custGeom>
            <a:avLst/>
            <a:gdLst>
              <a:gd name="connsiteX0" fmla="*/ 345 w 3007"/>
              <a:gd name="connsiteY0" fmla="*/ 0 h 1139"/>
              <a:gd name="connsiteX1" fmla="*/ 451 w 3007"/>
              <a:gd name="connsiteY1" fmla="*/ 0 h 1139"/>
              <a:gd name="connsiteX2" fmla="*/ 2470 w 3007"/>
              <a:gd name="connsiteY2" fmla="*/ 0 h 1139"/>
              <a:gd name="connsiteX3" fmla="*/ 3007 w 3007"/>
              <a:gd name="connsiteY3" fmla="*/ 514 h 1139"/>
              <a:gd name="connsiteX4" fmla="*/ 2470 w 3007"/>
              <a:gd name="connsiteY4" fmla="*/ 1027 h 1139"/>
              <a:gd name="connsiteX5" fmla="*/ 451 w 3007"/>
              <a:gd name="connsiteY5" fmla="*/ 1027 h 1139"/>
              <a:gd name="connsiteX6" fmla="*/ 279 w 3007"/>
              <a:gd name="connsiteY6" fmla="*/ 1027 h 1139"/>
              <a:gd name="connsiteX7" fmla="*/ 0 w 3007"/>
              <a:gd name="connsiteY7" fmla="*/ 1137 h 1139"/>
              <a:gd name="connsiteX8" fmla="*/ 0 w 3007"/>
              <a:gd name="connsiteY8" fmla="*/ 150 h 1139"/>
              <a:gd name="connsiteX9" fmla="*/ 345 w 3007"/>
              <a:gd name="connsiteY9" fmla="*/ 0 h 1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0" t="0" r="r" b="b"/>
            <a:pathLst>
              <a:path w="3007" h="1139">
                <a:moveTo>
                  <a:pt x="345" y="0"/>
                </a:moveTo>
                <a:cubicBezTo>
                  <a:pt x="451" y="0"/>
                  <a:pt x="451" y="0"/>
                  <a:pt x="451" y="0"/>
                </a:cubicBezTo>
                <a:cubicBezTo>
                  <a:pt x="2470" y="0"/>
                  <a:pt x="2470" y="0"/>
                  <a:pt x="2470" y="0"/>
                </a:cubicBezTo>
                <a:cubicBezTo>
                  <a:pt x="3007" y="514"/>
                  <a:pt x="3007" y="514"/>
                  <a:pt x="3007" y="514"/>
                </a:cubicBezTo>
                <a:cubicBezTo>
                  <a:pt x="2470" y="1027"/>
                  <a:pt x="2470" y="1027"/>
                  <a:pt x="2470" y="1027"/>
                </a:cubicBezTo>
                <a:cubicBezTo>
                  <a:pt x="451" y="1027"/>
                  <a:pt x="451" y="1027"/>
                  <a:pt x="451" y="1027"/>
                </a:cubicBezTo>
                <a:cubicBezTo>
                  <a:pt x="279" y="1027"/>
                  <a:pt x="279" y="1027"/>
                  <a:pt x="279" y="1027"/>
                </a:cubicBezTo>
                <a:cubicBezTo>
                  <a:pt x="125" y="1027"/>
                  <a:pt x="0" y="1077"/>
                  <a:pt x="0" y="1137"/>
                </a:cubicBezTo>
                <a:cubicBezTo>
                  <a:pt x="0" y="1197"/>
                  <a:pt x="0" y="150"/>
                  <a:pt x="0" y="150"/>
                </a:cubicBezTo>
                <a:cubicBezTo>
                  <a:pt x="0" y="67"/>
                  <a:pt x="155" y="0"/>
                  <a:pt x="345" y="0"/>
                </a:cubicBezTo>
                <a:close/>
              </a:path>
            </a:pathLst>
          </a:custGeom>
          <a:gradFill>
            <a:gsLst>
              <a:gs pos="0">
                <a:schemeClr val="accent2">
                  <a:lumMod val="60000"/>
                  <a:lumOff val="40000"/>
                  <a:alpha val="100000"/>
                </a:schemeClr>
              </a:gs>
              <a:gs pos="100000">
                <a:schemeClr val="accent2">
                  <a:alpha val="100000"/>
                </a:schemeClr>
              </a:gs>
            </a:gsLst>
            <a:lin ang="10800000" scaled="0"/>
          </a:gradFill>
          <a:ln>
            <a:solidFill>
              <a:schemeClr val="accent2"/>
            </a:solidFill>
          </a:ln>
          <a:effectLst>
            <a:outerShdw blurRad="444500" dist="127000" dir="5400000" algn="t" rotWithShape="0">
              <a:schemeClr val="accent2">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195" rIns="179705" bIns="71755" numCol="1" spcCol="0" rtlCol="0" fromWordArt="0" anchor="ctr" anchorCtr="0" forceAA="0" compatLnSpc="1">
            <a:noAutofit/>
          </a:bodyPr>
          <a:p>
            <a:pPr lvl="0" algn="ctr">
              <a:spcBef>
                <a:spcPct val="0"/>
              </a:spcBef>
              <a:spcAft>
                <a:spcPct val="0"/>
              </a:spcAft>
              <a:buClrTx/>
              <a:buSzTx/>
              <a:buFontTx/>
            </a:pPr>
            <a:r>
              <a:rPr lang="en-US" sz="2000" b="1">
                <a:solidFill>
                  <a:srgbClr val="FFFFFF"/>
                </a:solidFill>
                <a:latin typeface="+mn-ea"/>
                <a:cs typeface="+mn-ea"/>
                <a:sym typeface="+mn-ea"/>
              </a:rPr>
              <a:t>02</a:t>
            </a:r>
            <a:endParaRPr lang="en-US" sz="2000" b="1">
              <a:solidFill>
                <a:srgbClr val="FFFFFF"/>
              </a:solidFill>
              <a:latin typeface="+mn-ea"/>
              <a:cs typeface="+mn-ea"/>
              <a:sym typeface="+mn-ea"/>
            </a:endParaRPr>
          </a:p>
        </p:txBody>
      </p:sp>
      <p:sp>
        <p:nvSpPr>
          <p:cNvPr id="82" name="任意多边形 8"/>
          <p:cNvSpPr/>
          <p:nvPr>
            <p:custDataLst>
              <p:tags r:id="rId27"/>
            </p:custDataLst>
          </p:nvPr>
        </p:nvSpPr>
        <p:spPr bwMode="auto">
          <a:xfrm>
            <a:off x="5005388" y="2823845"/>
            <a:ext cx="223520" cy="107950"/>
          </a:xfrm>
          <a:custGeom>
            <a:avLst/>
            <a:gdLst>
              <a:gd name="T0" fmla="*/ 236 w 382"/>
              <a:gd name="T1" fmla="*/ 0 h 185"/>
              <a:gd name="T2" fmla="*/ 382 w 382"/>
              <a:gd name="T3" fmla="*/ 0 h 185"/>
              <a:gd name="T4" fmla="*/ 382 w 382"/>
              <a:gd name="T5" fmla="*/ 185 h 185"/>
              <a:gd name="T6" fmla="*/ 236 w 382"/>
              <a:gd name="T7" fmla="*/ 185 h 185"/>
              <a:gd name="T8" fmla="*/ 0 w 382"/>
              <a:gd name="T9" fmla="*/ 93 h 185"/>
              <a:gd name="T10" fmla="*/ 236 w 382"/>
              <a:gd name="T11" fmla="*/ 0 h 185"/>
            </a:gdLst>
            <a:ahLst/>
            <a:cxnLst>
              <a:cxn ang="0">
                <a:pos x="T0" y="T1"/>
              </a:cxn>
              <a:cxn ang="0">
                <a:pos x="T2" y="T3"/>
              </a:cxn>
              <a:cxn ang="0">
                <a:pos x="T4" y="T5"/>
              </a:cxn>
              <a:cxn ang="0">
                <a:pos x="T6" y="T7"/>
              </a:cxn>
              <a:cxn ang="0">
                <a:pos x="T8" y="T9"/>
              </a:cxn>
              <a:cxn ang="0">
                <a:pos x="T10" y="T11"/>
              </a:cxn>
            </a:cxnLst>
            <a:rect l="0" t="0" r="r" b="b"/>
            <a:pathLst>
              <a:path w="382" h="185">
                <a:moveTo>
                  <a:pt x="236" y="0"/>
                </a:moveTo>
                <a:cubicBezTo>
                  <a:pt x="382" y="0"/>
                  <a:pt x="382" y="0"/>
                  <a:pt x="382" y="0"/>
                </a:cubicBezTo>
                <a:cubicBezTo>
                  <a:pt x="382" y="185"/>
                  <a:pt x="382" y="185"/>
                  <a:pt x="382" y="185"/>
                </a:cubicBezTo>
                <a:cubicBezTo>
                  <a:pt x="236" y="185"/>
                  <a:pt x="236" y="185"/>
                  <a:pt x="236" y="185"/>
                </a:cubicBezTo>
                <a:cubicBezTo>
                  <a:pt x="106" y="185"/>
                  <a:pt x="0" y="144"/>
                  <a:pt x="0" y="93"/>
                </a:cubicBezTo>
                <a:cubicBezTo>
                  <a:pt x="0" y="42"/>
                  <a:pt x="106" y="0"/>
                  <a:pt x="236" y="0"/>
                </a:cubicBezTo>
                <a:close/>
              </a:path>
            </a:pathLst>
          </a:custGeom>
          <a:gradFill>
            <a:gsLst>
              <a:gs pos="0">
                <a:schemeClr val="accent2">
                  <a:alpha val="100000"/>
                </a:schemeClr>
              </a:gs>
              <a:gs pos="85000">
                <a:schemeClr val="accent2">
                  <a:lumMod val="75000"/>
                  <a:alpha val="10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lt1"/>
              </a:solidFill>
              <a:cs typeface="+mn-ea"/>
              <a:sym typeface="+mn-lt"/>
            </a:endParaRPr>
          </a:p>
        </p:txBody>
      </p:sp>
      <p:sp>
        <p:nvSpPr>
          <p:cNvPr id="83" name="圆角矩形 82"/>
          <p:cNvSpPr/>
          <p:nvPr>
            <p:custDataLst>
              <p:tags r:id="rId28"/>
            </p:custDataLst>
          </p:nvPr>
        </p:nvSpPr>
        <p:spPr>
          <a:xfrm>
            <a:off x="1475423" y="2041525"/>
            <a:ext cx="3535045" cy="1165225"/>
          </a:xfrm>
          <a:prstGeom prst="round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84" name="矩形 83"/>
          <p:cNvSpPr/>
          <p:nvPr>
            <p:custDataLst>
              <p:tags r:id="rId29"/>
            </p:custDataLst>
          </p:nvPr>
        </p:nvSpPr>
        <p:spPr>
          <a:xfrm>
            <a:off x="1429385" y="2561590"/>
            <a:ext cx="3437255" cy="645795"/>
          </a:xfrm>
          <a:prstGeom prst="rect">
            <a:avLst/>
          </a:prstGeom>
          <a:noFill/>
        </p:spPr>
        <p:txBody>
          <a:bodyPr wrap="square" lIns="0" tIns="0" rIns="0" bIns="0" rtlCol="0" anchor="t" anchorCtr="0">
            <a:noAutofit/>
          </a:bodyPr>
          <a:p>
            <a:pPr algn="r">
              <a:lnSpc>
                <a:spcPct val="130000"/>
              </a:lnSpc>
              <a:spcBef>
                <a:spcPct val="0"/>
              </a:spcBef>
              <a:spcAft>
                <a:spcPct val="0"/>
              </a:spcAft>
            </a:pPr>
            <a:r>
              <a:rPr lang="zh-CN" altLang="en-US" sz="1400" dirty="0">
                <a:solidFill>
                  <a:schemeClr val="tx1">
                    <a:lumMod val="65000"/>
                    <a:lumOff val="35000"/>
                  </a:schemeClr>
                </a:solidFill>
                <a:latin typeface="+mn-ea"/>
                <a:cs typeface="+mn-ea"/>
              </a:rPr>
              <a:t>引入非线性时间序列模型或混合模型，以捕捉房价的非线性变化规律和复杂的动态特性。</a:t>
            </a:r>
            <a:endParaRPr lang="zh-CN" altLang="en-US" sz="1400" dirty="0">
              <a:solidFill>
                <a:schemeClr val="tx1">
                  <a:lumMod val="65000"/>
                  <a:lumOff val="35000"/>
                </a:schemeClr>
              </a:solidFill>
              <a:latin typeface="+mn-ea"/>
              <a:cs typeface="+mn-ea"/>
            </a:endParaRPr>
          </a:p>
        </p:txBody>
      </p:sp>
      <p:sp>
        <p:nvSpPr>
          <p:cNvPr id="85" name="矩形 84"/>
          <p:cNvSpPr/>
          <p:nvPr>
            <p:custDataLst>
              <p:tags r:id="rId30"/>
            </p:custDataLst>
          </p:nvPr>
        </p:nvSpPr>
        <p:spPr>
          <a:xfrm>
            <a:off x="1550988" y="2041525"/>
            <a:ext cx="3315600" cy="467995"/>
          </a:xfrm>
          <a:prstGeom prst="rect">
            <a:avLst/>
          </a:prstGeom>
          <a:noFill/>
        </p:spPr>
        <p:txBody>
          <a:bodyPr wrap="square" lIns="0" tIns="0" rIns="0" bIns="0" rtlCol="0" anchor="b" anchorCtr="0">
            <a:noAutofit/>
          </a:bodyPr>
          <a:p>
            <a:pPr algn="r">
              <a:spcBef>
                <a:spcPct val="0"/>
              </a:spcBef>
              <a:spcAft>
                <a:spcPct val="0"/>
              </a:spcAft>
            </a:pPr>
            <a:r>
              <a:rPr lang="zh-CN" altLang="en-US" b="1">
                <a:solidFill>
                  <a:schemeClr val="accent2"/>
                </a:solidFill>
                <a:latin typeface="+mn-ea"/>
                <a:cs typeface="+mn-ea"/>
              </a:rPr>
              <a:t>采用非线性建模方法</a:t>
            </a:r>
            <a:endParaRPr lang="zh-CN" altLang="en-US" b="1">
              <a:solidFill>
                <a:schemeClr val="accent2"/>
              </a:solidFill>
              <a:latin typeface="+mn-ea"/>
              <a:cs typeface="+mn-ea"/>
            </a:endParaRPr>
          </a:p>
        </p:txBody>
      </p:sp>
    </p:spTree>
    <p:custDataLst>
      <p:tags r:id="rId3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860809" y="1037968"/>
            <a:ext cx="5474789" cy="6742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rPr>
              <a:t>数据预处理</a:t>
            </a:r>
            <a:endParaRPr lang="zh-CN"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雅酷黑 75W" panose="020B0804020202020204" charset="-122"/>
              <a:ea typeface="汉仪雅酷黑 75W" panose="020B0804020202020204" charset="-122"/>
            </a:endParaRPr>
          </a:p>
        </p:txBody>
      </p:sp>
      <p:sp>
        <p:nvSpPr>
          <p:cNvPr id="3" name="矩形 2"/>
          <p:cNvSpPr/>
          <p:nvPr/>
        </p:nvSpPr>
        <p:spPr>
          <a:xfrm>
            <a:off x="3746718" y="2130763"/>
            <a:ext cx="3840480" cy="460375"/>
          </a:xfrm>
          <a:prstGeom prst="rect">
            <a:avLst/>
          </a:prstGeom>
        </p:spPr>
        <p:txBody>
          <a:bodyPr wrap="none">
            <a:spAutoFit/>
          </a:bodyPr>
          <a:lstStyle/>
          <a:p>
            <a:r>
              <a:rPr lang="zh-CN" altLang="en-US" sz="2400" b="1" dirty="0">
                <a:solidFill>
                  <a:schemeClr val="accent2"/>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rPr>
              <a:t>查找数据中的缺失值和空值</a:t>
            </a:r>
            <a:endParaRPr lang="zh-CN" altLang="en-US" sz="2400" b="1" dirty="0">
              <a:solidFill>
                <a:schemeClr val="accent2"/>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sp>
        <p:nvSpPr>
          <p:cNvPr id="4" name="文本框 3"/>
          <p:cNvSpPr txBox="1"/>
          <p:nvPr/>
        </p:nvSpPr>
        <p:spPr>
          <a:xfrm>
            <a:off x="1303967" y="282546"/>
            <a:ext cx="1922937" cy="36830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数据预处理</a:t>
            </a:r>
            <a:endParaRPr lang="zh-CN" altLang="en-US" b="1" dirty="0">
              <a:latin typeface="微软雅黑" panose="020B0503020204020204" charset="-122"/>
              <a:ea typeface="微软雅黑" panose="020B0503020204020204" charset="-122"/>
            </a:endParaRPr>
          </a:p>
        </p:txBody>
      </p:sp>
      <p:pic>
        <p:nvPicPr>
          <p:cNvPr id="5" name="图片 1"/>
          <p:cNvPicPr>
            <a:picLocks noChangeAspect="1"/>
          </p:cNvPicPr>
          <p:nvPr/>
        </p:nvPicPr>
        <p:blipFill>
          <a:blip r:embed="rId1"/>
          <a:stretch>
            <a:fillRect/>
          </a:stretch>
        </p:blipFill>
        <p:spPr>
          <a:xfrm>
            <a:off x="2649220" y="2964180"/>
            <a:ext cx="5617210" cy="1555750"/>
          </a:xfrm>
          <a:prstGeom prst="rect">
            <a:avLst/>
          </a:prstGeom>
          <a:noFill/>
          <a:ln>
            <a:noFill/>
          </a:ln>
        </p:spPr>
      </p:pic>
      <p:pic>
        <p:nvPicPr>
          <p:cNvPr id="9" name="图片 2"/>
          <p:cNvPicPr>
            <a:picLocks noChangeAspect="1"/>
          </p:cNvPicPr>
          <p:nvPr/>
        </p:nvPicPr>
        <p:blipFill>
          <a:blip r:embed="rId2"/>
          <a:stretch>
            <a:fillRect/>
          </a:stretch>
        </p:blipFill>
        <p:spPr>
          <a:xfrm>
            <a:off x="4276090" y="4988560"/>
            <a:ext cx="2818765" cy="348615"/>
          </a:xfrm>
          <a:prstGeom prst="rect">
            <a:avLst/>
          </a:prstGeom>
          <a:noFill/>
          <a:ln>
            <a:noFill/>
          </a:ln>
        </p:spPr>
      </p:pic>
      <p:pic>
        <p:nvPicPr>
          <p:cNvPr id="11" name="图片 4"/>
          <p:cNvPicPr>
            <a:picLocks noChangeAspect="1"/>
          </p:cNvPicPr>
          <p:nvPr/>
        </p:nvPicPr>
        <p:blipFill>
          <a:blip r:embed="rId3"/>
          <a:stretch>
            <a:fillRect/>
          </a:stretch>
        </p:blipFill>
        <p:spPr>
          <a:xfrm>
            <a:off x="4201795" y="5771515"/>
            <a:ext cx="2967355" cy="34163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58605" y="1016501"/>
            <a:ext cx="5474789" cy="6742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rPr>
              <a:t>员</a:t>
            </a:r>
            <a:r>
              <a:rPr lang="en-US"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rPr>
              <a:t>⼯</a:t>
            </a:r>
            <a:r>
              <a:rPr lang="zh-CN"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rPr>
              <a:t>的学历背景分布</a:t>
            </a:r>
            <a:endParaRPr lang="zh-CN"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39" name="矩形 9"/>
          <p:cNvSpPr>
            <a:spLocks noChangeArrowheads="1"/>
          </p:cNvSpPr>
          <p:nvPr/>
        </p:nvSpPr>
        <p:spPr bwMode="auto">
          <a:xfrm>
            <a:off x="5727701" y="3702734"/>
            <a:ext cx="615327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从图片可以看出，员工的学历背景呈现出明显的集中趋势。大多数员工的最高学历是学士学位，占据了绝大部分比例；而拥有硕士和博士学位的员工则相对较少。这反映了公司对人才招聘的学历要求更偏向于本科层次，本科学历已经能够满足大部分岗位的需求。</a:t>
            </a:r>
            <a:endPar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1" name="文本框 10"/>
          <p:cNvSpPr txBox="1"/>
          <p:nvPr/>
        </p:nvSpPr>
        <p:spPr>
          <a:xfrm>
            <a:off x="1303967" y="282546"/>
            <a:ext cx="1922937" cy="369332"/>
          </a:xfrm>
          <a:prstGeom prst="rect">
            <a:avLst/>
          </a:prstGeom>
          <a:noFill/>
        </p:spPr>
        <p:txBody>
          <a:bodyPr wrap="square" rtlCol="0">
            <a:spAutoFit/>
          </a:bodyPr>
          <a:lstStyle/>
          <a:p>
            <a:r>
              <a:rPr lang="zh-CN" altLang="en-US" dirty="0"/>
              <a:t>数据分析</a:t>
            </a:r>
            <a:endParaRPr lang="zh-CN" altLang="en-US" dirty="0"/>
          </a:p>
        </p:txBody>
      </p:sp>
      <p:pic>
        <p:nvPicPr>
          <p:cNvPr id="5" name="图片 5"/>
          <p:cNvPicPr>
            <a:picLocks noChangeAspect="1"/>
          </p:cNvPicPr>
          <p:nvPr/>
        </p:nvPicPr>
        <p:blipFill>
          <a:blip r:embed="rId1"/>
          <a:stretch>
            <a:fillRect/>
          </a:stretch>
        </p:blipFill>
        <p:spPr>
          <a:xfrm>
            <a:off x="165418" y="1778318"/>
            <a:ext cx="5268595" cy="1283335"/>
          </a:xfrm>
          <a:prstGeom prst="rect">
            <a:avLst/>
          </a:prstGeom>
          <a:noFill/>
          <a:ln>
            <a:noFill/>
          </a:ln>
        </p:spPr>
      </p:pic>
      <p:pic>
        <p:nvPicPr>
          <p:cNvPr id="3" name="图片 6" descr="5ebbcd48-d568-4bfa-ae16-b42f32313d11"/>
          <p:cNvPicPr>
            <a:picLocks noChangeAspect="1"/>
          </p:cNvPicPr>
          <p:nvPr/>
        </p:nvPicPr>
        <p:blipFill>
          <a:blip r:embed="rId2"/>
          <a:stretch>
            <a:fillRect/>
          </a:stretch>
        </p:blipFill>
        <p:spPr>
          <a:xfrm>
            <a:off x="297815" y="3201035"/>
            <a:ext cx="4378960" cy="3467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515"/>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124835" y="1016635"/>
            <a:ext cx="5942965" cy="6743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不同城市员</a:t>
            </a:r>
            <a:r>
              <a:rPr lang="en-US"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服务年限的差异</a:t>
            </a: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&amp;</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显著程度</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39" name="矩形 9"/>
          <p:cNvSpPr>
            <a:spLocks noChangeArrowheads="1"/>
          </p:cNvSpPr>
          <p:nvPr/>
        </p:nvSpPr>
        <p:spPr bwMode="auto">
          <a:xfrm>
            <a:off x="5727701" y="3702734"/>
            <a:ext cx="615327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从方差分析可以看出，不同城市的员工服务年限存在显著差异。</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New Delhi </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员工的服务年限中位数明显低于其他城市，这表明该城市的员工流动性较高。而</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Bangalore</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和</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Pune </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的服务年限相对接近，呈现出较低的流动性，其工作机会更符合员工长期发展的需求。</a:t>
            </a:r>
            <a:endPar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1" name="文本框 10"/>
          <p:cNvSpPr txBox="1"/>
          <p:nvPr/>
        </p:nvSpPr>
        <p:spPr>
          <a:xfrm>
            <a:off x="1303967" y="282546"/>
            <a:ext cx="1922937" cy="36830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数据分析</a:t>
            </a:r>
            <a:endParaRPr lang="zh-CN" altLang="en-US" b="1"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181293" y="1747203"/>
            <a:ext cx="5073015" cy="1720215"/>
          </a:xfrm>
          <a:prstGeom prst="rect">
            <a:avLst/>
          </a:prstGeom>
          <a:noFill/>
          <a:ln>
            <a:noFill/>
          </a:ln>
        </p:spPr>
      </p:pic>
      <p:pic>
        <p:nvPicPr>
          <p:cNvPr id="9" name="图片 8"/>
          <p:cNvPicPr>
            <a:picLocks noChangeAspect="1"/>
          </p:cNvPicPr>
          <p:nvPr/>
        </p:nvPicPr>
        <p:blipFill>
          <a:blip r:embed="rId2"/>
          <a:stretch>
            <a:fillRect/>
          </a:stretch>
        </p:blipFill>
        <p:spPr>
          <a:xfrm>
            <a:off x="6553518" y="2055178"/>
            <a:ext cx="4904105" cy="827405"/>
          </a:xfrm>
          <a:prstGeom prst="rect">
            <a:avLst/>
          </a:prstGeom>
          <a:noFill/>
          <a:ln>
            <a:noFill/>
          </a:ln>
        </p:spPr>
      </p:pic>
      <p:pic>
        <p:nvPicPr>
          <p:cNvPr id="10" name="图片 9" descr="d8d89142-35e7-4d9d-8a7d-56251bf3723c"/>
          <p:cNvPicPr>
            <a:picLocks noChangeAspect="1"/>
          </p:cNvPicPr>
          <p:nvPr/>
        </p:nvPicPr>
        <p:blipFill>
          <a:blip r:embed="rId3"/>
          <a:stretch>
            <a:fillRect/>
          </a:stretch>
        </p:blipFill>
        <p:spPr>
          <a:xfrm>
            <a:off x="332740" y="3524250"/>
            <a:ext cx="4072890" cy="3224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515"/>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58605" y="1016501"/>
            <a:ext cx="5474789" cy="6742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rPr>
              <a:t>薪资等级与当前领域经验之间的关联</a:t>
            </a:r>
            <a:endParaRPr lang="zh-CN"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雅酷黑 75W" panose="020B0804020202020204" charset="-122"/>
                <a:ea typeface="汉仪雅酷黑 75W" panose="020B0804020202020204" charset="-122"/>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39" name="矩形 9"/>
          <p:cNvSpPr>
            <a:spLocks noChangeArrowheads="1"/>
          </p:cNvSpPr>
          <p:nvPr/>
        </p:nvSpPr>
        <p:spPr bwMode="auto">
          <a:xfrm>
            <a:off x="5727701" y="3702734"/>
            <a:ext cx="615327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相关性检验分显示薪资等级与当前领域经验之间的相关性极弱，且统计上不显著</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(p=0.2116)</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。这表明员工的薪资水平与他们在当前领域积累的工作经验没有直接的线性关系。</a:t>
            </a:r>
            <a:endPar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1" name="文本框 10"/>
          <p:cNvSpPr txBox="1"/>
          <p:nvPr/>
        </p:nvSpPr>
        <p:spPr>
          <a:xfrm>
            <a:off x="1303967" y="282546"/>
            <a:ext cx="1922937" cy="368300"/>
          </a:xfrm>
          <a:prstGeom prst="rect">
            <a:avLst/>
          </a:prstGeom>
          <a:noFill/>
        </p:spPr>
        <p:txBody>
          <a:bodyPr wrap="square" rtlCol="0">
            <a:spAutoFit/>
          </a:bodyPr>
          <a:lstStyle/>
          <a:p>
            <a:r>
              <a:rPr lang="zh-CN" altLang="en-US" b="1" dirty="0"/>
              <a:t>数据分析</a:t>
            </a:r>
            <a:endParaRPr lang="zh-CN" altLang="en-US" b="1" dirty="0"/>
          </a:p>
        </p:txBody>
      </p:sp>
      <p:pic>
        <p:nvPicPr>
          <p:cNvPr id="10" name="图片 8"/>
          <p:cNvPicPr>
            <a:picLocks noChangeAspect="1"/>
          </p:cNvPicPr>
          <p:nvPr/>
        </p:nvPicPr>
        <p:blipFill>
          <a:blip r:embed="rId1"/>
          <a:stretch>
            <a:fillRect/>
          </a:stretch>
        </p:blipFill>
        <p:spPr>
          <a:xfrm>
            <a:off x="298450" y="1940560"/>
            <a:ext cx="7828915" cy="598170"/>
          </a:xfrm>
          <a:prstGeom prst="rect">
            <a:avLst/>
          </a:prstGeom>
          <a:noFill/>
          <a:ln>
            <a:noFill/>
          </a:ln>
        </p:spPr>
      </p:pic>
      <p:pic>
        <p:nvPicPr>
          <p:cNvPr id="4" name="图片 9"/>
          <p:cNvPicPr>
            <a:picLocks noChangeAspect="1"/>
          </p:cNvPicPr>
          <p:nvPr/>
        </p:nvPicPr>
        <p:blipFill>
          <a:blip r:embed="rId2"/>
          <a:stretch>
            <a:fillRect/>
          </a:stretch>
        </p:blipFill>
        <p:spPr>
          <a:xfrm>
            <a:off x="163195" y="3769995"/>
            <a:ext cx="5564505" cy="1587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515"/>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58605" y="1017167"/>
            <a:ext cx="5474789" cy="6742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rPr>
              <a:t>预测员</a:t>
            </a:r>
            <a:r>
              <a:rPr lang="en-US"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rPr>
              <a:t>⼯</a:t>
            </a:r>
            <a:r>
              <a:rPr lang="zh-CN"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rPr>
              <a:t>是否会离职</a:t>
            </a:r>
            <a:endParaRPr lang="zh-CN" altLang="en-US" sz="2400" b="1" dirty="0">
              <a:solidFill>
                <a:schemeClr val="bg1"/>
              </a:solidFill>
              <a:latin typeface="微软雅黑" panose="020B0503020204020204" charset="-122"/>
              <a:ea typeface="微软雅黑" panose="020B0503020204020204" charset="-122"/>
              <a:cs typeface="汉仪雅酷黑 75W" panose="020B0804020202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旗黑-55简" panose="00020600040101010101" charset="-128"/>
                <a:ea typeface="汉仪旗黑-55简" panose="00020600040101010101" charset="-128"/>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旗黑-55简" panose="00020600040101010101" charset="-128"/>
                <a:ea typeface="汉仪旗黑-55简" panose="00020600040101010101" charset="-128"/>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4" name="文本框 3"/>
          <p:cNvSpPr txBox="1"/>
          <p:nvPr/>
        </p:nvSpPr>
        <p:spPr>
          <a:xfrm>
            <a:off x="1303967" y="282546"/>
            <a:ext cx="2790955" cy="368300"/>
          </a:xfrm>
          <a:prstGeom prst="rect">
            <a:avLst/>
          </a:prstGeom>
          <a:noFill/>
        </p:spPr>
        <p:txBody>
          <a:bodyPr wrap="square" rtlCol="0">
            <a:spAutoFit/>
          </a:bodyPr>
          <a:lstStyle/>
          <a:p>
            <a:r>
              <a:rPr lang="zh-CN" altLang="en-US" b="1" dirty="0"/>
              <a:t>贝叶斯网络</a:t>
            </a:r>
            <a:endParaRPr lang="zh-CN" altLang="en-US" b="1" dirty="0"/>
          </a:p>
        </p:txBody>
      </p:sp>
      <p:pic>
        <p:nvPicPr>
          <p:cNvPr id="12" name="图片 10"/>
          <p:cNvPicPr>
            <a:picLocks noChangeAspect="1"/>
          </p:cNvPicPr>
          <p:nvPr/>
        </p:nvPicPr>
        <p:blipFill>
          <a:blip r:embed="rId1"/>
          <a:stretch>
            <a:fillRect/>
          </a:stretch>
        </p:blipFill>
        <p:spPr>
          <a:xfrm>
            <a:off x="193675" y="1863090"/>
            <a:ext cx="4218305" cy="2610485"/>
          </a:xfrm>
          <a:prstGeom prst="rect">
            <a:avLst/>
          </a:prstGeom>
          <a:noFill/>
          <a:ln>
            <a:noFill/>
          </a:ln>
        </p:spPr>
      </p:pic>
      <p:pic>
        <p:nvPicPr>
          <p:cNvPr id="13" name="图片 11"/>
          <p:cNvPicPr>
            <a:picLocks noChangeAspect="1"/>
          </p:cNvPicPr>
          <p:nvPr/>
        </p:nvPicPr>
        <p:blipFill>
          <a:blip r:embed="rId2"/>
          <a:stretch>
            <a:fillRect/>
          </a:stretch>
        </p:blipFill>
        <p:spPr>
          <a:xfrm>
            <a:off x="4475163" y="2097088"/>
            <a:ext cx="3380105" cy="4065905"/>
          </a:xfrm>
          <a:prstGeom prst="rect">
            <a:avLst/>
          </a:prstGeom>
          <a:noFill/>
          <a:ln>
            <a:noFill/>
          </a:ln>
        </p:spPr>
      </p:pic>
      <p:pic>
        <p:nvPicPr>
          <p:cNvPr id="5" name="图片 12"/>
          <p:cNvPicPr>
            <a:picLocks noChangeAspect="1"/>
          </p:cNvPicPr>
          <p:nvPr/>
        </p:nvPicPr>
        <p:blipFill>
          <a:blip r:embed="rId3"/>
          <a:stretch>
            <a:fillRect/>
          </a:stretch>
        </p:blipFill>
        <p:spPr>
          <a:xfrm>
            <a:off x="4862830" y="6397625"/>
            <a:ext cx="1986915" cy="247015"/>
          </a:xfrm>
          <a:prstGeom prst="rect">
            <a:avLst/>
          </a:prstGeom>
          <a:noFill/>
          <a:ln>
            <a:noFill/>
          </a:ln>
        </p:spPr>
      </p:pic>
      <p:sp>
        <p:nvSpPr>
          <p:cNvPr id="39" name="矩形 9"/>
          <p:cNvSpPr>
            <a:spLocks noChangeArrowheads="1"/>
          </p:cNvSpPr>
          <p:nvPr/>
        </p:nvSpPr>
        <p:spPr bwMode="auto">
          <a:xfrm>
            <a:off x="7978775" y="1595755"/>
            <a:ext cx="3801110" cy="526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50000"/>
              </a:lnSpc>
            </a:pP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通过构建朴素贝叶斯模型，得到了较为满意的预测结果。模型的整体准确率为</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71.76%</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，这表明大约</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71.76% </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的员工离职情况得到了正确预测。然而，从混淆矩阵中可以看出，模型在预测未离职员工方面表现较弱。具体而言，模型的灵敏度（</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83.28%</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）较高，说明它能够较好地识别离职员工；然而，特异性仅为</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49.79%</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，即对于未离职员工的预测准确性不高。</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Kappa</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值为</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0.3458</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，属于中等水平，表明模型的预测能力一般，还有改进的空间。最后，</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McNemar</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检验的</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p</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值为</a:t>
            </a:r>
            <a:r>
              <a:rPr lang="en-US" altLang="zh-CN"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1.171e-05</a:t>
            </a:r>
            <a:r>
              <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，显示模型的预测结果显著优于随机猜测，具有统计学意义。</a:t>
            </a:r>
            <a:endParaRPr lang="zh-CN" altLang="en-US" sz="16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515"/>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58605" y="1017167"/>
            <a:ext cx="5474789" cy="6742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预测员</a:t>
            </a:r>
            <a:r>
              <a:rPr lang="en-US"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是否会离职</a:t>
            </a: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&amp;</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离职的影响因素</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旗黑-55简" panose="00020600040101010101" charset="-128"/>
                <a:ea typeface="汉仪旗黑-55简" panose="00020600040101010101" charset="-128"/>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旗黑-55简" panose="00020600040101010101" charset="-128"/>
                <a:ea typeface="汉仪旗黑-55简" panose="00020600040101010101" charset="-128"/>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4" name="文本框 3"/>
          <p:cNvSpPr txBox="1"/>
          <p:nvPr/>
        </p:nvSpPr>
        <p:spPr>
          <a:xfrm>
            <a:off x="1303967" y="282546"/>
            <a:ext cx="2790955" cy="36830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逻辑回归模型</a:t>
            </a:r>
            <a:endParaRPr lang="zh-CN" altLang="en-US" b="1" dirty="0">
              <a:latin typeface="微软雅黑" panose="020B0503020204020204" charset="-122"/>
              <a:ea typeface="微软雅黑" panose="020B0503020204020204" charset="-122"/>
            </a:endParaRPr>
          </a:p>
        </p:txBody>
      </p:sp>
      <p:pic>
        <p:nvPicPr>
          <p:cNvPr id="15" name="图片 13"/>
          <p:cNvPicPr>
            <a:picLocks noChangeAspect="1"/>
          </p:cNvPicPr>
          <p:nvPr/>
        </p:nvPicPr>
        <p:blipFill>
          <a:blip r:embed="rId1"/>
          <a:stretch>
            <a:fillRect/>
          </a:stretch>
        </p:blipFill>
        <p:spPr>
          <a:xfrm>
            <a:off x="160338" y="2057718"/>
            <a:ext cx="5267325" cy="3839845"/>
          </a:xfrm>
          <a:prstGeom prst="rect">
            <a:avLst/>
          </a:prstGeom>
          <a:noFill/>
          <a:ln>
            <a:noFill/>
          </a:ln>
        </p:spPr>
      </p:pic>
      <p:pic>
        <p:nvPicPr>
          <p:cNvPr id="16" name="图片 14"/>
          <p:cNvPicPr>
            <a:picLocks noChangeAspect="1"/>
          </p:cNvPicPr>
          <p:nvPr/>
        </p:nvPicPr>
        <p:blipFill>
          <a:blip r:embed="rId2"/>
          <a:stretch>
            <a:fillRect/>
          </a:stretch>
        </p:blipFill>
        <p:spPr>
          <a:xfrm>
            <a:off x="6584315" y="1985328"/>
            <a:ext cx="5273040" cy="39846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58605" y="1017167"/>
            <a:ext cx="5474789" cy="6742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预测员</a:t>
            </a:r>
            <a:r>
              <a:rPr lang="en-US"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是否会离职</a:t>
            </a: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&amp;</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离职的影响因素</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grpSp>
        <p:nvGrpSpPr>
          <p:cNvPr id="6" name="组合 5"/>
          <p:cNvGrpSpPr/>
          <p:nvPr/>
        </p:nvGrpSpPr>
        <p:grpSpPr>
          <a:xfrm>
            <a:off x="611760" y="344616"/>
            <a:ext cx="521716" cy="272998"/>
            <a:chOff x="2789646" y="-737419"/>
            <a:chExt cx="926165" cy="484632"/>
          </a:xfrm>
        </p:grpSpPr>
        <p:sp>
          <p:nvSpPr>
            <p:cNvPr id="7" name="燕尾形 6"/>
            <p:cNvSpPr/>
            <p:nvPr/>
          </p:nvSpPr>
          <p:spPr>
            <a:xfrm>
              <a:off x="2789646"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旗黑-55简" panose="00020600040101010101" charset="-128"/>
                <a:ea typeface="汉仪旗黑-55简" panose="00020600040101010101" charset="-128"/>
              </a:endParaRPr>
            </a:p>
          </p:txBody>
        </p:sp>
        <p:sp>
          <p:nvSpPr>
            <p:cNvPr id="8" name="燕尾形 7"/>
            <p:cNvSpPr/>
            <p:nvPr/>
          </p:nvSpPr>
          <p:spPr>
            <a:xfrm>
              <a:off x="3231179" y="-737419"/>
              <a:ext cx="484632"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汉仪旗黑-55简" panose="00020600040101010101" charset="-128"/>
                <a:ea typeface="汉仪旗黑-55简" panose="00020600040101010101" charset="-128"/>
              </a:endParaRPr>
            </a:p>
          </p:txBody>
        </p:sp>
      </p:grpSp>
      <p:sp>
        <p:nvSpPr>
          <p:cNvPr id="14" name="矩形 13"/>
          <p:cNvSpPr/>
          <p:nvPr/>
        </p:nvSpPr>
        <p:spPr>
          <a:xfrm>
            <a:off x="0" y="794198"/>
            <a:ext cx="1219200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55简" panose="00020600040101010101" charset="-128"/>
              <a:ea typeface="汉仪旗黑-55简" panose="00020600040101010101" charset="-128"/>
            </a:endParaRPr>
          </a:p>
        </p:txBody>
      </p:sp>
      <p:sp>
        <p:nvSpPr>
          <p:cNvPr id="4" name="文本框 3"/>
          <p:cNvSpPr txBox="1"/>
          <p:nvPr/>
        </p:nvSpPr>
        <p:spPr>
          <a:xfrm>
            <a:off x="1303967" y="282546"/>
            <a:ext cx="2790955" cy="368300"/>
          </a:xfrm>
          <a:prstGeom prst="rect">
            <a:avLst/>
          </a:prstGeom>
          <a:noFill/>
        </p:spPr>
        <p:txBody>
          <a:bodyPr wrap="square" rtlCol="0">
            <a:spAutoFit/>
          </a:bodyPr>
          <a:lstStyle/>
          <a:p>
            <a:r>
              <a:rPr lang="zh-CN" altLang="en-US" b="1" dirty="0"/>
              <a:t>逻辑回归模型</a:t>
            </a:r>
            <a:endParaRPr lang="zh-CN" altLang="en-US" b="1" dirty="0"/>
          </a:p>
        </p:txBody>
      </p:sp>
      <p:pic>
        <p:nvPicPr>
          <p:cNvPr id="17" name="图片 15"/>
          <p:cNvPicPr>
            <a:picLocks noChangeAspect="1"/>
          </p:cNvPicPr>
          <p:nvPr/>
        </p:nvPicPr>
        <p:blipFill>
          <a:blip r:embed="rId1"/>
          <a:stretch>
            <a:fillRect/>
          </a:stretch>
        </p:blipFill>
        <p:spPr>
          <a:xfrm>
            <a:off x="292100" y="1854835"/>
            <a:ext cx="1409700" cy="626110"/>
          </a:xfrm>
          <a:prstGeom prst="rect">
            <a:avLst/>
          </a:prstGeom>
          <a:noFill/>
          <a:ln>
            <a:noFill/>
          </a:ln>
        </p:spPr>
      </p:pic>
      <p:pic>
        <p:nvPicPr>
          <p:cNvPr id="18" name="图片 16"/>
          <p:cNvPicPr>
            <a:picLocks noChangeAspect="1"/>
          </p:cNvPicPr>
          <p:nvPr/>
        </p:nvPicPr>
        <p:blipFill>
          <a:blip r:embed="rId2"/>
          <a:stretch>
            <a:fillRect/>
          </a:stretch>
        </p:blipFill>
        <p:spPr>
          <a:xfrm>
            <a:off x="2265680" y="1964690"/>
            <a:ext cx="2104390" cy="313055"/>
          </a:xfrm>
          <a:prstGeom prst="rect">
            <a:avLst/>
          </a:prstGeom>
          <a:noFill/>
          <a:ln>
            <a:noFill/>
          </a:ln>
        </p:spPr>
      </p:pic>
      <p:pic>
        <p:nvPicPr>
          <p:cNvPr id="19" name="图片 19" descr="30cabefa-f852-45a9-a830-011bdcc4d4f6"/>
          <p:cNvPicPr>
            <a:picLocks noChangeAspect="1"/>
          </p:cNvPicPr>
          <p:nvPr/>
        </p:nvPicPr>
        <p:blipFill>
          <a:blip r:embed="rId3"/>
          <a:stretch>
            <a:fillRect/>
          </a:stretch>
        </p:blipFill>
        <p:spPr>
          <a:xfrm>
            <a:off x="193358" y="2782253"/>
            <a:ext cx="4675505" cy="3701415"/>
          </a:xfrm>
          <a:prstGeom prst="rect">
            <a:avLst/>
          </a:prstGeom>
        </p:spPr>
      </p:pic>
      <p:sp>
        <p:nvSpPr>
          <p:cNvPr id="39" name="矩形 9"/>
          <p:cNvSpPr>
            <a:spLocks noChangeArrowheads="1"/>
          </p:cNvSpPr>
          <p:nvPr/>
        </p:nvSpPr>
        <p:spPr bwMode="auto">
          <a:xfrm>
            <a:off x="4934585" y="1651000"/>
            <a:ext cx="7186930" cy="813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p>
            <a:pPr>
              <a:lnSpc>
                <a:spcPct val="150000"/>
              </a:lnSpc>
            </a:pP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通过对员工数据构建逻辑回归模型进行分析，识别出薪资等级、是否曾被闲置、学历、性别以及所在城市是影响员工离职的重要变量。</a:t>
            </a:r>
            <a:endPar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nSpc>
                <a:spcPct val="150000"/>
              </a:lnSpc>
            </a:pP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具体来看：性别方面，男性员工离职概率显著低于女性（回归系数</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-0.87</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p &lt; 0.01</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），其离职可能性仅为女性员工的</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41.5%</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。此外，学历也对离职概率产生显著影响：与本科相比，硕士学历的员工离职倾向更高（回归系数</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0.87</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p &lt; 0.01</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），其离职概率是基准水平的</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2.38 </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倍；而博士学历的影响不显著。城市差异同样明显，新德里</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New Delhi</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的员工离职概率较低，为基准城市（</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Bangalore</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班加罗尔）的</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58.3%</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（回归系数</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-0.54</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p &lt; 0.01</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）；而浦那</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Pune</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的员工离职概率较高，是基准城市的</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2.05 </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倍（回归系数</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0.72</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p &lt; 0.01</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）。曾被闲置的员工，其离职概率是未被闲置员工的</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1.97 </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倍（回归系数为</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0.68</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p &lt; 0.01</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）。薪资等级的回归系数为</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-0.35</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p &lt; 0.01</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），表明薪资越高，员工的离职概率越低；每提高一个薪资等级，离职的对数概率减少约</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0.35</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。年龄和当前领域的工作经验也发挥了一定作用，年龄每增加一岁，离职概率略微降低（回归系数</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-0.027</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p = 0.001</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），而领域工作经验增加同样会减少离职可能性（回归系数</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-0.060</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p = 0.02</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endPar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nSpc>
                <a:spcPct val="150000"/>
              </a:lnSpc>
            </a:pP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模型整体准确率达到</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73.2%</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，其中正确预测未离职员工</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820 </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人，正确预测离职员工</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201 </a:t>
            </a:r>
            <a:r>
              <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人，表现出较好的预测效果。</a:t>
            </a:r>
            <a:endParaRPr lang="zh-CN" altLang="en-US" sz="1400" dirty="0">
              <a:solidFill>
                <a:srgbClr val="40404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515"/>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2_1"/>
  <p:tag name="KSO_WM_UNIT_ID" val="diagram20233203_3*l_h_i*1_2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solid&quot;:{&quot;brightness&quot;:0,&quot;colorType&quot;:1,&quot;foreColorIndex&quot;:5,&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1"/>
</p:tagLst>
</file>

<file path=ppt/tags/tag1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3_3*l_h_a*1_1_1"/>
  <p:tag name="KSO_WM_TEMPLATE_CATEGORY" val="diagram"/>
  <p:tag name="KSO_WM_TEMPLATE_INDEX" val="20233203"/>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 name="KSO_WM_UNIT_USESOURCEFORMAT_APPLY" val="1"/>
</p:tagLst>
</file>

<file path=ppt/tags/tag1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4_3"/>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4_3"/>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solid&quot;:{&quot;brightness&quot;:0.800000011920929,&quot;colorType&quot;:1,&quot;foreColorIndex&quot;:8,&quot;transparency&quot;:0.60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8"/>
  <p:tag name="KSO_WM_DIAGRAM_USE_COLOR_VALUE" val="{&quot;color_scheme&quot;:1,&quot;color_type&quot;:1,&quot;theme_color_indexes&quot;:[5,6,5,6,5,6]}"/>
</p:tagLst>
</file>

<file path=ppt/tags/tag10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0315_5*l_h_f*1_4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点击此处添加正文，文字是您思想的提炼,为了最终演示发布的良好效果"/>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10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0315_5*l_h_a*1_4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小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1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4_1"/>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SUBTYPE" val="d"/>
  <p:tag name="KSO_WM_UNIT_TYPE" val="l_h_i"/>
  <p:tag name="KSO_WM_UNIT_INDEX" val="1_4_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4000000059604645,&quot;colorType&quot;:1,&quot;foreColorIndex&quot;:8,&quot;pos&quot;:0,&quot;transparency&quot;:0},{&quot;brightness&quot;:0,&quot;colorType&quot;:1,&quot;foreColorIndex&quot;:8,&quot;pos&quot;:1,&quot;transparency&quot;:0}],&quot;type&quot;:3},&quot;glow&quot;:{&quot;colorType&quot;:0},&quot;line&quot;:{&quot;solidLine&quot;:{&quot;brightness&quot;:0,&quot;colorType&quot;:1,&quot;foreColorIndex&quot;:8,&quot;transparency&quot;:0},&quot;type&quot;:1},&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 val="8"/>
  <p:tag name="KSO_WM_DIAGRAM_USE_COLOR_VALUE" val="{&quot;color_scheme&quot;:1,&quot;color_type&quot;:1,&quot;theme_color_indexes&quot;:[5,6,5,6,5,6]}"/>
</p:tagLst>
</file>

<file path=ppt/tags/tag1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4_2"/>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4_2"/>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quot;colorType&quot;:1,&quot;foreColorIndex&quot;:8,&quot;pos&quot;:0,&quot;transparency&quot;:0},{&quot;brightness&quot;:-0.25,&quot;colorType&quot;:1,&quot;foreColorIndex&quot;:8,&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5,6,5,6,5,6]}"/>
</p:tagLst>
</file>

<file path=ppt/tags/tag1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5_3"/>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5_3"/>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solid&quot;:{&quot;brightness&quot;:0.800000011920929,&quot;colorType&quot;:1,&quot;foreColorIndex&quot;:5,&quot;transparency&quot;:0.60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DIAGRAM_USE_COLOR_VALUE" val="{&quot;color_scheme&quot;:1,&quot;color_type&quot;:1,&quot;theme_color_indexes&quot;:[5,6,5,6,5,6]}"/>
</p:tagLst>
</file>

<file path=ppt/tags/tag10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0315_5*l_h_f*1_5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点击此处添加正文，文字是您思想的提炼，为了最终演示发布的良好效果"/>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10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0315_5*l_h_a*1_5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小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10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5_1"/>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SUBTYPE" val="d"/>
  <p:tag name="KSO_WM_UNIT_TYPE" val="l_h_i"/>
  <p:tag name="KSO_WM_UNIT_INDEX" val="1_5_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4000000059604645,&quot;colorType&quot;:1,&quot;foreColorIndex&quot;:5,&quot;pos&quot;:0,&quot;transparency&quot;:0},{&quot;brightness&quot;:0,&quot;colorType&quot;:1,&quot;foreColorIndex&quot;:5,&quot;pos&quot;:1,&quot;transparency&quot;:0},{&quot;brightness&quot;:0,&quot;colorType&quot;:1,&quot;foreColorIndex&quot;:5,&quot;pos&quot;:0.5,&quot;transparency&quot;:0}],&quot;type&quot;:3},&quot;glow&quot;:{&quot;colorType&quot;:0},&quot;line&quot;:{&quot;solidLine&quot;:{&quot;brightness&quot;:0,&quot;colorType&quot;:1,&quot;foreColorIndex&quot;:5,&quot;transparency&quot;:0},&quot;type&quot;:1},&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 val="5"/>
  <p:tag name="KSO_WM_DIAGRAM_USE_COLOR_VALUE" val="{&quot;color_scheme&quot;:1,&quot;color_type&quot;:1,&quot;theme_color_indexes&quot;:[5,6,5,6,5,6]}"/>
</p:tagLst>
</file>

<file path=ppt/tags/tag1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5_2"/>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5_2"/>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quot;colorType&quot;:1,&quot;foreColorIndex&quot;:5,&quot;pos&quot;:0,&quot;transparency&quot;:0},{&quot;brightness&quot;:-0.25,&quot;colorType&quot;:1,&quot;foreColorIndex&quot;:5,&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5,6,5,6,5,6]}"/>
</p:tagLst>
</file>

<file path=ppt/tags/tag11.xml><?xml version="1.0" encoding="utf-8"?>
<p:tagLst xmlns:p="http://schemas.openxmlformats.org/presentationml/2006/main">
  <p:tag name="KSO_WM_UNIT_VALUE" val="140"/>
  <p:tag name="KSO_WM_UNIT_HIGHLIGHT" val="0"/>
  <p:tag name="KSO_WM_UNIT_COMPATIBLE" val="0"/>
  <p:tag name="KSO_WM_UNIT_DIAGRAM_ISNUMVISUAL" val="0"/>
  <p:tag name="KSO_WM_UNIT_DIAGRAM_ISREFERUNIT" val="0"/>
  <p:tag name="KSO_WM_UNIT_TYPE" val="l_h_f"/>
  <p:tag name="KSO_WM_UNIT_INDEX" val="1_3_1"/>
  <p:tag name="KSO_WM_UNIT_ID" val="diagram20233203_3*l_h_f*1_3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UNIT_SUBTYPE" val="a"/>
  <p:tag name="KSO_WM_UNIT_NOCLEAR" val="0"/>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请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 name="KSO_WM_UNIT_TEXT_TYPE" val="1"/>
  <p:tag name="KSO_WM_UNIT_USESOURCEFORMAT_APPLY" val="1"/>
</p:tagLst>
</file>

<file path=ppt/tags/tag1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6_3"/>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6_3"/>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solid&quot;:{&quot;brightness&quot;:0.800000011920929,&quot;colorType&quot;:1,&quot;foreColorIndex&quot;:8,&quot;transparency&quot;:0.60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8"/>
  <p:tag name="KSO_WM_DIAGRAM_USE_COLOR_VALUE" val="{&quot;color_scheme&quot;:1,&quot;color_type&quot;:1,&quot;theme_color_indexes&quot;:[5,6,5,6,5,6]}"/>
</p:tagLst>
</file>

<file path=ppt/tags/tag11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6_1"/>
  <p:tag name="KSO_WM_UNIT_ID" val="diagram20230315_5*l_h_f*1_6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点击此处添加正文，文字是您思想的提炼,为了最终演示发布的良好效果"/>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11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6_1"/>
  <p:tag name="KSO_WM_UNIT_ID" val="diagram20230315_5*l_h_a*1_6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小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1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6_1"/>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SUBTYPE" val="d"/>
  <p:tag name="KSO_WM_UNIT_TYPE" val="l_h_i"/>
  <p:tag name="KSO_WM_UNIT_INDEX" val="1_6_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4000000059604645,&quot;colorType&quot;:1,&quot;foreColorIndex&quot;:8,&quot;pos&quot;:0,&quot;transparency&quot;:0},{&quot;brightness&quot;:0,&quot;colorType&quot;:1,&quot;foreColorIndex&quot;:8,&quot;pos&quot;:1,&quot;transparency&quot;:0}],&quot;type&quot;:3},&quot;glow&quot;:{&quot;colorType&quot;:0},&quot;line&quot;:{&quot;solidLine&quot;:{&quot;brightness&quot;:0,&quot;colorType&quot;:1,&quot;foreColorIndex&quot;:8,&quot;transparency&quot;:0},&quot;type&quot;:1},&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 val="8"/>
  <p:tag name="KSO_WM_DIAGRAM_USE_COLOR_VALUE" val="{&quot;color_scheme&quot;:1,&quot;color_type&quot;:1,&quot;theme_color_indexes&quot;:[5,6,5,6,5,6]}"/>
</p:tagLst>
</file>

<file path=ppt/tags/tag1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6_2"/>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6_2"/>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quot;colorType&quot;:1,&quot;foreColorIndex&quot;:8,&quot;pos&quot;:0,&quot;transparency&quot;:0},{&quot;brightness&quot;:-0.25,&quot;colorType&quot;:1,&quot;foreColorIndex&quot;:8,&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5,6,5,6,5,6]}"/>
</p:tagLst>
</file>

<file path=ppt/tags/tag1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2_1"/>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SUBTYPE" val="d"/>
  <p:tag name="KSO_WM_UNIT_TYPE" val="l_h_i"/>
  <p:tag name="KSO_WM_UNIT_INDEX" val="1_2_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4000000059604645,&quot;colorType&quot;:1,&quot;foreColorIndex&quot;:8,&quot;pos&quot;:0,&quot;transparency&quot;:0},{&quot;brightness&quot;:0,&quot;colorType&quot;:1,&quot;foreColorIndex&quot;:8,&quot;pos&quot;:1,&quot;transparency&quot;:0}],&quot;type&quot;:3},&quot;glow&quot;:{&quot;colorType&quot;:0},&quot;line&quot;:{&quot;solidLine&quot;:{&quot;brightness&quot;:0,&quot;colorType&quot;:1,&quot;foreColorIndex&quot;:8,&quot;transparency&quot;:0},&quot;type&quot;:1},&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 val="8"/>
  <p:tag name="KSO_WM_DIAGRAM_USE_COLOR_VALUE" val="{&quot;color_scheme&quot;:1,&quot;color_type&quot;:1,&quot;theme_color_indexes&quot;:[5,6,5,6,5,6]}"/>
</p:tagLst>
</file>

<file path=ppt/tags/tag1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2_2"/>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2_2"/>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quot;colorType&quot;:1,&quot;foreColorIndex&quot;:8,&quot;pos&quot;:0,&quot;transparency&quot;:0},{&quot;brightness&quot;:-0.25,&quot;colorType&quot;:1,&quot;foreColorIndex&quot;:8,&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5,6,5,6,5,6]}"/>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315_5*l_h_i*1_2_3"/>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2_3"/>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solid&quot;:{&quot;brightness&quot;:0.800000011920929,&quot;colorType&quot;:1,&quot;foreColorIndex&quot;:8,&quot;transparency&quot;:0.60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8"/>
  <p:tag name="KSO_WM_DIAGRAM_USE_COLOR_VALUE" val="{&quot;color_scheme&quot;:1,&quot;color_type&quot;:1,&quot;theme_color_indexes&quot;:[5,6,5,6,5,6]}"/>
</p:tagLst>
</file>

<file path=ppt/tags/tag11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0315_5*l_h_f*1_2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点击此处添加正文，文字是您思想的提炼,为了最终演示发布的良好效果"/>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11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0315_5*l_h_a*1_2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小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1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3203_3*l_h_a*1_3_1"/>
  <p:tag name="KSO_WM_TEMPLATE_CATEGORY" val="diagram"/>
  <p:tag name="KSO_WM_TEMPLATE_INDEX" val="20233203"/>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 name="KSO_WM_UNIT_USESOURCEFORMAT_APPLY" val="1"/>
</p:tagLst>
</file>

<file path=ppt/tags/tag120.xml><?xml version="1.0" encoding="utf-8"?>
<p:tagLst xmlns:p="http://schemas.openxmlformats.org/presentationml/2006/main">
  <p:tag name="RESOURCE_RECORD_KEY" val="{&quot;70&quot;:[3312385,3312109]}"/>
</p:tagLst>
</file>

<file path=ppt/tags/tag121.xml><?xml version="1.0" encoding="utf-8"?>
<p:tagLst xmlns:p="http://schemas.openxmlformats.org/presentationml/2006/main">
  <p:tag name="commondata" val="eyJjb3VudCI6MTA0LCJoZGlkIjoiNmE4YWE2NWM2NjkyMzUxOGRkNDNkNjJlMmYxYjJlZDkiLCJ1c2VyQ291bnQiOjEwNH0="/>
  <p:tag name="resource_record_key" val="{&quot;70&quot;:[3312385,3312109]}"/>
</p:tagLst>
</file>

<file path=ppt/tags/tag13.xml><?xml version="1.0" encoding="utf-8"?>
<p:tagLst xmlns:p="http://schemas.openxmlformats.org/presentationml/2006/main">
  <p:tag name="KSO_WM_UNIT_VALUE" val="108*108"/>
  <p:tag name="KSO_WM_UNIT_HIGHLIGHT" val="0"/>
  <p:tag name="KSO_WM_UNIT_COMPATIBLE" val="0"/>
  <p:tag name="KSO_WM_UNIT_DIAGRAM_ISNUMVISUAL" val="0"/>
  <p:tag name="KSO_WM_UNIT_DIAGRAM_ISREFERUNIT" val="0"/>
  <p:tag name="KSO_WM_UNIT_TYPE" val="l_h_x"/>
  <p:tag name="KSO_WM_UNIT_INDEX" val="1_2_1"/>
  <p:tag name="KSO_WM_UNIT_ID" val="diagram20233203_3*l_h_x*1_2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Lst>
</file>

<file path=ppt/tags/tag14.xml><?xml version="1.0" encoding="utf-8"?>
<p:tagLst xmlns:p="http://schemas.openxmlformats.org/presentationml/2006/main">
  <p:tag name="KSO_WM_UNIT_VALUE" val="108*108"/>
  <p:tag name="KSO_WM_UNIT_HIGHLIGHT" val="0"/>
  <p:tag name="KSO_WM_UNIT_COMPATIBLE" val="0"/>
  <p:tag name="KSO_WM_UNIT_DIAGRAM_ISNUMVISUAL" val="0"/>
  <p:tag name="KSO_WM_UNIT_DIAGRAM_ISREFERUNIT" val="0"/>
  <p:tag name="KSO_WM_UNIT_TYPE" val="l_h_x"/>
  <p:tag name="KSO_WM_UNIT_INDEX" val="1_3_1"/>
  <p:tag name="KSO_WM_UNIT_ID" val="diagram20233203_3*l_h_x*1_3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Lst>
</file>

<file path=ppt/tags/tag15.xml><?xml version="1.0" encoding="utf-8"?>
<p:tagLst xmlns:p="http://schemas.openxmlformats.org/presentationml/2006/main">
  <p:tag name="KSO_WM_UNIT_VALUE" val="100*108"/>
  <p:tag name="KSO_WM_UNIT_HIGHLIGHT" val="0"/>
  <p:tag name="KSO_WM_UNIT_COMPATIBLE" val="0"/>
  <p:tag name="KSO_WM_UNIT_DIAGRAM_ISNUMVISUAL" val="0"/>
  <p:tag name="KSO_WM_UNIT_DIAGRAM_ISREFERUNIT" val="0"/>
  <p:tag name="KSO_WM_UNIT_TYPE" val="l_h_x"/>
  <p:tag name="KSO_WM_UNIT_INDEX" val="1_1_1"/>
  <p:tag name="KSO_WM_UNIT_ID" val="diagram20233203_3*l_h_x*1_1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Lst>
</file>

<file path=ppt/tags/tag16.xml><?xml version="1.0" encoding="utf-8"?>
<p:tagLst xmlns:p="http://schemas.openxmlformats.org/presentationml/2006/main">
  <p:tag name="KSO_WM_UNIT_VALUE" val="100*108"/>
  <p:tag name="KSO_WM_UNIT_HIGHLIGHT" val="0"/>
  <p:tag name="KSO_WM_UNIT_COMPATIBLE" val="0"/>
  <p:tag name="KSO_WM_UNIT_DIAGRAM_ISNUMVISUAL" val="0"/>
  <p:tag name="KSO_WM_UNIT_DIAGRAM_ISREFERUNIT" val="0"/>
  <p:tag name="KSO_WM_UNIT_TYPE" val="l_h_x"/>
  <p:tag name="KSO_WM_UNIT_INDEX" val="1_1_1"/>
  <p:tag name="KSO_WM_UNIT_ID" val="diagram20233203_3*l_h_x*1_1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Lst>
</file>

<file path=ppt/tags/tag1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151_3*l_h_f*1_1_1"/>
  <p:tag name="KSO_WM_TEMPLATE_CATEGORY" val="diagram"/>
  <p:tag name="KSO_WM_TEMPLATE_INDEX" val="20233151"/>
  <p:tag name="KSO_WM_UNIT_LAYERLEVEL" val="1_1_1"/>
  <p:tag name="KSO_WM_TAG_VERSION" val="3.0"/>
  <p:tag name="KSO_WM_UNIT_TEXT_FILL_FORE_SCHEMECOLOR_INDEX_BRIGHTNESS" val="0.15"/>
  <p:tag name="KSO_WM_DIAGRAM_GROUP_CODE" val="l1-1"/>
  <p:tag name="KSO_WM_DIAGRAM_MAX_ITEMCNT" val="4"/>
  <p:tag name="KSO_WM_DIAGRAM_MIN_ITEMCNT" val="2"/>
  <p:tag name="KSO_WM_DIAGRAM_VIRTUALLY_FRAME" val="{&quot;height&quot;:366.4813537597656,&quot;left&quot;:599.7,&quot;top&quot;:114.86861445869981,&quot;width&quot;:351.436299212598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1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151_3*l_h_a*1_1_1"/>
  <p:tag name="KSO_WM_TEMPLATE_CATEGORY" val="diagram"/>
  <p:tag name="KSO_WM_TEMPLATE_INDEX" val="20233151"/>
  <p:tag name="KSO_WM_UNIT_LAYERLEVEL" val="1_1_1"/>
  <p:tag name="KSO_WM_TAG_VERSION" val="3.0"/>
  <p:tag name="KSO_WM_UNIT_TEXT_FILL_FORE_SCHEMECOLOR_INDEX_BRIGHTNESS" val="0.15"/>
  <p:tag name="KSO_WM_DIAGRAM_GROUP_CODE" val="l1-1"/>
  <p:tag name="KSO_WM_DIAGRAM_MAX_ITEMCNT" val="4"/>
  <p:tag name="KSO_WM_DIAGRAM_MIN_ITEMCNT" val="2"/>
  <p:tag name="KSO_WM_DIAGRAM_VIRTUALLY_FRAME" val="{&quot;height&quot;:366.4813537597656,&quot;left&quot;:599.7,&quot;top&quot;:114.86861445869981,&quot;width&quot;:351.436299212598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添加标题"/>
  <p:tag name="KSO_WM_UNIT_TEXT_FILL_FORE_SCHEMECOLOR_INDEX" val="1"/>
  <p:tag name="KSO_WM_UNIT_TEXT_FILL_TYPE" val="1"/>
  <p:tag name="KSO_WM_UNIT_TEXT_TYPE" val="1"/>
  <p:tag name="KSO_WM_UNIT_USESOURCEFORMAT_APPLY" val="1"/>
</p:tagLst>
</file>

<file path=ppt/tags/tag1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151_3*l_h_f*1_2_1"/>
  <p:tag name="KSO_WM_TEMPLATE_CATEGORY" val="diagram"/>
  <p:tag name="KSO_WM_TEMPLATE_INDEX" val="20233151"/>
  <p:tag name="KSO_WM_UNIT_LAYERLEVEL" val="1_1_1"/>
  <p:tag name="KSO_WM_TAG_VERSION" val="3.0"/>
  <p:tag name="KSO_WM_UNIT_TEXT_FILL_FORE_SCHEMECOLOR_INDEX_BRIGHTNESS" val="0.15"/>
  <p:tag name="KSO_WM_DIAGRAM_GROUP_CODE" val="l1-1"/>
  <p:tag name="KSO_WM_DIAGRAM_MAX_ITEMCNT" val="4"/>
  <p:tag name="KSO_WM_DIAGRAM_MIN_ITEMCNT" val="2"/>
  <p:tag name="KSO_WM_DIAGRAM_VIRTUALLY_FRAME" val="{&quot;height&quot;:366.4813537597656,&quot;left&quot;:599.7,&quot;top&quot;:114.86861445869981,&quot;width&quot;:351.436299212598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diagram20233203_3*l_h_i*1_1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solid&quot;:{&quot;brightness&quot;:0,&quot;colorType&quot;:1,&quot;foreColorIndex&quot;:5,&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1"/>
</p:tagLst>
</file>

<file path=ppt/tags/tag2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151_3*l_h_a*1_2_1"/>
  <p:tag name="KSO_WM_TEMPLATE_CATEGORY" val="diagram"/>
  <p:tag name="KSO_WM_TEMPLATE_INDEX" val="20233151"/>
  <p:tag name="KSO_WM_UNIT_LAYERLEVEL" val="1_1_1"/>
  <p:tag name="KSO_WM_TAG_VERSION" val="3.0"/>
  <p:tag name="KSO_WM_UNIT_TEXT_FILL_FORE_SCHEMECOLOR_INDEX_BRIGHTNESS" val="0.15"/>
  <p:tag name="KSO_WM_DIAGRAM_GROUP_CODE" val="l1-1"/>
  <p:tag name="KSO_WM_DIAGRAM_MAX_ITEMCNT" val="4"/>
  <p:tag name="KSO_WM_DIAGRAM_MIN_ITEMCNT" val="2"/>
  <p:tag name="KSO_WM_DIAGRAM_VIRTUALLY_FRAME" val="{&quot;height&quot;:366.4813537597656,&quot;left&quot;:599.7,&quot;top&quot;:114.86861445869981,&quot;width&quot;:351.436299212598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添加标题"/>
  <p:tag name="KSO_WM_UNIT_TEXT_FILL_FORE_SCHEMECOLOR_INDEX" val="1"/>
  <p:tag name="KSO_WM_UNIT_TEXT_FILL_TYPE" val="1"/>
  <p:tag name="KSO_WM_UNIT_TEXT_TYPE" val="1"/>
  <p:tag name="KSO_WM_UNIT_USESOURCEFORMAT_APPLY" val="1"/>
</p:tagLst>
</file>

<file path=ppt/tags/tag2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3151_3*l_h_f*1_3_1"/>
  <p:tag name="KSO_WM_TEMPLATE_CATEGORY" val="diagram"/>
  <p:tag name="KSO_WM_TEMPLATE_INDEX" val="20233151"/>
  <p:tag name="KSO_WM_UNIT_LAYERLEVEL" val="1_1_1"/>
  <p:tag name="KSO_WM_TAG_VERSION" val="3.0"/>
  <p:tag name="KSO_WM_UNIT_TEXT_FILL_FORE_SCHEMECOLOR_INDEX_BRIGHTNESS" val="0.15"/>
  <p:tag name="KSO_WM_DIAGRAM_GROUP_CODE" val="l1-1"/>
  <p:tag name="KSO_WM_DIAGRAM_MAX_ITEMCNT" val="4"/>
  <p:tag name="KSO_WM_DIAGRAM_MIN_ITEMCNT" val="2"/>
  <p:tag name="KSO_WM_DIAGRAM_VIRTUALLY_FRAME" val="{&quot;height&quot;:366.4813537597656,&quot;left&quot;:599.7,&quot;top&quot;:114.86861445869981,&quot;width&quot;:351.436299212598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2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3151_3*l_h_a*1_3_1"/>
  <p:tag name="KSO_WM_TEMPLATE_CATEGORY" val="diagram"/>
  <p:tag name="KSO_WM_TEMPLATE_INDEX" val="20233151"/>
  <p:tag name="KSO_WM_UNIT_LAYERLEVEL" val="1_1_1"/>
  <p:tag name="KSO_WM_TAG_VERSION" val="3.0"/>
  <p:tag name="KSO_WM_UNIT_TEXT_FILL_FORE_SCHEMECOLOR_INDEX_BRIGHTNESS" val="0.15"/>
  <p:tag name="KSO_WM_DIAGRAM_GROUP_CODE" val="l1-1"/>
  <p:tag name="KSO_WM_DIAGRAM_MAX_ITEMCNT" val="4"/>
  <p:tag name="KSO_WM_DIAGRAM_MIN_ITEMCNT" val="2"/>
  <p:tag name="KSO_WM_DIAGRAM_VIRTUALLY_FRAME" val="{&quot;height&quot;:366.4813537597656,&quot;left&quot;:599.7,&quot;top&quot;:114.86861445869981,&quot;width&quot;:351.436299212598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添加标题"/>
  <p:tag name="KSO_WM_UNIT_TEXT_FILL_FORE_SCHEMECOLOR_INDEX" val="1"/>
  <p:tag name="KSO_WM_UNIT_TEXT_FILL_TYPE" val="1"/>
  <p:tag name="KSO_WM_UNIT_TEXT_TYPE" val="1"/>
  <p:tag name="KSO_WM_UNIT_USESOURCEFORMAT_APPLY" val="1"/>
</p:tagLst>
</file>

<file path=ppt/tags/tag2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3151_3*l_h_f*1_4_1"/>
  <p:tag name="KSO_WM_TEMPLATE_CATEGORY" val="diagram"/>
  <p:tag name="KSO_WM_TEMPLATE_INDEX" val="20233151"/>
  <p:tag name="KSO_WM_UNIT_LAYERLEVEL" val="1_1_1"/>
  <p:tag name="KSO_WM_TAG_VERSION" val="3.0"/>
  <p:tag name="KSO_WM_UNIT_TEXT_FILL_FORE_SCHEMECOLOR_INDEX_BRIGHTNESS" val="0.15"/>
  <p:tag name="KSO_WM_DIAGRAM_GROUP_CODE" val="l1-1"/>
  <p:tag name="KSO_WM_DIAGRAM_MAX_ITEMCNT" val="4"/>
  <p:tag name="KSO_WM_DIAGRAM_MIN_ITEMCNT" val="2"/>
  <p:tag name="KSO_WM_DIAGRAM_VIRTUALLY_FRAME" val="{&quot;height&quot;:366.4813537597656,&quot;left&quot;:599.7,&quot;top&quot;:114.86861445869981,&quot;width&quot;:351.436299212598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2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3151_3*l_h_a*1_4_1"/>
  <p:tag name="KSO_WM_TEMPLATE_CATEGORY" val="diagram"/>
  <p:tag name="KSO_WM_TEMPLATE_INDEX" val="20233151"/>
  <p:tag name="KSO_WM_UNIT_LAYERLEVEL" val="1_1_1"/>
  <p:tag name="KSO_WM_TAG_VERSION" val="3.0"/>
  <p:tag name="KSO_WM_UNIT_TEXT_FILL_FORE_SCHEMECOLOR_INDEX_BRIGHTNESS" val="0.15"/>
  <p:tag name="KSO_WM_DIAGRAM_GROUP_CODE" val="l1-1"/>
  <p:tag name="KSO_WM_DIAGRAM_MAX_ITEMCNT" val="4"/>
  <p:tag name="KSO_WM_DIAGRAM_MIN_ITEMCNT" val="2"/>
  <p:tag name="KSO_WM_DIAGRAM_VIRTUALLY_FRAME" val="{&quot;height&quot;:366.4813537597656,&quot;left&quot;:599.7,&quot;top&quot;:114.86861445869981,&quot;width&quot;:351.436299212598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添加标题"/>
  <p:tag name="KSO_WM_UNIT_TEXT_FILL_FORE_SCHEMECOLOR_INDEX" val="1"/>
  <p:tag name="KSO_WM_UNIT_TEXT_FILL_TYPE" val="1"/>
  <p:tag name="KSO_WM_UNIT_TEXT_TYPE" val="1"/>
  <p:tag name="KSO_WM_UNIT_USESOURCEFORMAT_APPLY" val="1"/>
</p:tagLst>
</file>

<file path=ppt/tags/tag25.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0778_1*f*1"/>
  <p:tag name="KSO_WM_TEMPLATE_CATEGORY" val="diagram"/>
  <p:tag name="KSO_WM_TEMPLATE_INDEX" val="20200778"/>
  <p:tag name="KSO_WM_UNIT_LAYERLEVEL" val="1"/>
  <p:tag name="KSO_WM_TAG_VERSION" val="1.0"/>
  <p:tag name="KSO_WM_BEAUTIFY_FLAG" val="#wm#"/>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SUBTYPE" val="a"/>
  <p:tag name="KSO_WM_UNIT_TEXT_FILL_FORE_SCHEMECOLOR_INDEX_BRIGHTNESS" val="0.25"/>
  <p:tag name="KSO_WM_UNIT_TEXT_FILL_FORE_SCHEMECOLOR_INDEX" val="13"/>
  <p:tag name="KSO_WM_UNIT_TEXT_FILL_TYPE" val="1"/>
</p:tagLst>
</file>

<file path=ppt/tags/tag26.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0778_1*f*1"/>
  <p:tag name="KSO_WM_TEMPLATE_CATEGORY" val="diagram"/>
  <p:tag name="KSO_WM_TEMPLATE_INDEX" val="20200778"/>
  <p:tag name="KSO_WM_UNIT_LAYERLEVEL" val="1"/>
  <p:tag name="KSO_WM_TAG_VERSION" val="1.0"/>
  <p:tag name="KSO_WM_BEAUTIFY_FLAG" val="#wm#"/>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SUBTYPE" val="a"/>
  <p:tag name="KSO_WM_UNIT_TEXT_FILL_FORE_SCHEMECOLOR_INDEX_BRIGHTNESS" val="0.25"/>
  <p:tag name="KSO_WM_UNIT_TEXT_FILL_FORE_SCHEMECOLOR_INDEX" val="13"/>
  <p:tag name="KSO_WM_UNIT_TEXT_FILL_TYPE" val="1"/>
</p:tagLst>
</file>

<file path=ppt/tags/tag27.xml><?xml version="1.0" encoding="utf-8"?>
<p:tagLst xmlns:p="http://schemas.openxmlformats.org/presentationml/2006/main">
  <p:tag name="KSO_WM_UNIT_VALUE" val="1269*1269"/>
  <p:tag name="KSO_WM_UNIT_HIGHLIGHT" val="0"/>
  <p:tag name="KSO_WM_UNIT_COMPATIBLE" val="0"/>
  <p:tag name="KSO_WM_UNIT_DIAGRAM_ISNUMVISUAL" val="0"/>
  <p:tag name="KSO_WM_UNIT_DIAGRAM_ISREFERUNIT" val="0"/>
  <p:tag name="KSO_WM_UNIT_TYPE" val="d"/>
  <p:tag name="KSO_WM_UNIT_INDEX" val="1"/>
  <p:tag name="KSO_WM_UNIT_ID" val="diagram20208916_1*d*1"/>
  <p:tag name="KSO_WM_TEMPLATE_CATEGORY" val="diagram"/>
  <p:tag name="KSO_WM_TEMPLATE_INDEX" val="20208916"/>
  <p:tag name="KSO_WM_UNIT_LAYERLEVEL" val="1"/>
  <p:tag name="KSO_WM_TAG_VERSION" val="1.0"/>
  <p:tag name="KSO_WM_BEAUTIFY_FLAG" val="#wm#"/>
  <p:tag name="KSO_WM_CHIP_GROUPID" val="5e7310da9a230a26b9e88a19"/>
  <p:tag name="KSO_WM_CHIP_XID" val="5e7310da9a230a26b9e88a1a"/>
  <p:tag name="KSO_WM_UNIT_DEC_AREA_ID" val="c3fb6bec0d9343258f5c74a12d905f7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0adb4ca6f174998bf85ab18a59f802b"/>
  <p:tag name="KSO_WM_UNIT_SUPPORT_UNIT_TYPE" val="[&quot;d&quot;,&quot;α&quot;,&quot;β&quot;]"/>
  <p:tag name="KSO_WM_TEMPLATE_ASSEMBLE_XID" val="60656f924054ed1e2fb80cad"/>
  <p:tag name="KSO_WM_TEMPLATE_ASSEMBLE_GROUPID" val="60656f924054ed1e2fb80cad"/>
  <p:tag name="KSO_WM_UNIT_PICTURE_CLIP_FLAG" val="0"/>
</p:tagLst>
</file>

<file path=ppt/tags/tag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916_1*f*1"/>
  <p:tag name="KSO_WM_TEMPLATE_CATEGORY" val="diagram"/>
  <p:tag name="KSO_WM_TEMPLATE_INDEX" val="20208916"/>
  <p:tag name="KSO_WM_UNIT_LAYERLEVEL" val="1"/>
  <p:tag name="KSO_WM_TAG_VERSION" val="1.0"/>
  <p:tag name="KSO_WM_BEAUTIFY_FLAG" val="#wm#"/>
  <p:tag name="KSO_WM_UNIT_DEFAULT_FONT" val="14;20;2"/>
  <p:tag name="KSO_WM_UNIT_BLOCK" val="0"/>
  <p:tag name="KSO_WM_UNIT_VALUE" val="168"/>
  <p:tag name="KSO_WM_UNIT_SHOW_EDIT_AREA_INDICATION" val="1"/>
  <p:tag name="KSO_WM_CHIP_GROUPID" val="5e6b05596848fb12bee65ac8"/>
  <p:tag name="KSO_WM_CHIP_XID" val="5e6b05596848fb12bee65aca"/>
  <p:tag name="KSO_WM_UNIT_DEC_AREA_ID" val="d08b7fac3f594d4db665b73165b5675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e5a85570631441794e981b4ff840cbc"/>
  <p:tag name="KSO_WM_UNIT_SUPPORT_UNIT_TYPE" val="[&quot;d&quot;]"/>
  <p:tag name="KSO_WM_UNIT_TEXT_FILL_FORE_SCHEMECOLOR_INDEX_BRIGHTNESS" val="0.25"/>
  <p:tag name="KSO_WM_UNIT_TEXT_FILL_FORE_SCHEMECOLOR_INDEX" val="13"/>
  <p:tag name="KSO_WM_UNIT_TEXT_FILL_TYPE" val="1"/>
  <p:tag name="KSO_WM_TEMPLATE_ASSEMBLE_XID" val="60656f924054ed1e2fb80cad"/>
  <p:tag name="KSO_WM_TEMPLATE_ASSEMBLE_GROUPID" val="60656f924054ed1e2fb80cad"/>
</p:tagLst>
</file>

<file path=ppt/tags/tag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8916_1*f*2"/>
  <p:tag name="KSO_WM_TEMPLATE_CATEGORY" val="diagram"/>
  <p:tag name="KSO_WM_TEMPLATE_INDEX" val="20208916"/>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2e64e64c8c354c06b8c5af1fa6cc0d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066aac74bd240b28ce18fd2a2babc30"/>
  <p:tag name="KSO_WM_UNIT_SUPPORT_UNIT_TYPE" val="[&quot;d&quot;]"/>
  <p:tag name="KSO_WM_UNIT_TEXT_FILL_FORE_SCHEMECOLOR_INDEX_BRIGHTNESS" val="0.25"/>
  <p:tag name="KSO_WM_UNIT_TEXT_FILL_FORE_SCHEMECOLOR_INDEX" val="13"/>
  <p:tag name="KSO_WM_UNIT_TEXT_FILL_TYPE" val="1"/>
  <p:tag name="KSO_WM_TEMPLATE_ASSEMBLE_XID" val="60656f924054ed1e2fb80cad"/>
  <p:tag name="KSO_WM_TEMPLATE_ASSEMBLE_GROUPID" val="60656f924054ed1e2fb80cad"/>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4_1"/>
  <p:tag name="KSO_WM_UNIT_ID" val="diagram20233203_3*l_h_i*1_4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solid&quot;:{&quot;brightness&quot;:0,&quot;colorType&quot;:1,&quot;foreColorIndex&quot;:5,&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1"/>
</p:tagLst>
</file>

<file path=ppt/tags/tag30.xml><?xml version="1.0" encoding="utf-8"?>
<p:tagLst xmlns:p="http://schemas.openxmlformats.org/presentationml/2006/main">
  <p:tag name="KSO_WM_UNIT_VALUE" val="1269*1269"/>
  <p:tag name="KSO_WM_UNIT_HIGHLIGHT" val="0"/>
  <p:tag name="KSO_WM_UNIT_COMPATIBLE" val="0"/>
  <p:tag name="KSO_WM_UNIT_DIAGRAM_ISNUMVISUAL" val="0"/>
  <p:tag name="KSO_WM_UNIT_DIAGRAM_ISREFERUNIT" val="0"/>
  <p:tag name="KSO_WM_UNIT_TYPE" val="d"/>
  <p:tag name="KSO_WM_UNIT_INDEX" val="1"/>
  <p:tag name="KSO_WM_UNIT_ID" val="diagram20208916_1*d*1"/>
  <p:tag name="KSO_WM_TEMPLATE_CATEGORY" val="diagram"/>
  <p:tag name="KSO_WM_TEMPLATE_INDEX" val="20208916"/>
  <p:tag name="KSO_WM_UNIT_LAYERLEVEL" val="1"/>
  <p:tag name="KSO_WM_TAG_VERSION" val="1.0"/>
  <p:tag name="KSO_WM_BEAUTIFY_FLAG" val="#wm#"/>
  <p:tag name="KSO_WM_CHIP_GROUPID" val="5e7310da9a230a26b9e88a19"/>
  <p:tag name="KSO_WM_CHIP_XID" val="5e7310da9a230a26b9e88a1a"/>
  <p:tag name="KSO_WM_UNIT_DEC_AREA_ID" val="c3fb6bec0d9343258f5c74a12d905f7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0adb4ca6f174998bf85ab18a59f802b"/>
  <p:tag name="KSO_WM_UNIT_SUPPORT_UNIT_TYPE" val="[&quot;d&quot;,&quot;α&quot;,&quot;β&quot;]"/>
  <p:tag name="KSO_WM_TEMPLATE_ASSEMBLE_XID" val="60656f924054ed1e2fb80cad"/>
  <p:tag name="KSO_WM_TEMPLATE_ASSEMBLE_GROUPID" val="60656f924054ed1e2fb80cad"/>
  <p:tag name="KSO_WM_UNIT_PICTURE_CLIP_FLAG" val="0"/>
</p:tagLst>
</file>

<file path=ppt/tags/tag3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916_1*f*1"/>
  <p:tag name="KSO_WM_TEMPLATE_CATEGORY" val="diagram"/>
  <p:tag name="KSO_WM_TEMPLATE_INDEX" val="20208916"/>
  <p:tag name="KSO_WM_UNIT_LAYERLEVEL" val="1"/>
  <p:tag name="KSO_WM_TAG_VERSION" val="1.0"/>
  <p:tag name="KSO_WM_BEAUTIFY_FLAG" val="#wm#"/>
  <p:tag name="KSO_WM_UNIT_DEFAULT_FONT" val="14;20;2"/>
  <p:tag name="KSO_WM_UNIT_BLOCK" val="0"/>
  <p:tag name="KSO_WM_UNIT_VALUE" val="168"/>
  <p:tag name="KSO_WM_UNIT_SHOW_EDIT_AREA_INDICATION" val="1"/>
  <p:tag name="KSO_WM_CHIP_GROUPID" val="5e6b05596848fb12bee65ac8"/>
  <p:tag name="KSO_WM_CHIP_XID" val="5e6b05596848fb12bee65aca"/>
  <p:tag name="KSO_WM_UNIT_DEC_AREA_ID" val="d08b7fac3f594d4db665b73165b5675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e5a85570631441794e981b4ff840cbc"/>
  <p:tag name="KSO_WM_UNIT_SUPPORT_UNIT_TYPE" val="[&quot;d&quot;]"/>
  <p:tag name="KSO_WM_UNIT_TEXT_FILL_FORE_SCHEMECOLOR_INDEX_BRIGHTNESS" val="0.25"/>
  <p:tag name="KSO_WM_UNIT_TEXT_FILL_FORE_SCHEMECOLOR_INDEX" val="13"/>
  <p:tag name="KSO_WM_UNIT_TEXT_FILL_TYPE" val="1"/>
  <p:tag name="KSO_WM_TEMPLATE_ASSEMBLE_XID" val="60656f924054ed1e2fb80cad"/>
  <p:tag name="KSO_WM_TEMPLATE_ASSEMBLE_GROUPID" val="60656f924054ed1e2fb80cad"/>
</p:tagLst>
</file>

<file path=ppt/tags/tag3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8916_1*f*2"/>
  <p:tag name="KSO_WM_TEMPLATE_CATEGORY" val="diagram"/>
  <p:tag name="KSO_WM_TEMPLATE_INDEX" val="20208916"/>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2e64e64c8c354c06b8c5af1fa6cc0d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066aac74bd240b28ce18fd2a2babc30"/>
  <p:tag name="KSO_WM_UNIT_SUPPORT_UNIT_TYPE" val="[&quot;d&quot;]"/>
  <p:tag name="KSO_WM_UNIT_TEXT_FILL_FORE_SCHEMECOLOR_INDEX_BRIGHTNESS" val="0.25"/>
  <p:tag name="KSO_WM_UNIT_TEXT_FILL_FORE_SCHEMECOLOR_INDEX" val="13"/>
  <p:tag name="KSO_WM_UNIT_TEXT_FILL_TYPE" val="1"/>
  <p:tag name="KSO_WM_TEMPLATE_ASSEMBLE_XID" val="60656f924054ed1e2fb80cad"/>
  <p:tag name="KSO_WM_TEMPLATE_ASSEMBLE_GROUPID" val="60656f924054ed1e2fb80cad"/>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41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4419"/>
  <p:tag name="KSO_WM_UNIT_VALUE" val="1150"/>
  <p:tag name="KSO_WM_TEMPLATE_ASSEMBLE_XID" val="60656e8b4054ed1e2fb7fb21"/>
  <p:tag name="KSO_WM_TEMPLATE_ASSEMBLE_GROUPID" val="60656e8b4054ed1e2fb7fb21"/>
</p:tagLst>
</file>

<file path=ppt/tags/tag34.xml><?xml version="1.0" encoding="utf-8"?>
<p:tagLst xmlns:p="http://schemas.openxmlformats.org/presentationml/2006/main">
  <p:tag name="KSO_WM_UNIT_VALUE" val="508*1988"/>
  <p:tag name="KSO_WM_UNIT_HIGHLIGHT" val="0"/>
  <p:tag name="KSO_WM_UNIT_COMPATIBLE" val="0"/>
  <p:tag name="KSO_WM_UNIT_DIAGRAM_ISNUMVISUAL" val="0"/>
  <p:tag name="KSO_WM_UNIT_DIAGRAM_ISREFERUNIT" val="0"/>
  <p:tag name="KSO_WM_UNIT_TYPE" val="d"/>
  <p:tag name="KSO_WM_UNIT_INDEX" val="2"/>
  <p:tag name="KSO_WM_UNIT_ID" val="diagram20214419_1*d*2"/>
  <p:tag name="KSO_WM_TEMPLATE_CATEGORY" val="diagram"/>
  <p:tag name="KSO_WM_TEMPLATE_INDEX" val="20214419"/>
  <p:tag name="KSO_WM_UNIT_LAYERLEVEL" val="1"/>
  <p:tag name="KSO_WM_TAG_VERSION" val="1.0"/>
  <p:tag name="KSO_WM_BEAUTIFY_FLAG" val="#wm#"/>
  <p:tag name="KSO_WM_CHIP_GROUPID" val="5e7310da9a230a26b9e88a19"/>
  <p:tag name="KSO_WM_CHIP_XID" val="5e7310da9a230a26b9e88a1a"/>
  <p:tag name="KSO_WM_UNIT_DEC_AREA_ID" val="0a58e3e61f0740329b33982cd5d8fe4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1d89846979e43888c654091669a4754"/>
  <p:tag name="KSO_WM_TEMPLATE_ASSEMBLE_XID" val="60656e8b4054ed1e2fb7fb21"/>
  <p:tag name="KSO_WM_TEMPLATE_ASSEMBLE_GROUPID" val="60656e8b4054ed1e2fb7fb21"/>
  <p:tag name="KSO_WM_UNIT_PICTURE_CLIP_FLAG" val="0"/>
</p:tagLst>
</file>

<file path=ppt/tags/tag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4419_1*f*1"/>
  <p:tag name="KSO_WM_TEMPLATE_CATEGORY" val="diagram"/>
  <p:tag name="KSO_WM_TEMPLATE_INDEX" val="20214419"/>
  <p:tag name="KSO_WM_UNIT_LAYERLEVEL" val="1"/>
  <p:tag name="KSO_WM_TAG_VERSION" val="1.0"/>
  <p:tag name="KSO_WM_BEAUTIFY_FLAG" val="#wm#"/>
  <p:tag name="KSO_WM_UNIT_DEFAULT_FONT" val="14;20;2"/>
  <p:tag name="KSO_WM_UNIT_BLOCK" val="0"/>
  <p:tag name="KSO_WM_UNIT_VALUE" val="70"/>
  <p:tag name="KSO_WM_UNIT_SHOW_EDIT_AREA_INDICATION" val="1"/>
  <p:tag name="KSO_WM_CHIP_GROUPID" val="5e6b05596848fb12bee65ac8"/>
  <p:tag name="KSO_WM_CHIP_XID" val="5e6b05596848fb12bee65aca"/>
  <p:tag name="KSO_WM_UNIT_DEC_AREA_ID" val="7ccb89b182d746a7b03d4fef23dc2dd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3e168d99201419e8408b7a758735a12"/>
  <p:tag name="KSO_WM_UNIT_SUPPORT_BIG_FONT" val="1"/>
  <p:tag name="KSO_WM_UNIT_TEXT_FILL_FORE_SCHEMECOLOR_INDEX_BRIGHTNESS" val="0.25"/>
  <p:tag name="KSO_WM_UNIT_TEXT_FILL_FORE_SCHEMECOLOR_INDEX" val="13"/>
  <p:tag name="KSO_WM_UNIT_TEXT_FILL_TYPE" val="1"/>
  <p:tag name="KSO_WM_TEMPLATE_ASSEMBLE_XID" val="60656e8b4054ed1e2fb7fb21"/>
  <p:tag name="KSO_WM_TEMPLATE_ASSEMBLE_GROUPID" val="60656e8b4054ed1e2fb7fb21"/>
</p:tagLst>
</file>

<file path=ppt/tags/tag3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4419_1*f*2"/>
  <p:tag name="KSO_WM_TEMPLATE_CATEGORY" val="diagram"/>
  <p:tag name="KSO_WM_TEMPLATE_INDEX" val="20214419"/>
  <p:tag name="KSO_WM_UNIT_LAYERLEVEL" val="1"/>
  <p:tag name="KSO_WM_TAG_VERSION" val="1.0"/>
  <p:tag name="KSO_WM_BEAUTIFY_FLAG" val="#wm#"/>
  <p:tag name="KSO_WM_UNIT_DEFAULT_FONT" val="14;20;2"/>
  <p:tag name="KSO_WM_UNIT_BLOCK" val="0"/>
  <p:tag name="KSO_WM_UNIT_VALUE" val="70"/>
  <p:tag name="KSO_WM_UNIT_SHOW_EDIT_AREA_INDICATION" val="1"/>
  <p:tag name="KSO_WM_CHIP_GROUPID" val="5e6b05596848fb12bee65ac8"/>
  <p:tag name="KSO_WM_CHIP_XID" val="5e6b05596848fb12bee65aca"/>
  <p:tag name="KSO_WM_UNIT_DEC_AREA_ID" val="a33a6c15666a4bf78021d4e011ac1e6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9c592b9c001402dbc403b7a6e8fa2bf"/>
  <p:tag name="KSO_WM_UNIT_SUPPORT_BIG_FONT" val="1"/>
  <p:tag name="KSO_WM_UNIT_TEXT_FILL_FORE_SCHEMECOLOR_INDEX_BRIGHTNESS" val="0.25"/>
  <p:tag name="KSO_WM_UNIT_TEXT_FILL_FORE_SCHEMECOLOR_INDEX" val="13"/>
  <p:tag name="KSO_WM_UNIT_TEXT_FILL_TYPE" val="1"/>
  <p:tag name="KSO_WM_TEMPLATE_ASSEMBLE_XID" val="60656e8b4054ed1e2fb7fb21"/>
  <p:tag name="KSO_WM_TEMPLATE_ASSEMBLE_GROUPID" val="60656e8b4054ed1e2fb7fb21"/>
</p:tagLst>
</file>

<file path=ppt/tags/tag37.xml><?xml version="1.0" encoding="utf-8"?>
<p:tagLst xmlns:p="http://schemas.openxmlformats.org/presentationml/2006/main">
  <p:tag name="KSO_WM_UNIT_VALUE" val="508*1988"/>
  <p:tag name="KSO_WM_UNIT_HIGHLIGHT" val="0"/>
  <p:tag name="KSO_WM_UNIT_COMPATIBLE" val="0"/>
  <p:tag name="KSO_WM_UNIT_DIAGRAM_ISNUMVISUAL" val="0"/>
  <p:tag name="KSO_WM_UNIT_DIAGRAM_ISREFERUNIT" val="0"/>
  <p:tag name="KSO_WM_UNIT_TYPE" val="d"/>
  <p:tag name="KSO_WM_UNIT_INDEX" val="1"/>
  <p:tag name="KSO_WM_UNIT_ID" val="diagram20214419_1*d*1"/>
  <p:tag name="KSO_WM_TEMPLATE_CATEGORY" val="diagram"/>
  <p:tag name="KSO_WM_TEMPLATE_INDEX" val="20214419"/>
  <p:tag name="KSO_WM_UNIT_LAYERLEVEL" val="1"/>
  <p:tag name="KSO_WM_TAG_VERSION" val="1.0"/>
  <p:tag name="KSO_WM_BEAUTIFY_FLAG" val="#wm#"/>
  <p:tag name="KSO_WM_CHIP_GROUPID" val="5e7310da9a230a26b9e88a19"/>
  <p:tag name="KSO_WM_CHIP_XID" val="5e7310da9a230a26b9e88a1a"/>
  <p:tag name="KSO_WM_UNIT_DEC_AREA_ID" val="81fa52e7e4534c2da3017c7ab5c25d8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aa873658ef844efa6ac718dc2600246"/>
  <p:tag name="KSO_WM_TEMPLATE_ASSEMBLE_XID" val="60656e8b4054ed1e2fb7fb21"/>
  <p:tag name="KSO_WM_TEMPLATE_ASSEMBLE_GROUPID" val="60656e8b4054ed1e2fb7fb21"/>
  <p:tag name="KSO_WM_UNIT_PICTURE_CLIP_FLAG" val="0"/>
</p:tagLst>
</file>

<file path=ppt/tags/tag3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780_1*f*1"/>
  <p:tag name="KSO_WM_TEMPLATE_CATEGORY" val="diagram"/>
  <p:tag name="KSO_WM_TEMPLATE_INDEX" val="20207780"/>
  <p:tag name="KSO_WM_UNIT_LAYERLEVEL" val="1"/>
  <p:tag name="KSO_WM_TAG_VERSION" val="1.0"/>
  <p:tag name="KSO_WM_BEAUTIFY_FLAG" val="#wm#"/>
  <p:tag name="KSO_WM_UNIT_DEFAULT_FONT" val="14;20;2"/>
  <p:tag name="KSO_WM_UNIT_BLOCK" val="0"/>
  <p:tag name="KSO_WM_UNIT_VALUE" val="160"/>
  <p:tag name="KSO_WM_UNIT_SHOW_EDIT_AREA_INDICATION" val="1"/>
  <p:tag name="KSO_WM_CHIP_GROUPID" val="5e6b05596848fb12bee65ac8"/>
  <p:tag name="KSO_WM_CHIP_XID" val="5e6b05596848fb12bee65aca"/>
  <p:tag name="KSO_WM_UNIT_DEC_AREA_ID" val="d455e1c7a7e74a678346b25b0e6fa81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2111354e2164d6491a66ac032bd082a"/>
  <p:tag name="KSO_WM_UNIT_TEXT_FILL_FORE_SCHEMECOLOR_INDEX_BRIGHTNESS" val="0.25"/>
  <p:tag name="KSO_WM_UNIT_TEXT_FILL_FORE_SCHEMECOLOR_INDEX" val="13"/>
  <p:tag name="KSO_WM_UNIT_TEXT_FILL_TYPE" val="1"/>
  <p:tag name="KSO_WM_TEMPLATE_ASSEMBLE_XID" val="638896a10c9383becde4cd6c"/>
  <p:tag name="KSO_WM_TEMPLATE_ASSEMBLE_GROUPID" val="638896a10c9383becde4cd6c"/>
</p:tagLst>
</file>

<file path=ppt/tags/tag39.xml><?xml version="1.0" encoding="utf-8"?>
<p:tagLst xmlns:p="http://schemas.openxmlformats.org/presentationml/2006/main">
  <p:tag name="KSO_WM_UNIT_VALUE" val="804*1438"/>
  <p:tag name="KSO_WM_UNIT_HIGHLIGHT" val="0"/>
  <p:tag name="KSO_WM_UNIT_COMPATIBLE" val="0"/>
  <p:tag name="KSO_WM_UNIT_DIAGRAM_ISNUMVISUAL" val="0"/>
  <p:tag name="KSO_WM_UNIT_DIAGRAM_ISREFERUNIT" val="0"/>
  <p:tag name="KSO_WM_UNIT_TYPE" val="d"/>
  <p:tag name="KSO_WM_UNIT_INDEX" val="1"/>
  <p:tag name="KSO_WM_UNIT_ID" val="diagram20207780_1*d*1"/>
  <p:tag name="KSO_WM_TEMPLATE_CATEGORY" val="diagram"/>
  <p:tag name="KSO_WM_TEMPLATE_INDEX" val="20207780"/>
  <p:tag name="KSO_WM_UNIT_LAYERLEVEL" val="1"/>
  <p:tag name="KSO_WM_TAG_VERSION" val="1.0"/>
  <p:tag name="KSO_WM_BEAUTIFY_FLAG" val="#wm#"/>
  <p:tag name="KSO_WM_CHIP_GROUPID" val="5e7310da9a230a26b9e88a19"/>
  <p:tag name="KSO_WM_CHIP_XID" val="5e7310da9a230a26b9e88a1a"/>
  <p:tag name="KSO_WM_UNIT_DEC_AREA_ID" val="764ff9f53ceb4fd39c84c667a72dbba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a4415ce0117434389cdfbde783d37fd"/>
  <p:tag name="KSO_WM_UNIT_SUPPORT_UNIT_TYPE" val="[&quot;l&quot;,&quot;m&quot;,&quot;n&quot;,&quot;o&quot;,&quot;p&quot;,&quot;q&quot;,&quot;r&quot;,&quot;δ&quot;,&quot;ε&quot;,&quot;ζ&quot;,&quot;η&quot;,&quot;d&quot;,&quot;α&quot;,&quot;β&quot;,&quot;θ&quot;]"/>
  <p:tag name="KSO_WM_TEMPLATE_ASSEMBLE_XID" val="638896a10c9383becde4cd6c"/>
  <p:tag name="KSO_WM_TEMPLATE_ASSEMBLE_GROUPID" val="638896a10c9383becde4cd6c"/>
  <p:tag name="KSO_WM_UNIT_PICTURE_CLIP_FLAG" val="0"/>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3_1"/>
  <p:tag name="KSO_WM_UNIT_ID" val="diagram20233203_3*l_h_i*1_3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solid&quot;:{&quot;brightness&quot;:0,&quot;colorType&quot;:1,&quot;foreColorIndex&quot;:5,&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1"/>
</p:tagLst>
</file>

<file path=ppt/tags/tag4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780_1*f*1"/>
  <p:tag name="KSO_WM_TEMPLATE_CATEGORY" val="diagram"/>
  <p:tag name="KSO_WM_TEMPLATE_INDEX" val="20207780"/>
  <p:tag name="KSO_WM_UNIT_LAYERLEVEL" val="1"/>
  <p:tag name="KSO_WM_TAG_VERSION" val="1.0"/>
  <p:tag name="KSO_WM_BEAUTIFY_FLAG" val="#wm#"/>
  <p:tag name="KSO_WM_UNIT_DEFAULT_FONT" val="14;20;2"/>
  <p:tag name="KSO_WM_UNIT_BLOCK" val="0"/>
  <p:tag name="KSO_WM_UNIT_VALUE" val="160"/>
  <p:tag name="KSO_WM_UNIT_SHOW_EDIT_AREA_INDICATION" val="1"/>
  <p:tag name="KSO_WM_CHIP_GROUPID" val="5e6b05596848fb12bee65ac8"/>
  <p:tag name="KSO_WM_CHIP_XID" val="5e6b05596848fb12bee65aca"/>
  <p:tag name="KSO_WM_UNIT_DEC_AREA_ID" val="d455e1c7a7e74a678346b25b0e6fa81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2111354e2164d6491a66ac032bd082a"/>
  <p:tag name="KSO_WM_UNIT_TEXT_FILL_FORE_SCHEMECOLOR_INDEX_BRIGHTNESS" val="0.25"/>
  <p:tag name="KSO_WM_UNIT_TEXT_FILL_FORE_SCHEMECOLOR_INDEX" val="13"/>
  <p:tag name="KSO_WM_UNIT_TEXT_FILL_TYPE" val="1"/>
  <p:tag name="KSO_WM_TEMPLATE_ASSEMBLE_XID" val="638896a10c9383becde4cd6c"/>
  <p:tag name="KSO_WM_TEMPLATE_ASSEMBLE_GROUPID" val="638896a10c9383becde4cd6c"/>
</p:tagLst>
</file>

<file path=ppt/tags/tag41.xml><?xml version="1.0" encoding="utf-8"?>
<p:tagLst xmlns:p="http://schemas.openxmlformats.org/presentationml/2006/main">
  <p:tag name="KSO_WM_UNIT_VALUE" val="804*1438"/>
  <p:tag name="KSO_WM_UNIT_HIGHLIGHT" val="0"/>
  <p:tag name="KSO_WM_UNIT_COMPATIBLE" val="0"/>
  <p:tag name="KSO_WM_UNIT_DIAGRAM_ISNUMVISUAL" val="0"/>
  <p:tag name="KSO_WM_UNIT_DIAGRAM_ISREFERUNIT" val="0"/>
  <p:tag name="KSO_WM_UNIT_TYPE" val="d"/>
  <p:tag name="KSO_WM_UNIT_INDEX" val="1"/>
  <p:tag name="KSO_WM_UNIT_ID" val="diagram20207780_1*d*1"/>
  <p:tag name="KSO_WM_TEMPLATE_CATEGORY" val="diagram"/>
  <p:tag name="KSO_WM_TEMPLATE_INDEX" val="20207780"/>
  <p:tag name="KSO_WM_UNIT_LAYERLEVEL" val="1"/>
  <p:tag name="KSO_WM_TAG_VERSION" val="1.0"/>
  <p:tag name="KSO_WM_BEAUTIFY_FLAG" val="#wm#"/>
  <p:tag name="KSO_WM_CHIP_GROUPID" val="5e7310da9a230a26b9e88a19"/>
  <p:tag name="KSO_WM_CHIP_XID" val="5e7310da9a230a26b9e88a1a"/>
  <p:tag name="KSO_WM_UNIT_DEC_AREA_ID" val="764ff9f53ceb4fd39c84c667a72dbba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a4415ce0117434389cdfbde783d37fd"/>
  <p:tag name="KSO_WM_UNIT_SUPPORT_UNIT_TYPE" val="[&quot;l&quot;,&quot;m&quot;,&quot;n&quot;,&quot;o&quot;,&quot;p&quot;,&quot;q&quot;,&quot;r&quot;,&quot;δ&quot;,&quot;ε&quot;,&quot;ζ&quot;,&quot;η&quot;,&quot;d&quot;,&quot;α&quot;,&quot;β&quot;,&quot;θ&quot;]"/>
  <p:tag name="KSO_WM_TEMPLATE_ASSEMBLE_XID" val="638896a10c9383becde4cd6c"/>
  <p:tag name="KSO_WM_TEMPLATE_ASSEMBLE_GROUPID" val="638896a10c9383becde4cd6c"/>
  <p:tag name="KSO_WM_UNIT_PICTURE_CLIP_FLAG" val="0"/>
</p:tagLst>
</file>

<file path=ppt/tags/tag42.xml><?xml version="1.0" encoding="utf-8"?>
<p:tagLst xmlns:p="http://schemas.openxmlformats.org/presentationml/2006/main">
  <p:tag name="KSO_WM_UNIT_PLACING_PICTURE_USER_VIEWPORT" val="{&quot;height&quot;:4921,&quot;width&quot;:7690}"/>
</p:tagLst>
</file>

<file path=ppt/tags/tag43.xml><?xml version="1.0" encoding="utf-8"?>
<p:tagLst xmlns:p="http://schemas.openxmlformats.org/presentationml/2006/main">
  <p:tag name="KSO_WM_UNIT_PLACING_PICTURE_USER_VIEWPORT" val="{&quot;height&quot;:5065,&quot;width&quot;:8197}"/>
</p:tagLst>
</file>

<file path=ppt/tags/tag44.xml><?xml version="1.0" encoding="utf-8"?>
<p:tagLst xmlns:p="http://schemas.openxmlformats.org/presentationml/2006/main">
  <p:tag name="KSO_WM_UNIT_PLACING_PICTURE_USER_VIEWPORT" val="{&quot;height&quot;:3874,&quot;width&quot;:6269}"/>
</p:tagLst>
</file>

<file path=ppt/tags/tag45.xml><?xml version="1.0" encoding="utf-8"?>
<p:tagLst xmlns:p="http://schemas.openxmlformats.org/presentationml/2006/main">
  <p:tag name="KSO_WM_UNIT_PLACING_PICTURE_USER_VIEWPORT" val="{&quot;height&quot;:4921,&quot;width&quot;:7690}"/>
</p:tagLst>
</file>

<file path=ppt/tags/tag46.xml><?xml version="1.0" encoding="utf-8"?>
<p:tagLst xmlns:p="http://schemas.openxmlformats.org/presentationml/2006/main">
  <p:tag name="KSO_WM_UNIT_PLACING_PICTURE_USER_VIEWPORT" val="{&quot;height&quot;:5065,&quot;width&quot;:8197}"/>
</p:tagLst>
</file>

<file path=ppt/tags/tag47.xml><?xml version="1.0" encoding="utf-8"?>
<p:tagLst xmlns:p="http://schemas.openxmlformats.org/presentationml/2006/main">
  <p:tag name="KSO_WM_UNIT_PLACING_PICTURE_USER_VIEWPORT" val="{&quot;height&quot;:3874,&quot;width&quot;:6269}"/>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570_1*l_h_i*1_1_3"/>
  <p:tag name="KSO_WM_TEMPLATE_CATEGORY" val="diagram"/>
  <p:tag name="KSO_WM_TEMPLATE_INDEX" val="20205570"/>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 name="KSO_WM_UNIT_USESOURCEFORMAT_APPLY" val="1"/>
  <p:tag name="KSO_WM_DIAGRAM_VIRTUALLY_FRAME" val="{&quot;height&quot;:473.1927559055119,&quot;left&quot;:44.38385826771653,&quot;top&quot;:48.010551181102365,&quot;width&quot;:434.8581889763779}"/>
</p:tagLst>
</file>

<file path=ppt/tags/tag4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70_1*l_h_f*1_1_1"/>
  <p:tag name="KSO_WM_TEMPLATE_CATEGORY" val="diagram"/>
  <p:tag name="KSO_WM_TEMPLATE_INDEX" val="2020557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准确理解您传达的信息。"/>
  <p:tag name="KSO_WM_UNIT_TEXT_FILL_FORE_SCHEMECOLOR_INDEX_BRIGHTNESS" val="0.15"/>
  <p:tag name="KSO_WM_UNIT_TEXT_FILL_FORE_SCHEMECOLOR_INDEX" val="13"/>
  <p:tag name="KSO_WM_UNIT_TEXT_FILL_TYPE" val="1"/>
  <p:tag name="KSO_WM_UNIT_USESOURCEFORMAT_APPLY" val="1"/>
  <p:tag name="KSO_WM_DIAGRAM_VIRTUALLY_FRAME" val="{&quot;height&quot;:473.1927559055119,&quot;left&quot;:44.38385826771653,&quot;top&quot;:48.010551181102365,&quot;width&quot;:434.8581889763779}"/>
</p:tagLst>
</file>

<file path=ppt/tags/tag5.xml><?xml version="1.0" encoding="utf-8"?>
<p:tagLst xmlns:p="http://schemas.openxmlformats.org/presentationml/2006/main">
  <p:tag name="KSO_WM_UNIT_VALUE" val="140"/>
  <p:tag name="KSO_WM_UNIT_HIGHLIGHT" val="0"/>
  <p:tag name="KSO_WM_UNIT_COMPATIBLE" val="0"/>
  <p:tag name="KSO_WM_UNIT_DIAGRAM_ISNUMVISUAL" val="0"/>
  <p:tag name="KSO_WM_UNIT_DIAGRAM_ISREFERUNIT" val="0"/>
  <p:tag name="KSO_WM_UNIT_TYPE" val="l_h_f"/>
  <p:tag name="KSO_WM_UNIT_INDEX" val="1_2_1"/>
  <p:tag name="KSO_WM_UNIT_ID" val="diagram20233203_3*l_h_f*1_2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UNIT_SUBTYPE" val="a"/>
  <p:tag name="KSO_WM_UNIT_NOCLEAR" val="0"/>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请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 name="KSO_WM_UNIT_TEXT_TYPE" val="1"/>
  <p:tag name="KSO_WM_UNIT_USESOURCEFORMAT_APPLY"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70_1*l_h_i*1_1_1"/>
  <p:tag name="KSO_WM_TEMPLATE_CATEGORY" val="diagram"/>
  <p:tag name="KSO_WM_TEMPLATE_INDEX" val="2020557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473.1927559055119,&quot;left&quot;:44.38385826771653,&quot;top&quot;:48.010551181102365,&quot;width&quot;:434.8581889763779}"/>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05570_1*l_h_i*1_1_2"/>
  <p:tag name="KSO_WM_TEMPLATE_CATEGORY" val="diagram"/>
  <p:tag name="KSO_WM_TEMPLATE_INDEX" val="2020557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473.1927559055119,&quot;left&quot;:44.38385826771653,&quot;top&quot;:48.010551181102365,&quot;width&quot;:434.8581889763779}"/>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570_1*l_h_i*1_2_3"/>
  <p:tag name="KSO_WM_TEMPLATE_CATEGORY" val="diagram"/>
  <p:tag name="KSO_WM_TEMPLATE_INDEX" val="20205570"/>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 name="KSO_WM_UNIT_USESOURCEFORMAT_APPLY" val="1"/>
  <p:tag name="KSO_WM_DIAGRAM_VIRTUALLY_FRAME" val="{&quot;height&quot;:473.1927559055119,&quot;left&quot;:44.38385826771653,&quot;top&quot;:48.010551181102365,&quot;width&quot;:434.8581889763779}"/>
</p:tagLst>
</file>

<file path=ppt/tags/tag5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70_1*l_h_f*1_2_1"/>
  <p:tag name="KSO_WM_TEMPLATE_CATEGORY" val="diagram"/>
  <p:tag name="KSO_WM_TEMPLATE_INDEX" val="2020557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准确理解您传达的信息。"/>
  <p:tag name="KSO_WM_UNIT_TEXT_FILL_FORE_SCHEMECOLOR_INDEX_BRIGHTNESS" val="0.15"/>
  <p:tag name="KSO_WM_UNIT_TEXT_FILL_FORE_SCHEMECOLOR_INDEX" val="13"/>
  <p:tag name="KSO_WM_UNIT_TEXT_FILL_TYPE" val="1"/>
  <p:tag name="KSO_WM_UNIT_USESOURCEFORMAT_APPLY" val="1"/>
  <p:tag name="KSO_WM_DIAGRAM_VIRTUALLY_FRAME" val="{&quot;height&quot;:473.1927559055119,&quot;left&quot;:44.38385826771653,&quot;top&quot;:48.010551181102365,&quot;width&quot;:434.8581889763779}"/>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70_1*l_h_i*1_2_1"/>
  <p:tag name="KSO_WM_TEMPLATE_CATEGORY" val="diagram"/>
  <p:tag name="KSO_WM_TEMPLATE_INDEX" val="20205570"/>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473.1927559055119,&quot;left&quot;:44.38385826771653,&quot;top&quot;:48.010551181102365,&quot;width&quot;:434.8581889763779}"/>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05570_1*l_h_i*1_2_2"/>
  <p:tag name="KSO_WM_TEMPLATE_CATEGORY" val="diagram"/>
  <p:tag name="KSO_WM_TEMPLATE_INDEX" val="2020557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473.1927559055119,&quot;left&quot;:44.38385826771653,&quot;top&quot;:48.010551181102365,&quot;width&quot;:434.8581889763779}"/>
</p:tagLst>
</file>

<file path=ppt/tags/tag56.xml><?xml version="1.0" encoding="utf-8"?>
<p:tagLst xmlns:p="http://schemas.openxmlformats.org/presentationml/2006/main">
  <p:tag name="KSO_WM_UNIT_VALUE" val="592*1650"/>
  <p:tag name="KSO_WM_UNIT_HIGHLIGHT" val="0"/>
  <p:tag name="KSO_WM_UNIT_COMPATIBLE" val="0"/>
  <p:tag name="KSO_WM_UNIT_DIAGRAM_ISNUMVISUAL" val="0"/>
  <p:tag name="KSO_WM_UNIT_DIAGRAM_ISREFERUNIT" val="0"/>
  <p:tag name="KSO_WM_UNIT_TYPE" val="d"/>
  <p:tag name="KSO_WM_UNIT_INDEX" val="2"/>
  <p:tag name="KSO_WM_UNIT_ID" val="diagram20214314_1*d*2"/>
  <p:tag name="KSO_WM_TEMPLATE_CATEGORY" val="diagram"/>
  <p:tag name="KSO_WM_TEMPLATE_INDEX" val="20214314"/>
  <p:tag name="KSO_WM_UNIT_LAYERLEVEL" val="1"/>
  <p:tag name="KSO_WM_TAG_VERSION" val="1.0"/>
  <p:tag name="KSO_WM_BEAUTIFY_FLAG" val="#wm#"/>
  <p:tag name="KSO_WM_CHIP_GROUPID" val="5e7310da9a230a26b9e88a19"/>
  <p:tag name="KSO_WM_CHIP_XID" val="5e7310da9a230a26b9e88a1a"/>
  <p:tag name="KSO_WM_UNIT_DEC_AREA_ID" val="9da4e677353e4f57ac345d0e58127aa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708629206324575b93f2a680a648ade"/>
  <p:tag name="KSO_WM_UNIT_SUPPORT_UNIT_TYPE" val="[&quot;d&quot;,&quot;α&quot;,&quot;β&quot;]"/>
  <p:tag name="KSO_WM_TEMPLATE_ASSEMBLE_XID" val="60656f6f4054ed1e2fb80a31"/>
  <p:tag name="KSO_WM_TEMPLATE_ASSEMBLE_GROUPID" val="60656f6f4054ed1e2fb80a31"/>
</p:tagLst>
</file>

<file path=ppt/tags/tag57.xml><?xml version="1.0" encoding="utf-8"?>
<p:tagLst xmlns:p="http://schemas.openxmlformats.org/presentationml/2006/main">
  <p:tag name="KSO_WM_UNIT_VALUE" val="592*1650"/>
  <p:tag name="KSO_WM_UNIT_HIGHLIGHT" val="0"/>
  <p:tag name="KSO_WM_UNIT_COMPATIBLE" val="0"/>
  <p:tag name="KSO_WM_UNIT_DIAGRAM_ISNUMVISUAL" val="0"/>
  <p:tag name="KSO_WM_UNIT_DIAGRAM_ISREFERUNIT" val="0"/>
  <p:tag name="KSO_WM_UNIT_TYPE" val="d"/>
  <p:tag name="KSO_WM_UNIT_INDEX" val="1"/>
  <p:tag name="KSO_WM_UNIT_ID" val="diagram20214314_1*d*1"/>
  <p:tag name="KSO_WM_TEMPLATE_CATEGORY" val="diagram"/>
  <p:tag name="KSO_WM_TEMPLATE_INDEX" val="20214314"/>
  <p:tag name="KSO_WM_UNIT_LAYERLEVEL" val="1"/>
  <p:tag name="KSO_WM_TAG_VERSION" val="1.0"/>
  <p:tag name="KSO_WM_BEAUTIFY_FLAG" val="#wm#"/>
  <p:tag name="KSO_WM_CHIP_GROUPID" val="5e7310da9a230a26b9e88a19"/>
  <p:tag name="KSO_WM_CHIP_XID" val="5e7310da9a230a26b9e88a1a"/>
  <p:tag name="KSO_WM_UNIT_DEC_AREA_ID" val="1f14d71d91164368b54982c51946906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42f61a847d5493cbf0f25e199c5cf87"/>
  <p:tag name="KSO_WM_UNIT_SUPPORT_UNIT_TYPE" val="[&quot;d&quot;,&quot;α&quot;,&quot;β&quot;]"/>
  <p:tag name="KSO_WM_TEMPLATE_ASSEMBLE_XID" val="60656f6f4054ed1e2fb80a31"/>
  <p:tag name="KSO_WM_TEMPLATE_ASSEMBLE_GROUPID" val="60656f6f4054ed1e2fb80a31"/>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03_3*l_h_a*1_2_1"/>
  <p:tag name="KSO_WM_TEMPLATE_CATEGORY" val="diagram"/>
  <p:tag name="KSO_WM_TEMPLATE_INDEX" val="20233203"/>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 name="KSO_WM_UNIT_USESOURCEFORMAT_APPLY" val="1"/>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30941_4*m_h_i*1_1_2"/>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gradient&quot;:[{&quot;brightness&quot;:0,&quot;colorType&quot;:1,&quot;foreColorIndex&quot;:5,&quot;pos&quot;:0.17000000178813934,&quot;transparency&quot;:1},{&quot;brightness&quot;:0,&quot;colorType&quot;:1,&quot;foreColorIndex&quot;:5,&quot;pos&quot;:0.6100000143051147,&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5,6,5,6,5,6]}"/>
</p:tagLst>
</file>

<file path=ppt/tags/tag63.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30941_4*m_h_i*1_2_1"/>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gradient&quot;:[{&quot;brightness&quot;:0,&quot;colorType&quot;:1,&quot;foreColorIndex&quot;:5,&quot;pos&quot;:0.17000000178813934,&quot;transparency&quot;:1},{&quot;brightness&quot;:0,&quot;colorType&quot;:1,&quot;foreColorIndex&quot;:5,&quot;pos&quot;:0.6100000143051147,&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5,6,5,6,5,6]}"/>
</p:tagLst>
</file>

<file path=ppt/tags/tag64.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30941_4*m_h_i*1_3_3"/>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gradient&quot;:[{&quot;brightness&quot;:0,&quot;colorType&quot;:1,&quot;foreColorIndex&quot;:5,&quot;pos&quot;:0.17000000178813934,&quot;transparency&quot;:1},{&quot;brightness&quot;:0,&quot;colorType&quot;:1,&quot;foreColorIndex&quot;:5,&quot;pos&quot;:0.6100000143051147,&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5,6,5,6,5,6]}"/>
</p:tagLst>
</file>

<file path=ppt/tags/tag65.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diagram20230941_4*m_h_i*1_5_3"/>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gradient&quot;:[{&quot;brightness&quot;:0,&quot;colorType&quot;:1,&quot;foreColorIndex&quot;:5,&quot;pos&quot;:0.17000000178813934,&quot;transparency&quot;:1},{&quot;brightness&quot;:0,&quot;colorType&quot;:1,&quot;foreColorIndex&quot;:5,&quot;pos&quot;:0.6100000143051147,&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5,6,5,6,5,6]}"/>
</p:tagLst>
</file>

<file path=ppt/tags/tag66.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30941_4*m_h_i*1_4_3"/>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gradient&quot;:[{&quot;brightness&quot;:0,&quot;colorType&quot;:1,&quot;foreColorIndex&quot;:5,&quot;pos&quot;:0.17000000178813934,&quot;transparency&quot;:1},{&quot;brightness&quot;:0,&quot;colorType&quot;:1,&quot;foreColorIndex&quot;:5,&quot;pos&quot;:0.6100000143051147,&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5,6,5,6,5,6]}"/>
</p:tagLst>
</file>

<file path=ppt/tags/tag67.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30941_4*m_i*1_1"/>
  <p:tag name="KSO_WM_TEMPLATE_CATEGORY" val="diagram"/>
  <p:tag name="KSO_WM_TEMPLATE_INDEX" val="20230941"/>
  <p:tag name="KSO_WM_UNIT_LAYERLEVEL" val="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solid&quot;:{&quot;brightness&quot;:0,&quot;colorType&quot;:1,&quot;foreColorIndex&quot;:5,&quot;transparency&quot;:0},&quot;type&quot;:1},&quot;glow&quot;:{&quot;colorType&quot;:0},&quot;line&quot;:{&quot;gradient&quot;:[{&quot;brightness&quot;:0,&quot;colorType&quot;:1,&quot;foreColorIndex&quot;:5,&quot;pos&quot;:0.20000000298023224,&quot;transparency&quot;:1},{&quot;brightness&quot;:0,&quot;colorType&quot;:1,&quot;foreColorIndex&quot;:5,&quot;pos&quot;:0.8999999761581421,&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68.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30941_4*m_i*1_2"/>
  <p:tag name="KSO_WM_TEMPLATE_CATEGORY" val="diagram"/>
  <p:tag name="KSO_WM_TEMPLATE_INDEX" val="20230941"/>
  <p:tag name="KSO_WM_UNIT_LAYERLEVEL" val="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5,6,5,6,5,6]}"/>
</p:tagLst>
</file>

<file path=ppt/tags/tag6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0941_4*m_h_f*1_1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f"/>
  <p:tag name="KSO_WM_UNIT_INDEX" val="1_4_1"/>
  <p:tag name="KSO_WM_UNIT_ID" val="diagram20233203_3*l_h_f*1_4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UNIT_SUBTYPE" val="a"/>
  <p:tag name="KSO_WM_UNIT_NOCLEAR" val="0"/>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请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 name="KSO_WM_UNIT_TEXT_TYPE" val="1"/>
  <p:tag name="KSO_WM_UNIT_USESOURCEFORMAT_APPLY" val="1"/>
</p:tagLst>
</file>

<file path=ppt/tags/tag70.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30941_4*m_h_i*1_1_1"/>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7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0941_4*m_h_a*1_1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72.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30941_4*m_h_i*1_1_3"/>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solid&quot;:{&quot;brightness&quot;:0.6000000238418579,&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6"/>
  <p:tag name="KSO_WM_DIAGRAM_USE_COLOR_VALUE" val="{&quot;color_scheme&quot;:1,&quot;color_type&quot;:1,&quot;theme_color_indexes&quot;:[5,6,5,6,5,6]}"/>
</p:tagLst>
</file>

<file path=ppt/tags/tag73.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30941_4*m_h_i*1_2_3"/>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solid&quot;:{&quot;brightness&quot;:0.4000000059604645,&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DIAGRAM_USE_COLOR_VALUE" val="{&quot;color_scheme&quot;:1,&quot;color_type&quot;:1,&quot;theme_color_indexes&quot;:[5,6,5,6,5,6]}"/>
</p:tagLst>
</file>

<file path=ppt/tags/tag7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0941_4*m_h_f*1_2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75.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ID" val="diagram20230941_4*m_h_i*1_2_2"/>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7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0941_4*m_h_a*1_2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77.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30941_4*m_h_i*1_3_1"/>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7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3_1"/>
  <p:tag name="KSO_WM_UNIT_ID" val="diagram20230941_4*m_h_f*1_3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7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0941_4*m_h_a*1_3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3203_3*l_h_a*1_4_1"/>
  <p:tag name="KSO_WM_TEMPLATE_CATEGORY" val="diagram"/>
  <p:tag name="KSO_WM_TEMPLATE_INDEX" val="20233203"/>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 name="KSO_WM_UNIT_USESOURCEFORMAT_APPLY" val="1"/>
</p:tagLst>
</file>

<file path=ppt/tags/tag80.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30941_4*m_h_i*1_3_2"/>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solid&quot;:{&quot;brightness&quot;:0.4000000059604645,&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DIAGRAM_USE_COLOR_VALUE" val="{&quot;color_scheme&quot;:1,&quot;color_type&quot;:1,&quot;theme_color_indexes&quot;:[5,6,5,6,5,6]}"/>
</p:tagLst>
</file>

<file path=ppt/tags/tag8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5_1"/>
  <p:tag name="KSO_WM_UNIT_ID" val="diagram20230941_4*m_h_f*1_5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82.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1"/>
  <p:tag name="KSO_WM_UNIT_ID" val="diagram20230941_4*m_h_i*1_5_1"/>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8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5_1"/>
  <p:tag name="KSO_WM_UNIT_ID" val="diagram20230941_4*m_h_a*1_5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84.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230941_4*m_h_i*1_5_2"/>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solid&quot;:{&quot;brightness&quot;:0.4000000059604645,&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DIAGRAM_USE_COLOR_VALUE" val="{&quot;color_scheme&quot;:1,&quot;color_type&quot;:1,&quot;theme_color_indexes&quot;:[5,6,5,6,5,6]}"/>
</p:tagLst>
</file>

<file path=ppt/tags/tag85.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30941_4*m_h_i*1_4_2"/>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solid&quot;:{&quot;brightness&quot;:0.4000000059604645,&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DIAGRAM_USE_COLOR_VALUE" val="{&quot;color_scheme&quot;:1,&quot;color_type&quot;:1,&quot;theme_color_indexes&quot;:[5,6,5,6,5,6]}"/>
</p:tagLst>
</file>

<file path=ppt/tags/tag8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4_1"/>
  <p:tag name="KSO_WM_UNIT_ID" val="diagram20230941_4*m_h_f*1_4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87.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ID" val="diagram20230941_4*m_h_i*1_4_1"/>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8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4_1"/>
  <p:tag name="KSO_WM_UNIT_ID" val="diagram20230941_4*m_h_a*1_4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78.61161768635424,&quot;left&quot;:39.725048828125,&quot;top&quot;:98.20672877033863,&quot;width&quot;:890.9749511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89.xml><?xml version="1.0" encoding="utf-8"?>
<p:tagLst xmlns:p="http://schemas.openxmlformats.org/presentationml/2006/main">
  <p:tag name="RESOURCE_RECORD_KEY" val="{&quot;70&quot;:[3312385]}"/>
</p:tagLst>
</file>

<file path=ppt/tags/tag9.xml><?xml version="1.0" encoding="utf-8"?>
<p:tagLst xmlns:p="http://schemas.openxmlformats.org/presentationml/2006/main">
  <p:tag name="KSO_WM_UNIT_VALUE" val="140"/>
  <p:tag name="KSO_WM_UNIT_HIGHLIGHT" val="0"/>
  <p:tag name="KSO_WM_UNIT_COMPATIBLE" val="0"/>
  <p:tag name="KSO_WM_UNIT_DIAGRAM_ISNUMVISUAL" val="0"/>
  <p:tag name="KSO_WM_UNIT_DIAGRAM_ISREFERUNIT" val="0"/>
  <p:tag name="KSO_WM_UNIT_TYPE" val="l_h_f"/>
  <p:tag name="KSO_WM_UNIT_INDEX" val="1_1_1"/>
  <p:tag name="KSO_WM_UNIT_ID" val="diagram20233203_3*l_h_f*1_1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UNIT_SUBTYPE" val="a"/>
  <p:tag name="KSO_WM_UNIT_NOCLEAR" val="0"/>
  <p:tag name="KSO_WM_DIAGRAM_GROUP_CODE" val="l1-1"/>
  <p:tag name="KSO_WM_DIAGRAM_MAX_ITEMCNT" val="4"/>
  <p:tag name="KSO_WM_DIAGRAM_MIN_ITEMCNT" val="2"/>
  <p:tag name="KSO_WM_DIAGRAM_VIRTUALLY_FRAME" val="{&quot;height&quot;:375.45007874015755,&quot;left&quot;:59.787722638948615,&quot;top&quot;:124.82496062992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请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 name="KSO_WM_UNIT_TEXT_TYPE" val="1"/>
  <p:tag name="KSO_WM_UNIT_USESOURCEFORMAT_APPLY" val="1"/>
</p:tagLst>
</file>

<file path=ppt/tags/tag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1_3"/>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1_3"/>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solid&quot;:{&quot;brightness&quot;:0.800000011920929,&quot;colorType&quot;:1,&quot;foreColorIndex&quot;:5,&quot;transparency&quot;:0.60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DIAGRAM_USE_COLOR_VALUE" val="{&quot;color_scheme&quot;:1,&quot;color_type&quot;:1,&quot;theme_color_indexes&quot;:[5,6,5,6,5,6]}"/>
</p:tagLst>
</file>

<file path=ppt/tags/tag9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0315_5*l_h_f*1_1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点击此处添加正文，文字是您思想的提炼，为了最终演示发布的良好效果"/>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9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0315_5*l_h_a*1_1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小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1_1"/>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SUBTYPE" val="d"/>
  <p:tag name="KSO_WM_UNIT_TYPE" val="l_h_i"/>
  <p:tag name="KSO_WM_UNIT_INDEX" val="1_1_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4000000059604645,&quot;colorType&quot;:1,&quot;foreColorIndex&quot;:5,&quot;pos&quot;:0,&quot;transparency&quot;:0},{&quot;brightness&quot;:0,&quot;colorType&quot;:1,&quot;foreColorIndex&quot;:5,&quot;pos&quot;:1,&quot;transparency&quot;:0},{&quot;brightness&quot;:0,&quot;colorType&quot;:1,&quot;foreColorIndex&quot;:5,&quot;pos&quot;:0.5,&quot;transparency&quot;:0}],&quot;type&quot;:3},&quot;glow&quot;:{&quot;colorType&quot;:0},&quot;line&quot;:{&quot;solidLine&quot;:{&quot;brightness&quot;:0,&quot;colorType&quot;:1,&quot;foreColorIndex&quot;:5,&quot;transparency&quot;:0},&quot;type&quot;:1},&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 val="5"/>
  <p:tag name="KSO_WM_DIAGRAM_USE_COLOR_VALUE" val="{&quot;color_scheme&quot;:1,&quot;color_type&quot;:1,&quot;theme_color_indexes&quot;:[5,6,5,6,5,6]}"/>
</p:tagLst>
</file>

<file path=ppt/tags/tag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1_2"/>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1_2"/>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quot;colorType&quot;:1,&quot;foreColorIndex&quot;:5,&quot;pos&quot;:0,&quot;transparency&quot;:0},{&quot;brightness&quot;:-0.25,&quot;colorType&quot;:1,&quot;foreColorIndex&quot;:5,&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5,6,5,6,5,6]}"/>
</p:tagLst>
</file>

<file path=ppt/tags/tag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3_3"/>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3_3"/>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solid&quot;:{&quot;brightness&quot;:0.800000011920929,&quot;colorType&quot;:1,&quot;foreColorIndex&quot;:5,&quot;transparency&quot;:0.60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DIAGRAM_USE_COLOR_VALUE" val="{&quot;color_scheme&quot;:1,&quot;color_type&quot;:1,&quot;theme_color_indexes&quot;:[5,6,5,6,5,6]}"/>
</p:tagLst>
</file>

<file path=ppt/tags/tag9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0315_5*l_h_f*1_3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点击此处添加正文，文字是您思想的提炼，为了最终演示发布的良好效果"/>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9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0315_5*l_h_a*1_3_1"/>
  <p:tag name="KSO_WM_TEMPLATE_CATEGORY" val="diagram"/>
  <p:tag name="KSO_WM_TEMPLATE_INDEX" val="20230315"/>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小标题"/>
  <p:tag name="KSO_WM_UNIT_TEXT_FILL_FORE_SCHEMECOLOR_INDEX" val="1"/>
  <p:tag name="KSO_WM_UNIT_TEXT_FILL_TYPE" val="1"/>
  <p:tag name="KSO_WM_UNIT_TEXT_TYPE" val="1"/>
  <p:tag name="KSO_WM_DIAGRAM_USE_COLOR_VALUE" val="{&quot;color_scheme&quot;:1,&quot;color_type&quot;:1,&quot;theme_color_indexes&quot;:[5,6,5,6,5,6]}"/>
</p:tagLst>
</file>

<file path=ppt/tags/tag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3_1"/>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SUBTYPE" val="d"/>
  <p:tag name="KSO_WM_UNIT_TYPE" val="l_h_i"/>
  <p:tag name="KSO_WM_UNIT_INDEX" val="1_3_1"/>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4000000059604645,&quot;colorType&quot;:1,&quot;foreColorIndex&quot;:5,&quot;pos&quot;:0,&quot;transparency&quot;:0},{&quot;brightness&quot;:0,&quot;colorType&quot;:1,&quot;foreColorIndex&quot;:5,&quot;pos&quot;:1,&quot;transparency&quot;:0},{&quot;brightness&quot;:0,&quot;colorType&quot;:1,&quot;foreColorIndex&quot;:5,&quot;pos&quot;:0.5,&quot;transparency&quot;:0}],&quot;type&quot;:3},&quot;glow&quot;:{&quot;colorType&quot;:0},&quot;line&quot;:{&quot;solidLine&quot;:{&quot;brightness&quot;:0,&quot;colorType&quot;:1,&quot;foreColorIndex&quot;:5,&quot;transparency&quot;:0},&quot;type&quot;:1},&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 val="5"/>
  <p:tag name="KSO_WM_DIAGRAM_USE_COLOR_VALUE" val="{&quot;color_scheme&quot;:1,&quot;color_type&quot;:1,&quot;theme_color_indexes&quot;:[5,6,5,6,5,6]}"/>
</p:tagLst>
</file>

<file path=ppt/tags/tag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5_5*l_h_i*1_3_2"/>
  <p:tag name="KSO_WM_TEMPLATE_CATEGORY" val="diagram"/>
  <p:tag name="KSO_WM_TEMPLATE_INDEX" val="20230315"/>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3_2"/>
  <p:tag name="KSO_WM_DIAGRAM_MAX_ITEMCNT" val="6"/>
  <p:tag name="KSO_WM_DIAGRAM_MIN_ITEMCNT" val="2"/>
  <p:tag name="KSO_WM_DIAGRAM_VIRTUALLY_FRAME" val="{&quot;height&quot;:390.6000061035156,&quot;left&quot;:66.75005157711003,&quot;top&quot;:100.29999694824218,&quot;width&quot;:817.3499755859375}"/>
  <p:tag name="KSO_WM_DIAGRAM_COLOR_MATCH_VALUE" val="{&quot;shape&quot;:{&quot;fill&quot;:{&quot;gradient&quot;:[{&quot;brightness&quot;:0,&quot;colorType&quot;:1,&quot;foreColorIndex&quot;:5,&quot;pos&quot;:0,&quot;transparency&quot;:0},{&quot;brightness&quot;:-0.25,&quot;colorType&quot;:1,&quot;foreColorIndex&quot;:5,&quot;pos&quot;:0.850000023841857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5,6,5,6,5,6]}"/>
</p:tagLst>
</file>

<file path=ppt/theme/theme1.xml><?xml version="1.0" encoding="utf-8"?>
<a:theme xmlns:a="http://schemas.openxmlformats.org/drawingml/2006/main" name="Office 主题">
  <a:themeElements>
    <a:clrScheme name="自定义 12">
      <a:dk1>
        <a:sysClr val="windowText" lastClr="000000"/>
      </a:dk1>
      <a:lt1>
        <a:sysClr val="window" lastClr="FFFFFF"/>
      </a:lt1>
      <a:dk2>
        <a:srgbClr val="44546A"/>
      </a:dk2>
      <a:lt2>
        <a:srgbClr val="E7E6E6"/>
      </a:lt2>
      <a:accent1>
        <a:srgbClr val="394754"/>
      </a:accent1>
      <a:accent2>
        <a:srgbClr val="00939F"/>
      </a:accent2>
      <a:accent3>
        <a:srgbClr val="F6AA26"/>
      </a:accent3>
      <a:accent4>
        <a:srgbClr val="EA552B"/>
      </a:accent4>
      <a:accent5>
        <a:srgbClr val="956134"/>
      </a:accent5>
      <a:accent6>
        <a:srgbClr val="394754"/>
      </a:accent6>
      <a:hlink>
        <a:srgbClr val="00939F"/>
      </a:hlink>
      <a:folHlink>
        <a:srgbClr val="F6AA2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8872</Words>
  <Application>WPS 演示</Application>
  <PresentationFormat>宽屏</PresentationFormat>
  <Paragraphs>331</Paragraphs>
  <Slides>28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Arial</vt:lpstr>
      <vt:lpstr>宋体</vt:lpstr>
      <vt:lpstr>Wingdings</vt:lpstr>
      <vt:lpstr>微软雅黑</vt:lpstr>
      <vt:lpstr>汉仪雅酷黑 75W</vt:lpstr>
      <vt:lpstr>汉仪旗黑-55简</vt:lpstr>
      <vt:lpstr>Arial Unicode MS</vt:lpstr>
      <vt:lpstr>Calibri</vt:lpstr>
      <vt:lpstr>黑体</vt:lpstr>
      <vt:lpstr>Arial</vt:lpstr>
      <vt:lpstr>Open Sans</vt:lpstr>
      <vt:lpstr>微软雅黑 Light</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Organization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HL81829782</dc:creator>
  <cp:lastModifiedBy>李沅衡</cp:lastModifiedBy>
  <cp:revision>136</cp:revision>
  <dcterms:created xsi:type="dcterms:W3CDTF">2024-01-02T03:35:00Z</dcterms:created>
  <dcterms:modified xsi:type="dcterms:W3CDTF">2024-12-23T03:53:30Z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E6F8A1D4B53F438ABC6C06B5E88D7690_13</vt:lpwstr>
  </property>
  <property fmtid="{D5CDD505-2E9C-101B-9397-08002B2CF9AE}" pid="3" name="KSOProductBuildVer">
    <vt:lpwstr>2052-12.1.0.17147</vt:lpwstr>
  </property>
  <property fmtid="{D5CDD505-2E9C-101B-9397-08002B2CF9AE}" pid="4" name="KSOTemplateUUID">
    <vt:lpwstr>v1.0_mb_1WVZOyJ2ZCrnViNzYCh9LQ==</vt:lpwstr>
  </property>
</Properties>
</file>