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C4AA6-69AC-4F6E-A47A-A0294956A7F4}" v="2152" dt="2022-07-26T05:50:50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July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July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July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6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July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4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July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4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July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5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July 25,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5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July 25,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3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July 25,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1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July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July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July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90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en-US" dirty="0" err="1"/>
              <a:t>Rockbuster</a:t>
            </a:r>
            <a:r>
              <a:rPr lang="en-US" dirty="0"/>
              <a:t>  Stealth LLC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Data Analytics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Prepared by: Gearld Yuen</a:t>
            </a:r>
          </a:p>
        </p:txBody>
      </p:sp>
      <p:pic>
        <p:nvPicPr>
          <p:cNvPr id="36" name="Picture 3" descr="An abstract white and grey weave pattern">
            <a:extLst>
              <a:ext uri="{FF2B5EF4-FFF2-40B4-BE49-F238E27FC236}">
                <a16:creationId xmlns:a16="http://schemas.microsoft.com/office/drawing/2014/main" id="{82C84CA9-02A9-6142-338C-B171BC247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04" r="-7" b="-7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F8E8-71A9-C96D-AF26-34D294A1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9300F-0B75-3792-82AC-42135DDD7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● Which movies contributed the most/least to revenue gain? </a:t>
            </a:r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● What was the average rental duration for all videos?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● Which countries are </a:t>
            </a:r>
            <a:r>
              <a:rPr lang="en-US" dirty="0" err="1">
                <a:ea typeface="+mn-lt"/>
                <a:cs typeface="+mn-lt"/>
              </a:rPr>
              <a:t>Rockbuster</a:t>
            </a:r>
            <a:r>
              <a:rPr lang="en-US" dirty="0">
                <a:ea typeface="+mn-lt"/>
                <a:cs typeface="+mn-lt"/>
              </a:rPr>
              <a:t> customers based in?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● Where are customers with a high lifetime value based?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● Do sales figures vary between geographic regions?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8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AFD9-9B4E-ACF4-D28F-BE368A02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3" y="619200"/>
            <a:ext cx="10728322" cy="1477328"/>
          </a:xfrm>
        </p:spPr>
        <p:txBody>
          <a:bodyPr/>
          <a:lstStyle/>
          <a:p>
            <a:r>
              <a:rPr lang="en-US" dirty="0"/>
              <a:t>Movies revenue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5C8E664-ADEB-BC82-9125-4DDC78C0C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5648" y="2569608"/>
            <a:ext cx="4136447" cy="246004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9712C1-AAB3-A6CB-198C-00C2CF6345CC}"/>
              </a:ext>
            </a:extLst>
          </p:cNvPr>
          <p:cNvSpPr txBox="1"/>
          <p:nvPr/>
        </p:nvSpPr>
        <p:spPr>
          <a:xfrm>
            <a:off x="2126039" y="17693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Top five films</a:t>
            </a: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8AC6A0F5-A8F4-0A96-4CB2-49B680900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40" y="2572447"/>
            <a:ext cx="4048990" cy="2462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86E8DA-4E44-D8FD-FCCC-847816DF02EE}"/>
              </a:ext>
            </a:extLst>
          </p:cNvPr>
          <p:cNvSpPr txBox="1"/>
          <p:nvPr/>
        </p:nvSpPr>
        <p:spPr>
          <a:xfrm>
            <a:off x="8301661" y="180164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Bottom five films</a:t>
            </a:r>
          </a:p>
        </p:txBody>
      </p:sp>
    </p:spTree>
    <p:extLst>
      <p:ext uri="{BB962C8B-B14F-4D97-AF65-F5344CB8AC3E}">
        <p14:creationId xmlns:p14="http://schemas.microsoft.com/office/powerpoint/2010/main" val="64538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8D2A-4763-6BF8-6881-2E23C366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 rental duration</a:t>
            </a:r>
          </a:p>
        </p:txBody>
      </p:sp>
      <p:pic>
        <p:nvPicPr>
          <p:cNvPr id="4" name="Picture 4" descr="Graphical user interface, text, application, Word, email&#10;&#10;Description automatically generated">
            <a:extLst>
              <a:ext uri="{FF2B5EF4-FFF2-40B4-BE49-F238E27FC236}">
                <a16:creationId xmlns:a16="http://schemas.microsoft.com/office/drawing/2014/main" id="{479ADE53-CE22-2E95-16C9-F81E4A1DE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674" y="3079249"/>
            <a:ext cx="3934870" cy="2512164"/>
          </a:xfr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09D472-B8A6-ED83-F43D-1EA1CA085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607866"/>
              </p:ext>
            </p:extLst>
          </p:nvPr>
        </p:nvGraphicFramePr>
        <p:xfrm>
          <a:off x="1842600" y="1558117"/>
          <a:ext cx="7718300" cy="1093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575">
                  <a:extLst>
                    <a:ext uri="{9D8B030D-6E8A-4147-A177-3AD203B41FA5}">
                      <a16:colId xmlns:a16="http://schemas.microsoft.com/office/drawing/2014/main" val="709844427"/>
                    </a:ext>
                  </a:extLst>
                </a:gridCol>
                <a:gridCol w="1892481">
                  <a:extLst>
                    <a:ext uri="{9D8B030D-6E8A-4147-A177-3AD203B41FA5}">
                      <a16:colId xmlns:a16="http://schemas.microsoft.com/office/drawing/2014/main" val="83675083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648127944"/>
                    </a:ext>
                  </a:extLst>
                </a:gridCol>
                <a:gridCol w="1941714">
                  <a:extLst>
                    <a:ext uri="{9D8B030D-6E8A-4147-A177-3AD203B41FA5}">
                      <a16:colId xmlns:a16="http://schemas.microsoft.com/office/drawing/2014/main" val="3866454126"/>
                    </a:ext>
                  </a:extLst>
                </a:gridCol>
              </a:tblGrid>
              <a:tr h="567079">
                <a:tc>
                  <a:txBody>
                    <a:bodyPr/>
                    <a:lstStyle/>
                    <a:p>
                      <a:r>
                        <a:rPr lang="en-US" dirty="0"/>
                        <a:t>Average rental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days of rental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days of rental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customers days of rental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13977"/>
                  </a:ext>
                </a:extLst>
              </a:tr>
              <a:tr h="45366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25799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7BE26D-22DA-A0F2-C918-E011E0E188B0}"/>
              </a:ext>
            </a:extLst>
          </p:cNvPr>
          <p:cNvSpPr txBox="1"/>
          <p:nvPr/>
        </p:nvSpPr>
        <p:spPr>
          <a:xfrm>
            <a:off x="6092536" y="3512127"/>
            <a:ext cx="398144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Rental days are between 3 days to 7 days. Even though the average rental days are 5 days and most rental days are 6 days, from the chart on the left shows all five choices are pretty even out.</a:t>
            </a:r>
          </a:p>
        </p:txBody>
      </p:sp>
    </p:spTree>
    <p:extLst>
      <p:ext uri="{BB962C8B-B14F-4D97-AF65-F5344CB8AC3E}">
        <p14:creationId xmlns:p14="http://schemas.microsoft.com/office/powerpoint/2010/main" val="337617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69FD-AA3E-99DC-52AB-148BA6A5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Lifetime Value Customers 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B11AE6E-D7E3-15BB-3347-0FF2D2F09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40800"/>
              </p:ext>
            </p:extLst>
          </p:nvPr>
        </p:nvGraphicFramePr>
        <p:xfrm>
          <a:off x="536863" y="1307522"/>
          <a:ext cx="580564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948">
                  <a:extLst>
                    <a:ext uri="{9D8B030D-6E8A-4147-A177-3AD203B41FA5}">
                      <a16:colId xmlns:a16="http://schemas.microsoft.com/office/drawing/2014/main" val="3007897518"/>
                    </a:ext>
                  </a:extLst>
                </a:gridCol>
                <a:gridCol w="1343665">
                  <a:extLst>
                    <a:ext uri="{9D8B030D-6E8A-4147-A177-3AD203B41FA5}">
                      <a16:colId xmlns:a16="http://schemas.microsoft.com/office/drawing/2014/main" val="3986750462"/>
                    </a:ext>
                  </a:extLst>
                </a:gridCol>
                <a:gridCol w="1419722">
                  <a:extLst>
                    <a:ext uri="{9D8B030D-6E8A-4147-A177-3AD203B41FA5}">
                      <a16:colId xmlns:a16="http://schemas.microsoft.com/office/drawing/2014/main" val="314913364"/>
                    </a:ext>
                  </a:extLst>
                </a:gridCol>
                <a:gridCol w="1318312">
                  <a:extLst>
                    <a:ext uri="{9D8B030D-6E8A-4147-A177-3AD203B41FA5}">
                      <a16:colId xmlns:a16="http://schemas.microsoft.com/office/drawing/2014/main" val="2471906277"/>
                    </a:ext>
                  </a:extLst>
                </a:gridCol>
              </a:tblGrid>
              <a:tr h="13382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Country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Last 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First 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Total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3236383"/>
                  </a:ext>
                </a:extLst>
              </a:tr>
              <a:tr h="26764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Runion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Eleanor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$    211.55 </a:t>
                      </a:r>
                      <a:endParaRPr 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26991227"/>
                  </a:ext>
                </a:extLst>
              </a:tr>
              <a:tr h="26764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United States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Karl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$    208.58 </a:t>
                      </a:r>
                      <a:endParaRPr 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1341894"/>
                  </a:ext>
                </a:extLst>
              </a:tr>
              <a:tr h="26764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Brazil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Snyder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$    194.61 </a:t>
                      </a:r>
                      <a:endParaRPr 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3006439"/>
                  </a:ext>
                </a:extLst>
              </a:tr>
              <a:tr h="26764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Netherlands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Kennedy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Rhonda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$    191.62 </a:t>
                      </a:r>
                      <a:endParaRPr 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73147917"/>
                  </a:ext>
                </a:extLst>
              </a:tr>
              <a:tr h="26764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Belarus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Clara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$    189.60 </a:t>
                      </a:r>
                      <a:endParaRPr 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405957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C46EA8-3EA5-7A43-7AB8-E8914E69F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008778"/>
              </p:ext>
            </p:extLst>
          </p:nvPr>
        </p:nvGraphicFramePr>
        <p:xfrm>
          <a:off x="545522" y="3039340"/>
          <a:ext cx="5812669" cy="34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1295">
                  <a:extLst>
                    <a:ext uri="{9D8B030D-6E8A-4147-A177-3AD203B41FA5}">
                      <a16:colId xmlns:a16="http://schemas.microsoft.com/office/drawing/2014/main" val="2766381623"/>
                    </a:ext>
                  </a:extLst>
                </a:gridCol>
                <a:gridCol w="1385452">
                  <a:extLst>
                    <a:ext uri="{9D8B030D-6E8A-4147-A177-3AD203B41FA5}">
                      <a16:colId xmlns:a16="http://schemas.microsoft.com/office/drawing/2014/main" val="3388013266"/>
                    </a:ext>
                  </a:extLst>
                </a:gridCol>
                <a:gridCol w="1335922">
                  <a:extLst>
                    <a:ext uri="{9D8B030D-6E8A-4147-A177-3AD203B41FA5}">
                      <a16:colId xmlns:a16="http://schemas.microsoft.com/office/drawing/2014/main" val="636385491"/>
                    </a:ext>
                  </a:extLst>
                </a:gridCol>
              </a:tblGrid>
              <a:tr h="54368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Country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Customer </a:t>
                      </a:r>
                    </a:p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count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Total Revenue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6651423"/>
                  </a:ext>
                </a:extLst>
              </a:tr>
              <a:tr h="29732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India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$6034.78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60027584"/>
                  </a:ext>
                </a:extLst>
              </a:tr>
              <a:tr h="27184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China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$5251.03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36432057"/>
                  </a:ext>
                </a:extLst>
              </a:tr>
              <a:tr h="29732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United States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$3685.31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4070259"/>
                  </a:ext>
                </a:extLst>
              </a:tr>
              <a:tr h="27184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Japan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$3122.51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64405354"/>
                  </a:ext>
                </a:extLst>
              </a:tr>
              <a:tr h="27184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Mexico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$2984.82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3957562"/>
                  </a:ext>
                </a:extLst>
              </a:tr>
              <a:tr h="27184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Brazil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$2919.19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85684802"/>
                  </a:ext>
                </a:extLst>
              </a:tr>
              <a:tr h="33770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Russian Federation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$2765.62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69561758"/>
                  </a:ext>
                </a:extLst>
              </a:tr>
              <a:tr h="27184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Philippines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$2219.70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87029146"/>
                  </a:ext>
                </a:extLst>
              </a:tr>
              <a:tr h="27184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Turkey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$1498.49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95606625"/>
                  </a:ext>
                </a:extLst>
              </a:tr>
              <a:tr h="27184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Indonesia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$1352.69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517110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1D666D9-16D8-D20B-88EC-CBC07FBE0811}"/>
              </a:ext>
            </a:extLst>
          </p:cNvPr>
          <p:cNvSpPr txBox="1"/>
          <p:nvPr/>
        </p:nvSpPr>
        <p:spPr>
          <a:xfrm>
            <a:off x="7045037" y="3564082"/>
            <a:ext cx="373899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high lifetime value customers are from all over the world. However, most customers are from Asia especially in India and China.</a:t>
            </a:r>
          </a:p>
        </p:txBody>
      </p:sp>
    </p:spTree>
    <p:extLst>
      <p:ext uri="{BB962C8B-B14F-4D97-AF65-F5344CB8AC3E}">
        <p14:creationId xmlns:p14="http://schemas.microsoft.com/office/powerpoint/2010/main" val="84279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9605-542D-EFC4-80D9-D7C017B9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and Lowest Countries: (Revenue and customers)</a:t>
            </a:r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0DF21DD2-EC43-A332-CFC2-958B44AC0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24" t="7815" r="42366" b="23623"/>
          <a:stretch/>
        </p:blipFill>
        <p:spPr>
          <a:xfrm>
            <a:off x="387933" y="1769776"/>
            <a:ext cx="6435266" cy="475186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70F986-6B15-2835-729B-26A24DD5DCE4}"/>
              </a:ext>
            </a:extLst>
          </p:cNvPr>
          <p:cNvSpPr txBox="1"/>
          <p:nvPr/>
        </p:nvSpPr>
        <p:spPr>
          <a:xfrm>
            <a:off x="7237755" y="2303340"/>
            <a:ext cx="318924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Highest revenue country: India</a:t>
            </a:r>
          </a:p>
          <a:p>
            <a:endParaRPr lang="en-US" dirty="0"/>
          </a:p>
          <a:p>
            <a:r>
              <a:rPr lang="en-US" dirty="0"/>
              <a:t>Lowest revenue country: American Samoa</a:t>
            </a:r>
          </a:p>
        </p:txBody>
      </p:sp>
    </p:spTree>
    <p:extLst>
      <p:ext uri="{BB962C8B-B14F-4D97-AF65-F5344CB8AC3E}">
        <p14:creationId xmlns:p14="http://schemas.microsoft.com/office/powerpoint/2010/main" val="139502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DBF2-6FBE-0267-985F-84BDE0AD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based on Countries: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22C3D7-09E3-DB5E-DC1D-E951F33AD63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542CCA7-A3FF-EE04-FEF7-108FBCD9B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057845"/>
              </p:ext>
            </p:extLst>
          </p:nvPr>
        </p:nvGraphicFramePr>
        <p:xfrm>
          <a:off x="5406286" y="1308537"/>
          <a:ext cx="1663700" cy="46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00">
                  <a:extLst>
                    <a:ext uri="{9D8B030D-6E8A-4147-A177-3AD203B41FA5}">
                      <a16:colId xmlns:a16="http://schemas.microsoft.com/office/drawing/2014/main" val="26662117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Total Revenue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825488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$61312.04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5357373"/>
                  </a:ext>
                </a:extLst>
              </a:tr>
            </a:tbl>
          </a:graphicData>
        </a:graphic>
      </p:graphicFrame>
      <p:pic>
        <p:nvPicPr>
          <p:cNvPr id="13" name="Picture 13" descr="Chart&#10;&#10;Description automatically generated">
            <a:extLst>
              <a:ext uri="{FF2B5EF4-FFF2-40B4-BE49-F238E27FC236}">
                <a16:creationId xmlns:a16="http://schemas.microsoft.com/office/drawing/2014/main" id="{0870F1A2-8CAA-E7D8-23C0-AFD317F38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4742" y="1302624"/>
            <a:ext cx="3806536" cy="2876550"/>
          </a:xfr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1FE676-5335-B2EF-4F17-86753329F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764373"/>
              </p:ext>
            </p:extLst>
          </p:nvPr>
        </p:nvGraphicFramePr>
        <p:xfrm>
          <a:off x="588817" y="1905000"/>
          <a:ext cx="6491895" cy="4216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309">
                  <a:extLst>
                    <a:ext uri="{9D8B030D-6E8A-4147-A177-3AD203B41FA5}">
                      <a16:colId xmlns:a16="http://schemas.microsoft.com/office/drawing/2014/main" val="4108515345"/>
                    </a:ext>
                  </a:extLst>
                </a:gridCol>
                <a:gridCol w="2018724">
                  <a:extLst>
                    <a:ext uri="{9D8B030D-6E8A-4147-A177-3AD203B41FA5}">
                      <a16:colId xmlns:a16="http://schemas.microsoft.com/office/drawing/2014/main" val="2556469038"/>
                    </a:ext>
                  </a:extLst>
                </a:gridCol>
                <a:gridCol w="1438862">
                  <a:extLst>
                    <a:ext uri="{9D8B030D-6E8A-4147-A177-3AD203B41FA5}">
                      <a16:colId xmlns:a16="http://schemas.microsoft.com/office/drawing/2014/main" val="150099102"/>
                    </a:ext>
                  </a:extLst>
                </a:gridCol>
              </a:tblGrid>
              <a:tr h="64876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Countries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Revenue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% of Total Revenue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28399837"/>
                  </a:ext>
                </a:extLst>
              </a:tr>
              <a:tr h="32438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India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$           6,034.78 </a:t>
                      </a:r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9.84%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26289371"/>
                  </a:ext>
                </a:extLst>
              </a:tr>
              <a:tr h="32438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China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$           5,251.03 </a:t>
                      </a:r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8.56%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2649722"/>
                  </a:ext>
                </a:extLst>
              </a:tr>
              <a:tr h="32438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United States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$           3,685.31 </a:t>
                      </a:r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6.01%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19760667"/>
                  </a:ext>
                </a:extLst>
              </a:tr>
              <a:tr h="32438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Japan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$           3,122.51 </a:t>
                      </a:r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5.09%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6378379"/>
                  </a:ext>
                </a:extLst>
              </a:tr>
              <a:tr h="32438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Mexico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$           2,984.82 </a:t>
                      </a:r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4.87%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8451963"/>
                  </a:ext>
                </a:extLst>
              </a:tr>
              <a:tr h="32438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Brazil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$           2,919.19 </a:t>
                      </a:r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4.76%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318730"/>
                  </a:ext>
                </a:extLst>
              </a:tr>
              <a:tr h="32438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Russian Federation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$           2,765.62 </a:t>
                      </a:r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4.51%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7074242"/>
                  </a:ext>
                </a:extLst>
              </a:tr>
              <a:tr h="32438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Philippines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$           2,219.70 </a:t>
                      </a:r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3.62%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44281890"/>
                  </a:ext>
                </a:extLst>
              </a:tr>
              <a:tr h="32438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Turkey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$           1,498.49 </a:t>
                      </a:r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2.44%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9918071"/>
                  </a:ext>
                </a:extLst>
              </a:tr>
              <a:tr h="32438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Indonesia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$           1,352.69 </a:t>
                      </a:r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2.21%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1513512"/>
                  </a:ext>
                </a:extLst>
              </a:tr>
              <a:tr h="324382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TOTAL of top ten countries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 $         31,834.14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51.92%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140045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194F6B8-4606-EC62-08D4-52FD9559B611}"/>
              </a:ext>
            </a:extLst>
          </p:cNvPr>
          <p:cNvSpPr txBox="1"/>
          <p:nvPr/>
        </p:nvSpPr>
        <p:spPr>
          <a:xfrm>
            <a:off x="7599218" y="4352059"/>
            <a:ext cx="314151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There are more than 100 countries in the list and the top ten countries contribute over 50% of the sales. Half of the countries in the list are from Asia.</a:t>
            </a:r>
          </a:p>
        </p:txBody>
      </p:sp>
    </p:spTree>
    <p:extLst>
      <p:ext uri="{BB962C8B-B14F-4D97-AF65-F5344CB8AC3E}">
        <p14:creationId xmlns:p14="http://schemas.microsoft.com/office/powerpoint/2010/main" val="134455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4998-C5D2-515A-2B00-CE4B9DC4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Insight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158A-B883-CD54-B635-4E4A54FF9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091" y="2186577"/>
            <a:ext cx="8069985" cy="3227375"/>
          </a:xfrm>
        </p:spPr>
        <p:txBody>
          <a:bodyPr vert="horz" lIns="0" tIns="0" rIns="0" bIns="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FFFFFF">
                    <a:alpha val="58000"/>
                  </a:srgbClr>
                </a:solidFill>
              </a:rPr>
              <a:t>Recommandations:</a:t>
            </a:r>
          </a:p>
          <a:p>
            <a:r>
              <a:rPr lang="en-US">
                <a:solidFill>
                  <a:srgbClr val="FFFFFF">
                    <a:alpha val="58000"/>
                  </a:srgbClr>
                </a:solidFill>
              </a:rPr>
              <a:t>Asia seems to have a bigger market we can focus on. We can also 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explore more options to other countries like Australia and some of </a:t>
            </a:r>
            <a:r>
              <a:rPr lang="en-US">
                <a:solidFill>
                  <a:srgbClr val="FFFFFF">
                    <a:alpha val="58000"/>
                  </a:srgbClr>
                </a:solidFill>
              </a:rPr>
              <a:t>the Africa countries.</a:t>
            </a: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r>
              <a:rPr lang="en-US">
                <a:solidFill>
                  <a:srgbClr val="FFFFFF">
                    <a:alpha val="58000"/>
                  </a:srgbClr>
                </a:solidFill>
              </a:rPr>
              <a:t>Do more marketing in the top ten countries and acqurie more films based on their liking to generate higher profit.</a:t>
            </a:r>
          </a:p>
          <a:p>
            <a:pPr marL="0" indent="0">
              <a:buNone/>
            </a:pPr>
            <a:r>
              <a:rPr lang="en-US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Next Steps:</a:t>
            </a: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r>
              <a:rPr lang="en-US">
                <a:solidFill>
                  <a:srgbClr val="FFFFFF">
                    <a:alpha val="58000"/>
                  </a:srgbClr>
                </a:solidFill>
              </a:rPr>
              <a:t>Research for the trance of future films and expend the selection for the customers.</a:t>
            </a: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569136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23393E"/>
      </a:dk2>
      <a:lt2>
        <a:srgbClr val="E8E5E2"/>
      </a:lt2>
      <a:accent1>
        <a:srgbClr val="8AA4C0"/>
      </a:accent1>
      <a:accent2>
        <a:srgbClr val="78AAB0"/>
      </a:accent2>
      <a:accent3>
        <a:srgbClr val="81AA9D"/>
      </a:accent3>
      <a:accent4>
        <a:srgbClr val="77AF86"/>
      </a:accent4>
      <a:accent5>
        <a:srgbClr val="87AB81"/>
      </a:accent5>
      <a:accent6>
        <a:srgbClr val="92A973"/>
      </a:accent6>
      <a:hlink>
        <a:srgbClr val="9B7E5E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467</Words>
  <Application>Microsoft Office PowerPoint</Application>
  <PresentationFormat>Widescreen</PresentationFormat>
  <Paragraphs>136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Rockwell Nova Light</vt:lpstr>
      <vt:lpstr>The Hand Extrablack</vt:lpstr>
      <vt:lpstr>BlobVTI</vt:lpstr>
      <vt:lpstr>Rockbuster  Stealth LLC</vt:lpstr>
      <vt:lpstr>Objectives:</vt:lpstr>
      <vt:lpstr>Movies revenue</vt:lpstr>
      <vt:lpstr>Customers rental duration</vt:lpstr>
      <vt:lpstr>High Lifetime Value Customers </vt:lpstr>
      <vt:lpstr>Highest and Lowest Countries: (Revenue and customers)</vt:lpstr>
      <vt:lpstr>Sales based on Countries:</vt:lpstr>
      <vt:lpstr>Insight Summary: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Gerald Yuen</cp:lastModifiedBy>
  <cp:revision>386</cp:revision>
  <dcterms:created xsi:type="dcterms:W3CDTF">2022-07-23T19:11:24Z</dcterms:created>
  <dcterms:modified xsi:type="dcterms:W3CDTF">2022-07-26T05:52:35Z</dcterms:modified>
</cp:coreProperties>
</file>