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2C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715"/>
  </p:normalViewPr>
  <p:slideViewPr>
    <p:cSldViewPr snapToGrid="0" snapToObjects="1">
      <p:cViewPr>
        <p:scale>
          <a:sx n="48" d="100"/>
          <a:sy n="48" d="100"/>
        </p:scale>
        <p:origin x="144" y="-43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021BF-858D-5241-A01D-BCC2FB26C9AA}" type="datetimeFigureOut">
              <a:rPr lang="en-US" smtClean="0"/>
              <a:t>6/25/18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E78CC-9D72-D042-94F7-6F1E6C94A261}" type="slidenum">
              <a:rPr lang="en-US" smtClean="0"/>
              <a:t>‹#›</a:t>
            </a:fld>
            <a:endParaRPr lang="en-US"/>
          </a:p>
        </p:txBody>
      </p:sp>
    </p:spTree>
    <p:extLst>
      <p:ext uri="{BB962C8B-B14F-4D97-AF65-F5344CB8AC3E}">
        <p14:creationId xmlns:p14="http://schemas.microsoft.com/office/powerpoint/2010/main" val="316053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E78CC-9D72-D042-94F7-6F1E6C94A261}" type="slidenum">
              <a:rPr lang="en-US" smtClean="0"/>
              <a:t>1</a:t>
            </a:fld>
            <a:endParaRPr lang="en-US"/>
          </a:p>
        </p:txBody>
      </p:sp>
    </p:spTree>
    <p:extLst>
      <p:ext uri="{BB962C8B-B14F-4D97-AF65-F5344CB8AC3E}">
        <p14:creationId xmlns:p14="http://schemas.microsoft.com/office/powerpoint/2010/main" val="788269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4268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2175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50011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9963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4C27A1-BEB2-C84C-8355-1158A44B1DD2}" type="datetimeFigureOut">
              <a:rPr lang="en-US" smtClean="0"/>
              <a:t>6/25/18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584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C27A1-BEB2-C84C-8355-1158A44B1DD2}" type="datetimeFigureOut">
              <a:rPr lang="en-US" smtClean="0"/>
              <a:t>6/25/18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69408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C27A1-BEB2-C84C-8355-1158A44B1DD2}" type="datetimeFigureOut">
              <a:rPr lang="en-US" smtClean="0"/>
              <a:t>6/25/18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5116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C27A1-BEB2-C84C-8355-1158A44B1DD2}" type="datetimeFigureOut">
              <a:rPr lang="en-US" smtClean="0"/>
              <a:t>6/25/18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948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C27A1-BEB2-C84C-8355-1158A44B1DD2}" type="datetimeFigureOut">
              <a:rPr lang="en-US" smtClean="0"/>
              <a:t>6/25/18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20910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6/25/18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9986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6/25/18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90792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34C27A1-BEB2-C84C-8355-1158A44B1DD2}" type="datetimeFigureOut">
              <a:rPr lang="en-US" smtClean="0"/>
              <a:t>6/25/18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DABD961-7CD0-9D49-BC03-74329B20B2CD}" type="slidenum">
              <a:rPr lang="en-US" smtClean="0"/>
              <a:t>‹#›</a:t>
            </a:fld>
            <a:endParaRPr lang="en-US"/>
          </a:p>
        </p:txBody>
      </p:sp>
    </p:spTree>
    <p:extLst>
      <p:ext uri="{BB962C8B-B14F-4D97-AF65-F5344CB8AC3E}">
        <p14:creationId xmlns:p14="http://schemas.microsoft.com/office/powerpoint/2010/main" val="2707407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www.clean-coalition.org/"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11D584F-782C-0D42-A8FA-19EAF092B58B}"/>
              </a:ext>
            </a:extLst>
          </p:cNvPr>
          <p:cNvSpPr/>
          <p:nvPr/>
        </p:nvSpPr>
        <p:spPr>
          <a:xfrm>
            <a:off x="390329" y="4645966"/>
            <a:ext cx="43054972" cy="2341597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E24836-9224-2043-9C2C-4B32792337D6}"/>
              </a:ext>
            </a:extLst>
          </p:cNvPr>
          <p:cNvSpPr/>
          <p:nvPr/>
        </p:nvSpPr>
        <p:spPr>
          <a:xfrm>
            <a:off x="0" y="28273828"/>
            <a:ext cx="43891200" cy="377371"/>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96768FF7-0C19-9244-A460-B71ECB61E04A}"/>
              </a:ext>
            </a:extLst>
          </p:cNvPr>
          <p:cNvSpPr/>
          <p:nvPr/>
        </p:nvSpPr>
        <p:spPr>
          <a:xfrm>
            <a:off x="0" y="3831771"/>
            <a:ext cx="43891200" cy="377371"/>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7" name="Group 56">
            <a:extLst>
              <a:ext uri="{FF2B5EF4-FFF2-40B4-BE49-F238E27FC236}">
                <a16:creationId xmlns:a16="http://schemas.microsoft.com/office/drawing/2014/main" id="{CFFC2EBB-C796-6A46-91B7-5A0ADA0E1751}"/>
              </a:ext>
            </a:extLst>
          </p:cNvPr>
          <p:cNvGrpSpPr/>
          <p:nvPr/>
        </p:nvGrpSpPr>
        <p:grpSpPr>
          <a:xfrm>
            <a:off x="9631284" y="431921"/>
            <a:ext cx="23600228" cy="3193965"/>
            <a:chOff x="9631284" y="431921"/>
            <a:chExt cx="23600228" cy="3193965"/>
          </a:xfrm>
        </p:grpSpPr>
        <p:sp>
          <p:nvSpPr>
            <p:cNvPr id="9" name="TextBox 8">
              <a:extLst>
                <a:ext uri="{FF2B5EF4-FFF2-40B4-BE49-F238E27FC236}">
                  <a16:creationId xmlns:a16="http://schemas.microsoft.com/office/drawing/2014/main" id="{F0C49E11-A6A1-9641-B20F-5E8307683A7B}"/>
                </a:ext>
              </a:extLst>
            </p:cNvPr>
            <p:cNvSpPr txBox="1"/>
            <p:nvPr/>
          </p:nvSpPr>
          <p:spPr>
            <a:xfrm>
              <a:off x="9631284" y="431921"/>
              <a:ext cx="23600228" cy="1323439"/>
            </a:xfrm>
            <a:prstGeom prst="rect">
              <a:avLst/>
            </a:prstGeom>
            <a:noFill/>
          </p:spPr>
          <p:txBody>
            <a:bodyPr wrap="square" rtlCol="0">
              <a:spAutoFit/>
            </a:bodyPr>
            <a:lstStyle/>
            <a:p>
              <a:pPr algn="ctr"/>
              <a:r>
                <a:rPr lang="en-US" sz="8000" b="1" dirty="0">
                  <a:solidFill>
                    <a:srgbClr val="0070C0"/>
                  </a:solidFill>
                </a:rPr>
                <a:t>Solar PV Siting Survey for Anchorage, Alaska</a:t>
              </a:r>
            </a:p>
          </p:txBody>
        </p:sp>
        <p:sp>
          <p:nvSpPr>
            <p:cNvPr id="10" name="TextBox 9">
              <a:extLst>
                <a:ext uri="{FF2B5EF4-FFF2-40B4-BE49-F238E27FC236}">
                  <a16:creationId xmlns:a16="http://schemas.microsoft.com/office/drawing/2014/main" id="{6D20E6CB-6E60-184B-96FC-42261BC39734}"/>
                </a:ext>
              </a:extLst>
            </p:cNvPr>
            <p:cNvSpPr txBox="1"/>
            <p:nvPr/>
          </p:nvSpPr>
          <p:spPr>
            <a:xfrm>
              <a:off x="9631284" y="1679449"/>
              <a:ext cx="23600228" cy="1015663"/>
            </a:xfrm>
            <a:prstGeom prst="rect">
              <a:avLst/>
            </a:prstGeom>
            <a:noFill/>
          </p:spPr>
          <p:txBody>
            <a:bodyPr wrap="square" rtlCol="0">
              <a:spAutoFit/>
            </a:bodyPr>
            <a:lstStyle/>
            <a:p>
              <a:pPr algn="ctr"/>
              <a:r>
                <a:rPr lang="en-US" sz="6000" dirty="0" err="1">
                  <a:latin typeface="Helvetica" pitchFamily="2" charset="0"/>
                </a:rPr>
                <a:t>Jingtian</a:t>
              </a:r>
              <a:r>
                <a:rPr lang="en-US" sz="6000" dirty="0">
                  <a:latin typeface="Helvetica" pitchFamily="2" charset="0"/>
                </a:rPr>
                <a:t> Zhang, Cheng Zeng, </a:t>
              </a:r>
              <a:r>
                <a:rPr lang="en-US" sz="6000" dirty="0" err="1">
                  <a:latin typeface="Helvetica" pitchFamily="2" charset="0"/>
                </a:rPr>
                <a:t>Yuening</a:t>
              </a:r>
              <a:r>
                <a:rPr lang="en-US" sz="6000" dirty="0">
                  <a:latin typeface="Helvetica" pitchFamily="2" charset="0"/>
                </a:rPr>
                <a:t> Wang</a:t>
              </a:r>
            </a:p>
          </p:txBody>
        </p:sp>
        <p:sp>
          <p:nvSpPr>
            <p:cNvPr id="16" name="TextBox 15">
              <a:extLst>
                <a:ext uri="{FF2B5EF4-FFF2-40B4-BE49-F238E27FC236}">
                  <a16:creationId xmlns:a16="http://schemas.microsoft.com/office/drawing/2014/main" id="{532F8CD2-EA13-BE42-AA34-532234B28EEA}"/>
                </a:ext>
              </a:extLst>
            </p:cNvPr>
            <p:cNvSpPr txBox="1"/>
            <p:nvPr/>
          </p:nvSpPr>
          <p:spPr>
            <a:xfrm>
              <a:off x="13841878" y="2610223"/>
              <a:ext cx="15179040" cy="1015663"/>
            </a:xfrm>
            <a:prstGeom prst="rect">
              <a:avLst/>
            </a:prstGeom>
            <a:noFill/>
          </p:spPr>
          <p:txBody>
            <a:bodyPr wrap="square" rtlCol="0">
              <a:spAutoFit/>
            </a:bodyPr>
            <a:lstStyle/>
            <a:p>
              <a:pPr algn="ctr"/>
              <a:r>
                <a:rPr lang="en-US" sz="6000" dirty="0"/>
                <a:t>https://</a:t>
              </a:r>
              <a:r>
                <a:rPr lang="en-US" sz="6000" dirty="0" err="1"/>
                <a:t>github.com</a:t>
              </a:r>
              <a:r>
                <a:rPr lang="en-US" sz="6000" dirty="0"/>
                <a:t>/</a:t>
              </a:r>
              <a:r>
                <a:rPr lang="en-US" sz="6000" dirty="0" err="1"/>
                <a:t>Yueningwang</a:t>
              </a:r>
              <a:r>
                <a:rPr lang="en-US" sz="6000" dirty="0"/>
                <a:t>/ASAP</a:t>
              </a:r>
            </a:p>
          </p:txBody>
        </p:sp>
      </p:grpSp>
      <p:grpSp>
        <p:nvGrpSpPr>
          <p:cNvPr id="51" name="Group 50">
            <a:extLst>
              <a:ext uri="{FF2B5EF4-FFF2-40B4-BE49-F238E27FC236}">
                <a16:creationId xmlns:a16="http://schemas.microsoft.com/office/drawing/2014/main" id="{FDE8B583-EBF9-0444-B1E6-53E9FD4C6D7A}"/>
              </a:ext>
            </a:extLst>
          </p:cNvPr>
          <p:cNvGrpSpPr/>
          <p:nvPr/>
        </p:nvGrpSpPr>
        <p:grpSpPr>
          <a:xfrm>
            <a:off x="601251" y="5312857"/>
            <a:ext cx="14999812" cy="22103335"/>
            <a:chOff x="379141" y="4656463"/>
            <a:chExt cx="14999812" cy="22103335"/>
          </a:xfrm>
        </p:grpSpPr>
        <p:sp>
          <p:nvSpPr>
            <p:cNvPr id="21" name="TextBox 20">
              <a:extLst>
                <a:ext uri="{FF2B5EF4-FFF2-40B4-BE49-F238E27FC236}">
                  <a16:creationId xmlns:a16="http://schemas.microsoft.com/office/drawing/2014/main" id="{9593D2B8-478A-3740-BC96-6415A1872938}"/>
                </a:ext>
              </a:extLst>
            </p:cNvPr>
            <p:cNvSpPr txBox="1"/>
            <p:nvPr/>
          </p:nvSpPr>
          <p:spPr>
            <a:xfrm>
              <a:off x="379141" y="4656463"/>
              <a:ext cx="14999812" cy="1569660"/>
            </a:xfrm>
            <a:prstGeom prst="rect">
              <a:avLst/>
            </a:prstGeom>
            <a:noFill/>
          </p:spPr>
          <p:txBody>
            <a:bodyPr wrap="square" rtlCol="0">
              <a:spAutoFit/>
            </a:bodyPr>
            <a:lstStyle/>
            <a:p>
              <a:pPr algn="ctr"/>
              <a:r>
                <a:rPr lang="en-US" sz="9600" b="1" dirty="0">
                  <a:solidFill>
                    <a:srgbClr val="0070C0"/>
                  </a:solidFill>
                </a:rPr>
                <a:t>Background and Introduction</a:t>
              </a:r>
            </a:p>
          </p:txBody>
        </p:sp>
        <p:sp>
          <p:nvSpPr>
            <p:cNvPr id="22" name="TextBox 21">
              <a:extLst>
                <a:ext uri="{FF2B5EF4-FFF2-40B4-BE49-F238E27FC236}">
                  <a16:creationId xmlns:a16="http://schemas.microsoft.com/office/drawing/2014/main" id="{E00ACA9B-E282-644E-A8E3-1C14FEABDD3C}"/>
                </a:ext>
              </a:extLst>
            </p:cNvPr>
            <p:cNvSpPr txBox="1"/>
            <p:nvPr/>
          </p:nvSpPr>
          <p:spPr>
            <a:xfrm>
              <a:off x="1339260" y="16781856"/>
              <a:ext cx="13351628" cy="1569660"/>
            </a:xfrm>
            <a:prstGeom prst="rect">
              <a:avLst/>
            </a:prstGeom>
            <a:noFill/>
          </p:spPr>
          <p:txBody>
            <a:bodyPr wrap="square" rtlCol="0">
              <a:spAutoFit/>
            </a:bodyPr>
            <a:lstStyle/>
            <a:p>
              <a:pPr algn="ctr"/>
              <a:r>
                <a:rPr lang="en-US" sz="9600" b="1" dirty="0">
                  <a:solidFill>
                    <a:srgbClr val="0070C0"/>
                  </a:solidFill>
                </a:rPr>
                <a:t>Methods and Approaches</a:t>
              </a:r>
            </a:p>
          </p:txBody>
        </p:sp>
        <p:sp>
          <p:nvSpPr>
            <p:cNvPr id="23" name="TextBox 22">
              <a:extLst>
                <a:ext uri="{FF2B5EF4-FFF2-40B4-BE49-F238E27FC236}">
                  <a16:creationId xmlns:a16="http://schemas.microsoft.com/office/drawing/2014/main" id="{EF7862D2-C8CF-1745-A6CB-9894A2D4F753}"/>
                </a:ext>
              </a:extLst>
            </p:cNvPr>
            <p:cNvSpPr txBox="1"/>
            <p:nvPr/>
          </p:nvSpPr>
          <p:spPr>
            <a:xfrm>
              <a:off x="1117924" y="6456454"/>
              <a:ext cx="13372288" cy="10095071"/>
            </a:xfrm>
            <a:prstGeom prst="rect">
              <a:avLst/>
            </a:prstGeom>
            <a:noFill/>
          </p:spPr>
          <p:txBody>
            <a:bodyPr wrap="square" rtlCol="0">
              <a:spAutoFit/>
            </a:bodyPr>
            <a:lstStyle/>
            <a:p>
              <a:pPr algn="just">
                <a:spcAft>
                  <a:spcPts val="1200"/>
                </a:spcAft>
              </a:pPr>
              <a:r>
                <a:rPr lang="en-US" sz="4000" dirty="0"/>
                <a:t>Solar energy, one of the green energy, has attracted much attention because of its abundance. The most commonly used device to convert solar energy to electricity is solar panels. However, locating suitable place to install solar panels is time-consuming and inefficient.</a:t>
              </a:r>
            </a:p>
            <a:p>
              <a:pPr algn="just"/>
              <a:r>
                <a:rPr lang="en-US" sz="4000" dirty="0"/>
                <a:t>In this project, we focus on predicting potential solar sites, including </a:t>
              </a:r>
              <a:r>
                <a:rPr lang="en-US" sz="4000" i="1" dirty="0"/>
                <a:t>rooftops, parking lots and parking structures</a:t>
              </a:r>
              <a:r>
                <a:rPr lang="en-US" sz="4000" dirty="0"/>
                <a:t> for commercial photovoltaics. </a:t>
              </a:r>
              <a:r>
                <a:rPr lang="en-US" sz="4000" b="1" dirty="0">
                  <a:solidFill>
                    <a:srgbClr val="00B050"/>
                  </a:solidFill>
                </a:rPr>
                <a:t>Solar energy calculation model</a:t>
              </a:r>
              <a:r>
                <a:rPr lang="en-US" sz="4000" dirty="0"/>
                <a:t> is built based on packages in </a:t>
              </a:r>
              <a:r>
                <a:rPr lang="en-US" sz="4000" dirty="0" err="1"/>
                <a:t>Arcgis</a:t>
              </a:r>
              <a:r>
                <a:rPr lang="en-US" sz="4000" dirty="0"/>
                <a:t> Desktop software, such as </a:t>
              </a:r>
              <a:r>
                <a:rPr lang="en-US" sz="4000" b="1" dirty="0"/>
                <a:t>aspect, slope and solar radiation</a:t>
              </a:r>
              <a:r>
                <a:rPr lang="en-US" sz="4000" dirty="0"/>
                <a:t>. The input is </a:t>
              </a:r>
              <a:r>
                <a:rPr lang="en-US" sz="4000" i="1" dirty="0"/>
                <a:t>Light Detection and Ranging (LIDAR) data</a:t>
              </a:r>
              <a:r>
                <a:rPr lang="en-US" sz="4000" dirty="0"/>
                <a:t>, a remote sensing method utilized by the government. The output is </a:t>
              </a:r>
              <a:r>
                <a:rPr lang="en-US" sz="4000" i="1" dirty="0" err="1"/>
                <a:t>kml</a:t>
              </a:r>
              <a:r>
                <a:rPr lang="en-US" sz="4000" i="1" dirty="0"/>
                <a:t> files</a:t>
              </a:r>
              <a:r>
                <a:rPr lang="en-US" sz="4000" dirty="0"/>
                <a:t>, which can be displayed in </a:t>
              </a:r>
              <a:r>
                <a:rPr lang="en-US" sz="4000" u="sng" dirty="0"/>
                <a:t>Google Earth Pro</a:t>
              </a:r>
              <a:r>
                <a:rPr lang="en-US" sz="4000" dirty="0"/>
                <a:t> and </a:t>
              </a:r>
              <a:r>
                <a:rPr lang="en-US" sz="4000" u="sng" dirty="0"/>
                <a:t>Google Map</a:t>
              </a:r>
              <a:r>
                <a:rPr lang="en-US" sz="4000" dirty="0"/>
                <a:t>. Unlike other PV estimation projects, our project takes </a:t>
              </a:r>
              <a:r>
                <a:rPr lang="en-US" sz="4000" i="1" dirty="0"/>
                <a:t>HVAC systems, vents and pipes on rooftops, and parking lots on the ground</a:t>
              </a:r>
              <a:r>
                <a:rPr lang="en-US" sz="4000" dirty="0"/>
                <a:t> into consideration.</a:t>
              </a:r>
            </a:p>
          </p:txBody>
        </p:sp>
        <p:sp>
          <p:nvSpPr>
            <p:cNvPr id="27" name="TextBox 26">
              <a:extLst>
                <a:ext uri="{FF2B5EF4-FFF2-40B4-BE49-F238E27FC236}">
                  <a16:creationId xmlns:a16="http://schemas.microsoft.com/office/drawing/2014/main" id="{52E5D4F0-B15F-E442-869D-0E21E8A68E0A}"/>
                </a:ext>
              </a:extLst>
            </p:cNvPr>
            <p:cNvSpPr txBox="1"/>
            <p:nvPr/>
          </p:nvSpPr>
          <p:spPr>
            <a:xfrm>
              <a:off x="1117923" y="18511386"/>
              <a:ext cx="13372288" cy="8248412"/>
            </a:xfrm>
            <a:prstGeom prst="rect">
              <a:avLst/>
            </a:prstGeom>
            <a:noFill/>
          </p:spPr>
          <p:txBody>
            <a:bodyPr wrap="square" rtlCol="0">
              <a:spAutoFit/>
            </a:bodyPr>
            <a:lstStyle/>
            <a:p>
              <a:pPr algn="just">
                <a:spcAft>
                  <a:spcPts val="1200"/>
                </a:spcAft>
              </a:pPr>
              <a:r>
                <a:rPr lang="en-US" sz="4000" dirty="0"/>
                <a:t>In order to compute solar energy, three steps are followed to complete the workflow:</a:t>
              </a:r>
            </a:p>
            <a:p>
              <a:pPr algn="just"/>
              <a:r>
                <a:rPr lang="en-US" sz="4000" b="1" dirty="0">
                  <a:solidFill>
                    <a:srgbClr val="00B050"/>
                  </a:solidFill>
                </a:rPr>
                <a:t>1. Create Masks</a:t>
              </a:r>
            </a:p>
            <a:p>
              <a:pPr algn="just">
                <a:spcAft>
                  <a:spcPts val="1200"/>
                </a:spcAft>
              </a:pPr>
              <a:r>
                <a:rPr lang="en-US" sz="4000" dirty="0"/>
                <a:t>First, we need to filter location generating high solar energy. In this case, three conditions are chosen to consider, i.e. </a:t>
              </a:r>
              <a:r>
                <a:rPr lang="en-US" sz="4000" b="1" dirty="0" err="1">
                  <a:solidFill>
                    <a:srgbClr val="00B050"/>
                  </a:solidFill>
                </a:rPr>
                <a:t>hillshade</a:t>
              </a:r>
              <a:r>
                <a:rPr lang="en-US" sz="4000" b="1" dirty="0">
                  <a:solidFill>
                    <a:srgbClr val="00B050"/>
                  </a:solidFill>
                </a:rPr>
                <a:t>, aspect and slope</a:t>
              </a:r>
              <a:r>
                <a:rPr lang="en-US" sz="4000" dirty="0"/>
                <a:t>. </a:t>
              </a:r>
              <a:r>
                <a:rPr lang="en-US" sz="4000" dirty="0" err="1"/>
                <a:t>Hillshade</a:t>
              </a:r>
              <a:r>
                <a:rPr lang="en-US" sz="4000" dirty="0"/>
                <a:t> eliminates places where the sun is blocked by other buildings so they cannot receive high solar radiation. The aspect of the solar panels should be south facing or horizontal to have a higher solar power output because Anchorage is located in the northern hemisphere. Slope allows for installing solar panels, which means slope should be less than 35 degrees. All three conditions create masks to detect spots proper to obtain solar energy.</a:t>
              </a:r>
            </a:p>
          </p:txBody>
        </p:sp>
      </p:grpSp>
      <p:pic>
        <p:nvPicPr>
          <p:cNvPr id="19" name="Picture 18">
            <a:extLst>
              <a:ext uri="{FF2B5EF4-FFF2-40B4-BE49-F238E27FC236}">
                <a16:creationId xmlns:a16="http://schemas.microsoft.com/office/drawing/2014/main" id="{F5A4AA79-62C7-9A48-B701-2CE960A715F7}"/>
              </a:ext>
            </a:extLst>
          </p:cNvPr>
          <p:cNvPicPr>
            <a:picLocks noChangeAspect="1"/>
          </p:cNvPicPr>
          <p:nvPr/>
        </p:nvPicPr>
        <p:blipFill>
          <a:blip r:embed="rId3"/>
          <a:stretch>
            <a:fillRect/>
          </a:stretch>
        </p:blipFill>
        <p:spPr>
          <a:xfrm>
            <a:off x="14702076" y="28803868"/>
            <a:ext cx="13458644" cy="3930931"/>
          </a:xfrm>
          <a:prstGeom prst="rect">
            <a:avLst/>
          </a:prstGeom>
        </p:spPr>
      </p:pic>
      <p:pic>
        <p:nvPicPr>
          <p:cNvPr id="34" name="Picture 33">
            <a:extLst>
              <a:ext uri="{FF2B5EF4-FFF2-40B4-BE49-F238E27FC236}">
                <a16:creationId xmlns:a16="http://schemas.microsoft.com/office/drawing/2014/main" id="{63756A44-AD86-474C-8DCD-C5A171C74CB3}"/>
              </a:ext>
            </a:extLst>
          </p:cNvPr>
          <p:cNvPicPr>
            <a:picLocks noChangeAspect="1"/>
          </p:cNvPicPr>
          <p:nvPr/>
        </p:nvPicPr>
        <p:blipFill>
          <a:blip r:embed="rId4"/>
          <a:stretch>
            <a:fillRect/>
          </a:stretch>
        </p:blipFill>
        <p:spPr>
          <a:xfrm>
            <a:off x="30182931" y="29465394"/>
            <a:ext cx="12473505" cy="2524400"/>
          </a:xfrm>
          <a:prstGeom prst="rect">
            <a:avLst/>
          </a:prstGeom>
        </p:spPr>
      </p:pic>
      <p:grpSp>
        <p:nvGrpSpPr>
          <p:cNvPr id="53" name="Group 52">
            <a:extLst>
              <a:ext uri="{FF2B5EF4-FFF2-40B4-BE49-F238E27FC236}">
                <a16:creationId xmlns:a16="http://schemas.microsoft.com/office/drawing/2014/main" id="{C190F9C2-7D12-B64D-9A73-F7D2A6859DAE}"/>
              </a:ext>
            </a:extLst>
          </p:cNvPr>
          <p:cNvGrpSpPr/>
          <p:nvPr/>
        </p:nvGrpSpPr>
        <p:grpSpPr>
          <a:xfrm>
            <a:off x="29668748" y="4645966"/>
            <a:ext cx="13372288" cy="23415970"/>
            <a:chOff x="29733536" y="4802301"/>
            <a:chExt cx="13372288" cy="23415970"/>
          </a:xfrm>
        </p:grpSpPr>
        <p:sp>
          <p:nvSpPr>
            <p:cNvPr id="20" name="TextBox 19">
              <a:extLst>
                <a:ext uri="{FF2B5EF4-FFF2-40B4-BE49-F238E27FC236}">
                  <a16:creationId xmlns:a16="http://schemas.microsoft.com/office/drawing/2014/main" id="{3C6FEC06-C7DB-F043-8114-F807422D6323}"/>
                </a:ext>
              </a:extLst>
            </p:cNvPr>
            <p:cNvSpPr txBox="1"/>
            <p:nvPr/>
          </p:nvSpPr>
          <p:spPr>
            <a:xfrm>
              <a:off x="30026230" y="4802301"/>
              <a:ext cx="12107951" cy="1569660"/>
            </a:xfrm>
            <a:prstGeom prst="rect">
              <a:avLst/>
            </a:prstGeom>
            <a:noFill/>
          </p:spPr>
          <p:txBody>
            <a:bodyPr wrap="square" rtlCol="0">
              <a:spAutoFit/>
            </a:bodyPr>
            <a:lstStyle/>
            <a:p>
              <a:pPr algn="ctr"/>
              <a:r>
                <a:rPr lang="en-US" sz="9600" b="1" dirty="0">
                  <a:solidFill>
                    <a:srgbClr val="0070C0"/>
                  </a:solidFill>
                </a:rPr>
                <a:t>Results and Conclusion</a:t>
              </a:r>
            </a:p>
          </p:txBody>
        </p:sp>
        <p:sp>
          <p:nvSpPr>
            <p:cNvPr id="2" name="TextBox 1">
              <a:extLst>
                <a:ext uri="{FF2B5EF4-FFF2-40B4-BE49-F238E27FC236}">
                  <a16:creationId xmlns:a16="http://schemas.microsoft.com/office/drawing/2014/main" id="{73117CEB-3247-FC4E-A988-DD4EC9ECB266}"/>
                </a:ext>
              </a:extLst>
            </p:cNvPr>
            <p:cNvSpPr txBox="1"/>
            <p:nvPr/>
          </p:nvSpPr>
          <p:spPr>
            <a:xfrm>
              <a:off x="29733536" y="26279279"/>
              <a:ext cx="13372288" cy="1938992"/>
            </a:xfrm>
            <a:prstGeom prst="rect">
              <a:avLst/>
            </a:prstGeom>
            <a:noFill/>
          </p:spPr>
          <p:txBody>
            <a:bodyPr wrap="square" rtlCol="0">
              <a:spAutoFit/>
            </a:bodyPr>
            <a:lstStyle/>
            <a:p>
              <a:r>
                <a:rPr lang="en-US" sz="2400" dirty="0"/>
                <a:t>Reference:</a:t>
              </a:r>
            </a:p>
            <a:p>
              <a:r>
                <a:rPr lang="en-US" sz="2400" dirty="0"/>
                <a:t>[1] Andrea Chaves and A. Terry </a:t>
              </a:r>
              <a:r>
                <a:rPr lang="en-US" sz="2400" dirty="0" err="1"/>
                <a:t>Bahill</a:t>
              </a:r>
              <a:r>
                <a:rPr lang="en-US" sz="2400" dirty="0"/>
                <a:t>. </a:t>
              </a:r>
              <a:r>
                <a:rPr lang="en-US" sz="2400" i="1" dirty="0"/>
                <a:t>Locating Sites for Photovoltaic Solar Panels Pilot study uses DEM derived from LiDAR.</a:t>
              </a:r>
              <a:r>
                <a:rPr lang="en-US" sz="2400" dirty="0"/>
                <a:t> </a:t>
              </a:r>
              <a:r>
                <a:rPr lang="en-US" sz="2400" dirty="0" err="1"/>
                <a:t>ArcUser</a:t>
              </a:r>
              <a:r>
                <a:rPr lang="en-US" sz="2400" dirty="0"/>
                <a:t> Fall 2010. </a:t>
              </a:r>
            </a:p>
            <a:p>
              <a:r>
                <a:rPr lang="en-US" sz="2400" dirty="0"/>
                <a:t>[2]</a:t>
              </a:r>
              <a:r>
                <a:rPr lang="en-US" sz="2400" i="1" dirty="0"/>
                <a:t> </a:t>
              </a:r>
              <a:r>
                <a:rPr lang="en-US" sz="2400" dirty="0"/>
                <a:t>Clean Coalition. </a:t>
              </a:r>
              <a:r>
                <a:rPr lang="en-US" sz="2400" i="1" dirty="0"/>
                <a:t>Solar Siting Survey Draft Final Summary Report: Solar Photovoltaic (PV) Commercial-Scale Sites for 1,000 kW (AC) and Larger</a:t>
              </a:r>
              <a:r>
                <a:rPr lang="en-US" sz="2400" dirty="0"/>
                <a:t>. August 2017. </a:t>
              </a:r>
              <a:r>
                <a:rPr lang="en-US" sz="2400" u="sng" dirty="0">
                  <a:hlinkClick r:id="rId5"/>
                </a:rPr>
                <a:t>www.clean-coalition.org</a:t>
              </a:r>
              <a:r>
                <a:rPr lang="en-US" sz="2400" dirty="0"/>
                <a:t> </a:t>
              </a:r>
            </a:p>
          </p:txBody>
        </p:sp>
        <p:grpSp>
          <p:nvGrpSpPr>
            <p:cNvPr id="45" name="Group 44">
              <a:extLst>
                <a:ext uri="{FF2B5EF4-FFF2-40B4-BE49-F238E27FC236}">
                  <a16:creationId xmlns:a16="http://schemas.microsoft.com/office/drawing/2014/main" id="{9692A8EB-A11C-1D4D-8549-5BAAB228E94B}"/>
                </a:ext>
              </a:extLst>
            </p:cNvPr>
            <p:cNvGrpSpPr/>
            <p:nvPr/>
          </p:nvGrpSpPr>
          <p:grpSpPr>
            <a:xfrm>
              <a:off x="31024597" y="6226123"/>
              <a:ext cx="10790171" cy="7765503"/>
              <a:chOff x="31024597" y="6226123"/>
              <a:chExt cx="10790171" cy="7765503"/>
            </a:xfrm>
          </p:grpSpPr>
          <p:pic>
            <p:nvPicPr>
              <p:cNvPr id="12" name="Picture 11">
                <a:extLst>
                  <a:ext uri="{FF2B5EF4-FFF2-40B4-BE49-F238E27FC236}">
                    <a16:creationId xmlns:a16="http://schemas.microsoft.com/office/drawing/2014/main" id="{A6B75756-63A3-454D-834E-0F79C0AB9E29}"/>
                  </a:ext>
                </a:extLst>
              </p:cNvPr>
              <p:cNvPicPr>
                <a:picLocks noChangeAspect="1"/>
              </p:cNvPicPr>
              <p:nvPr/>
            </p:nvPicPr>
            <p:blipFill>
              <a:blip r:embed="rId6"/>
              <a:stretch>
                <a:fillRect/>
              </a:stretch>
            </p:blipFill>
            <p:spPr>
              <a:xfrm>
                <a:off x="31024597" y="6226123"/>
                <a:ext cx="10790171" cy="7285435"/>
              </a:xfrm>
              <a:prstGeom prst="rect">
                <a:avLst/>
              </a:prstGeom>
            </p:spPr>
          </p:pic>
          <p:sp>
            <p:nvSpPr>
              <p:cNvPr id="24" name="TextBox 23">
                <a:extLst>
                  <a:ext uri="{FF2B5EF4-FFF2-40B4-BE49-F238E27FC236}">
                    <a16:creationId xmlns:a16="http://schemas.microsoft.com/office/drawing/2014/main" id="{96D125D0-44DD-D34D-A1FC-04A81AC3933C}"/>
                  </a:ext>
                </a:extLst>
              </p:cNvPr>
              <p:cNvSpPr txBox="1"/>
              <p:nvPr/>
            </p:nvSpPr>
            <p:spPr>
              <a:xfrm>
                <a:off x="32345944" y="13529961"/>
                <a:ext cx="8147475" cy="461665"/>
              </a:xfrm>
              <a:prstGeom prst="rect">
                <a:avLst/>
              </a:prstGeom>
              <a:noFill/>
            </p:spPr>
            <p:txBody>
              <a:bodyPr wrap="square" rtlCol="0">
                <a:spAutoFit/>
              </a:bodyPr>
              <a:lstStyle/>
              <a:p>
                <a:pPr algn="ctr"/>
                <a:r>
                  <a:rPr lang="en-US" sz="2400" dirty="0"/>
                  <a:t>Table 1 Study Case in Midtown Council Displayed in Spreadsheet</a:t>
                </a:r>
              </a:p>
            </p:txBody>
          </p:sp>
        </p:grpSp>
        <p:grpSp>
          <p:nvGrpSpPr>
            <p:cNvPr id="46" name="Group 45">
              <a:extLst>
                <a:ext uri="{FF2B5EF4-FFF2-40B4-BE49-F238E27FC236}">
                  <a16:creationId xmlns:a16="http://schemas.microsoft.com/office/drawing/2014/main" id="{09986CBB-731A-B04F-88AC-EFB514B463C2}"/>
                </a:ext>
              </a:extLst>
            </p:cNvPr>
            <p:cNvGrpSpPr/>
            <p:nvPr/>
          </p:nvGrpSpPr>
          <p:grpSpPr>
            <a:xfrm>
              <a:off x="31517482" y="14102555"/>
              <a:ext cx="9804400" cy="5588091"/>
              <a:chOff x="31517482" y="14102555"/>
              <a:chExt cx="9804400" cy="5588091"/>
            </a:xfrm>
          </p:grpSpPr>
          <p:pic>
            <p:nvPicPr>
              <p:cNvPr id="14" name="Picture 13">
                <a:extLst>
                  <a:ext uri="{FF2B5EF4-FFF2-40B4-BE49-F238E27FC236}">
                    <a16:creationId xmlns:a16="http://schemas.microsoft.com/office/drawing/2014/main" id="{DA81D900-B59F-5241-8447-66EBDA6BB103}"/>
                  </a:ext>
                </a:extLst>
              </p:cNvPr>
              <p:cNvPicPr>
                <a:picLocks noChangeAspect="1"/>
              </p:cNvPicPr>
              <p:nvPr/>
            </p:nvPicPr>
            <p:blipFill>
              <a:blip r:embed="rId7"/>
              <a:stretch>
                <a:fillRect/>
              </a:stretch>
            </p:blipFill>
            <p:spPr>
              <a:xfrm>
                <a:off x="31517482" y="14102555"/>
                <a:ext cx="9804400" cy="5003800"/>
              </a:xfrm>
              <a:prstGeom prst="rect">
                <a:avLst/>
              </a:prstGeom>
            </p:spPr>
          </p:pic>
          <p:sp>
            <p:nvSpPr>
              <p:cNvPr id="33" name="TextBox 32">
                <a:extLst>
                  <a:ext uri="{FF2B5EF4-FFF2-40B4-BE49-F238E27FC236}">
                    <a16:creationId xmlns:a16="http://schemas.microsoft.com/office/drawing/2014/main" id="{1993504E-2337-BB45-9C5E-35729203B29A}"/>
                  </a:ext>
                </a:extLst>
              </p:cNvPr>
              <p:cNvSpPr txBox="1"/>
              <p:nvPr/>
            </p:nvSpPr>
            <p:spPr>
              <a:xfrm>
                <a:off x="31923731" y="19228981"/>
                <a:ext cx="8991902" cy="461665"/>
              </a:xfrm>
              <a:prstGeom prst="rect">
                <a:avLst/>
              </a:prstGeom>
              <a:noFill/>
            </p:spPr>
            <p:txBody>
              <a:bodyPr wrap="square" rtlCol="0">
                <a:spAutoFit/>
              </a:bodyPr>
              <a:lstStyle/>
              <a:p>
                <a:pPr algn="ctr"/>
                <a:r>
                  <a:rPr lang="en-US" sz="2400" dirty="0"/>
                  <a:t>Figure 3 Study Case in Midtown Council Displayed in Google Earth Pro</a:t>
                </a:r>
              </a:p>
            </p:txBody>
          </p:sp>
        </p:grpSp>
        <p:sp>
          <p:nvSpPr>
            <p:cNvPr id="35" name="TextBox 34">
              <a:extLst>
                <a:ext uri="{FF2B5EF4-FFF2-40B4-BE49-F238E27FC236}">
                  <a16:creationId xmlns:a16="http://schemas.microsoft.com/office/drawing/2014/main" id="{4B974340-0B13-F44E-B509-20C7FEE922DC}"/>
                </a:ext>
              </a:extLst>
            </p:cNvPr>
            <p:cNvSpPr txBox="1"/>
            <p:nvPr/>
          </p:nvSpPr>
          <p:spPr>
            <a:xfrm>
              <a:off x="29733536" y="19808013"/>
              <a:ext cx="13372288" cy="6401753"/>
            </a:xfrm>
            <a:prstGeom prst="rect">
              <a:avLst/>
            </a:prstGeom>
            <a:noFill/>
          </p:spPr>
          <p:txBody>
            <a:bodyPr wrap="square" rtlCol="0">
              <a:spAutoFit/>
            </a:bodyPr>
            <a:lstStyle/>
            <a:p>
              <a:pPr algn="just">
                <a:spcAft>
                  <a:spcPts val="1200"/>
                </a:spcAft>
              </a:pPr>
              <a:r>
                <a:rPr lang="en-US" sz="4000" dirty="0"/>
                <a:t>We take Midtown Council in Anchorage as a study case, other councils and locations can use similar methods, or apply the python module on our GitHub Repository. From the Table 1, a number of potential solar sites are identified, ranging from      70 W to 1500 W during Year 2018. Furthermore, displaying </a:t>
              </a:r>
              <a:r>
                <a:rPr lang="en-US" sz="4000" dirty="0" err="1"/>
                <a:t>kml</a:t>
              </a:r>
              <a:r>
                <a:rPr lang="en-US" sz="4000" dirty="0"/>
                <a:t> files in Google Earth Pro and Google Map makes it easy to locate the sites. For example, in Figure 3, the address of JL Tower, the possible PV solar energy can be readily seen.</a:t>
              </a:r>
            </a:p>
            <a:p>
              <a:pPr algn="just">
                <a:spcAft>
                  <a:spcPts val="1200"/>
                </a:spcAft>
              </a:pPr>
              <a:r>
                <a:rPr lang="en-US" sz="4000" dirty="0"/>
                <a:t>In a word, we successfully build </a:t>
              </a:r>
              <a:r>
                <a:rPr lang="en-US" sz="4000" b="1" dirty="0"/>
                <a:t>Solar Energy Calculation module</a:t>
              </a:r>
              <a:r>
                <a:rPr lang="en-US" sz="4000" dirty="0"/>
                <a:t> to identify and compute potential solar energy.</a:t>
              </a:r>
            </a:p>
          </p:txBody>
        </p:sp>
      </p:grpSp>
      <p:pic>
        <p:nvPicPr>
          <p:cNvPr id="47" name="Picture 46">
            <a:extLst>
              <a:ext uri="{FF2B5EF4-FFF2-40B4-BE49-F238E27FC236}">
                <a16:creationId xmlns:a16="http://schemas.microsoft.com/office/drawing/2014/main" id="{3ADB3C72-5A19-EA4F-86C6-24BA39AE42E6}"/>
              </a:ext>
            </a:extLst>
          </p:cNvPr>
          <p:cNvPicPr>
            <a:picLocks noChangeAspect="1"/>
          </p:cNvPicPr>
          <p:nvPr/>
        </p:nvPicPr>
        <p:blipFill>
          <a:blip r:embed="rId8"/>
          <a:stretch>
            <a:fillRect/>
          </a:stretch>
        </p:blipFill>
        <p:spPr>
          <a:xfrm>
            <a:off x="390329" y="28529064"/>
            <a:ext cx="12289536" cy="4397060"/>
          </a:xfrm>
          <a:prstGeom prst="rect">
            <a:avLst/>
          </a:prstGeom>
        </p:spPr>
      </p:pic>
      <p:grpSp>
        <p:nvGrpSpPr>
          <p:cNvPr id="52" name="Group 51">
            <a:extLst>
              <a:ext uri="{FF2B5EF4-FFF2-40B4-BE49-F238E27FC236}">
                <a16:creationId xmlns:a16="http://schemas.microsoft.com/office/drawing/2014/main" id="{11A378A5-2D3B-F641-8167-8B9AF7F6AEFB}"/>
              </a:ext>
            </a:extLst>
          </p:cNvPr>
          <p:cNvGrpSpPr/>
          <p:nvPr/>
        </p:nvGrpSpPr>
        <p:grpSpPr>
          <a:xfrm>
            <a:off x="15680170" y="5312857"/>
            <a:ext cx="13794130" cy="21784135"/>
            <a:chOff x="15500368" y="4656463"/>
            <a:chExt cx="13794130" cy="21784135"/>
          </a:xfrm>
        </p:grpSpPr>
        <p:sp>
          <p:nvSpPr>
            <p:cNvPr id="28" name="TextBox 27">
              <a:extLst>
                <a:ext uri="{FF2B5EF4-FFF2-40B4-BE49-F238E27FC236}">
                  <a16:creationId xmlns:a16="http://schemas.microsoft.com/office/drawing/2014/main" id="{6F67B3BF-4CC7-8143-99DC-EF0BBB10F46B}"/>
                </a:ext>
              </a:extLst>
            </p:cNvPr>
            <p:cNvSpPr txBox="1"/>
            <p:nvPr/>
          </p:nvSpPr>
          <p:spPr>
            <a:xfrm>
              <a:off x="15712394" y="4656463"/>
              <a:ext cx="13372288" cy="9633406"/>
            </a:xfrm>
            <a:prstGeom prst="rect">
              <a:avLst/>
            </a:prstGeom>
            <a:noFill/>
          </p:spPr>
          <p:txBody>
            <a:bodyPr wrap="square" rtlCol="0">
              <a:spAutoFit/>
            </a:bodyPr>
            <a:lstStyle/>
            <a:p>
              <a:pPr algn="just"/>
              <a:r>
                <a:rPr lang="en-US" sz="4000" b="1" dirty="0">
                  <a:solidFill>
                    <a:srgbClr val="00B050"/>
                  </a:solidFill>
                </a:rPr>
                <a:t>2. Calculate Solar Radiation</a:t>
              </a:r>
              <a:endParaRPr lang="en-US" sz="4000" dirty="0">
                <a:solidFill>
                  <a:srgbClr val="00B050"/>
                </a:solidFill>
              </a:endParaRPr>
            </a:p>
            <a:p>
              <a:pPr algn="just">
                <a:spcAft>
                  <a:spcPts val="1200"/>
                </a:spcAft>
              </a:pPr>
              <a:r>
                <a:rPr lang="en-US" sz="4000" dirty="0"/>
                <a:t>After masking, the remaining areas are used to calculate solar radiation. </a:t>
              </a:r>
              <a:r>
                <a:rPr lang="en-US" sz="4000" dirty="0" err="1"/>
                <a:t>Arcgis</a:t>
              </a:r>
              <a:r>
                <a:rPr lang="en-US" sz="4000" dirty="0"/>
                <a:t> has a powerful tool -- Solar Radiation tool, which can derive incoming solar radiation during a year. This is based on </a:t>
              </a:r>
              <a:r>
                <a:rPr lang="en-US" sz="4000" b="1" dirty="0"/>
                <a:t>hemispherical viewshed algorithm </a:t>
              </a:r>
              <a:r>
                <a:rPr lang="en-US" sz="4000" dirty="0"/>
                <a:t>developed by Rich and Fu, taking into account direct radiation and diffuse radiation. However, compared to System Advisor Model (SAM), this tool neglects local meteorological</a:t>
              </a:r>
              <a:r>
                <a:rPr lang="zh-CN" altLang="en-US" sz="4000" dirty="0"/>
                <a:t> </a:t>
              </a:r>
              <a:r>
                <a:rPr lang="en-US" altLang="zh-CN" sz="4000" dirty="0"/>
                <a:t>data, making the results less accurate.</a:t>
              </a:r>
              <a:endParaRPr lang="en-US" sz="4000" dirty="0"/>
            </a:p>
            <a:p>
              <a:pPr algn="just"/>
              <a:r>
                <a:rPr lang="en-US" sz="4000" b="1" dirty="0">
                  <a:solidFill>
                    <a:srgbClr val="00B050"/>
                  </a:solidFill>
                </a:rPr>
                <a:t>3. Compute Solar Energy</a:t>
              </a:r>
            </a:p>
            <a:p>
              <a:pPr algn="just"/>
              <a:r>
                <a:rPr lang="en-US" sz="4000" dirty="0"/>
                <a:t>Combining area of rooftops or parking lots and solar radiation they collect, we can attain the overall solar energy they produce. When converting into </a:t>
              </a:r>
              <a:r>
                <a:rPr lang="en-US" sz="4000" dirty="0" err="1"/>
                <a:t>kml</a:t>
              </a:r>
              <a:r>
                <a:rPr lang="en-US" sz="4000" dirty="0"/>
                <a:t> files, which can open by Google Earth Pro and Google Map, one can easily decide if it is worthwhile to planting solar panels in this specific location.</a:t>
              </a:r>
            </a:p>
          </p:txBody>
        </p:sp>
        <p:grpSp>
          <p:nvGrpSpPr>
            <p:cNvPr id="44" name="Group 43">
              <a:extLst>
                <a:ext uri="{FF2B5EF4-FFF2-40B4-BE49-F238E27FC236}">
                  <a16:creationId xmlns:a16="http://schemas.microsoft.com/office/drawing/2014/main" id="{93025EAA-63BE-D848-A75D-785F5B44E23C}"/>
                </a:ext>
              </a:extLst>
            </p:cNvPr>
            <p:cNvGrpSpPr/>
            <p:nvPr/>
          </p:nvGrpSpPr>
          <p:grpSpPr>
            <a:xfrm>
              <a:off x="15502577" y="14442538"/>
              <a:ext cx="13791921" cy="6621437"/>
              <a:chOff x="15215913" y="14135172"/>
              <a:chExt cx="13791921" cy="6621437"/>
            </a:xfrm>
          </p:grpSpPr>
          <p:pic>
            <p:nvPicPr>
              <p:cNvPr id="18" name="Picture 17">
                <a:extLst>
                  <a:ext uri="{FF2B5EF4-FFF2-40B4-BE49-F238E27FC236}">
                    <a16:creationId xmlns:a16="http://schemas.microsoft.com/office/drawing/2014/main" id="{745BF4C6-F08A-2642-8B41-BE5DE83F2A42}"/>
                  </a:ext>
                </a:extLst>
              </p:cNvPr>
              <p:cNvPicPr>
                <a:picLocks noChangeAspect="1"/>
              </p:cNvPicPr>
              <p:nvPr/>
            </p:nvPicPr>
            <p:blipFill>
              <a:blip r:embed="rId9"/>
              <a:stretch>
                <a:fillRect/>
              </a:stretch>
            </p:blipFill>
            <p:spPr>
              <a:xfrm>
                <a:off x="15215913" y="14135172"/>
                <a:ext cx="13791921" cy="5710717"/>
              </a:xfrm>
              <a:prstGeom prst="rect">
                <a:avLst/>
              </a:prstGeom>
            </p:spPr>
          </p:pic>
          <p:sp>
            <p:nvSpPr>
              <p:cNvPr id="17" name="TextBox 16">
                <a:extLst>
                  <a:ext uri="{FF2B5EF4-FFF2-40B4-BE49-F238E27FC236}">
                    <a16:creationId xmlns:a16="http://schemas.microsoft.com/office/drawing/2014/main" id="{05ED8D57-4E56-CC48-9F50-E8B4AE94A032}"/>
                  </a:ext>
                </a:extLst>
              </p:cNvPr>
              <p:cNvSpPr txBox="1"/>
              <p:nvPr/>
            </p:nvSpPr>
            <p:spPr>
              <a:xfrm>
                <a:off x="18395156" y="20294944"/>
                <a:ext cx="7100888" cy="461665"/>
              </a:xfrm>
              <a:prstGeom prst="rect">
                <a:avLst/>
              </a:prstGeom>
              <a:noFill/>
            </p:spPr>
            <p:txBody>
              <a:bodyPr wrap="square" rtlCol="0">
                <a:spAutoFit/>
              </a:bodyPr>
              <a:lstStyle/>
              <a:p>
                <a:pPr algn="ctr"/>
                <a:r>
                  <a:rPr lang="en-US" sz="2400" dirty="0"/>
                  <a:t>Figure 1 Flowchart of Methods and Approaches </a:t>
                </a:r>
              </a:p>
            </p:txBody>
          </p:sp>
        </p:grpSp>
        <p:sp>
          <p:nvSpPr>
            <p:cNvPr id="38" name="TextBox 37">
              <a:extLst>
                <a:ext uri="{FF2B5EF4-FFF2-40B4-BE49-F238E27FC236}">
                  <a16:creationId xmlns:a16="http://schemas.microsoft.com/office/drawing/2014/main" id="{C0F59F3D-7A2C-304D-8AF8-62848E851423}"/>
                </a:ext>
              </a:extLst>
            </p:cNvPr>
            <p:cNvSpPr txBox="1"/>
            <p:nvPr/>
          </p:nvSpPr>
          <p:spPr>
            <a:xfrm>
              <a:off x="18395156" y="25978933"/>
              <a:ext cx="7100888" cy="461665"/>
            </a:xfrm>
            <a:prstGeom prst="rect">
              <a:avLst/>
            </a:prstGeom>
            <a:noFill/>
          </p:spPr>
          <p:txBody>
            <a:bodyPr wrap="square" rtlCol="0">
              <a:spAutoFit/>
            </a:bodyPr>
            <a:lstStyle/>
            <a:p>
              <a:pPr algn="ctr"/>
              <a:r>
                <a:rPr lang="en-US" sz="2400" dirty="0"/>
                <a:t>Figure 2 Model Builder of Creating Masks</a:t>
              </a:r>
            </a:p>
          </p:txBody>
        </p:sp>
        <p:pic>
          <p:nvPicPr>
            <p:cNvPr id="49" name="Picture 48">
              <a:extLst>
                <a:ext uri="{FF2B5EF4-FFF2-40B4-BE49-F238E27FC236}">
                  <a16:creationId xmlns:a16="http://schemas.microsoft.com/office/drawing/2014/main" id="{5BB9FEB0-AC90-9346-9F92-2643F3F0194D}"/>
                </a:ext>
              </a:extLst>
            </p:cNvPr>
            <p:cNvPicPr>
              <a:picLocks noChangeAspect="1"/>
            </p:cNvPicPr>
            <p:nvPr/>
          </p:nvPicPr>
          <p:blipFill>
            <a:blip r:embed="rId10"/>
            <a:stretch>
              <a:fillRect/>
            </a:stretch>
          </p:blipFill>
          <p:spPr>
            <a:xfrm>
              <a:off x="15500368" y="21513030"/>
              <a:ext cx="13794130" cy="4022078"/>
            </a:xfrm>
            <a:prstGeom prst="rect">
              <a:avLst/>
            </a:prstGeom>
          </p:spPr>
        </p:pic>
      </p:grpSp>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581</TotalTime>
  <Words>693</Words>
  <Application>Microsoft Macintosh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等线</vt: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Prakash</dc:creator>
  <cp:lastModifiedBy>Cheng Zeng</cp:lastModifiedBy>
  <cp:revision>50</cp:revision>
  <dcterms:created xsi:type="dcterms:W3CDTF">2018-03-06T18:07:07Z</dcterms:created>
  <dcterms:modified xsi:type="dcterms:W3CDTF">2018-06-26T05:27:26Z</dcterms:modified>
</cp:coreProperties>
</file>