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C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712"/>
  </p:normalViewPr>
  <p:slideViewPr>
    <p:cSldViewPr snapToGrid="0" snapToObjects="1">
      <p:cViewPr varScale="1">
        <p:scale>
          <a:sx n="21" d="100"/>
          <a:sy n="21" d="100"/>
        </p:scale>
        <p:origin x="2856" y="2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42685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2175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50011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C27A1-BEB2-C84C-8355-1158A44B1DD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79963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4C27A1-BEB2-C84C-8355-1158A44B1DD2}" type="datetimeFigureOut">
              <a:rPr lang="en-US" smtClean="0"/>
              <a:t>6/24/18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1584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C27A1-BEB2-C84C-8355-1158A44B1DD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69408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C27A1-BEB2-C84C-8355-1158A44B1DD2}" type="datetimeFigureOut">
              <a:rPr lang="en-US" smtClean="0"/>
              <a:t>6/24/18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5116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C27A1-BEB2-C84C-8355-1158A44B1DD2}" type="datetimeFigureOut">
              <a:rPr lang="en-US" smtClean="0"/>
              <a:t>6/24/18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37948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C27A1-BEB2-C84C-8355-1158A44B1DD2}" type="datetimeFigureOut">
              <a:rPr lang="en-US" smtClean="0"/>
              <a:t>6/24/18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20910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69986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4C27A1-BEB2-C84C-8355-1158A44B1DD2}" type="datetimeFigureOut">
              <a:rPr lang="en-US" smtClean="0"/>
              <a:t>6/24/18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BD961-7CD0-9D49-BC03-74329B20B2CD}" type="slidenum">
              <a:rPr lang="en-US" smtClean="0"/>
              <a:t>‹#›</a:t>
            </a:fld>
            <a:endParaRPr lang="en-US"/>
          </a:p>
        </p:txBody>
      </p:sp>
    </p:spTree>
    <p:extLst>
      <p:ext uri="{BB962C8B-B14F-4D97-AF65-F5344CB8AC3E}">
        <p14:creationId xmlns:p14="http://schemas.microsoft.com/office/powerpoint/2010/main" val="290792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34C27A1-BEB2-C84C-8355-1158A44B1DD2}" type="datetimeFigureOut">
              <a:rPr lang="en-US" smtClean="0"/>
              <a:t>6/24/18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DABD961-7CD0-9D49-BC03-74329B20B2CD}" type="slidenum">
              <a:rPr lang="en-US" smtClean="0"/>
              <a:t>‹#›</a:t>
            </a:fld>
            <a:endParaRPr lang="en-US"/>
          </a:p>
        </p:txBody>
      </p:sp>
    </p:spTree>
    <p:extLst>
      <p:ext uri="{BB962C8B-B14F-4D97-AF65-F5344CB8AC3E}">
        <p14:creationId xmlns:p14="http://schemas.microsoft.com/office/powerpoint/2010/main" val="27074075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4586F-5BD3-534B-9D24-D84B0EECFF45}"/>
              </a:ext>
            </a:extLst>
          </p:cNvPr>
          <p:cNvPicPr>
            <a:picLocks noChangeAspect="1"/>
          </p:cNvPicPr>
          <p:nvPr/>
        </p:nvPicPr>
        <p:blipFill>
          <a:blip r:embed="rId2"/>
          <a:stretch>
            <a:fillRect/>
          </a:stretch>
        </p:blipFill>
        <p:spPr>
          <a:xfrm>
            <a:off x="-92744" y="28762128"/>
            <a:ext cx="14582956" cy="4014409"/>
          </a:xfrm>
          <a:prstGeom prst="rect">
            <a:avLst/>
          </a:prstGeom>
        </p:spPr>
      </p:pic>
      <p:sp>
        <p:nvSpPr>
          <p:cNvPr id="6" name="Rectangle 5">
            <a:extLst>
              <a:ext uri="{FF2B5EF4-FFF2-40B4-BE49-F238E27FC236}">
                <a16:creationId xmlns:a16="http://schemas.microsoft.com/office/drawing/2014/main" id="{6CE24836-9224-2043-9C2C-4B32792337D6}"/>
              </a:ext>
            </a:extLst>
          </p:cNvPr>
          <p:cNvSpPr/>
          <p:nvPr/>
        </p:nvSpPr>
        <p:spPr>
          <a:xfrm>
            <a:off x="0" y="28273828"/>
            <a:ext cx="43891200" cy="377371"/>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318F039A-3D91-F647-8423-99B8C469018D}"/>
              </a:ext>
            </a:extLst>
          </p:cNvPr>
          <p:cNvSpPr/>
          <p:nvPr/>
        </p:nvSpPr>
        <p:spPr>
          <a:xfrm>
            <a:off x="0" y="0"/>
            <a:ext cx="43891200" cy="383177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F0C49E11-A6A1-9641-B20F-5E8307683A7B}"/>
              </a:ext>
            </a:extLst>
          </p:cNvPr>
          <p:cNvSpPr txBox="1"/>
          <p:nvPr/>
        </p:nvSpPr>
        <p:spPr>
          <a:xfrm>
            <a:off x="9631284" y="431921"/>
            <a:ext cx="23600228" cy="1323439"/>
          </a:xfrm>
          <a:prstGeom prst="rect">
            <a:avLst/>
          </a:prstGeom>
          <a:noFill/>
        </p:spPr>
        <p:txBody>
          <a:bodyPr wrap="square" rtlCol="0">
            <a:spAutoFit/>
          </a:bodyPr>
          <a:lstStyle/>
          <a:p>
            <a:pPr algn="ctr"/>
            <a:r>
              <a:rPr lang="en-US" sz="8000" b="1" dirty="0"/>
              <a:t>Solar PV Siting Survey for Anchorage, Alaska</a:t>
            </a:r>
          </a:p>
        </p:txBody>
      </p:sp>
      <p:sp>
        <p:nvSpPr>
          <p:cNvPr id="10" name="TextBox 9">
            <a:extLst>
              <a:ext uri="{FF2B5EF4-FFF2-40B4-BE49-F238E27FC236}">
                <a16:creationId xmlns:a16="http://schemas.microsoft.com/office/drawing/2014/main" id="{6D20E6CB-6E60-184B-96FC-42261BC39734}"/>
              </a:ext>
            </a:extLst>
          </p:cNvPr>
          <p:cNvSpPr txBox="1"/>
          <p:nvPr/>
        </p:nvSpPr>
        <p:spPr>
          <a:xfrm>
            <a:off x="9631284" y="1679449"/>
            <a:ext cx="23600228" cy="1015663"/>
          </a:xfrm>
          <a:prstGeom prst="rect">
            <a:avLst/>
          </a:prstGeom>
          <a:noFill/>
        </p:spPr>
        <p:txBody>
          <a:bodyPr wrap="square" rtlCol="0">
            <a:spAutoFit/>
          </a:bodyPr>
          <a:lstStyle/>
          <a:p>
            <a:pPr algn="ctr"/>
            <a:r>
              <a:rPr lang="en-US" sz="6000" dirty="0" err="1">
                <a:latin typeface="Helvetica" pitchFamily="2" charset="0"/>
              </a:rPr>
              <a:t>Jingtian</a:t>
            </a:r>
            <a:r>
              <a:rPr lang="en-US" sz="6000" dirty="0">
                <a:latin typeface="Helvetica" pitchFamily="2" charset="0"/>
              </a:rPr>
              <a:t> Zhang, Cheng Zeng, </a:t>
            </a:r>
            <a:r>
              <a:rPr lang="en-US" sz="6000" dirty="0" err="1">
                <a:latin typeface="Helvetica" pitchFamily="2" charset="0"/>
              </a:rPr>
              <a:t>Yuening</a:t>
            </a:r>
            <a:r>
              <a:rPr lang="en-US" sz="6000" dirty="0">
                <a:latin typeface="Helvetica" pitchFamily="2" charset="0"/>
              </a:rPr>
              <a:t> Wang</a:t>
            </a:r>
          </a:p>
        </p:txBody>
      </p:sp>
      <p:sp>
        <p:nvSpPr>
          <p:cNvPr id="11" name="Rectangle 10">
            <a:extLst>
              <a:ext uri="{FF2B5EF4-FFF2-40B4-BE49-F238E27FC236}">
                <a16:creationId xmlns:a16="http://schemas.microsoft.com/office/drawing/2014/main" id="{96768FF7-0C19-9244-A460-B71ECB61E04A}"/>
              </a:ext>
            </a:extLst>
          </p:cNvPr>
          <p:cNvSpPr/>
          <p:nvPr/>
        </p:nvSpPr>
        <p:spPr>
          <a:xfrm>
            <a:off x="0" y="3831771"/>
            <a:ext cx="43891200" cy="377371"/>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TextBox 15">
            <a:extLst>
              <a:ext uri="{FF2B5EF4-FFF2-40B4-BE49-F238E27FC236}">
                <a16:creationId xmlns:a16="http://schemas.microsoft.com/office/drawing/2014/main" id="{532F8CD2-EA13-BE42-AA34-532234B28EEA}"/>
              </a:ext>
            </a:extLst>
          </p:cNvPr>
          <p:cNvSpPr txBox="1"/>
          <p:nvPr/>
        </p:nvSpPr>
        <p:spPr>
          <a:xfrm>
            <a:off x="13841878" y="2610223"/>
            <a:ext cx="15179040" cy="1015663"/>
          </a:xfrm>
          <a:prstGeom prst="rect">
            <a:avLst/>
          </a:prstGeom>
          <a:noFill/>
        </p:spPr>
        <p:txBody>
          <a:bodyPr wrap="square" rtlCol="0">
            <a:spAutoFit/>
          </a:bodyPr>
          <a:lstStyle/>
          <a:p>
            <a:pPr algn="ctr"/>
            <a:r>
              <a:rPr lang="en-US" sz="6000" dirty="0"/>
              <a:t>https://</a:t>
            </a:r>
            <a:r>
              <a:rPr lang="en-US" sz="6000" dirty="0" err="1"/>
              <a:t>github.com</a:t>
            </a:r>
            <a:r>
              <a:rPr lang="en-US" sz="6000" dirty="0"/>
              <a:t>/</a:t>
            </a:r>
            <a:r>
              <a:rPr lang="en-US" sz="6000" dirty="0" err="1"/>
              <a:t>Yueningwang</a:t>
            </a:r>
            <a:r>
              <a:rPr lang="en-US" sz="6000" dirty="0"/>
              <a:t>/ASAP</a:t>
            </a:r>
          </a:p>
        </p:txBody>
      </p:sp>
      <p:sp>
        <p:nvSpPr>
          <p:cNvPr id="20" name="TextBox 19">
            <a:extLst>
              <a:ext uri="{FF2B5EF4-FFF2-40B4-BE49-F238E27FC236}">
                <a16:creationId xmlns:a16="http://schemas.microsoft.com/office/drawing/2014/main" id="{3C6FEC06-C7DB-F043-8114-F807422D6323}"/>
              </a:ext>
            </a:extLst>
          </p:cNvPr>
          <p:cNvSpPr txBox="1"/>
          <p:nvPr/>
        </p:nvSpPr>
        <p:spPr>
          <a:xfrm>
            <a:off x="30541200" y="4802301"/>
            <a:ext cx="11756968" cy="1569660"/>
          </a:xfrm>
          <a:prstGeom prst="rect">
            <a:avLst/>
          </a:prstGeom>
          <a:noFill/>
        </p:spPr>
        <p:txBody>
          <a:bodyPr wrap="square" rtlCol="0">
            <a:spAutoFit/>
          </a:bodyPr>
          <a:lstStyle/>
          <a:p>
            <a:r>
              <a:rPr lang="en-US" sz="9600" dirty="0"/>
              <a:t>Results and Conclusion</a:t>
            </a:r>
          </a:p>
        </p:txBody>
      </p:sp>
      <p:sp>
        <p:nvSpPr>
          <p:cNvPr id="21" name="TextBox 20">
            <a:extLst>
              <a:ext uri="{FF2B5EF4-FFF2-40B4-BE49-F238E27FC236}">
                <a16:creationId xmlns:a16="http://schemas.microsoft.com/office/drawing/2014/main" id="{9593D2B8-478A-3740-BC96-6415A1872938}"/>
              </a:ext>
            </a:extLst>
          </p:cNvPr>
          <p:cNvSpPr txBox="1"/>
          <p:nvPr/>
        </p:nvSpPr>
        <p:spPr>
          <a:xfrm>
            <a:off x="379141" y="4656463"/>
            <a:ext cx="14849856" cy="1569660"/>
          </a:xfrm>
          <a:prstGeom prst="rect">
            <a:avLst/>
          </a:prstGeom>
          <a:noFill/>
        </p:spPr>
        <p:txBody>
          <a:bodyPr wrap="square" rtlCol="0">
            <a:spAutoFit/>
          </a:bodyPr>
          <a:lstStyle/>
          <a:p>
            <a:r>
              <a:rPr lang="en-US" sz="9600" dirty="0"/>
              <a:t>Background and Introduction</a:t>
            </a:r>
          </a:p>
        </p:txBody>
      </p:sp>
      <p:sp>
        <p:nvSpPr>
          <p:cNvPr id="22" name="TextBox 21">
            <a:extLst>
              <a:ext uri="{FF2B5EF4-FFF2-40B4-BE49-F238E27FC236}">
                <a16:creationId xmlns:a16="http://schemas.microsoft.com/office/drawing/2014/main" id="{E00ACA9B-E282-644E-A8E3-1C14FEABDD3C}"/>
              </a:ext>
            </a:extLst>
          </p:cNvPr>
          <p:cNvSpPr txBox="1"/>
          <p:nvPr/>
        </p:nvSpPr>
        <p:spPr>
          <a:xfrm>
            <a:off x="1339260" y="16781856"/>
            <a:ext cx="12929616" cy="1569660"/>
          </a:xfrm>
          <a:prstGeom prst="rect">
            <a:avLst/>
          </a:prstGeom>
          <a:noFill/>
        </p:spPr>
        <p:txBody>
          <a:bodyPr wrap="square" rtlCol="0">
            <a:spAutoFit/>
          </a:bodyPr>
          <a:lstStyle/>
          <a:p>
            <a:r>
              <a:rPr lang="en-US" sz="9600" dirty="0"/>
              <a:t>Methods and Approaches</a:t>
            </a:r>
          </a:p>
        </p:txBody>
      </p:sp>
      <p:sp>
        <p:nvSpPr>
          <p:cNvPr id="23" name="TextBox 22">
            <a:extLst>
              <a:ext uri="{FF2B5EF4-FFF2-40B4-BE49-F238E27FC236}">
                <a16:creationId xmlns:a16="http://schemas.microsoft.com/office/drawing/2014/main" id="{EF7862D2-C8CF-1745-A6CB-9894A2D4F753}"/>
              </a:ext>
            </a:extLst>
          </p:cNvPr>
          <p:cNvSpPr txBox="1"/>
          <p:nvPr/>
        </p:nvSpPr>
        <p:spPr>
          <a:xfrm>
            <a:off x="1117924" y="6456454"/>
            <a:ext cx="13372288" cy="10095071"/>
          </a:xfrm>
          <a:prstGeom prst="rect">
            <a:avLst/>
          </a:prstGeom>
          <a:noFill/>
        </p:spPr>
        <p:txBody>
          <a:bodyPr wrap="square" rtlCol="0">
            <a:spAutoFit/>
          </a:bodyPr>
          <a:lstStyle/>
          <a:p>
            <a:pPr algn="just">
              <a:spcAft>
                <a:spcPts val="1200"/>
              </a:spcAft>
            </a:pPr>
            <a:r>
              <a:rPr lang="en-US" sz="4000" dirty="0"/>
              <a:t>Solar energy, one of the green energy, has attracted much attention because of its abundance. The most commonly used device to convert solar energy to electricity is solar panels. However, locating suitable place to install solar panels is time-consuming and inefficient.</a:t>
            </a:r>
          </a:p>
          <a:p>
            <a:pPr algn="just"/>
            <a:r>
              <a:rPr lang="en-US" sz="4000" dirty="0"/>
              <a:t>In this project, we focus on predicting potential solar sites, including rooftops, parking lots and parking structures for commercial photovoltaics. Solar energy calculation model is built based on packages in </a:t>
            </a:r>
            <a:r>
              <a:rPr lang="en-US" sz="4000" dirty="0" err="1"/>
              <a:t>Arcgis</a:t>
            </a:r>
            <a:r>
              <a:rPr lang="en-US" sz="4000" dirty="0"/>
              <a:t> Desktop software, such as aspect, slope and solar radiation. The input is Light Detection and Ranging (LIDAR) data, a remote sensing method utilized by the government. The output is </a:t>
            </a:r>
            <a:r>
              <a:rPr lang="en-US" sz="4000" dirty="0" err="1"/>
              <a:t>kml</a:t>
            </a:r>
            <a:r>
              <a:rPr lang="en-US" sz="4000" dirty="0"/>
              <a:t> files, which can be displayed in Google Earth Pro and Google Map. Unlike other PV estimation projects, our project takes omission of HVAC systems, vents and pipes on rooftops, and parking lots on the ground into consideration.</a:t>
            </a:r>
          </a:p>
        </p:txBody>
      </p:sp>
      <p:sp>
        <p:nvSpPr>
          <p:cNvPr id="26" name="TextBox 25">
            <a:extLst>
              <a:ext uri="{FF2B5EF4-FFF2-40B4-BE49-F238E27FC236}">
                <a16:creationId xmlns:a16="http://schemas.microsoft.com/office/drawing/2014/main" id="{0B2DE974-34F8-3746-8309-04E4B1BF8865}"/>
              </a:ext>
            </a:extLst>
          </p:cNvPr>
          <p:cNvSpPr txBox="1"/>
          <p:nvPr/>
        </p:nvSpPr>
        <p:spPr>
          <a:xfrm>
            <a:off x="34529702" y="14658699"/>
            <a:ext cx="6741823" cy="3785652"/>
          </a:xfrm>
          <a:prstGeom prst="rect">
            <a:avLst/>
          </a:prstGeom>
          <a:noFill/>
        </p:spPr>
        <p:txBody>
          <a:bodyPr wrap="square" rtlCol="0">
            <a:spAutoFit/>
          </a:bodyPr>
          <a:lstStyle/>
          <a:p>
            <a:r>
              <a:rPr lang="en-US" sz="6000" dirty="0"/>
              <a:t>Table,</a:t>
            </a:r>
          </a:p>
          <a:p>
            <a:r>
              <a:rPr lang="en-US" sz="6000" dirty="0"/>
              <a:t>Raster</a:t>
            </a:r>
          </a:p>
          <a:p>
            <a:r>
              <a:rPr lang="en-US" sz="6000" dirty="0"/>
              <a:t>Google earth</a:t>
            </a:r>
          </a:p>
          <a:p>
            <a:r>
              <a:rPr lang="en-US" sz="6000" dirty="0"/>
              <a:t>Google map</a:t>
            </a:r>
          </a:p>
        </p:txBody>
      </p:sp>
      <p:sp>
        <p:nvSpPr>
          <p:cNvPr id="2" name="TextBox 1">
            <a:extLst>
              <a:ext uri="{FF2B5EF4-FFF2-40B4-BE49-F238E27FC236}">
                <a16:creationId xmlns:a16="http://schemas.microsoft.com/office/drawing/2014/main" id="{73117CEB-3247-FC4E-A988-DD4EC9ECB266}"/>
              </a:ext>
            </a:extLst>
          </p:cNvPr>
          <p:cNvSpPr txBox="1"/>
          <p:nvPr/>
        </p:nvSpPr>
        <p:spPr>
          <a:xfrm>
            <a:off x="32422985" y="22750608"/>
            <a:ext cx="10955259" cy="1323439"/>
          </a:xfrm>
          <a:prstGeom prst="rect">
            <a:avLst/>
          </a:prstGeom>
          <a:noFill/>
        </p:spPr>
        <p:txBody>
          <a:bodyPr wrap="square" rtlCol="0">
            <a:spAutoFit/>
          </a:bodyPr>
          <a:lstStyle/>
          <a:p>
            <a:r>
              <a:rPr lang="en-US" sz="4000" dirty="0"/>
              <a:t>Reference:</a:t>
            </a:r>
          </a:p>
          <a:p>
            <a:r>
              <a:rPr lang="en-US" sz="4000" dirty="0"/>
              <a:t>[1]</a:t>
            </a:r>
          </a:p>
        </p:txBody>
      </p:sp>
      <p:sp>
        <p:nvSpPr>
          <p:cNvPr id="27" name="TextBox 26">
            <a:extLst>
              <a:ext uri="{FF2B5EF4-FFF2-40B4-BE49-F238E27FC236}">
                <a16:creationId xmlns:a16="http://schemas.microsoft.com/office/drawing/2014/main" id="{52E5D4F0-B15F-E442-869D-0E21E8A68E0A}"/>
              </a:ext>
            </a:extLst>
          </p:cNvPr>
          <p:cNvSpPr txBox="1"/>
          <p:nvPr/>
        </p:nvSpPr>
        <p:spPr>
          <a:xfrm>
            <a:off x="1117924" y="18784665"/>
            <a:ext cx="13372288" cy="9017853"/>
          </a:xfrm>
          <a:prstGeom prst="rect">
            <a:avLst/>
          </a:prstGeom>
          <a:noFill/>
        </p:spPr>
        <p:txBody>
          <a:bodyPr wrap="square" rtlCol="0">
            <a:spAutoFit/>
          </a:bodyPr>
          <a:lstStyle/>
          <a:p>
            <a:pPr algn="just">
              <a:spcAft>
                <a:spcPts val="1200"/>
              </a:spcAft>
            </a:pPr>
            <a:r>
              <a:rPr lang="en-US" sz="4000" dirty="0"/>
              <a:t>In order to compute solar energy, three steps are followed to complete the workflow:</a:t>
            </a:r>
          </a:p>
          <a:p>
            <a:pPr algn="just"/>
            <a:r>
              <a:rPr lang="en-US" sz="4000" b="1" dirty="0"/>
              <a:t>1. Create Masks</a:t>
            </a:r>
          </a:p>
          <a:p>
            <a:pPr algn="just">
              <a:spcAft>
                <a:spcPts val="1200"/>
              </a:spcAft>
            </a:pPr>
            <a:r>
              <a:rPr lang="en-US" sz="4000" dirty="0"/>
              <a:t>First, we need to filter location generating high solar energy. In this case, three conditions are chosen to consider, i.e. </a:t>
            </a:r>
            <a:r>
              <a:rPr lang="en-US" sz="4000" b="1" dirty="0" err="1"/>
              <a:t>hillshade</a:t>
            </a:r>
            <a:r>
              <a:rPr lang="en-US" sz="4000" b="1" dirty="0"/>
              <a:t>, aspect and slope</a:t>
            </a:r>
            <a:r>
              <a:rPr lang="en-US" sz="4000" dirty="0"/>
              <a:t>. </a:t>
            </a:r>
            <a:r>
              <a:rPr lang="en-US" sz="4000" dirty="0" err="1"/>
              <a:t>Hillshade</a:t>
            </a:r>
            <a:r>
              <a:rPr lang="en-US" sz="4000" dirty="0"/>
              <a:t> eliminates places where the sun is blocked by other buildings so they cannot receive high solar radiation. The aspect of the solar panels should be south facing or horizontal to have a higher solar power output because Anchorage is located in the northern hemisphere. Slope allows for installing solar panels, which means slope should be less than 35 degrees. All three conditions create masks to detect spots proper to obtain solar energy.</a:t>
            </a:r>
          </a:p>
          <a:p>
            <a:pPr algn="just">
              <a:spcAft>
                <a:spcPts val="1200"/>
              </a:spcAft>
            </a:pPr>
            <a:r>
              <a:rPr lang="en-US" sz="4000" b="1" dirty="0"/>
              <a:t>2. Calculate Solar Radiation</a:t>
            </a:r>
          </a:p>
        </p:txBody>
      </p:sp>
      <p:sp>
        <p:nvSpPr>
          <p:cNvPr id="28" name="TextBox 27">
            <a:extLst>
              <a:ext uri="{FF2B5EF4-FFF2-40B4-BE49-F238E27FC236}">
                <a16:creationId xmlns:a16="http://schemas.microsoft.com/office/drawing/2014/main" id="{6F67B3BF-4CC7-8143-99DC-EF0BBB10F46B}"/>
              </a:ext>
            </a:extLst>
          </p:cNvPr>
          <p:cNvSpPr txBox="1"/>
          <p:nvPr/>
        </p:nvSpPr>
        <p:spPr>
          <a:xfrm>
            <a:off x="15425732" y="4654801"/>
            <a:ext cx="13372288" cy="8863965"/>
          </a:xfrm>
          <a:prstGeom prst="rect">
            <a:avLst/>
          </a:prstGeom>
          <a:noFill/>
        </p:spPr>
        <p:txBody>
          <a:bodyPr wrap="square" rtlCol="0">
            <a:spAutoFit/>
          </a:bodyPr>
          <a:lstStyle/>
          <a:p>
            <a:pPr algn="just">
              <a:spcAft>
                <a:spcPts val="1200"/>
              </a:spcAft>
            </a:pPr>
            <a:r>
              <a:rPr lang="en-US" sz="4000" dirty="0"/>
              <a:t>After masking, the remaining areas are used to calculate solar radiation. </a:t>
            </a:r>
            <a:r>
              <a:rPr lang="en-US" sz="4000" dirty="0" err="1"/>
              <a:t>Arcgis</a:t>
            </a:r>
            <a:r>
              <a:rPr lang="en-US" sz="4000" dirty="0"/>
              <a:t> has a powerful tool -- Solar Radiation tool, which can derive incoming solar radiation during a year. This is based on </a:t>
            </a:r>
            <a:r>
              <a:rPr lang="en-US" sz="4000" b="1" dirty="0"/>
              <a:t>hemispherical viewshed algorithm </a:t>
            </a:r>
            <a:r>
              <a:rPr lang="en-US" sz="4000" dirty="0"/>
              <a:t>developed by Rich and Fu, taking into account direct radiation and diffuse radiation. However, compared to System Advisor Model (SAM), this tool neglects local meteorological</a:t>
            </a:r>
            <a:r>
              <a:rPr lang="zh-CN" altLang="en-US" sz="4000" dirty="0"/>
              <a:t> </a:t>
            </a:r>
            <a:r>
              <a:rPr lang="en-US" altLang="zh-CN" sz="4000" dirty="0"/>
              <a:t>data, making the results less accurate.</a:t>
            </a:r>
            <a:endParaRPr lang="en-US" sz="4000" dirty="0"/>
          </a:p>
          <a:p>
            <a:pPr algn="just"/>
            <a:r>
              <a:rPr lang="en-US" sz="4000" b="1" dirty="0"/>
              <a:t>3. Compute Solar Energy</a:t>
            </a:r>
          </a:p>
          <a:p>
            <a:pPr algn="just"/>
            <a:r>
              <a:rPr lang="en-US" sz="4000" dirty="0"/>
              <a:t>Combining area of rooftops or parking lots and solar radiation they collect, we can attain the overall solar energy they produce. When converting into </a:t>
            </a:r>
            <a:r>
              <a:rPr lang="en-US" sz="4000" dirty="0" err="1"/>
              <a:t>kml</a:t>
            </a:r>
            <a:r>
              <a:rPr lang="en-US" sz="4000" dirty="0"/>
              <a:t> files, which can open by Google Earth Pro and Google Map, one can easily decide if it is worthwhile to planting solar panels in this specific location.</a:t>
            </a:r>
          </a:p>
        </p:txBody>
      </p:sp>
      <p:sp>
        <p:nvSpPr>
          <p:cNvPr id="29" name="TextBox 28">
            <a:extLst>
              <a:ext uri="{FF2B5EF4-FFF2-40B4-BE49-F238E27FC236}">
                <a16:creationId xmlns:a16="http://schemas.microsoft.com/office/drawing/2014/main" id="{9F33EA44-5A94-6F40-9E72-F124B4B0059A}"/>
              </a:ext>
            </a:extLst>
          </p:cNvPr>
          <p:cNvSpPr txBox="1"/>
          <p:nvPr/>
        </p:nvSpPr>
        <p:spPr>
          <a:xfrm>
            <a:off x="29733540" y="6452630"/>
            <a:ext cx="13372288" cy="1477328"/>
          </a:xfrm>
          <a:prstGeom prst="rect">
            <a:avLst/>
          </a:prstGeom>
          <a:noFill/>
        </p:spPr>
        <p:txBody>
          <a:bodyPr wrap="square" rtlCol="0">
            <a:spAutoFit/>
          </a:bodyPr>
          <a:lstStyle/>
          <a:p>
            <a:pPr algn="just">
              <a:spcAft>
                <a:spcPts val="1200"/>
              </a:spcAft>
            </a:pPr>
            <a:r>
              <a:rPr lang="en-US" sz="4000" dirty="0" err="1"/>
              <a:t>Sadffd</a:t>
            </a:r>
            <a:endParaRPr lang="en-US" sz="4000" dirty="0"/>
          </a:p>
          <a:p>
            <a:pPr algn="just">
              <a:spcAft>
                <a:spcPts val="1200"/>
              </a:spcAft>
            </a:pPr>
            <a:endParaRPr lang="en-US" sz="4000" dirty="0"/>
          </a:p>
        </p:txBody>
      </p:sp>
      <p:pic>
        <p:nvPicPr>
          <p:cNvPr id="18" name="Picture 17">
            <a:extLst>
              <a:ext uri="{FF2B5EF4-FFF2-40B4-BE49-F238E27FC236}">
                <a16:creationId xmlns:a16="http://schemas.microsoft.com/office/drawing/2014/main" id="{745BF4C6-F08A-2642-8B41-BE5DE83F2A42}"/>
              </a:ext>
            </a:extLst>
          </p:cNvPr>
          <p:cNvPicPr>
            <a:picLocks noChangeAspect="1"/>
          </p:cNvPicPr>
          <p:nvPr/>
        </p:nvPicPr>
        <p:blipFill>
          <a:blip r:embed="rId3"/>
          <a:stretch>
            <a:fillRect/>
          </a:stretch>
        </p:blipFill>
        <p:spPr>
          <a:xfrm>
            <a:off x="15228997" y="13749097"/>
            <a:ext cx="13791921" cy="5710717"/>
          </a:xfrm>
          <a:prstGeom prst="rect">
            <a:avLst/>
          </a:prstGeom>
        </p:spPr>
      </p:pic>
      <p:pic>
        <p:nvPicPr>
          <p:cNvPr id="30" name="Picture 29">
            <a:extLst>
              <a:ext uri="{FF2B5EF4-FFF2-40B4-BE49-F238E27FC236}">
                <a16:creationId xmlns:a16="http://schemas.microsoft.com/office/drawing/2014/main" id="{C10C417F-A657-B347-BDB6-DC69502813D4}"/>
              </a:ext>
            </a:extLst>
          </p:cNvPr>
          <p:cNvPicPr>
            <a:picLocks noChangeAspect="1"/>
          </p:cNvPicPr>
          <p:nvPr/>
        </p:nvPicPr>
        <p:blipFill>
          <a:blip r:embed="rId4"/>
          <a:stretch>
            <a:fillRect/>
          </a:stretch>
        </p:blipFill>
        <p:spPr>
          <a:xfrm>
            <a:off x="15228997" y="20178203"/>
            <a:ext cx="13791921" cy="6321753"/>
          </a:xfrm>
          <a:prstGeom prst="rect">
            <a:avLst/>
          </a:prstGeom>
        </p:spPr>
      </p:pic>
      <p:pic>
        <p:nvPicPr>
          <p:cNvPr id="19" name="Picture 18">
            <a:extLst>
              <a:ext uri="{FF2B5EF4-FFF2-40B4-BE49-F238E27FC236}">
                <a16:creationId xmlns:a16="http://schemas.microsoft.com/office/drawing/2014/main" id="{F5A4AA79-62C7-9A48-B701-2CE960A715F7}"/>
              </a:ext>
            </a:extLst>
          </p:cNvPr>
          <p:cNvPicPr>
            <a:picLocks noChangeAspect="1"/>
          </p:cNvPicPr>
          <p:nvPr/>
        </p:nvPicPr>
        <p:blipFill>
          <a:blip r:embed="rId5"/>
          <a:stretch>
            <a:fillRect/>
          </a:stretch>
        </p:blipFill>
        <p:spPr>
          <a:xfrm>
            <a:off x="14702076" y="28803868"/>
            <a:ext cx="13458644" cy="3930931"/>
          </a:xfrm>
          <a:prstGeom prst="rect">
            <a:avLst/>
          </a:prstGeom>
        </p:spPr>
      </p:pic>
      <p:pic>
        <p:nvPicPr>
          <p:cNvPr id="34" name="Picture 33">
            <a:extLst>
              <a:ext uri="{FF2B5EF4-FFF2-40B4-BE49-F238E27FC236}">
                <a16:creationId xmlns:a16="http://schemas.microsoft.com/office/drawing/2014/main" id="{63756A44-AD86-474C-8DCD-C5A171C74CB3}"/>
              </a:ext>
            </a:extLst>
          </p:cNvPr>
          <p:cNvPicPr>
            <a:picLocks noChangeAspect="1"/>
          </p:cNvPicPr>
          <p:nvPr/>
        </p:nvPicPr>
        <p:blipFill>
          <a:blip r:embed="rId6"/>
          <a:stretch>
            <a:fillRect/>
          </a:stretch>
        </p:blipFill>
        <p:spPr>
          <a:xfrm>
            <a:off x="30182931" y="29465394"/>
            <a:ext cx="12473505" cy="2524400"/>
          </a:xfrm>
          <a:prstGeom prst="rect">
            <a:avLst/>
          </a:prstGeom>
        </p:spPr>
      </p:pic>
    </p:spTree>
    <p:extLst>
      <p:ext uri="{BB962C8B-B14F-4D97-AF65-F5344CB8AC3E}">
        <p14:creationId xmlns:p14="http://schemas.microsoft.com/office/powerpoint/2010/main" val="2780624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436</TotalTime>
  <Words>485</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等线</vt: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Prakash</dc:creator>
  <cp:lastModifiedBy>Cheng Zeng</cp:lastModifiedBy>
  <cp:revision>36</cp:revision>
  <dcterms:created xsi:type="dcterms:W3CDTF">2018-03-06T18:07:07Z</dcterms:created>
  <dcterms:modified xsi:type="dcterms:W3CDTF">2018-06-25T06:48:25Z</dcterms:modified>
</cp:coreProperties>
</file>