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2C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715"/>
  </p:normalViewPr>
  <p:slideViewPr>
    <p:cSldViewPr snapToGrid="0" snapToObjects="1">
      <p:cViewPr>
        <p:scale>
          <a:sx n="58" d="100"/>
          <a:sy n="58" d="100"/>
        </p:scale>
        <p:origin x="240" y="-372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6/19/18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742685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6/19/18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721753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6/19/18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50011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6/19/18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79963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4C27A1-BEB2-C84C-8355-1158A44B1DD2}" type="datetimeFigureOut">
              <a:rPr lang="en-US" smtClean="0"/>
              <a:t>6/19/18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5847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4C27A1-BEB2-C84C-8355-1158A44B1DD2}" type="datetimeFigureOut">
              <a:rPr lang="en-US" smtClean="0"/>
              <a:t>6/19/18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694083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4C27A1-BEB2-C84C-8355-1158A44B1DD2}" type="datetimeFigureOut">
              <a:rPr lang="en-US" smtClean="0"/>
              <a:t>6/19/18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65116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4C27A1-BEB2-C84C-8355-1158A44B1DD2}" type="datetimeFigureOut">
              <a:rPr lang="en-US" smtClean="0"/>
              <a:t>6/19/18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79483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4C27A1-BEB2-C84C-8355-1158A44B1DD2}" type="datetimeFigureOut">
              <a:rPr lang="en-US" smtClean="0"/>
              <a:t>6/19/18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220910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34C27A1-BEB2-C84C-8355-1158A44B1DD2}" type="datetimeFigureOut">
              <a:rPr lang="en-US" smtClean="0"/>
              <a:t>6/19/18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69986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34C27A1-BEB2-C84C-8355-1158A44B1DD2}" type="datetimeFigureOut">
              <a:rPr lang="en-US" smtClean="0"/>
              <a:t>6/19/18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290792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34C27A1-BEB2-C84C-8355-1158A44B1DD2}" type="datetimeFigureOut">
              <a:rPr lang="en-US" smtClean="0"/>
              <a:t>6/19/18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DABD961-7CD0-9D49-BC03-74329B20B2CD}" type="slidenum">
              <a:rPr lang="en-US" smtClean="0"/>
              <a:t>‹#›</a:t>
            </a:fld>
            <a:endParaRPr lang="en-US"/>
          </a:p>
        </p:txBody>
      </p:sp>
    </p:spTree>
    <p:extLst>
      <p:ext uri="{BB962C8B-B14F-4D97-AF65-F5344CB8AC3E}">
        <p14:creationId xmlns:p14="http://schemas.microsoft.com/office/powerpoint/2010/main" val="27074075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4586F-5BD3-534B-9D24-D84B0EECFF45}"/>
              </a:ext>
            </a:extLst>
          </p:cNvPr>
          <p:cNvPicPr>
            <a:picLocks noChangeAspect="1"/>
          </p:cNvPicPr>
          <p:nvPr/>
        </p:nvPicPr>
        <p:blipFill>
          <a:blip r:embed="rId2"/>
          <a:stretch>
            <a:fillRect/>
          </a:stretch>
        </p:blipFill>
        <p:spPr>
          <a:xfrm>
            <a:off x="0" y="28720390"/>
            <a:ext cx="14582956" cy="4014409"/>
          </a:xfrm>
          <a:prstGeom prst="rect">
            <a:avLst/>
          </a:prstGeom>
        </p:spPr>
      </p:pic>
      <p:sp>
        <p:nvSpPr>
          <p:cNvPr id="6" name="Rectangle 5">
            <a:extLst>
              <a:ext uri="{FF2B5EF4-FFF2-40B4-BE49-F238E27FC236}">
                <a16:creationId xmlns:a16="http://schemas.microsoft.com/office/drawing/2014/main" id="{6CE24836-9224-2043-9C2C-4B32792337D6}"/>
              </a:ext>
            </a:extLst>
          </p:cNvPr>
          <p:cNvSpPr/>
          <p:nvPr/>
        </p:nvSpPr>
        <p:spPr>
          <a:xfrm>
            <a:off x="0" y="28273828"/>
            <a:ext cx="43891200" cy="377371"/>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318F039A-3D91-F647-8423-99B8C469018D}"/>
              </a:ext>
            </a:extLst>
          </p:cNvPr>
          <p:cNvSpPr/>
          <p:nvPr/>
        </p:nvSpPr>
        <p:spPr>
          <a:xfrm>
            <a:off x="0" y="0"/>
            <a:ext cx="43891200" cy="383177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F0C49E11-A6A1-9641-B20F-5E8307683A7B}"/>
              </a:ext>
            </a:extLst>
          </p:cNvPr>
          <p:cNvSpPr txBox="1"/>
          <p:nvPr/>
        </p:nvSpPr>
        <p:spPr>
          <a:xfrm>
            <a:off x="9631284" y="431921"/>
            <a:ext cx="23600228" cy="1323439"/>
          </a:xfrm>
          <a:prstGeom prst="rect">
            <a:avLst/>
          </a:prstGeom>
          <a:noFill/>
        </p:spPr>
        <p:txBody>
          <a:bodyPr wrap="square" rtlCol="0">
            <a:spAutoFit/>
          </a:bodyPr>
          <a:lstStyle/>
          <a:p>
            <a:pPr algn="ctr"/>
            <a:r>
              <a:rPr lang="en-US" sz="8000" b="1" dirty="0"/>
              <a:t>Solar PV Siting Survey for Anchorage, Alaska</a:t>
            </a:r>
          </a:p>
        </p:txBody>
      </p:sp>
      <p:sp>
        <p:nvSpPr>
          <p:cNvPr id="10" name="TextBox 9">
            <a:extLst>
              <a:ext uri="{FF2B5EF4-FFF2-40B4-BE49-F238E27FC236}">
                <a16:creationId xmlns:a16="http://schemas.microsoft.com/office/drawing/2014/main" id="{6D20E6CB-6E60-184B-96FC-42261BC39734}"/>
              </a:ext>
            </a:extLst>
          </p:cNvPr>
          <p:cNvSpPr txBox="1"/>
          <p:nvPr/>
        </p:nvSpPr>
        <p:spPr>
          <a:xfrm>
            <a:off x="9631284" y="1679449"/>
            <a:ext cx="23600228" cy="1015663"/>
          </a:xfrm>
          <a:prstGeom prst="rect">
            <a:avLst/>
          </a:prstGeom>
          <a:noFill/>
        </p:spPr>
        <p:txBody>
          <a:bodyPr wrap="square" rtlCol="0">
            <a:spAutoFit/>
          </a:bodyPr>
          <a:lstStyle/>
          <a:p>
            <a:pPr algn="ctr"/>
            <a:r>
              <a:rPr lang="en-US" sz="6000" dirty="0" err="1">
                <a:latin typeface="Helvetica" pitchFamily="2" charset="0"/>
              </a:rPr>
              <a:t>Jingtian</a:t>
            </a:r>
            <a:r>
              <a:rPr lang="en-US" sz="6000" dirty="0">
                <a:latin typeface="Helvetica" pitchFamily="2" charset="0"/>
              </a:rPr>
              <a:t> Zhang, Cheng Zeng, </a:t>
            </a:r>
            <a:r>
              <a:rPr lang="en-US" sz="6000" dirty="0" err="1">
                <a:latin typeface="Helvetica" pitchFamily="2" charset="0"/>
              </a:rPr>
              <a:t>Yuening</a:t>
            </a:r>
            <a:r>
              <a:rPr lang="en-US" sz="6000" dirty="0">
                <a:latin typeface="Helvetica" pitchFamily="2" charset="0"/>
              </a:rPr>
              <a:t> Wang</a:t>
            </a:r>
          </a:p>
        </p:txBody>
      </p:sp>
      <p:sp>
        <p:nvSpPr>
          <p:cNvPr id="11" name="Rectangle 10">
            <a:extLst>
              <a:ext uri="{FF2B5EF4-FFF2-40B4-BE49-F238E27FC236}">
                <a16:creationId xmlns:a16="http://schemas.microsoft.com/office/drawing/2014/main" id="{96768FF7-0C19-9244-A460-B71ECB61E04A}"/>
              </a:ext>
            </a:extLst>
          </p:cNvPr>
          <p:cNvSpPr/>
          <p:nvPr/>
        </p:nvSpPr>
        <p:spPr>
          <a:xfrm>
            <a:off x="0" y="3831771"/>
            <a:ext cx="43891200" cy="377371"/>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TextBox 11">
            <a:extLst>
              <a:ext uri="{FF2B5EF4-FFF2-40B4-BE49-F238E27FC236}">
                <a16:creationId xmlns:a16="http://schemas.microsoft.com/office/drawing/2014/main" id="{20FDD4B6-0F73-D24B-A318-E8EC3C326961}"/>
              </a:ext>
            </a:extLst>
          </p:cNvPr>
          <p:cNvSpPr txBox="1"/>
          <p:nvPr/>
        </p:nvSpPr>
        <p:spPr>
          <a:xfrm>
            <a:off x="36419684" y="29497083"/>
            <a:ext cx="6381035" cy="2554545"/>
          </a:xfrm>
          <a:prstGeom prst="rect">
            <a:avLst/>
          </a:prstGeom>
          <a:noFill/>
        </p:spPr>
        <p:txBody>
          <a:bodyPr wrap="square" rtlCol="0">
            <a:spAutoFit/>
          </a:bodyPr>
          <a:lstStyle/>
          <a:p>
            <a:pPr algn="ctr"/>
            <a:r>
              <a:rPr lang="en-US" sz="8000" b="1" dirty="0"/>
              <a:t>DEPARTMENT</a:t>
            </a:r>
          </a:p>
          <a:p>
            <a:pPr algn="ctr"/>
            <a:r>
              <a:rPr lang="en-US" sz="8000" b="1" dirty="0"/>
              <a:t>LOGO</a:t>
            </a:r>
          </a:p>
        </p:txBody>
      </p:sp>
      <p:pic>
        <p:nvPicPr>
          <p:cNvPr id="3" name="Picture 2">
            <a:extLst>
              <a:ext uri="{FF2B5EF4-FFF2-40B4-BE49-F238E27FC236}">
                <a16:creationId xmlns:a16="http://schemas.microsoft.com/office/drawing/2014/main" id="{6496DAC3-7391-2441-AD93-9422CA18D230}"/>
              </a:ext>
            </a:extLst>
          </p:cNvPr>
          <p:cNvPicPr>
            <a:picLocks noChangeAspect="1"/>
          </p:cNvPicPr>
          <p:nvPr/>
        </p:nvPicPr>
        <p:blipFill>
          <a:blip r:embed="rId3"/>
          <a:stretch>
            <a:fillRect/>
          </a:stretch>
        </p:blipFill>
        <p:spPr>
          <a:xfrm>
            <a:off x="30736309" y="29023486"/>
            <a:ext cx="5112327" cy="3408218"/>
          </a:xfrm>
          <a:prstGeom prst="rect">
            <a:avLst/>
          </a:prstGeom>
        </p:spPr>
      </p:pic>
      <p:sp>
        <p:nvSpPr>
          <p:cNvPr id="13" name="TextBox 12">
            <a:extLst>
              <a:ext uri="{FF2B5EF4-FFF2-40B4-BE49-F238E27FC236}">
                <a16:creationId xmlns:a16="http://schemas.microsoft.com/office/drawing/2014/main" id="{9C83CFC1-642D-D441-A586-44387BAF74E0}"/>
              </a:ext>
            </a:extLst>
          </p:cNvPr>
          <p:cNvSpPr txBox="1"/>
          <p:nvPr/>
        </p:nvSpPr>
        <p:spPr>
          <a:xfrm>
            <a:off x="13871414" y="28881530"/>
            <a:ext cx="12438367" cy="3785652"/>
          </a:xfrm>
          <a:prstGeom prst="rect">
            <a:avLst/>
          </a:prstGeom>
          <a:noFill/>
        </p:spPr>
        <p:txBody>
          <a:bodyPr wrap="square" rtlCol="0">
            <a:spAutoFit/>
          </a:bodyPr>
          <a:lstStyle/>
          <a:p>
            <a:pPr algn="ctr"/>
            <a:r>
              <a:rPr lang="en-US" sz="8000" b="1" dirty="0"/>
              <a:t>Place for:</a:t>
            </a:r>
          </a:p>
          <a:p>
            <a:pPr algn="ctr"/>
            <a:r>
              <a:rPr lang="en-US" sz="8000" b="1" dirty="0"/>
              <a:t>CEI Logo</a:t>
            </a:r>
          </a:p>
          <a:p>
            <a:pPr algn="ctr"/>
            <a:r>
              <a:rPr lang="en-US" sz="8000" b="1" dirty="0"/>
              <a:t>Acknowledgements, etc.</a:t>
            </a:r>
          </a:p>
        </p:txBody>
      </p:sp>
      <p:sp>
        <p:nvSpPr>
          <p:cNvPr id="16" name="TextBox 15">
            <a:extLst>
              <a:ext uri="{FF2B5EF4-FFF2-40B4-BE49-F238E27FC236}">
                <a16:creationId xmlns:a16="http://schemas.microsoft.com/office/drawing/2014/main" id="{532F8CD2-EA13-BE42-AA34-532234B28EEA}"/>
              </a:ext>
            </a:extLst>
          </p:cNvPr>
          <p:cNvSpPr txBox="1"/>
          <p:nvPr/>
        </p:nvSpPr>
        <p:spPr>
          <a:xfrm>
            <a:off x="13841878" y="2610223"/>
            <a:ext cx="15179040" cy="1015663"/>
          </a:xfrm>
          <a:prstGeom prst="rect">
            <a:avLst/>
          </a:prstGeom>
          <a:noFill/>
        </p:spPr>
        <p:txBody>
          <a:bodyPr wrap="square" rtlCol="0">
            <a:spAutoFit/>
          </a:bodyPr>
          <a:lstStyle/>
          <a:p>
            <a:pPr algn="ctr"/>
            <a:r>
              <a:rPr lang="en-US" sz="6000" dirty="0"/>
              <a:t>https://</a:t>
            </a:r>
            <a:r>
              <a:rPr lang="en-US" sz="6000" dirty="0" err="1"/>
              <a:t>github.com</a:t>
            </a:r>
            <a:r>
              <a:rPr lang="en-US" sz="6000" dirty="0"/>
              <a:t>/</a:t>
            </a:r>
            <a:r>
              <a:rPr lang="en-US" sz="6000" dirty="0" err="1"/>
              <a:t>Yueningwang</a:t>
            </a:r>
            <a:r>
              <a:rPr lang="en-US" sz="6000" dirty="0"/>
              <a:t>/ASAP</a:t>
            </a:r>
          </a:p>
        </p:txBody>
      </p:sp>
      <p:sp>
        <p:nvSpPr>
          <p:cNvPr id="20" name="TextBox 19">
            <a:extLst>
              <a:ext uri="{FF2B5EF4-FFF2-40B4-BE49-F238E27FC236}">
                <a16:creationId xmlns:a16="http://schemas.microsoft.com/office/drawing/2014/main" id="{3C6FEC06-C7DB-F043-8114-F807422D6323}"/>
              </a:ext>
            </a:extLst>
          </p:cNvPr>
          <p:cNvSpPr txBox="1"/>
          <p:nvPr/>
        </p:nvSpPr>
        <p:spPr>
          <a:xfrm>
            <a:off x="31043751" y="4677655"/>
            <a:ext cx="11756968" cy="1569660"/>
          </a:xfrm>
          <a:prstGeom prst="rect">
            <a:avLst/>
          </a:prstGeom>
          <a:noFill/>
        </p:spPr>
        <p:txBody>
          <a:bodyPr wrap="square" rtlCol="0">
            <a:spAutoFit/>
          </a:bodyPr>
          <a:lstStyle/>
          <a:p>
            <a:r>
              <a:rPr lang="en-US" sz="9600" dirty="0"/>
              <a:t>Results and Conclusion</a:t>
            </a:r>
          </a:p>
        </p:txBody>
      </p:sp>
      <p:sp>
        <p:nvSpPr>
          <p:cNvPr id="21" name="TextBox 20">
            <a:extLst>
              <a:ext uri="{FF2B5EF4-FFF2-40B4-BE49-F238E27FC236}">
                <a16:creationId xmlns:a16="http://schemas.microsoft.com/office/drawing/2014/main" id="{9593D2B8-478A-3740-BC96-6415A1872938}"/>
              </a:ext>
            </a:extLst>
          </p:cNvPr>
          <p:cNvSpPr txBox="1"/>
          <p:nvPr/>
        </p:nvSpPr>
        <p:spPr>
          <a:xfrm>
            <a:off x="379141" y="4656463"/>
            <a:ext cx="14849856" cy="1569660"/>
          </a:xfrm>
          <a:prstGeom prst="rect">
            <a:avLst/>
          </a:prstGeom>
          <a:noFill/>
        </p:spPr>
        <p:txBody>
          <a:bodyPr wrap="square" rtlCol="0">
            <a:spAutoFit/>
          </a:bodyPr>
          <a:lstStyle/>
          <a:p>
            <a:r>
              <a:rPr lang="en-US" sz="9600" dirty="0"/>
              <a:t>Background and Introduction</a:t>
            </a:r>
          </a:p>
        </p:txBody>
      </p:sp>
      <p:sp>
        <p:nvSpPr>
          <p:cNvPr id="22" name="TextBox 21">
            <a:extLst>
              <a:ext uri="{FF2B5EF4-FFF2-40B4-BE49-F238E27FC236}">
                <a16:creationId xmlns:a16="http://schemas.microsoft.com/office/drawing/2014/main" id="{E00ACA9B-E282-644E-A8E3-1C14FEABDD3C}"/>
              </a:ext>
            </a:extLst>
          </p:cNvPr>
          <p:cNvSpPr txBox="1"/>
          <p:nvPr/>
        </p:nvSpPr>
        <p:spPr>
          <a:xfrm>
            <a:off x="1339260" y="16781856"/>
            <a:ext cx="12929616" cy="1569660"/>
          </a:xfrm>
          <a:prstGeom prst="rect">
            <a:avLst/>
          </a:prstGeom>
          <a:noFill/>
        </p:spPr>
        <p:txBody>
          <a:bodyPr wrap="square" rtlCol="0">
            <a:spAutoFit/>
          </a:bodyPr>
          <a:lstStyle/>
          <a:p>
            <a:r>
              <a:rPr lang="en-US" sz="9600" dirty="0"/>
              <a:t>Methods and Approaches</a:t>
            </a:r>
          </a:p>
        </p:txBody>
      </p:sp>
      <p:sp>
        <p:nvSpPr>
          <p:cNvPr id="23" name="TextBox 22">
            <a:extLst>
              <a:ext uri="{FF2B5EF4-FFF2-40B4-BE49-F238E27FC236}">
                <a16:creationId xmlns:a16="http://schemas.microsoft.com/office/drawing/2014/main" id="{EF7862D2-C8CF-1745-A6CB-9894A2D4F753}"/>
              </a:ext>
            </a:extLst>
          </p:cNvPr>
          <p:cNvSpPr txBox="1"/>
          <p:nvPr/>
        </p:nvSpPr>
        <p:spPr>
          <a:xfrm>
            <a:off x="1117924" y="6456454"/>
            <a:ext cx="13372288" cy="10095071"/>
          </a:xfrm>
          <a:prstGeom prst="rect">
            <a:avLst/>
          </a:prstGeom>
          <a:noFill/>
        </p:spPr>
        <p:txBody>
          <a:bodyPr wrap="square" rtlCol="0">
            <a:spAutoFit/>
          </a:bodyPr>
          <a:lstStyle/>
          <a:p>
            <a:pPr algn="just">
              <a:spcAft>
                <a:spcPts val="1200"/>
              </a:spcAft>
            </a:pPr>
            <a:r>
              <a:rPr lang="en-US" sz="4000" dirty="0"/>
              <a:t>Solar energy, one of the green energy, has attracted much attention because of its abundance. The most commonly used device to convert solar energy to electricity is solar panels. However, locating suitable place to install solar panels is time-consuming and inefficient.</a:t>
            </a:r>
          </a:p>
          <a:p>
            <a:pPr algn="just"/>
            <a:r>
              <a:rPr lang="en-US" sz="4000" dirty="0"/>
              <a:t>In this project, we focus on predicting potential solar sites, including rooftops, parking lots and parking structures for commercial photovoltaics. Solar energy calculation model is built based on packages in </a:t>
            </a:r>
            <a:r>
              <a:rPr lang="en-US" sz="4000" dirty="0" err="1"/>
              <a:t>Arcgis</a:t>
            </a:r>
            <a:r>
              <a:rPr lang="en-US" sz="4000" dirty="0"/>
              <a:t> Desktop software</a:t>
            </a:r>
            <a:r>
              <a:rPr lang="en-US" sz="4000" baseline="30000" dirty="0"/>
              <a:t>[1]</a:t>
            </a:r>
            <a:r>
              <a:rPr lang="en-US" sz="4000" dirty="0"/>
              <a:t> , such as aspect, slope and solar radiation. The input is Light Detection and Ranging (LIDAR) data, a remote sensing method utilized by the government. The output is </a:t>
            </a:r>
            <a:r>
              <a:rPr lang="en-US" sz="4000" dirty="0" err="1"/>
              <a:t>kml</a:t>
            </a:r>
            <a:r>
              <a:rPr lang="en-US" sz="4000" dirty="0"/>
              <a:t> files, which can be displayed in Google Earth Pro and Google Map. Unlike other PV estimation projects, our project takes omission of HVAC systems, vents and pipes on rooftops, and parking lots on the ground into consideration.</a:t>
            </a:r>
          </a:p>
        </p:txBody>
      </p:sp>
      <p:sp>
        <p:nvSpPr>
          <p:cNvPr id="24" name="TextBox 23">
            <a:extLst>
              <a:ext uri="{FF2B5EF4-FFF2-40B4-BE49-F238E27FC236}">
                <a16:creationId xmlns:a16="http://schemas.microsoft.com/office/drawing/2014/main" id="{2542872F-456D-1D4B-9F3B-DB802A3450E9}"/>
              </a:ext>
            </a:extLst>
          </p:cNvPr>
          <p:cNvSpPr txBox="1"/>
          <p:nvPr/>
        </p:nvSpPr>
        <p:spPr>
          <a:xfrm>
            <a:off x="20090597" y="8339328"/>
            <a:ext cx="8842485" cy="1015663"/>
          </a:xfrm>
          <a:prstGeom prst="rect">
            <a:avLst/>
          </a:prstGeom>
          <a:noFill/>
        </p:spPr>
        <p:txBody>
          <a:bodyPr wrap="none" rtlCol="0">
            <a:spAutoFit/>
          </a:bodyPr>
          <a:lstStyle/>
          <a:p>
            <a:r>
              <a:rPr lang="en-US" sz="6000" dirty="0"/>
              <a:t>Model builder from </a:t>
            </a:r>
            <a:r>
              <a:rPr lang="en-US" sz="6000" dirty="0" err="1"/>
              <a:t>Jingtian</a:t>
            </a:r>
            <a:endParaRPr lang="en-US" sz="6000" dirty="0"/>
          </a:p>
        </p:txBody>
      </p:sp>
      <p:sp>
        <p:nvSpPr>
          <p:cNvPr id="25" name="TextBox 24">
            <a:extLst>
              <a:ext uri="{FF2B5EF4-FFF2-40B4-BE49-F238E27FC236}">
                <a16:creationId xmlns:a16="http://schemas.microsoft.com/office/drawing/2014/main" id="{06337C75-2175-6640-A8CE-11E362B23A5A}"/>
              </a:ext>
            </a:extLst>
          </p:cNvPr>
          <p:cNvSpPr txBox="1"/>
          <p:nvPr/>
        </p:nvSpPr>
        <p:spPr>
          <a:xfrm>
            <a:off x="21793018" y="9691284"/>
            <a:ext cx="5437642" cy="1015663"/>
          </a:xfrm>
          <a:prstGeom prst="rect">
            <a:avLst/>
          </a:prstGeom>
          <a:noFill/>
        </p:spPr>
        <p:txBody>
          <a:bodyPr wrap="none" rtlCol="0">
            <a:spAutoFit/>
          </a:bodyPr>
          <a:lstStyle/>
          <a:p>
            <a:r>
              <a:rPr lang="en-US" sz="6000" dirty="0"/>
              <a:t>Workflow </a:t>
            </a:r>
            <a:r>
              <a:rPr lang="en-US" sz="6000" dirty="0" err="1"/>
              <a:t>XMind</a:t>
            </a:r>
            <a:endParaRPr lang="en-US" sz="6000" dirty="0"/>
          </a:p>
        </p:txBody>
      </p:sp>
      <p:sp>
        <p:nvSpPr>
          <p:cNvPr id="26" name="TextBox 25">
            <a:extLst>
              <a:ext uri="{FF2B5EF4-FFF2-40B4-BE49-F238E27FC236}">
                <a16:creationId xmlns:a16="http://schemas.microsoft.com/office/drawing/2014/main" id="{0B2DE974-34F8-3746-8309-04E4B1BF8865}"/>
              </a:ext>
            </a:extLst>
          </p:cNvPr>
          <p:cNvSpPr txBox="1"/>
          <p:nvPr/>
        </p:nvSpPr>
        <p:spPr>
          <a:xfrm>
            <a:off x="34125407" y="6719611"/>
            <a:ext cx="6741823" cy="3785652"/>
          </a:xfrm>
          <a:prstGeom prst="rect">
            <a:avLst/>
          </a:prstGeom>
          <a:noFill/>
        </p:spPr>
        <p:txBody>
          <a:bodyPr wrap="square" rtlCol="0">
            <a:spAutoFit/>
          </a:bodyPr>
          <a:lstStyle/>
          <a:p>
            <a:r>
              <a:rPr lang="en-US" sz="6000" dirty="0"/>
              <a:t>Table,</a:t>
            </a:r>
          </a:p>
          <a:p>
            <a:r>
              <a:rPr lang="en-US" sz="6000" dirty="0"/>
              <a:t>Raster</a:t>
            </a:r>
          </a:p>
          <a:p>
            <a:r>
              <a:rPr lang="en-US" sz="6000" dirty="0"/>
              <a:t>Google earth</a:t>
            </a:r>
          </a:p>
          <a:p>
            <a:r>
              <a:rPr lang="en-US" sz="6000" dirty="0"/>
              <a:t>Google map</a:t>
            </a:r>
          </a:p>
        </p:txBody>
      </p:sp>
      <p:sp>
        <p:nvSpPr>
          <p:cNvPr id="2" name="TextBox 1">
            <a:extLst>
              <a:ext uri="{FF2B5EF4-FFF2-40B4-BE49-F238E27FC236}">
                <a16:creationId xmlns:a16="http://schemas.microsoft.com/office/drawing/2014/main" id="{73117CEB-3247-FC4E-A988-DD4EC9ECB266}"/>
              </a:ext>
            </a:extLst>
          </p:cNvPr>
          <p:cNvSpPr txBox="1"/>
          <p:nvPr/>
        </p:nvSpPr>
        <p:spPr>
          <a:xfrm>
            <a:off x="32422985" y="22750608"/>
            <a:ext cx="10955259" cy="1323439"/>
          </a:xfrm>
          <a:prstGeom prst="rect">
            <a:avLst/>
          </a:prstGeom>
          <a:noFill/>
        </p:spPr>
        <p:txBody>
          <a:bodyPr wrap="square" rtlCol="0">
            <a:spAutoFit/>
          </a:bodyPr>
          <a:lstStyle/>
          <a:p>
            <a:r>
              <a:rPr lang="en-US" sz="4000" dirty="0"/>
              <a:t>Reference:</a:t>
            </a:r>
          </a:p>
          <a:p>
            <a:r>
              <a:rPr lang="en-US" sz="4000" dirty="0"/>
              <a:t>[1]</a:t>
            </a:r>
          </a:p>
        </p:txBody>
      </p:sp>
      <p:sp>
        <p:nvSpPr>
          <p:cNvPr id="27" name="TextBox 26">
            <a:extLst>
              <a:ext uri="{FF2B5EF4-FFF2-40B4-BE49-F238E27FC236}">
                <a16:creationId xmlns:a16="http://schemas.microsoft.com/office/drawing/2014/main" id="{52E5D4F0-B15F-E442-869D-0E21E8A68E0A}"/>
              </a:ext>
            </a:extLst>
          </p:cNvPr>
          <p:cNvSpPr txBox="1"/>
          <p:nvPr/>
        </p:nvSpPr>
        <p:spPr>
          <a:xfrm>
            <a:off x="1117924" y="18784665"/>
            <a:ext cx="13372288" cy="3016210"/>
          </a:xfrm>
          <a:prstGeom prst="rect">
            <a:avLst/>
          </a:prstGeom>
          <a:noFill/>
        </p:spPr>
        <p:txBody>
          <a:bodyPr wrap="square" rtlCol="0">
            <a:spAutoFit/>
          </a:bodyPr>
          <a:lstStyle/>
          <a:p>
            <a:pPr algn="just">
              <a:spcAft>
                <a:spcPts val="1200"/>
              </a:spcAft>
            </a:pPr>
            <a:r>
              <a:rPr lang="en-US" sz="4000" dirty="0"/>
              <a:t>In this case, we </a:t>
            </a:r>
          </a:p>
          <a:p>
            <a:pPr marL="742950" indent="-742950" algn="just">
              <a:spcAft>
                <a:spcPts val="1200"/>
              </a:spcAft>
              <a:buAutoNum type="arabicPeriod"/>
            </a:pPr>
            <a:r>
              <a:rPr lang="en-US" sz="4000" dirty="0"/>
              <a:t>Create Masks</a:t>
            </a:r>
          </a:p>
          <a:p>
            <a:pPr marL="742950" indent="-742950" algn="just">
              <a:spcAft>
                <a:spcPts val="1200"/>
              </a:spcAft>
              <a:buAutoNum type="arabicPeriod"/>
            </a:pPr>
            <a:r>
              <a:rPr lang="en-US" sz="4000" dirty="0"/>
              <a:t>Calculate solar radiation</a:t>
            </a:r>
          </a:p>
          <a:p>
            <a:pPr marL="742950" indent="-742950" algn="just">
              <a:spcAft>
                <a:spcPts val="1200"/>
              </a:spcAft>
              <a:buAutoNum type="arabicPeriod"/>
            </a:pPr>
            <a:r>
              <a:rPr lang="en-US" sz="4000" dirty="0"/>
              <a:t>Compute solar energy </a:t>
            </a:r>
          </a:p>
        </p:txBody>
      </p:sp>
    </p:spTree>
    <p:extLst>
      <p:ext uri="{BB962C8B-B14F-4D97-AF65-F5344CB8AC3E}">
        <p14:creationId xmlns:p14="http://schemas.microsoft.com/office/powerpoint/2010/main" val="278062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TotalTime>
  <Words>241</Words>
  <Application>Microsoft Macintosh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Arushi Prakash</dc:creator>
  <cp:lastModifiedBy>Cheng Zeng</cp:lastModifiedBy>
  <cp:revision>19</cp:revision>
  <dcterms:created xsi:type="dcterms:W3CDTF">2018-03-06T18:07:07Z</dcterms:created>
  <dcterms:modified xsi:type="dcterms:W3CDTF">2018-06-20T06:59:33Z</dcterms:modified>
</cp:coreProperties>
</file>