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0a3ac5cf9_0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50a3ac5cf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50a3ac5cf9_0_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0a3ac5cf9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50a3ac5c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50a3ac5cf9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0a3ac5cf9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50a3ac5cf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50a3ac5cf9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0a3ac5cf9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350a3ac5cf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50a3ac5cf9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0a3ac5cf9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350a3ac5cf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50a3ac5cf9_0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0a3ac5cf9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50a3ac5cf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50a3ac5cf9_0_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0a3ac5cf9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50a3ac5cf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50a3ac5cf9_0_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427894" y="530103"/>
            <a:ext cx="5267656" cy="1731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1"/>
              <a:buFont typeface="Helvetica Neue"/>
              <a:buNone/>
              <a:defRPr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427896" y="2479367"/>
            <a:ext cx="5267655" cy="978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2251"/>
              <a:buNone/>
              <a:defRPr b="1" i="0" sz="225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427896" y="6124651"/>
            <a:ext cx="3930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213474" y="341769"/>
            <a:ext cx="8686426" cy="878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0" type="dt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427896" y="6070861"/>
            <a:ext cx="3930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457203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500"/>
              <a:buFont typeface="Helvetica Neue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575050" y="273056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63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1"/>
              <a:buChar char="•"/>
              <a:defRPr sz="2401"/>
            </a:lvl1pPr>
            <a:lvl2pPr indent="-362013" lvl="1" marL="914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1"/>
              <a:buChar char="–"/>
              <a:defRPr sz="2101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7" name="Google Shape;67;p12"/>
          <p:cNvSpPr txBox="1"/>
          <p:nvPr>
            <p:ph idx="2" type="body"/>
          </p:nvPr>
        </p:nvSpPr>
        <p:spPr>
          <a:xfrm>
            <a:off x="457203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8" name="Google Shape;68;p12"/>
          <p:cNvSpPr txBox="1"/>
          <p:nvPr>
            <p:ph idx="10" type="dt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11" type="ftr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427896" y="6070861"/>
            <a:ext cx="3930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213474" y="341769"/>
            <a:ext cx="8686426" cy="878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 rot="5400000">
            <a:off x="2425331" y="-872990"/>
            <a:ext cx="4262712" cy="8686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0" type="dt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1" type="ftr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427896" y="6070861"/>
            <a:ext cx="3930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 rot="5400000">
            <a:off x="4732338" y="2171707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 rot="5400000">
            <a:off x="541338" y="190506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0" type="dt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1" type="ftr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427896" y="6070861"/>
            <a:ext cx="3930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500"/>
              <a:buFont typeface="Helvetica Neue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427896" y="6070861"/>
            <a:ext cx="3930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427896" y="6070861"/>
            <a:ext cx="3930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213474" y="341769"/>
            <a:ext cx="8686426" cy="878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13474" y="1338867"/>
            <a:ext cx="8686426" cy="4262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22313" y="4406906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3001"/>
              <a:buFont typeface="Helvetica Neue"/>
              <a:buNone/>
              <a:defRPr b="1" sz="300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213474" y="341769"/>
            <a:ext cx="8686426" cy="878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427896" y="6070861"/>
            <a:ext cx="3930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213474" y="341769"/>
            <a:ext cx="8686426" cy="878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427896" y="6070861"/>
            <a:ext cx="3930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213474" y="341769"/>
            <a:ext cx="8686426" cy="878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2013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1"/>
              <a:buChar char="•"/>
              <a:defRPr sz="2101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2013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1"/>
              <a:buChar char="•"/>
              <a:defRPr sz="2101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427896" y="6070861"/>
            <a:ext cx="3930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213474" y="341769"/>
            <a:ext cx="8686426" cy="878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2701"/>
              <a:buFont typeface="Helvetica Neu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5" name="Google Shape;55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6" name="Google Shape;56;p10"/>
          <p:cNvSpPr txBox="1"/>
          <p:nvPr>
            <p:ph idx="10" type="dt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427896" y="6070861"/>
            <a:ext cx="3930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1" y="6049342"/>
            <a:ext cx="9157815" cy="808658"/>
          </a:xfrm>
          <a:prstGeom prst="rect">
            <a:avLst/>
          </a:prstGeom>
          <a:solidFill>
            <a:srgbClr val="041E42"/>
          </a:solidFill>
          <a:ln cap="flat" cmpd="sng" w="9525">
            <a:solidFill>
              <a:srgbClr val="00387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213474" y="341769"/>
            <a:ext cx="8686426" cy="878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2701"/>
              <a:buFont typeface="Helvetica Neue"/>
              <a:buNone/>
              <a:defRPr b="1" i="0" sz="2701" u="none" cap="none" strike="noStrike">
                <a:solidFill>
                  <a:srgbClr val="002D5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213474" y="1338867"/>
            <a:ext cx="8686426" cy="4262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63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1"/>
              <a:buFont typeface="Arial"/>
              <a:buChar char="•"/>
              <a:defRPr b="0" i="0" sz="240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2013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Char char="–"/>
              <a:defRPr b="0" i="0" sz="210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427896" y="6070861"/>
            <a:ext cx="3930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831905" y="6371261"/>
            <a:ext cx="3067995" cy="22384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-1" y="5956648"/>
            <a:ext cx="9144001" cy="92697"/>
          </a:xfrm>
          <a:prstGeom prst="rect">
            <a:avLst/>
          </a:prstGeom>
          <a:solidFill>
            <a:srgbClr val="BBBCBC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-3937" y="0"/>
            <a:ext cx="9151874" cy="6858000"/>
          </a:xfrm>
          <a:prstGeom prst="rect">
            <a:avLst/>
          </a:prstGeom>
          <a:solidFill>
            <a:srgbClr val="011B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 txBox="1"/>
          <p:nvPr>
            <p:ph type="ctrTitle"/>
          </p:nvPr>
        </p:nvSpPr>
        <p:spPr>
          <a:xfrm>
            <a:off x="633250" y="965325"/>
            <a:ext cx="7827600" cy="23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BBCBC"/>
              </a:buClr>
              <a:buSzPts val="9600"/>
              <a:buFont typeface="Helvetica Neue"/>
              <a:buNone/>
            </a:pPr>
            <a:r>
              <a:rPr lang="en-US" sz="4100">
                <a:solidFill>
                  <a:srgbClr val="888888"/>
                </a:solidFill>
              </a:rPr>
              <a:t>Discovering Heavy Hitters in Wikipedia Clickstream under Local Differential Privacy</a:t>
            </a:r>
            <a:endParaRPr sz="3400"/>
          </a:p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633250" y="3322425"/>
            <a:ext cx="6137100" cy="24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500"/>
              <a:t>Yueran Cao</a:t>
            </a:r>
            <a:r>
              <a:rPr lang="en-US" sz="1500"/>
              <a:t>    </a:t>
            </a:r>
            <a:r>
              <a:rPr lang="en-US" sz="1500"/>
              <a:t>yc1306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500"/>
              <a:t>Kang Zhao      kz262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500"/>
              <a:t>Date: </a:t>
            </a:r>
            <a:r>
              <a:rPr lang="en-US" sz="1500"/>
              <a:t>4</a:t>
            </a:r>
            <a:r>
              <a:rPr lang="en-US" sz="1500"/>
              <a:t>/</a:t>
            </a:r>
            <a:r>
              <a:rPr lang="en-US" sz="1500"/>
              <a:t>30</a:t>
            </a:r>
            <a:r>
              <a:rPr lang="en-US" sz="1500"/>
              <a:t>/2025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500"/>
              <a:t>GitHub Repository: github.com/YueranCao2001/DP_Final_Project</a:t>
            </a:r>
            <a:endParaRPr sz="1500"/>
          </a:p>
        </p:txBody>
      </p:sp>
      <p:pic>
        <p:nvPicPr>
          <p:cNvPr id="91" name="Google Shape;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8898" y="4380022"/>
            <a:ext cx="2016788" cy="1422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/>
        </p:nvSpPr>
        <p:spPr>
          <a:xfrm>
            <a:off x="342900" y="1076850"/>
            <a:ext cx="8401200" cy="4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917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●"/>
            </a:pPr>
            <a:r>
              <a:rPr lang="en-US" sz="2500">
                <a:solidFill>
                  <a:schemeClr val="dk1"/>
                </a:solidFill>
              </a:rPr>
              <a:t>Implemented two LDP heavy-hitter algorithms</a:t>
            </a:r>
            <a:endParaRPr sz="2500">
              <a:solidFill>
                <a:schemeClr val="dk1"/>
              </a:solidFill>
            </a:endParaRPr>
          </a:p>
          <a:p>
            <a:pPr indent="-355917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●"/>
            </a:pPr>
            <a:r>
              <a:rPr lang="en-US" sz="2500">
                <a:solidFill>
                  <a:schemeClr val="dk1"/>
                </a:solidFill>
              </a:rPr>
              <a:t>Faced and overcame practical challenges</a:t>
            </a:r>
            <a:endParaRPr sz="2500">
              <a:solidFill>
                <a:schemeClr val="dk1"/>
              </a:solidFill>
            </a:endParaRPr>
          </a:p>
          <a:p>
            <a:pPr indent="-355917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●"/>
            </a:pPr>
            <a:r>
              <a:rPr lang="en-US" sz="2500">
                <a:solidFill>
                  <a:schemeClr val="dk1"/>
                </a:solidFill>
              </a:rPr>
              <a:t>Found that TrieHH outperformed SFP on real data under strict privacy</a:t>
            </a:r>
            <a:endParaRPr sz="2100"/>
          </a:p>
        </p:txBody>
      </p:sp>
      <p:sp>
        <p:nvSpPr>
          <p:cNvPr id="155" name="Google Shape;155;p24"/>
          <p:cNvSpPr txBox="1"/>
          <p:nvPr/>
        </p:nvSpPr>
        <p:spPr>
          <a:xfrm>
            <a:off x="262150" y="306389"/>
            <a:ext cx="82296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2701"/>
              <a:buFont typeface="Helvetica Neue"/>
              <a:buNone/>
            </a:pPr>
            <a:r>
              <a:rPr b="1" lang="en-US" sz="2701">
                <a:solidFill>
                  <a:srgbClr val="002D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/>
          <p:nvPr/>
        </p:nvSpPr>
        <p:spPr>
          <a:xfrm>
            <a:off x="2" y="0"/>
            <a:ext cx="9144000" cy="6858000"/>
          </a:xfrm>
          <a:prstGeom prst="rect">
            <a:avLst/>
          </a:prstGeom>
          <a:solidFill>
            <a:srgbClr val="011B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3352308" y="3428647"/>
            <a:ext cx="2439384" cy="791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BBCBC"/>
              </a:buClr>
              <a:buSzPts val="3001"/>
              <a:buFont typeface="Helvetica Neue"/>
              <a:buNone/>
            </a:pPr>
            <a:r>
              <a:rPr b="1" i="0" lang="en-US" sz="3001" u="none" cap="none" strike="noStrike">
                <a:solidFill>
                  <a:srgbClr val="BBBCB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 !</a:t>
            </a:r>
            <a:endParaRPr b="1" i="0" sz="1800" u="none" cap="none" strike="noStrike">
              <a:solidFill>
                <a:srgbClr val="BBBCBC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228075" y="902700"/>
            <a:ext cx="8128200" cy="51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8612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b="1" lang="en-US" sz="1800">
                <a:solidFill>
                  <a:schemeClr val="dk1"/>
                </a:solidFill>
              </a:rPr>
              <a:t>Motivation &amp; Problem Statement</a:t>
            </a:r>
            <a:endParaRPr b="1" sz="1800">
              <a:solidFill>
                <a:schemeClr val="dk1"/>
              </a:solidFill>
            </a:endParaRPr>
          </a:p>
          <a:p>
            <a:pPr indent="-328612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Initial Plan and Approach</a:t>
            </a:r>
            <a:endParaRPr b="1" sz="1800">
              <a:solidFill>
                <a:schemeClr val="dk1"/>
              </a:solidFill>
            </a:endParaRPr>
          </a:p>
          <a:p>
            <a:pPr indent="-328612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Algorithms Implemented (LDP Heavy Hitters)</a:t>
            </a:r>
            <a:endParaRPr b="1" sz="1800">
              <a:solidFill>
                <a:schemeClr val="dk1"/>
              </a:solidFill>
            </a:endParaRPr>
          </a:p>
          <a:p>
            <a:pPr indent="-328612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Difficulties &amp; Plan Deviations</a:t>
            </a:r>
            <a:endParaRPr b="1" sz="1800">
              <a:solidFill>
                <a:schemeClr val="dk1"/>
              </a:solidFill>
            </a:endParaRPr>
          </a:p>
          <a:p>
            <a:pPr indent="-328612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Results – Top-K F1 Score vs. K (ε=4)</a:t>
            </a:r>
            <a:endParaRPr b="1" sz="1800">
              <a:solidFill>
                <a:schemeClr val="dk1"/>
              </a:solidFill>
            </a:endParaRPr>
          </a:p>
          <a:p>
            <a:pPr indent="-328612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Result Observations</a:t>
            </a:r>
            <a:endParaRPr b="1" sz="1800">
              <a:solidFill>
                <a:schemeClr val="dk1"/>
              </a:solidFill>
            </a:endParaRPr>
          </a:p>
          <a:p>
            <a:pPr indent="-328612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Lessons Learned</a:t>
            </a:r>
            <a:endParaRPr b="1" sz="1800">
              <a:solidFill>
                <a:schemeClr val="dk1"/>
              </a:solidFill>
            </a:endParaRPr>
          </a:p>
          <a:p>
            <a:pPr indent="-328612" lvl="0" marL="2857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Conclusion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28075" y="201882"/>
            <a:ext cx="82296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2701"/>
              <a:buFont typeface="Helvetica Neue"/>
              <a:buNone/>
            </a:pPr>
            <a:r>
              <a:rPr b="1" lang="en-US" sz="2701">
                <a:solidFill>
                  <a:srgbClr val="002D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331475" y="1076850"/>
            <a:ext cx="85155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467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</a:pPr>
            <a:r>
              <a:rPr b="1" lang="en-US" sz="1800">
                <a:solidFill>
                  <a:schemeClr val="dk1"/>
                </a:solidFill>
              </a:rPr>
              <a:t>Heavy Hitters:  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most frequent items in a dataset (e.g. popular search queries or visited pages)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11467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Challenge: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Finding global heavy hitters </a:t>
            </a:r>
            <a:r>
              <a:rPr i="1" lang="en-US" sz="1800">
                <a:solidFill>
                  <a:schemeClr val="dk1"/>
                </a:solidFill>
              </a:rPr>
              <a:t>without</a:t>
            </a:r>
            <a:r>
              <a:rPr lang="en-US" sz="1800">
                <a:solidFill>
                  <a:schemeClr val="dk1"/>
                </a:solidFill>
              </a:rPr>
              <a:t> violating individual user privacy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11467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Local Differential Privacy (LDP)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ensures each user’s data is randomized </a:t>
            </a:r>
            <a:r>
              <a:rPr b="1" lang="en-US" sz="1800">
                <a:solidFill>
                  <a:schemeClr val="dk1"/>
                </a:solidFill>
              </a:rPr>
              <a:t>before</a:t>
            </a:r>
            <a:r>
              <a:rPr lang="en-US" sz="1800">
                <a:solidFill>
                  <a:schemeClr val="dk1"/>
                </a:solidFill>
              </a:rPr>
              <a:t> sharing (protecting personal info)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11467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Goal</a:t>
            </a:r>
            <a:r>
              <a:rPr lang="en-US" sz="1800">
                <a:solidFill>
                  <a:schemeClr val="dk1"/>
                </a:solidFill>
              </a:rPr>
              <a:t>: 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Explore an LDP solution for heavy hitters – identify top trends </a:t>
            </a:r>
            <a:r>
              <a:rPr b="1" lang="en-US" sz="1800">
                <a:solidFill>
                  <a:schemeClr val="dk1"/>
                </a:solidFill>
              </a:rPr>
              <a:t>privately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62150" y="306389"/>
            <a:ext cx="8229600" cy="5915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2701"/>
              <a:buFont typeface="Helvetica Neue"/>
              <a:buNone/>
            </a:pPr>
            <a:r>
              <a:rPr b="1" lang="en-US" sz="2701">
                <a:solidFill>
                  <a:srgbClr val="002D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Motivation &amp; Problem Statement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182875" y="1005850"/>
            <a:ext cx="8543100" cy="48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279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500">
                <a:solidFill>
                  <a:schemeClr val="dk1"/>
                </a:solidFill>
              </a:rPr>
              <a:t>Simulate the </a:t>
            </a:r>
            <a:r>
              <a:rPr b="1" lang="en-US" sz="1500">
                <a:solidFill>
                  <a:schemeClr val="dk1"/>
                </a:solidFill>
              </a:rPr>
              <a:t>client-server pipeline</a:t>
            </a:r>
            <a:r>
              <a:rPr lang="en-US" sz="1500">
                <a:solidFill>
                  <a:schemeClr val="dk1"/>
                </a:solidFill>
              </a:rPr>
              <a:t> in one program (no actual network needed)</a:t>
            </a:r>
            <a:br>
              <a:rPr lang="en-US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500">
                <a:solidFill>
                  <a:schemeClr val="dk1"/>
                </a:solidFill>
              </a:rPr>
              <a:t>Generate </a:t>
            </a:r>
            <a:r>
              <a:rPr b="1" lang="en-US" sz="1500">
                <a:solidFill>
                  <a:schemeClr val="dk1"/>
                </a:solidFill>
              </a:rPr>
              <a:t>synthetic user data</a:t>
            </a:r>
            <a:r>
              <a:rPr lang="en-US" sz="1500">
                <a:solidFill>
                  <a:schemeClr val="dk1"/>
                </a:solidFill>
              </a:rPr>
              <a:t> to fine-tune conditions (control domain size, distribution shape, known heavy hitters)</a:t>
            </a:r>
            <a:br>
              <a:rPr lang="en-US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500">
                <a:solidFill>
                  <a:schemeClr val="dk1"/>
                </a:solidFill>
              </a:rPr>
              <a:t>Planned to evaluate under various scenarios:</a:t>
            </a:r>
            <a:br>
              <a:rPr lang="en-US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500">
                <a:solidFill>
                  <a:schemeClr val="dk1"/>
                </a:solidFill>
              </a:rPr>
              <a:t>Different data distributions (uniform vs. skewed frequency)</a:t>
            </a:r>
            <a:br>
              <a:rPr lang="en-US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500">
                <a:solidFill>
                  <a:schemeClr val="dk1"/>
                </a:solidFill>
              </a:rPr>
              <a:t>Different domain sizes (number of unique items)</a:t>
            </a:r>
            <a:br>
              <a:rPr lang="en-US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sz="1500">
                <a:solidFill>
                  <a:schemeClr val="dk1"/>
                </a:solidFill>
              </a:rPr>
              <a:t>Different privacy levels (varying ε values)</a:t>
            </a:r>
            <a:br>
              <a:rPr lang="en-US" sz="1500">
                <a:solidFill>
                  <a:schemeClr val="dk1"/>
                </a:solidFill>
              </a:rPr>
            </a:br>
            <a:endParaRPr b="1" sz="15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500">
                <a:solidFill>
                  <a:schemeClr val="dk1"/>
                </a:solidFill>
              </a:rPr>
              <a:t>Why</a:t>
            </a:r>
            <a:r>
              <a:rPr lang="en-US" sz="1500">
                <a:solidFill>
                  <a:schemeClr val="dk1"/>
                </a:solidFill>
              </a:rPr>
              <a:t>: Understand how privacy settings and data characteristics affect heavy-hitter detection accuracy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262150" y="306389"/>
            <a:ext cx="82296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2701"/>
              <a:buFont typeface="Helvetica Neue"/>
              <a:buNone/>
            </a:pPr>
            <a:r>
              <a:rPr b="1" lang="en-US" sz="2701">
                <a:solidFill>
                  <a:srgbClr val="002D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Initial Plan and Approach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/>
        </p:nvSpPr>
        <p:spPr>
          <a:xfrm>
            <a:off x="205750" y="1076850"/>
            <a:ext cx="8595300" cy="4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TrieHH (AISTATS 2020)</a:t>
            </a:r>
            <a:r>
              <a:rPr lang="en-US" sz="2000">
                <a:solidFill>
                  <a:schemeClr val="dk1"/>
                </a:solidFill>
              </a:rPr>
              <a:t> – interactive, prefix-trie based algorithm</a:t>
            </a:r>
            <a:br>
              <a:rPr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 – Builds strings character by character, keeping only prefixes with enough votes (post-noise) each round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SFP – Sequence Frequency Puzzle (Apple 2022)</a:t>
            </a:r>
            <a:r>
              <a:rPr lang="en-US" sz="2000">
                <a:solidFill>
                  <a:schemeClr val="dk1"/>
                </a:solidFill>
              </a:rPr>
              <a:t> – batch (non-interactive) algorithm</a:t>
            </a:r>
            <a:br>
              <a:rPr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 – Each user reports to a Count-Min Sketch per character position + a Bayesian inference to reconstruct frequent strings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Implemented both protocols to compare their performance on the same data under LDP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262150" y="306389"/>
            <a:ext cx="82296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2701"/>
              <a:buFont typeface="Helvetica Neue"/>
              <a:buNone/>
            </a:pPr>
            <a:r>
              <a:rPr b="1" lang="en-US" sz="2701">
                <a:solidFill>
                  <a:srgbClr val="002D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Algorithms Implemented (LDP Heavy Hitters)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/>
        </p:nvSpPr>
        <p:spPr>
          <a:xfrm>
            <a:off x="194300" y="1076850"/>
            <a:ext cx="8618400" cy="4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Data pivot</a:t>
            </a:r>
            <a:r>
              <a:rPr lang="en-US" sz="1600">
                <a:solidFill>
                  <a:schemeClr val="dk1"/>
                </a:solidFill>
              </a:rPr>
              <a:t> – Used a real dataset (Wikipedia clickstream) instead of purely synthetic data</a:t>
            </a:r>
            <a:br>
              <a:rPr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</a:t>
            </a:r>
            <a:r>
              <a:rPr i="1" lang="en-US" sz="1600">
                <a:solidFill>
                  <a:schemeClr val="dk1"/>
                </a:solidFill>
              </a:rPr>
              <a:t>↳ More realistic evaluation, but reduced time for trying diverse synthetic scenarios</a:t>
            </a:r>
            <a:br>
              <a:rPr i="1" lang="en-US" sz="1600">
                <a:solidFill>
                  <a:schemeClr val="dk1"/>
                </a:solidFill>
              </a:rPr>
            </a:br>
            <a:endParaRPr i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Scope adjustment</a:t>
            </a:r>
            <a:r>
              <a:rPr lang="en-US" sz="1600">
                <a:solidFill>
                  <a:schemeClr val="dk1"/>
                </a:solidFill>
              </a:rPr>
              <a:t> – Focused on one privacy setting ε = 4, δ ≈ 10^(−12) due to time</a:t>
            </a:r>
            <a:br>
              <a:rPr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</a:t>
            </a:r>
            <a:r>
              <a:rPr i="1" lang="en-US" sz="1600">
                <a:solidFill>
                  <a:schemeClr val="dk1"/>
                </a:solidFill>
              </a:rPr>
              <a:t>↳ Did not exhaustively test multiple ε values as initially intended</a:t>
            </a:r>
            <a:br>
              <a:rPr i="1" lang="en-US" sz="1600">
                <a:solidFill>
                  <a:schemeClr val="dk1"/>
                </a:solidFill>
              </a:rPr>
            </a:br>
            <a:endParaRPr i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Technical challenges</a:t>
            </a:r>
            <a:r>
              <a:rPr lang="en-US" sz="1600">
                <a:solidFill>
                  <a:schemeClr val="dk1"/>
                </a:solidFill>
              </a:rPr>
              <a:t> – SFP algorithm was complex to implement &amp; debug</a:t>
            </a:r>
            <a:br>
              <a:rPr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</a:t>
            </a:r>
            <a:r>
              <a:rPr i="1" lang="en-US" sz="1600">
                <a:solidFill>
                  <a:schemeClr val="dk1"/>
                </a:solidFill>
              </a:rPr>
              <a:t>↳ Required extra debugging (unexpected edge cases), causing slight delays</a:t>
            </a:r>
            <a:br>
              <a:rPr i="1" lang="en-US" sz="1600">
                <a:solidFill>
                  <a:schemeClr val="dk1"/>
                </a:solidFill>
              </a:rPr>
            </a:br>
            <a:endParaRPr i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Timeline constraints</a:t>
            </a:r>
            <a:r>
              <a:rPr lang="en-US" sz="1600">
                <a:solidFill>
                  <a:schemeClr val="dk1"/>
                </a:solidFill>
              </a:rPr>
              <a:t> – Midterm exams and other coursework slowed early progress</a:t>
            </a:r>
            <a:br>
              <a:rPr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</a:t>
            </a:r>
            <a:r>
              <a:rPr i="1" lang="en-US" sz="1600">
                <a:solidFill>
                  <a:schemeClr val="dk1"/>
                </a:solidFill>
              </a:rPr>
              <a:t>↳ Had to catch up in later weeks; prioritized core features over “nice-to-haves”</a:t>
            </a:r>
            <a:br>
              <a:rPr i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</a:t>
            </a:r>
            <a:r>
              <a:rPr i="1" lang="en-US" sz="1600">
                <a:solidFill>
                  <a:schemeClr val="dk1"/>
                </a:solidFill>
              </a:rPr>
              <a:t>(Despite changes, main goal – comparing TrieHH vs SFP under LDP – stayed on track.)</a:t>
            </a:r>
            <a:br>
              <a:rPr i="1" lang="en-US" sz="1600">
                <a:solidFill>
                  <a:schemeClr val="dk1"/>
                </a:solidFill>
              </a:rPr>
            </a:b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262150" y="306389"/>
            <a:ext cx="82296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2701"/>
              <a:buFont typeface="Helvetica Neue"/>
              <a:buNone/>
            </a:pPr>
            <a:r>
              <a:rPr b="1" lang="en-US" sz="2701">
                <a:solidFill>
                  <a:srgbClr val="002D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Difficulties &amp; Plan Deviations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5349250" y="1248825"/>
            <a:ext cx="3712800" cy="3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57">
                <a:solidFill>
                  <a:schemeClr val="dk1"/>
                </a:solidFill>
              </a:rPr>
              <a:t>Description:</a:t>
            </a:r>
            <a:endParaRPr b="1" sz="1757">
              <a:solidFill>
                <a:schemeClr val="dk1"/>
              </a:solidFill>
            </a:endParaRPr>
          </a:p>
          <a:p>
            <a:pPr indent="-34021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58"/>
              <a:buChar char="●"/>
            </a:pPr>
            <a:r>
              <a:rPr lang="en-US" sz="1757">
                <a:solidFill>
                  <a:schemeClr val="dk1"/>
                </a:solidFill>
              </a:rPr>
              <a:t>TrieHH (purple) shows a </a:t>
            </a:r>
            <a:r>
              <a:rPr b="1" lang="en-US" sz="1757">
                <a:solidFill>
                  <a:schemeClr val="dk1"/>
                </a:solidFill>
              </a:rPr>
              <a:t>peak</a:t>
            </a:r>
            <a:r>
              <a:rPr lang="en-US" sz="1757">
                <a:solidFill>
                  <a:schemeClr val="dk1"/>
                </a:solidFill>
              </a:rPr>
              <a:t> around </a:t>
            </a:r>
            <a:r>
              <a:rPr b="1" lang="en-US" sz="1757">
                <a:solidFill>
                  <a:schemeClr val="dk1"/>
                </a:solidFill>
              </a:rPr>
              <a:t>K = 20–30</a:t>
            </a:r>
            <a:r>
              <a:rPr lang="en-US" sz="1757">
                <a:solidFill>
                  <a:schemeClr val="dk1"/>
                </a:solidFill>
              </a:rPr>
              <a:t>.</a:t>
            </a:r>
            <a:br>
              <a:rPr lang="en-US" sz="1757">
                <a:solidFill>
                  <a:schemeClr val="dk1"/>
                </a:solidFill>
              </a:rPr>
            </a:br>
            <a:endParaRPr sz="1757">
              <a:solidFill>
                <a:schemeClr val="dk1"/>
              </a:solidFill>
            </a:endParaRPr>
          </a:p>
          <a:p>
            <a:pPr indent="-3402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8"/>
              <a:buChar char="●"/>
            </a:pPr>
            <a:r>
              <a:rPr lang="en-US" sz="1757">
                <a:solidFill>
                  <a:schemeClr val="dk1"/>
                </a:solidFill>
              </a:rPr>
              <a:t>F1 score rises initially, peaks ~0.34, and </a:t>
            </a:r>
            <a:r>
              <a:rPr b="1" lang="en-US" sz="1757">
                <a:solidFill>
                  <a:schemeClr val="dk1"/>
                </a:solidFill>
              </a:rPr>
              <a:t>gradually decreases</a:t>
            </a:r>
            <a:r>
              <a:rPr lang="en-US" sz="1757">
                <a:solidFill>
                  <a:schemeClr val="dk1"/>
                </a:solidFill>
              </a:rPr>
              <a:t> as K increases.</a:t>
            </a:r>
            <a:br>
              <a:rPr lang="en-US" sz="1757">
                <a:solidFill>
                  <a:schemeClr val="dk1"/>
                </a:solidFill>
              </a:rPr>
            </a:br>
            <a:endParaRPr sz="1757">
              <a:solidFill>
                <a:schemeClr val="dk1"/>
              </a:solidFill>
            </a:endParaRPr>
          </a:p>
          <a:p>
            <a:pPr indent="-3402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8"/>
              <a:buChar char="●"/>
            </a:pPr>
            <a:r>
              <a:rPr lang="en-US" sz="1757">
                <a:solidFill>
                  <a:schemeClr val="dk1"/>
                </a:solidFill>
              </a:rPr>
              <a:t>SFP (blue) remains </a:t>
            </a:r>
            <a:r>
              <a:rPr b="1" lang="en-US" sz="1757">
                <a:solidFill>
                  <a:schemeClr val="dk1"/>
                </a:solidFill>
              </a:rPr>
              <a:t>flat at F1 = 0</a:t>
            </a:r>
            <a:r>
              <a:rPr lang="en-US" sz="1757">
                <a:solidFill>
                  <a:schemeClr val="dk1"/>
                </a:solidFill>
              </a:rPr>
              <a:t> across all K (no heavy hitters detected).</a:t>
            </a:r>
            <a:endParaRPr sz="1757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262150" y="306389"/>
            <a:ext cx="82296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2701"/>
              <a:buFont typeface="Helvetica Neue"/>
              <a:buNone/>
            </a:pPr>
            <a:r>
              <a:rPr b="1" lang="en-US" sz="2701">
                <a:solidFill>
                  <a:srgbClr val="002D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 – Top-K F1 Score vs. K (ε=4)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50" y="1248825"/>
            <a:ext cx="5000651" cy="364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262150" y="806575"/>
            <a:ext cx="8379000" cy="50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TrieHH Performance: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Achieves a </a:t>
            </a:r>
            <a:r>
              <a:rPr b="1" lang="en-US" sz="1500">
                <a:solidFill>
                  <a:schemeClr val="dk1"/>
                </a:solidFill>
              </a:rPr>
              <a:t>peak F1 ≈ 0.34</a:t>
            </a:r>
            <a:r>
              <a:rPr lang="en-US" sz="1500">
                <a:solidFill>
                  <a:schemeClr val="dk1"/>
                </a:solidFill>
              </a:rPr>
              <a:t> when K is small (~10–20 heavy hitters).</a:t>
            </a:r>
            <a:br>
              <a:rPr lang="en-US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After K ≈ 30, F1 slowly declines as more noise and false positives accumulate.</a:t>
            </a:r>
            <a:br>
              <a:rPr lang="en-US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Overall </a:t>
            </a:r>
            <a:r>
              <a:rPr b="1" lang="en-US" sz="1500">
                <a:solidFill>
                  <a:schemeClr val="dk1"/>
                </a:solidFill>
              </a:rPr>
              <a:t>better robustness</a:t>
            </a:r>
            <a:r>
              <a:rPr lang="en-US" sz="1500">
                <a:solidFill>
                  <a:schemeClr val="dk1"/>
                </a:solidFill>
              </a:rPr>
              <a:t> under ε = 4 compared to expected.</a:t>
            </a:r>
            <a:br>
              <a:rPr lang="en-US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</a:rPr>
              <a:t>SFP Performance: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Consistently 0</a:t>
            </a:r>
            <a:r>
              <a:rPr lang="en-US" sz="1500">
                <a:solidFill>
                  <a:schemeClr val="dk1"/>
                </a:solidFill>
              </a:rPr>
              <a:t> across all K.</a:t>
            </a:r>
            <a:br>
              <a:rPr lang="en-US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Did </a:t>
            </a:r>
            <a:r>
              <a:rPr b="1" lang="en-US" sz="1500">
                <a:solidFill>
                  <a:schemeClr val="dk1"/>
                </a:solidFill>
              </a:rPr>
              <a:t>not recover any heavy hitters</a:t>
            </a:r>
            <a:r>
              <a:rPr lang="en-US" sz="1500">
                <a:solidFill>
                  <a:schemeClr val="dk1"/>
                </a:solidFill>
              </a:rPr>
              <a:t> under strict (ε=4, δ≈10^-12) settings.</a:t>
            </a:r>
            <a:br>
              <a:rPr lang="en-US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</a:rPr>
              <a:t>Key Takeaways: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Interactive approach (TrieHH)</a:t>
            </a:r>
            <a:r>
              <a:rPr lang="en-US" sz="1500">
                <a:solidFill>
                  <a:schemeClr val="dk1"/>
                </a:solidFill>
              </a:rPr>
              <a:t> succeeds modestly despite noise.</a:t>
            </a:r>
            <a:br>
              <a:rPr lang="en-US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Non-interactive method (SFP)</a:t>
            </a:r>
            <a:r>
              <a:rPr lang="en-US" sz="1500">
                <a:solidFill>
                  <a:schemeClr val="dk1"/>
                </a:solidFill>
              </a:rPr>
              <a:t> too conservative to detect true signals.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262150" y="169239"/>
            <a:ext cx="82296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2701"/>
              <a:buFont typeface="Helvetica Neue"/>
              <a:buNone/>
            </a:pPr>
            <a:r>
              <a:rPr b="1" lang="en-US" sz="2701">
                <a:solidFill>
                  <a:srgbClr val="002D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 Observations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/>
        </p:nvSpPr>
        <p:spPr>
          <a:xfrm>
            <a:off x="194300" y="898000"/>
            <a:ext cx="8732700" cy="5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120000"/>
              </a:lnSpc>
              <a:spcBef>
                <a:spcPts val="279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</a:rPr>
              <a:t>Privacy–Utility Trade-off</a:t>
            </a:r>
            <a:r>
              <a:rPr lang="en-US" sz="1700">
                <a:solidFill>
                  <a:schemeClr val="dk1"/>
                </a:solidFill>
              </a:rPr>
              <a:t> – Stronger privacy (low δ, moderate ε) </a:t>
            </a:r>
            <a:r>
              <a:rPr b="1" lang="en-US" sz="1700">
                <a:solidFill>
                  <a:schemeClr val="dk1"/>
                </a:solidFill>
              </a:rPr>
              <a:t>drastically</a:t>
            </a:r>
            <a:r>
              <a:rPr lang="en-US" sz="1700">
                <a:solidFill>
                  <a:schemeClr val="dk1"/>
                </a:solidFill>
              </a:rPr>
              <a:t> reduced accuracy</a:t>
            </a:r>
            <a:br>
              <a:rPr lang="en-US" sz="1700">
                <a:solidFill>
                  <a:schemeClr val="dk1"/>
                </a:solidFill>
              </a:rPr>
            </a:br>
            <a:r>
              <a:rPr lang="en-US" sz="1700">
                <a:solidFill>
                  <a:schemeClr val="dk1"/>
                </a:solidFill>
              </a:rPr>
              <a:t> </a:t>
            </a:r>
            <a:r>
              <a:rPr i="1" lang="en-US" sz="1700">
                <a:solidFill>
                  <a:schemeClr val="dk1"/>
                </a:solidFill>
              </a:rPr>
              <a:t>↳ Our experiment highlights how challenging it is to get useful results under strict LDP</a:t>
            </a:r>
            <a:br>
              <a:rPr i="1" lang="en-US" sz="1700">
                <a:solidFill>
                  <a:schemeClr val="dk1"/>
                </a:solidFill>
              </a:rPr>
            </a:br>
            <a:endParaRPr i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</a:rPr>
              <a:t>Algorithm Design Matters</a:t>
            </a:r>
            <a:r>
              <a:rPr lang="en-US" sz="1700">
                <a:solidFill>
                  <a:schemeClr val="dk1"/>
                </a:solidFill>
              </a:rPr>
              <a:t> – Interactive methods (TrieHH) can extract signal where one-shot methods (SFP) may fail</a:t>
            </a:r>
            <a:br>
              <a:rPr lang="en-US" sz="1700">
                <a:solidFill>
                  <a:schemeClr val="dk1"/>
                </a:solidFill>
              </a:rPr>
            </a:br>
            <a:r>
              <a:rPr lang="en-US" sz="1700">
                <a:solidFill>
                  <a:schemeClr val="dk1"/>
                </a:solidFill>
              </a:rPr>
              <a:t> </a:t>
            </a:r>
            <a:r>
              <a:rPr i="1" lang="en-US" sz="1700">
                <a:solidFill>
                  <a:schemeClr val="dk1"/>
                </a:solidFill>
              </a:rPr>
              <a:t>↳ Different approaches have different strengths; context (data size, noise) is key</a:t>
            </a:r>
            <a:br>
              <a:rPr i="1" lang="en-US" sz="1700">
                <a:solidFill>
                  <a:schemeClr val="dk1"/>
                </a:solidFill>
              </a:rPr>
            </a:br>
            <a:endParaRPr i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</a:rPr>
              <a:t>Implementing Research</a:t>
            </a:r>
            <a:r>
              <a:rPr lang="en-US" sz="1700">
                <a:solidFill>
                  <a:schemeClr val="dk1"/>
                </a:solidFill>
              </a:rPr>
              <a:t> – Gained hands-on experience turning complex DP algorithms from papers into working code</a:t>
            </a:r>
            <a:br>
              <a:rPr lang="en-US" sz="1700">
                <a:solidFill>
                  <a:schemeClr val="dk1"/>
                </a:solidFill>
              </a:rPr>
            </a:br>
            <a:r>
              <a:rPr lang="en-US" sz="1700">
                <a:solidFill>
                  <a:schemeClr val="dk1"/>
                </a:solidFill>
              </a:rPr>
              <a:t> </a:t>
            </a:r>
            <a:r>
              <a:rPr i="1" lang="en-US" sz="1700">
                <a:solidFill>
                  <a:schemeClr val="dk1"/>
                </a:solidFill>
              </a:rPr>
              <a:t>↳ Improved our understanding of each step (and the pitfalls) of TrieHH and SFP</a:t>
            </a:r>
            <a:br>
              <a:rPr i="1" lang="en-US" sz="1700">
                <a:solidFill>
                  <a:schemeClr val="dk1"/>
                </a:solidFill>
              </a:rPr>
            </a:br>
            <a:endParaRPr i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US" sz="1700">
                <a:solidFill>
                  <a:schemeClr val="dk1"/>
                </a:solidFill>
              </a:rPr>
              <a:t>Adaptability</a:t>
            </a:r>
            <a:r>
              <a:rPr lang="en-US" sz="1700">
                <a:solidFill>
                  <a:schemeClr val="dk1"/>
                </a:solidFill>
              </a:rPr>
              <a:t> – Learned to adjust our plan and scope on the fly</a:t>
            </a:r>
            <a:br>
              <a:rPr lang="en-US" sz="1700">
                <a:solidFill>
                  <a:schemeClr val="dk1"/>
                </a:solidFill>
              </a:rPr>
            </a:br>
            <a:r>
              <a:rPr lang="en-US" sz="1700">
                <a:solidFill>
                  <a:schemeClr val="dk1"/>
                </a:solidFill>
              </a:rPr>
              <a:t> </a:t>
            </a:r>
            <a:r>
              <a:rPr i="1" lang="en-US" sz="1700">
                <a:solidFill>
                  <a:schemeClr val="dk1"/>
                </a:solidFill>
              </a:rPr>
              <a:t>↳ Chose realistic data over idealized tests, focused on core comparison when time was limited, and ensured we met the main objectives</a:t>
            </a:r>
            <a:endParaRPr i="1" sz="1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262150" y="306389"/>
            <a:ext cx="82296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2701"/>
              <a:buFont typeface="Helvetica Neue"/>
              <a:buNone/>
            </a:pPr>
            <a:r>
              <a:rPr b="1" lang="en-US" sz="2701">
                <a:solidFill>
                  <a:srgbClr val="002D5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Lessons Learned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Georgetown University OA">
      <a:dk1>
        <a:srgbClr val="000000"/>
      </a:dk1>
      <a:lt1>
        <a:srgbClr val="FFFFFF"/>
      </a:lt1>
      <a:dk2>
        <a:srgbClr val="011B39"/>
      </a:dk2>
      <a:lt2>
        <a:srgbClr val="4A4C4D"/>
      </a:lt2>
      <a:accent1>
        <a:srgbClr val="003B7C"/>
      </a:accent1>
      <a:accent2>
        <a:srgbClr val="9CA09C"/>
      </a:accent2>
      <a:accent3>
        <a:srgbClr val="00A4CC"/>
      </a:accent3>
      <a:accent4>
        <a:srgbClr val="46A536"/>
      </a:accent4>
      <a:accent5>
        <a:srgbClr val="CD0032"/>
      </a:accent5>
      <a:accent6>
        <a:srgbClr val="580A1D"/>
      </a:accent6>
      <a:hlink>
        <a:srgbClr val="003D81"/>
      </a:hlink>
      <a:folHlink>
        <a:srgbClr val="00A4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