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0" r:id="rId3"/>
    <p:sldId id="258" r:id="rId4"/>
    <p:sldId id="263" r:id="rId5"/>
    <p:sldId id="264" r:id="rId6"/>
    <p:sldId id="266" r:id="rId7"/>
    <p:sldId id="265" r:id="rId8"/>
    <p:sldId id="268" r:id="rId9"/>
    <p:sldId id="269" r:id="rId10"/>
    <p:sldId id="270" r:id="rId11"/>
    <p:sldId id="271" r:id="rId12"/>
    <p:sldId id="267" r:id="rId13"/>
    <p:sldId id="261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47" autoAdjust="0"/>
    <p:restoredTop sz="94660"/>
  </p:normalViewPr>
  <p:slideViewPr>
    <p:cSldViewPr snapToGrid="0">
      <p:cViewPr varScale="1">
        <p:scale>
          <a:sx n="63" d="100"/>
          <a:sy n="63" d="100"/>
        </p:scale>
        <p:origin x="861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8F4802CA-DB84-55EB-0C85-51B8C1CA8E0E}"/>
              </a:ext>
            </a:extLst>
          </p:cNvPr>
          <p:cNvSpPr/>
          <p:nvPr userDrawn="1"/>
        </p:nvSpPr>
        <p:spPr>
          <a:xfrm>
            <a:off x="0" y="3517900"/>
            <a:ext cx="12192000" cy="33401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400C00-5925-88B5-D7EF-FB0C0F9D3DC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151"/>
            <a:ext cx="10913165" cy="3505096"/>
          </a:xfrm>
          <a:prstGeom prst="rect">
            <a:avLst/>
          </a:prstGeom>
        </p:spPr>
      </p:pic>
      <p:sp>
        <p:nvSpPr>
          <p:cNvPr id="12" name="标题 11">
            <a:extLst>
              <a:ext uri="{FF2B5EF4-FFF2-40B4-BE49-F238E27FC236}">
                <a16:creationId xmlns:a16="http://schemas.microsoft.com/office/drawing/2014/main" id="{C56D176F-CE07-D77D-2213-B4DEE641C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3685292"/>
            <a:ext cx="10515600" cy="947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7" name="副标题 2">
            <a:extLst>
              <a:ext uri="{FF2B5EF4-FFF2-40B4-BE49-F238E27FC236}">
                <a16:creationId xmlns:a16="http://schemas.microsoft.com/office/drawing/2014/main" id="{C0AC2CBC-310A-85F1-14F5-B7991A50E0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1" y="4632855"/>
            <a:ext cx="10515600" cy="555095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  <a:latin typeface="+mj-ea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280472-F01F-2CDE-D3D6-30E6AF1B096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14401" y="5330386"/>
            <a:ext cx="2557463" cy="391541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zh-CN" altLang="en-US" dirty="0"/>
              <a:t>姓名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CD80E9F1-DE19-EC3B-9038-C658FB02F90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14401" y="5747285"/>
            <a:ext cx="2557463" cy="391541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zh-CN" altLang="en-US" sz="2000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日期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BD5ECE-85C9-656F-0334-DA0C35F4667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1238616"/>
            <a:ext cx="3939173" cy="1206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753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0A762B9-1A1D-E9B3-3E20-317DA4381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FEAEF-420F-4A13-A677-764FD56C6C5F}" type="datetimeFigureOut">
              <a:rPr lang="zh-CN" altLang="en-US" smtClean="0"/>
              <a:t>2023/8/10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AFC545C-0EE9-2480-AEF5-2DADECBD5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77B1159-365D-444A-DCC3-4408FCDEE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1D618-B3A8-4E03-97E3-A83BD5FC216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B67C67E7-4404-1015-1A85-E02624AA4FA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862667"/>
            <a:ext cx="5257800" cy="3869266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3B0B21F-6315-8740-2192-EFCC4C4E38EB}"/>
              </a:ext>
            </a:extLst>
          </p:cNvPr>
          <p:cNvSpPr txBox="1"/>
          <p:nvPr userDrawn="1"/>
        </p:nvSpPr>
        <p:spPr>
          <a:xfrm>
            <a:off x="838200" y="840298"/>
            <a:ext cx="5257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>
                <a:solidFill>
                  <a:schemeClr val="accent1"/>
                </a:solidFill>
                <a:latin typeface="+mj-ea"/>
                <a:ea typeface="+mj-ea"/>
              </a:rPr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242010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3D41A8C-1432-3B2A-78E2-99E8B4C4CF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476" y="174279"/>
            <a:ext cx="1657311" cy="507593"/>
          </a:xfrm>
          <a:prstGeom prst="rect">
            <a:avLst/>
          </a:prstGeom>
        </p:spPr>
      </p:pic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D10C07-B239-2D8B-72AC-C2460E357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FEAEF-420F-4A13-A677-764FD56C6C5F}" type="datetimeFigureOut">
              <a:rPr lang="zh-CN" altLang="en-US" smtClean="0"/>
              <a:t>2023/8/10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67594C7-3E08-8022-AA75-B1949726F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6FA9B28-BE30-05D4-3E28-5BA31BFEA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1D618-B3A8-4E03-97E3-A83BD5FC216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B460B14E-35C5-D9C2-748D-A825AC984123}"/>
              </a:ext>
            </a:extLst>
          </p:cNvPr>
          <p:cNvCxnSpPr>
            <a:cxnSpLocks/>
          </p:cNvCxnSpPr>
          <p:nvPr userDrawn="1"/>
        </p:nvCxnSpPr>
        <p:spPr>
          <a:xfrm>
            <a:off x="0" y="849485"/>
            <a:ext cx="12192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标题 15">
            <a:extLst>
              <a:ext uri="{FF2B5EF4-FFF2-40B4-BE49-F238E27FC236}">
                <a16:creationId xmlns:a16="http://schemas.microsoft.com/office/drawing/2014/main" id="{3742B315-91F1-F43F-476B-4395EB1B8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2868" y="104772"/>
            <a:ext cx="9389533" cy="646609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zh-CN" altLang="en-US" sz="3600" b="1">
                <a:solidFill>
                  <a:schemeClr val="accent1"/>
                </a:solidFill>
                <a:latin typeface="+mj-ea"/>
                <a:cs typeface="+mn-cs"/>
              </a:defRPr>
            </a:lvl1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zh-CN" altLang="en-US" dirty="0"/>
              <a:t>单击此处编辑母版标题样式</a:t>
            </a:r>
          </a:p>
        </p:txBody>
      </p:sp>
      <p:sp>
        <p:nvSpPr>
          <p:cNvPr id="22" name="文本占位符 21">
            <a:extLst>
              <a:ext uri="{FF2B5EF4-FFF2-40B4-BE49-F238E27FC236}">
                <a16:creationId xmlns:a16="http://schemas.microsoft.com/office/drawing/2014/main" id="{E35D15B7-B9DC-DADF-41DD-7EB9981F612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104773"/>
            <a:ext cx="922868" cy="646608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zh-CN" dirty="0"/>
              <a:t>No.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4802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小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D10C07-B239-2D8B-72AC-C2460E357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FEAEF-420F-4A13-A677-764FD56C6C5F}" type="datetimeFigureOut">
              <a:rPr lang="zh-CN" altLang="en-US" smtClean="0"/>
              <a:t>2023/8/10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67594C7-3E08-8022-AA75-B1949726F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6FA9B28-BE30-05D4-3E28-5BA31BFEA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1D618-B3A8-4E03-97E3-A83BD5FC216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B460B14E-35C5-D9C2-748D-A825AC984123}"/>
              </a:ext>
            </a:extLst>
          </p:cNvPr>
          <p:cNvCxnSpPr>
            <a:cxnSpLocks/>
          </p:cNvCxnSpPr>
          <p:nvPr userDrawn="1"/>
        </p:nvCxnSpPr>
        <p:spPr>
          <a:xfrm>
            <a:off x="0" y="849485"/>
            <a:ext cx="12192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标题 15">
            <a:extLst>
              <a:ext uri="{FF2B5EF4-FFF2-40B4-BE49-F238E27FC236}">
                <a16:creationId xmlns:a16="http://schemas.microsoft.com/office/drawing/2014/main" id="{3742B315-91F1-F43F-476B-4395EB1B8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2868" y="104772"/>
            <a:ext cx="9389533" cy="646609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zh-CN" altLang="en-US" sz="3600" b="1">
                <a:solidFill>
                  <a:schemeClr val="accent1"/>
                </a:solidFill>
                <a:latin typeface="+mj-ea"/>
                <a:cs typeface="+mn-cs"/>
              </a:defRPr>
            </a:lvl1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zh-CN" altLang="en-US" dirty="0"/>
              <a:t>单击此处编辑母版标题样式</a:t>
            </a:r>
          </a:p>
        </p:txBody>
      </p:sp>
      <p:sp>
        <p:nvSpPr>
          <p:cNvPr id="22" name="文本占位符 21">
            <a:extLst>
              <a:ext uri="{FF2B5EF4-FFF2-40B4-BE49-F238E27FC236}">
                <a16:creationId xmlns:a16="http://schemas.microsoft.com/office/drawing/2014/main" id="{E35D15B7-B9DC-DADF-41DD-7EB9981F612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104773"/>
            <a:ext cx="922868" cy="646608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zh-CN" dirty="0"/>
              <a:t>No.</a:t>
            </a:r>
            <a:endParaRPr lang="zh-CN" altLang="en-US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F22E79CF-4391-9439-1BFD-46304A8864A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12737" y="989592"/>
            <a:ext cx="9999663" cy="466194"/>
          </a:xfrm>
        </p:spPr>
        <p:txBody>
          <a:bodyPr/>
          <a:lstStyle>
            <a:lvl1pPr marL="0" indent="0">
              <a:buNone/>
              <a:defRPr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小标题</a:t>
            </a:r>
          </a:p>
        </p:txBody>
      </p:sp>
      <p:pic>
        <p:nvPicPr>
          <p:cNvPr id="6" name="Picture 1">
            <a:extLst>
              <a:ext uri="{FF2B5EF4-FFF2-40B4-BE49-F238E27FC236}">
                <a16:creationId xmlns:a16="http://schemas.microsoft.com/office/drawing/2014/main" id="{F744CA5A-3B6E-DFAC-8E3E-DD22FC4BB37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476" y="174279"/>
            <a:ext cx="1657311" cy="507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308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谢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8C8728B4-A60C-39F7-862B-69FE08639A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42533" y="919591"/>
            <a:ext cx="8906934" cy="5018818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8F5CEB4E-060B-E83B-8E74-C97D39F396D7}"/>
              </a:ext>
            </a:extLst>
          </p:cNvPr>
          <p:cNvSpPr txBox="1"/>
          <p:nvPr userDrawn="1"/>
        </p:nvSpPr>
        <p:spPr>
          <a:xfrm>
            <a:off x="2709333" y="2106854"/>
            <a:ext cx="67733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9600" b="1" dirty="0">
                <a:solidFill>
                  <a:schemeClr val="accent1"/>
                </a:solidFill>
                <a:latin typeface="+mj-ea"/>
                <a:ea typeface="+mj-ea"/>
              </a:rPr>
              <a:t>谢谢观看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D3C1A38-A0E3-E008-DA7C-6EAE6D7805B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5606" y="3676514"/>
            <a:ext cx="3080786" cy="943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425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C410B8F-F71E-F16D-4BAB-2F366F92C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AC0FB4A-44E0-BDC5-6619-06257A2307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68614A-5C3A-A0CA-B505-7CDE37DCAD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FEAEF-420F-4A13-A677-764FD56C6C5F}" type="datetimeFigureOut">
              <a:rPr lang="zh-CN" altLang="en-US" smtClean="0"/>
              <a:t>2023/8/10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8DBCB8-2766-1A2D-4371-673EFE68BE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D19918-2F31-688A-A8B8-C360DEC6A6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1D618-B3A8-4E03-97E3-A83BD5FC2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9613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0" r:id="rId3"/>
    <p:sldLayoutId id="2147483651" r:id="rId4"/>
    <p:sldLayoutId id="2147483653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7127A7-343B-BF86-7D60-0A4633A38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月亭汽车电子入门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E83371C-DE82-0DC7-6729-312EC47675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D2A7320-254B-9C17-95E7-0E526BBE70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B96AF71-D850-80A2-E8EC-4FCDFCCA1D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56513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C69AD4-B64E-E781-D258-11F4B6C4D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系统需求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05506B-92DA-AD86-E045-7CBF1AF782B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EC77020-D71D-AE92-D068-EF773A84E6A2}"/>
              </a:ext>
            </a:extLst>
          </p:cNvPr>
          <p:cNvSpPr txBox="1"/>
          <p:nvPr/>
        </p:nvSpPr>
        <p:spPr>
          <a:xfrm>
            <a:off x="268535" y="912377"/>
            <a:ext cx="18578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按键教程</a:t>
            </a:r>
          </a:p>
        </p:txBody>
      </p:sp>
      <p:graphicFrame>
        <p:nvGraphicFramePr>
          <p:cNvPr id="7" name="表格 8">
            <a:extLst>
              <a:ext uri="{FF2B5EF4-FFF2-40B4-BE49-F238E27FC236}">
                <a16:creationId xmlns:a16="http://schemas.microsoft.com/office/drawing/2014/main" id="{514411E4-63FD-9C10-9419-1AEAE3436A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7079821"/>
              </p:ext>
            </p:extLst>
          </p:nvPr>
        </p:nvGraphicFramePr>
        <p:xfrm>
          <a:off x="342900" y="1360170"/>
          <a:ext cx="11379200" cy="311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9010">
                  <a:extLst>
                    <a:ext uri="{9D8B030D-6E8A-4147-A177-3AD203B41FA5}">
                      <a16:colId xmlns:a16="http://schemas.microsoft.com/office/drawing/2014/main" val="910663749"/>
                    </a:ext>
                  </a:extLst>
                </a:gridCol>
                <a:gridCol w="7682079">
                  <a:extLst>
                    <a:ext uri="{9D8B030D-6E8A-4147-A177-3AD203B41FA5}">
                      <a16:colId xmlns:a16="http://schemas.microsoft.com/office/drawing/2014/main" val="3254676096"/>
                    </a:ext>
                  </a:extLst>
                </a:gridCol>
                <a:gridCol w="2648111">
                  <a:extLst>
                    <a:ext uri="{9D8B030D-6E8A-4147-A177-3AD203B41FA5}">
                      <a16:colId xmlns:a16="http://schemas.microsoft.com/office/drawing/2014/main" val="31736532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需求号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需求描述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5471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00020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本系统支持按键教程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586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00021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本系统一共</a:t>
                      </a:r>
                      <a:r>
                        <a:rPr lang="en-US" altLang="zh-CN" dirty="0"/>
                        <a:t>5</a:t>
                      </a:r>
                      <a:r>
                        <a:rPr lang="zh-CN" altLang="en-US" dirty="0"/>
                        <a:t>个按键，上、下、左、右、确认按键</a:t>
                      </a:r>
                      <a:endParaRPr lang="en-US" altLang="zh-CN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5849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00022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左右按键时，可以切换两个</a:t>
                      </a:r>
                      <a:r>
                        <a:rPr lang="en-US" altLang="zh-CN" dirty="0"/>
                        <a:t>LED</a:t>
                      </a:r>
                      <a:r>
                        <a:rPr lang="zh-CN" altLang="en-US" dirty="0"/>
                        <a:t>左右亮灭，如：</a:t>
                      </a:r>
                      <a:r>
                        <a:rPr lang="en-US" altLang="zh-CN" dirty="0"/>
                        <a:t>LED1</a:t>
                      </a:r>
                      <a:r>
                        <a:rPr lang="zh-CN" altLang="en-US" dirty="0"/>
                        <a:t>亮，</a:t>
                      </a:r>
                      <a:r>
                        <a:rPr lang="en-US" altLang="zh-CN" dirty="0"/>
                        <a:t>LED2</a:t>
                      </a:r>
                      <a:r>
                        <a:rPr lang="zh-CN" altLang="en-US" dirty="0"/>
                        <a:t>灭时，当按左键后，</a:t>
                      </a:r>
                      <a:r>
                        <a:rPr lang="en-US" altLang="zh-CN" dirty="0"/>
                        <a:t>LED1</a:t>
                      </a:r>
                      <a:r>
                        <a:rPr lang="zh-CN" altLang="en-US" dirty="0"/>
                        <a:t>灭，</a:t>
                      </a:r>
                      <a:r>
                        <a:rPr lang="en-US" altLang="zh-CN" dirty="0"/>
                        <a:t>LED2</a:t>
                      </a:r>
                      <a:r>
                        <a:rPr lang="zh-CN" altLang="en-US" dirty="0"/>
                        <a:t>灭，再次按左键后</a:t>
                      </a:r>
                      <a:r>
                        <a:rPr lang="en-US" altLang="zh-CN" dirty="0"/>
                        <a:t>LED1</a:t>
                      </a:r>
                      <a:r>
                        <a:rPr lang="zh-CN" altLang="en-US" dirty="0"/>
                        <a:t>灭，</a:t>
                      </a:r>
                      <a:r>
                        <a:rPr lang="en-US" altLang="zh-CN" dirty="0"/>
                        <a:t>LED2</a:t>
                      </a:r>
                      <a:r>
                        <a:rPr lang="zh-CN" altLang="en-US" dirty="0"/>
                        <a:t>亮，以此循环；</a:t>
                      </a:r>
                      <a:endParaRPr lang="en-US" altLang="zh-CN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如</a:t>
                      </a:r>
                      <a:r>
                        <a:rPr lang="en-US" altLang="zh-CN" dirty="0"/>
                        <a:t>LED1</a:t>
                      </a:r>
                      <a:r>
                        <a:rPr lang="zh-CN" altLang="en-US" dirty="0"/>
                        <a:t>亮，</a:t>
                      </a:r>
                      <a:r>
                        <a:rPr lang="en-US" altLang="zh-CN" dirty="0"/>
                        <a:t>LED2</a:t>
                      </a:r>
                      <a:r>
                        <a:rPr lang="zh-CN" altLang="en-US" dirty="0"/>
                        <a:t>灭时，当按右键后，</a:t>
                      </a:r>
                      <a:r>
                        <a:rPr lang="en-US" altLang="zh-CN" dirty="0"/>
                        <a:t>LED1</a:t>
                      </a:r>
                      <a:r>
                        <a:rPr lang="zh-CN" altLang="en-US" dirty="0"/>
                        <a:t>灭，</a:t>
                      </a:r>
                      <a:r>
                        <a:rPr lang="en-US" altLang="zh-CN" dirty="0"/>
                        <a:t>LED2</a:t>
                      </a:r>
                      <a:r>
                        <a:rPr lang="zh-CN" altLang="en-US" dirty="0"/>
                        <a:t>亮，再次按右键后</a:t>
                      </a:r>
                      <a:r>
                        <a:rPr lang="en-US" altLang="zh-CN" dirty="0"/>
                        <a:t>LED1</a:t>
                      </a:r>
                      <a:r>
                        <a:rPr lang="zh-CN" altLang="en-US" dirty="0"/>
                        <a:t>灭，</a:t>
                      </a:r>
                      <a:r>
                        <a:rPr lang="en-US" altLang="zh-CN" dirty="0"/>
                        <a:t>LED2</a:t>
                      </a:r>
                      <a:r>
                        <a:rPr lang="zh-CN" altLang="en-US" dirty="0"/>
                        <a:t>灭，以此循环；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91852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56646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C69AD4-B64E-E781-D258-11F4B6C4D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系统需求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05506B-92DA-AD86-E045-7CBF1AF782B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EC77020-D71D-AE92-D068-EF773A84E6A2}"/>
              </a:ext>
            </a:extLst>
          </p:cNvPr>
          <p:cNvSpPr txBox="1"/>
          <p:nvPr/>
        </p:nvSpPr>
        <p:spPr>
          <a:xfrm>
            <a:off x="268535" y="912377"/>
            <a:ext cx="18578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数码管教程</a:t>
            </a:r>
          </a:p>
        </p:txBody>
      </p:sp>
      <p:graphicFrame>
        <p:nvGraphicFramePr>
          <p:cNvPr id="7" name="表格 8">
            <a:extLst>
              <a:ext uri="{FF2B5EF4-FFF2-40B4-BE49-F238E27FC236}">
                <a16:creationId xmlns:a16="http://schemas.microsoft.com/office/drawing/2014/main" id="{514411E4-63FD-9C10-9419-1AEAE3436A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6548046"/>
              </p:ext>
            </p:extLst>
          </p:nvPr>
        </p:nvGraphicFramePr>
        <p:xfrm>
          <a:off x="342900" y="1360170"/>
          <a:ext cx="113792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9010">
                  <a:extLst>
                    <a:ext uri="{9D8B030D-6E8A-4147-A177-3AD203B41FA5}">
                      <a16:colId xmlns:a16="http://schemas.microsoft.com/office/drawing/2014/main" val="910663749"/>
                    </a:ext>
                  </a:extLst>
                </a:gridCol>
                <a:gridCol w="7682079">
                  <a:extLst>
                    <a:ext uri="{9D8B030D-6E8A-4147-A177-3AD203B41FA5}">
                      <a16:colId xmlns:a16="http://schemas.microsoft.com/office/drawing/2014/main" val="3254676096"/>
                    </a:ext>
                  </a:extLst>
                </a:gridCol>
                <a:gridCol w="2648111">
                  <a:extLst>
                    <a:ext uri="{9D8B030D-6E8A-4147-A177-3AD203B41FA5}">
                      <a16:colId xmlns:a16="http://schemas.microsoft.com/office/drawing/2014/main" val="31736532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需求号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需求描述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5471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00030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本系统需要提供数码管教程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2837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00031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数码管教程：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37891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0950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97CB1C-0ABB-98C8-813E-38B1339BD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3BC71F0-04A4-DC10-1B7E-78EA467C3DE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FE2D4A5E-2EE9-04E0-0A79-EF86E3D255A4}"/>
              </a:ext>
            </a:extLst>
          </p:cNvPr>
          <p:cNvGrpSpPr/>
          <p:nvPr/>
        </p:nvGrpSpPr>
        <p:grpSpPr>
          <a:xfrm>
            <a:off x="369113" y="1926123"/>
            <a:ext cx="4555834" cy="3813870"/>
            <a:chOff x="716280" y="1062930"/>
            <a:chExt cx="4555834" cy="3813870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025DA44D-9EF8-95E4-47C0-FAD776612D45}"/>
                </a:ext>
              </a:extLst>
            </p:cNvPr>
            <p:cNvSpPr/>
            <p:nvPr/>
          </p:nvSpPr>
          <p:spPr>
            <a:xfrm>
              <a:off x="716280" y="1062930"/>
              <a:ext cx="4555834" cy="38138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C7B509F5-76B1-AC42-FE90-EDFE73E1E6D0}"/>
                </a:ext>
              </a:extLst>
            </p:cNvPr>
            <p:cNvSpPr/>
            <p:nvPr/>
          </p:nvSpPr>
          <p:spPr>
            <a:xfrm>
              <a:off x="4013956" y="1240457"/>
              <a:ext cx="1050437" cy="4681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LED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D0071B89-1430-A134-C542-3DAEF0188E1F}"/>
                </a:ext>
              </a:extLst>
            </p:cNvPr>
            <p:cNvSpPr/>
            <p:nvPr/>
          </p:nvSpPr>
          <p:spPr>
            <a:xfrm>
              <a:off x="4013956" y="1869566"/>
              <a:ext cx="1050437" cy="4681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数码管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3425939E-FF45-7609-EB29-B51B626EE094}"/>
                </a:ext>
              </a:extLst>
            </p:cNvPr>
            <p:cNvSpPr/>
            <p:nvPr/>
          </p:nvSpPr>
          <p:spPr>
            <a:xfrm>
              <a:off x="4013956" y="2484048"/>
              <a:ext cx="1050437" cy="4681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点阵屏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8E1E6629-C05E-E43C-970E-4AADD51FA4E0}"/>
                </a:ext>
              </a:extLst>
            </p:cNvPr>
            <p:cNvSpPr/>
            <p:nvPr/>
          </p:nvSpPr>
          <p:spPr>
            <a:xfrm>
              <a:off x="4013956" y="3083908"/>
              <a:ext cx="1050437" cy="4681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OLED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3A58C696-9208-8C21-5D80-80C1839ABC6F}"/>
                </a:ext>
              </a:extLst>
            </p:cNvPr>
            <p:cNvSpPr/>
            <p:nvPr/>
          </p:nvSpPr>
          <p:spPr>
            <a:xfrm>
              <a:off x="2486297" y="1240456"/>
              <a:ext cx="1050437" cy="349663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MCU</a:t>
              </a:r>
            </a:p>
            <a:p>
              <a:pPr algn="ctr"/>
              <a:r>
                <a:rPr lang="en-US" altLang="zh-CN" sz="1100" dirty="0">
                  <a:solidFill>
                    <a:schemeClr val="tx1"/>
                  </a:solidFill>
                </a:rPr>
                <a:t>STM32F103RBT6</a:t>
              </a:r>
              <a:endParaRPr lang="zh-CN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14AD9799-CD1B-299E-380D-2014404663B2}"/>
                </a:ext>
              </a:extLst>
            </p:cNvPr>
            <p:cNvSpPr/>
            <p:nvPr/>
          </p:nvSpPr>
          <p:spPr>
            <a:xfrm>
              <a:off x="921688" y="1853108"/>
              <a:ext cx="1050437" cy="4681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按键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755D59A9-AB6A-9A54-C29A-7EA8A013BD44}"/>
                </a:ext>
              </a:extLst>
            </p:cNvPr>
            <p:cNvSpPr/>
            <p:nvPr/>
          </p:nvSpPr>
          <p:spPr>
            <a:xfrm>
              <a:off x="921688" y="2452922"/>
              <a:ext cx="1050437" cy="4681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CAN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F1ABA15C-C0A9-FDBE-CC1B-674DEF3DAD20}"/>
                </a:ext>
              </a:extLst>
            </p:cNvPr>
            <p:cNvSpPr/>
            <p:nvPr/>
          </p:nvSpPr>
          <p:spPr>
            <a:xfrm>
              <a:off x="921688" y="3021674"/>
              <a:ext cx="1050437" cy="4681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LIN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5CEE3463-7B09-B929-E624-57CB93DBFE27}"/>
                </a:ext>
              </a:extLst>
            </p:cNvPr>
            <p:cNvSpPr/>
            <p:nvPr/>
          </p:nvSpPr>
          <p:spPr>
            <a:xfrm>
              <a:off x="921688" y="3650782"/>
              <a:ext cx="1050437" cy="4681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Sent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80A6A4A6-A766-44C9-99AF-669C9BB8A305}"/>
                </a:ext>
              </a:extLst>
            </p:cNvPr>
            <p:cNvSpPr/>
            <p:nvPr/>
          </p:nvSpPr>
          <p:spPr>
            <a:xfrm>
              <a:off x="921688" y="1238666"/>
              <a:ext cx="1050437" cy="4681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电源</a:t>
              </a: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D7E0C36B-4B58-48FD-962C-38857EBC827F}"/>
                </a:ext>
              </a:extLst>
            </p:cNvPr>
            <p:cNvSpPr/>
            <p:nvPr/>
          </p:nvSpPr>
          <p:spPr>
            <a:xfrm>
              <a:off x="921688" y="4268917"/>
              <a:ext cx="1050437" cy="4681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USB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CFBCA5E7-2D45-8AD0-9214-4EFF73CB01A6}"/>
                </a:ext>
              </a:extLst>
            </p:cNvPr>
            <p:cNvSpPr/>
            <p:nvPr/>
          </p:nvSpPr>
          <p:spPr>
            <a:xfrm>
              <a:off x="4013956" y="3650782"/>
              <a:ext cx="1050437" cy="4681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Flash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7F26FE51-7E27-368D-CC6E-49FE94580329}"/>
                </a:ext>
              </a:extLst>
            </p:cNvPr>
            <p:cNvSpPr/>
            <p:nvPr/>
          </p:nvSpPr>
          <p:spPr>
            <a:xfrm>
              <a:off x="4013956" y="4261558"/>
              <a:ext cx="1050437" cy="4681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EEPROM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94EEB8E2-6C19-32B9-5B76-654B8947E6C0}"/>
              </a:ext>
            </a:extLst>
          </p:cNvPr>
          <p:cNvSpPr txBox="1"/>
          <p:nvPr/>
        </p:nvSpPr>
        <p:spPr>
          <a:xfrm>
            <a:off x="192219" y="927389"/>
            <a:ext cx="71568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大家好，后期将以新人视角，全程直播制作开发板，将免费赠送开发资料，欢迎关注！！！！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EE0005C-5731-F4E7-6951-8D9673D4C5EE}"/>
              </a:ext>
            </a:extLst>
          </p:cNvPr>
          <p:cNvSpPr txBox="1"/>
          <p:nvPr/>
        </p:nvSpPr>
        <p:spPr>
          <a:xfrm>
            <a:off x="5346448" y="1701074"/>
            <a:ext cx="621040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当前状态：</a:t>
            </a:r>
            <a:r>
              <a:rPr lang="zh-CN" altLang="en-US" sz="2400" b="1" dirty="0">
                <a:solidFill>
                  <a:srgbClr val="00B0F0"/>
                </a:solidFill>
              </a:rPr>
              <a:t>一无所有</a:t>
            </a:r>
            <a:endParaRPr lang="en-US" altLang="zh-CN" sz="2400" b="1" dirty="0">
              <a:solidFill>
                <a:srgbClr val="00B0F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 dirty="0"/>
              <a:t>第一步：排项目计划</a:t>
            </a:r>
            <a:endParaRPr lang="en-US" altLang="zh-CN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 dirty="0"/>
              <a:t>第二步：定义配置管理，安装工具</a:t>
            </a:r>
            <a:endParaRPr lang="en-US" altLang="zh-CN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 dirty="0"/>
              <a:t>第三步：定义系统需求，写功能（概述图如左图所示，还未完全定义）</a:t>
            </a:r>
            <a:endParaRPr lang="en-US" altLang="zh-CN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 dirty="0"/>
              <a:t>第四步：设计原理图，</a:t>
            </a:r>
            <a:r>
              <a:rPr lang="en-US" altLang="zh-CN" sz="2400" b="1" dirty="0"/>
              <a:t>Layout</a:t>
            </a:r>
            <a:r>
              <a:rPr lang="zh-CN" altLang="en-US" sz="2400" b="1" dirty="0"/>
              <a:t>，样件打样</a:t>
            </a:r>
            <a:endParaRPr lang="en-US" altLang="zh-CN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 dirty="0"/>
              <a:t>第五步：编写软件教程（全部免费赠送）</a:t>
            </a:r>
            <a:endParaRPr lang="en-US" altLang="zh-CN" sz="2400" b="1" dirty="0"/>
          </a:p>
          <a:p>
            <a:pPr lvl="2"/>
            <a:r>
              <a:rPr lang="en-US" altLang="zh-CN" sz="2400" b="1" dirty="0"/>
              <a:t>------</a:t>
            </a:r>
            <a:r>
              <a:rPr lang="zh-CN" altLang="en-US" sz="2400" b="1" dirty="0"/>
              <a:t>教大家如何轻松入门</a:t>
            </a:r>
            <a:r>
              <a:rPr lang="en-US" altLang="zh-CN" sz="2400" b="1" dirty="0"/>
              <a:t>C</a:t>
            </a:r>
            <a:r>
              <a:rPr lang="zh-CN" altLang="en-US" sz="2400" b="1" dirty="0"/>
              <a:t>语言设计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317BD21-93F0-577E-0202-BD2E0E4F3FEB}"/>
              </a:ext>
            </a:extLst>
          </p:cNvPr>
          <p:cNvSpPr txBox="1"/>
          <p:nvPr/>
        </p:nvSpPr>
        <p:spPr>
          <a:xfrm>
            <a:off x="5346448" y="4979390"/>
            <a:ext cx="62104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0B0F0"/>
                </a:solidFill>
              </a:rPr>
              <a:t>以上过程尽量按照汽车电子行业开发方法及思路进行（主要用于初级入门嵌入式概念）；后期将会专门制作车规级芯片开发板，供大家更加专业的学习汽车电子知识</a:t>
            </a:r>
          </a:p>
        </p:txBody>
      </p:sp>
    </p:spTree>
    <p:extLst>
      <p:ext uri="{BB962C8B-B14F-4D97-AF65-F5344CB8AC3E}">
        <p14:creationId xmlns:p14="http://schemas.microsoft.com/office/powerpoint/2010/main" val="124124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4388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34F308D-CF61-BA3E-3B5D-BD13C8094E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4185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4E700C-3011-8EE6-CC28-08B552CCD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76D7340-2B25-9068-5052-44732978FBD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E24BE7E-D338-F527-BA08-8D8097B13066}"/>
              </a:ext>
            </a:extLst>
          </p:cNvPr>
          <p:cNvSpPr txBox="1"/>
          <p:nvPr/>
        </p:nvSpPr>
        <p:spPr>
          <a:xfrm>
            <a:off x="435864" y="2108752"/>
            <a:ext cx="942289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/>
              <a:t>大家好，学好汽车电子，只需要了解这三块：</a:t>
            </a:r>
          </a:p>
          <a:p>
            <a:r>
              <a:rPr lang="en-US" altLang="zh-CN" sz="2400" b="1" dirty="0"/>
              <a:t>1.</a:t>
            </a:r>
            <a:r>
              <a:rPr lang="zh-CN" altLang="en-US" sz="2400" b="1" dirty="0"/>
              <a:t>系统开发：设计与定义产品的功能</a:t>
            </a:r>
          </a:p>
          <a:p>
            <a:r>
              <a:rPr lang="en-US" altLang="zh-CN" sz="2400" b="1" dirty="0"/>
              <a:t>2.</a:t>
            </a:r>
            <a:r>
              <a:rPr lang="zh-CN" altLang="en-US" sz="2400" b="1" dirty="0"/>
              <a:t>硬件开发：根据产品功能，设计电路原理图，制作硬件电路板</a:t>
            </a:r>
          </a:p>
          <a:p>
            <a:r>
              <a:rPr lang="en-US" altLang="zh-CN" sz="2400" b="1" dirty="0"/>
              <a:t>3.</a:t>
            </a:r>
            <a:r>
              <a:rPr lang="zh-CN" altLang="en-US" sz="2400" b="1" dirty="0"/>
              <a:t>软件开发：设计与编写软件代码实现产品的功能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44A9EF3-4977-A85E-28B5-C331EAAFD7B1}"/>
              </a:ext>
            </a:extLst>
          </p:cNvPr>
          <p:cNvSpPr txBox="1"/>
          <p:nvPr/>
        </p:nvSpPr>
        <p:spPr>
          <a:xfrm>
            <a:off x="435864" y="4427807"/>
            <a:ext cx="105378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关注我，新人视角，一起学习，共同成长，一起轻松入门汽车电子，助你早日踏入汽车电子研发岗位。</a:t>
            </a:r>
            <a:endParaRPr lang="en-US" alt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6B1C70B-1B7A-E9D5-F93B-3450C8A701D8}"/>
              </a:ext>
            </a:extLst>
          </p:cNvPr>
          <p:cNvSpPr txBox="1"/>
          <p:nvPr/>
        </p:nvSpPr>
        <p:spPr>
          <a:xfrm>
            <a:off x="435864" y="1358442"/>
            <a:ext cx="60972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/>
              <a:t>初识汽车电子开发概念：系统，硬件和软件</a:t>
            </a:r>
          </a:p>
        </p:txBody>
      </p:sp>
    </p:spTree>
    <p:extLst>
      <p:ext uri="{BB962C8B-B14F-4D97-AF65-F5344CB8AC3E}">
        <p14:creationId xmlns:p14="http://schemas.microsoft.com/office/powerpoint/2010/main" val="2044104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4FA979-9FA9-3B22-EF3E-CB7961D56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 dirty="0"/>
              <a:t>零基础想要</a:t>
            </a:r>
            <a:r>
              <a:rPr lang="zh-CN" altLang="en-US" sz="3600" b="1" dirty="0">
                <a:solidFill>
                  <a:srgbClr val="00B0F0"/>
                </a:solidFill>
              </a:rPr>
              <a:t>轻松</a:t>
            </a:r>
            <a:r>
              <a:rPr lang="zh-CN" altLang="en-US" sz="3600" b="1" dirty="0"/>
              <a:t>入门汽车电子怎么办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665D44-55B7-F48C-09FF-EB83A3ECDBA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CDC70E0-3017-BCFC-9430-24FB56AA960C}"/>
              </a:ext>
            </a:extLst>
          </p:cNvPr>
          <p:cNvSpPr txBox="1"/>
          <p:nvPr/>
        </p:nvSpPr>
        <p:spPr>
          <a:xfrm>
            <a:off x="406908" y="1017808"/>
            <a:ext cx="10939272" cy="40010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zh-CN" altLang="en-US" sz="2400" b="1" dirty="0">
                <a:solidFill>
                  <a:srgbClr val="FF0000"/>
                </a:solidFill>
              </a:rPr>
              <a:t>掌握这几点</a:t>
            </a:r>
          </a:p>
          <a:p>
            <a:pPr>
              <a:spcAft>
                <a:spcPts val="600"/>
              </a:spcAft>
            </a:pPr>
            <a:r>
              <a:rPr lang="en-US" altLang="zh-CN" sz="2400" dirty="0"/>
              <a:t>1.</a:t>
            </a:r>
            <a:r>
              <a:rPr lang="zh-CN" altLang="en-US" sz="2400" b="1" dirty="0">
                <a:solidFill>
                  <a:srgbClr val="FF0000"/>
                </a:solidFill>
              </a:rPr>
              <a:t>心态</a:t>
            </a:r>
            <a:r>
              <a:rPr lang="zh-CN" altLang="en-US" sz="2400" dirty="0"/>
              <a:t>：汽车行业知识广泛且专业性强，首先需要建立</a:t>
            </a:r>
            <a:r>
              <a:rPr lang="zh-CN" altLang="en-US" sz="2400" b="1" dirty="0"/>
              <a:t>持续学习</a:t>
            </a:r>
            <a:r>
              <a:rPr lang="zh-CN" altLang="en-US" sz="2400" dirty="0"/>
              <a:t>的心态，</a:t>
            </a:r>
            <a:r>
              <a:rPr lang="zh-CN" altLang="en-US" sz="2400" b="1" dirty="0"/>
              <a:t>乐观积极</a:t>
            </a:r>
            <a:r>
              <a:rPr lang="zh-CN" altLang="en-US" sz="2400" dirty="0"/>
              <a:t>，多了解，多关注，建立培养学习兴趣和动力。</a:t>
            </a:r>
          </a:p>
          <a:p>
            <a:pPr>
              <a:spcAft>
                <a:spcPts val="600"/>
              </a:spcAft>
            </a:pPr>
            <a:r>
              <a:rPr lang="en-US" altLang="zh-CN" sz="2400" dirty="0"/>
              <a:t>2.</a:t>
            </a:r>
            <a:r>
              <a:rPr lang="zh-CN" altLang="en-US" sz="2400" b="1" dirty="0">
                <a:solidFill>
                  <a:srgbClr val="FF0000"/>
                </a:solidFill>
              </a:rPr>
              <a:t>嵌入式开发基础</a:t>
            </a:r>
            <a:r>
              <a:rPr lang="zh-CN" altLang="en-US" sz="2400" dirty="0"/>
              <a:t>：汽车电子属于嵌入式开发，掌握嵌入式开发理论和知识是以后扎实做好汽车电子研发的基础。主要需要学习了解 </a:t>
            </a:r>
            <a:r>
              <a:rPr lang="zh-CN" altLang="en-US" sz="2400" b="1" dirty="0">
                <a:solidFill>
                  <a:srgbClr val="00B0F0"/>
                </a:solidFill>
              </a:rPr>
              <a:t>单片机原理</a:t>
            </a:r>
            <a:r>
              <a:rPr lang="zh-CN" altLang="en-US" sz="2400" dirty="0"/>
              <a:t>，</a:t>
            </a:r>
            <a:r>
              <a:rPr lang="en-US" altLang="zh-CN" sz="2400" b="1" dirty="0">
                <a:solidFill>
                  <a:srgbClr val="00B0F0"/>
                </a:solidFill>
              </a:rPr>
              <a:t>C</a:t>
            </a:r>
            <a:r>
              <a:rPr lang="zh-CN" altLang="en-US" sz="2400" b="1" dirty="0">
                <a:solidFill>
                  <a:srgbClr val="00B0F0"/>
                </a:solidFill>
              </a:rPr>
              <a:t>语言</a:t>
            </a:r>
            <a:r>
              <a:rPr lang="zh-CN" altLang="en-US" sz="2400" dirty="0"/>
              <a:t>，</a:t>
            </a:r>
            <a:r>
              <a:rPr lang="zh-CN" altLang="en-US" sz="2400" b="1" dirty="0">
                <a:solidFill>
                  <a:srgbClr val="00B0F0"/>
                </a:solidFill>
              </a:rPr>
              <a:t>电工电子技术基础</a:t>
            </a:r>
            <a:r>
              <a:rPr lang="zh-CN" altLang="en-US" sz="2400" dirty="0"/>
              <a:t>等，学会使用示波器，万用表，烙铁等常规设备</a:t>
            </a:r>
          </a:p>
          <a:p>
            <a:pPr>
              <a:spcAft>
                <a:spcPts val="600"/>
              </a:spcAft>
            </a:pPr>
            <a:r>
              <a:rPr lang="en-US" altLang="zh-CN" sz="2400" dirty="0"/>
              <a:t>3.</a:t>
            </a:r>
            <a:r>
              <a:rPr lang="zh-CN" altLang="en-US" sz="2400" b="1" dirty="0">
                <a:solidFill>
                  <a:srgbClr val="FF0000"/>
                </a:solidFill>
              </a:rPr>
              <a:t>汽车电子知识</a:t>
            </a:r>
            <a:r>
              <a:rPr lang="zh-CN" altLang="en-US" sz="2400" dirty="0"/>
              <a:t>：了解系统，硬件，软件开发的方法与流程，了解汽车电子行业通用开发流程</a:t>
            </a:r>
            <a:r>
              <a:rPr lang="en-US" altLang="zh-CN" sz="2400" b="1" dirty="0" err="1">
                <a:solidFill>
                  <a:srgbClr val="00B0F0"/>
                </a:solidFill>
              </a:rPr>
              <a:t>Aspice</a:t>
            </a:r>
            <a:r>
              <a:rPr lang="zh-CN" altLang="en-US" sz="2400" dirty="0"/>
              <a:t>；掌握</a:t>
            </a:r>
            <a:r>
              <a:rPr lang="en-US" altLang="zh-CN" sz="2400" b="1" dirty="0">
                <a:solidFill>
                  <a:srgbClr val="00B0F0"/>
                </a:solidFill>
              </a:rPr>
              <a:t>CAN/LIN</a:t>
            </a:r>
            <a:r>
              <a:rPr lang="zh-CN" altLang="en-US" sz="2400" dirty="0"/>
              <a:t>通讯；</a:t>
            </a:r>
            <a:r>
              <a:rPr lang="en-US" altLang="zh-CN" sz="2400" b="1" dirty="0">
                <a:solidFill>
                  <a:srgbClr val="00B0F0"/>
                </a:solidFill>
              </a:rPr>
              <a:t>UDS</a:t>
            </a:r>
            <a:r>
              <a:rPr lang="zh-CN" altLang="en-US" sz="2400" dirty="0"/>
              <a:t>诊断协议；选择一个方向，深入系统，软件、硬件，测试、项目管理、质量等，从此成为你的专业岗位。</a:t>
            </a:r>
          </a:p>
          <a:p>
            <a:pPr>
              <a:spcAft>
                <a:spcPts val="600"/>
              </a:spcAft>
            </a:pP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EB52E7C-11A1-79BA-B827-E418183EC3AD}"/>
              </a:ext>
            </a:extLst>
          </p:cNvPr>
          <p:cNvSpPr txBox="1"/>
          <p:nvPr/>
        </p:nvSpPr>
        <p:spPr>
          <a:xfrm>
            <a:off x="355702" y="4741904"/>
            <a:ext cx="111069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highlight>
                  <a:srgbClr val="FFFF00"/>
                </a:highlight>
              </a:rPr>
              <a:t>关注我，新人视角，一起学习，共同成长，一起轻松入门汽车电子，助你早日踏入汽车电子研发岗位。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E15A715-0E90-1EB9-E4C3-89221D246D34}"/>
              </a:ext>
            </a:extLst>
          </p:cNvPr>
          <p:cNvSpPr txBox="1"/>
          <p:nvPr/>
        </p:nvSpPr>
        <p:spPr>
          <a:xfrm>
            <a:off x="355702" y="5188329"/>
            <a:ext cx="988009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b="1" dirty="0"/>
              <a:t>轻松入门的秘诀：</a:t>
            </a:r>
            <a:r>
              <a:rPr lang="zh-CN" altLang="en-US" sz="3200" b="1" dirty="0">
                <a:solidFill>
                  <a:srgbClr val="00B0F0"/>
                </a:solidFill>
              </a:rPr>
              <a:t>学习</a:t>
            </a:r>
            <a:r>
              <a:rPr lang="en-US" altLang="zh-CN" sz="3200" b="1" dirty="0">
                <a:solidFill>
                  <a:srgbClr val="00B0F0"/>
                </a:solidFill>
              </a:rPr>
              <a:t>20%</a:t>
            </a:r>
            <a:r>
              <a:rPr lang="zh-CN" altLang="en-US" sz="3200" b="1" dirty="0">
                <a:solidFill>
                  <a:srgbClr val="00B0F0"/>
                </a:solidFill>
              </a:rPr>
              <a:t>的知识，解决</a:t>
            </a:r>
            <a:r>
              <a:rPr lang="en-US" altLang="zh-CN" sz="3200" b="1" dirty="0">
                <a:solidFill>
                  <a:srgbClr val="00B0F0"/>
                </a:solidFill>
              </a:rPr>
              <a:t>80%</a:t>
            </a:r>
            <a:r>
              <a:rPr lang="zh-CN" altLang="en-US" sz="3200" b="1" dirty="0">
                <a:solidFill>
                  <a:srgbClr val="00B0F0"/>
                </a:solidFill>
              </a:rPr>
              <a:t>的问题</a:t>
            </a:r>
            <a:endParaRPr lang="en-US" altLang="zh-CN" sz="3200" b="1" dirty="0">
              <a:solidFill>
                <a:srgbClr val="00B0F0"/>
              </a:solidFill>
            </a:endParaRPr>
          </a:p>
          <a:p>
            <a:r>
              <a:rPr lang="zh-CN" altLang="en-US" sz="3200" b="1" dirty="0">
                <a:solidFill>
                  <a:srgbClr val="00B050"/>
                </a:solidFill>
              </a:rPr>
              <a:t>关注我，教你轻松掌握</a:t>
            </a:r>
            <a:r>
              <a:rPr lang="en-US" altLang="zh-CN" sz="3200" b="1" dirty="0">
                <a:solidFill>
                  <a:srgbClr val="00B050"/>
                </a:solidFill>
              </a:rPr>
              <a:t>20%</a:t>
            </a:r>
            <a:r>
              <a:rPr lang="zh-CN" altLang="en-US" sz="3200" b="1" dirty="0">
                <a:solidFill>
                  <a:srgbClr val="00B050"/>
                </a:solidFill>
              </a:rPr>
              <a:t>的入门级知识</a:t>
            </a:r>
          </a:p>
        </p:txBody>
      </p:sp>
    </p:spTree>
    <p:extLst>
      <p:ext uri="{BB962C8B-B14F-4D97-AF65-F5344CB8AC3E}">
        <p14:creationId xmlns:p14="http://schemas.microsoft.com/office/powerpoint/2010/main" val="2263730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CBB2D2-E816-F867-3EB5-D0BA56973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 dirty="0"/>
              <a:t>项目基本信息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A76A23C-9111-E8C6-5D3C-6385F2E166A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D23CA84-ECAA-F82E-9729-9BB3D716954E}"/>
              </a:ext>
            </a:extLst>
          </p:cNvPr>
          <p:cNvSpPr txBox="1"/>
          <p:nvPr/>
        </p:nvSpPr>
        <p:spPr>
          <a:xfrm>
            <a:off x="228600" y="967728"/>
            <a:ext cx="6271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项目名称：</a:t>
            </a:r>
            <a:r>
              <a:rPr lang="en-US" altLang="zh-CN" dirty="0" err="1"/>
              <a:t>YuetingQCDZ</a:t>
            </a:r>
            <a:r>
              <a:rPr lang="zh-CN" altLang="en-US" dirty="0"/>
              <a:t>（汽车电子入门级开发板）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AF559EB-7B7B-ABDD-401A-E8B79C7F1E8C}"/>
              </a:ext>
            </a:extLst>
          </p:cNvPr>
          <p:cNvSpPr txBox="1"/>
          <p:nvPr/>
        </p:nvSpPr>
        <p:spPr>
          <a:xfrm>
            <a:off x="228600" y="1395005"/>
            <a:ext cx="114528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项目目标：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基于</a:t>
            </a:r>
            <a:r>
              <a:rPr lang="en-US" altLang="zh-CN" dirty="0"/>
              <a:t>STM32F103</a:t>
            </a:r>
            <a:r>
              <a:rPr lang="zh-CN" altLang="en-US" dirty="0"/>
              <a:t>单片机开发嵌入式入门级开发板，供大家轻松掌握入门级嵌入式知识；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将鉴于此开发板后期重点讲解</a:t>
            </a:r>
            <a:r>
              <a:rPr lang="en-US" altLang="zh-CN" dirty="0"/>
              <a:t>CAN/LIN</a:t>
            </a:r>
            <a:r>
              <a:rPr lang="zh-CN" altLang="en-US" dirty="0"/>
              <a:t>汽车电子开发入门级知识，包含</a:t>
            </a:r>
            <a:r>
              <a:rPr lang="en-US" altLang="zh-CN" dirty="0" err="1"/>
              <a:t>CANoe</a:t>
            </a:r>
            <a:r>
              <a:rPr lang="zh-CN" altLang="en-US" dirty="0"/>
              <a:t>使用、</a:t>
            </a:r>
            <a:r>
              <a:rPr lang="en-US" altLang="zh-CN" dirty="0"/>
              <a:t>UDS</a:t>
            </a:r>
            <a:r>
              <a:rPr lang="zh-CN" altLang="en-US" dirty="0"/>
              <a:t>协议、网络管理等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汽车电子行业开发流程</a:t>
            </a:r>
            <a:r>
              <a:rPr lang="en-US" altLang="zh-CN" dirty="0"/>
              <a:t>ASPICE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等</a:t>
            </a:r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9579DAC-E4A6-7E65-15CA-3481FB18BE75}"/>
              </a:ext>
            </a:extLst>
          </p:cNvPr>
          <p:cNvSpPr txBox="1"/>
          <p:nvPr/>
        </p:nvSpPr>
        <p:spPr>
          <a:xfrm>
            <a:off x="228600" y="3044968"/>
            <a:ext cx="285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项目时间：待定</a:t>
            </a:r>
          </a:p>
        </p:txBody>
      </p:sp>
    </p:spTree>
    <p:extLst>
      <p:ext uri="{BB962C8B-B14F-4D97-AF65-F5344CB8AC3E}">
        <p14:creationId xmlns:p14="http://schemas.microsoft.com/office/powerpoint/2010/main" val="1555136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17AF94-66B0-38B5-20FD-D8CB726CC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 dirty="0"/>
              <a:t>配置管理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5AD71E-42E3-750A-59DB-F594003C9E4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8B24B8E-CCD1-AC93-B05E-BF7BEBF015DC}"/>
              </a:ext>
            </a:extLst>
          </p:cNvPr>
          <p:cNvSpPr txBox="1"/>
          <p:nvPr/>
        </p:nvSpPr>
        <p:spPr>
          <a:xfrm>
            <a:off x="266700" y="1453775"/>
            <a:ext cx="677418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err="1"/>
              <a:t>Github</a:t>
            </a:r>
            <a:r>
              <a:rPr lang="zh-CN" altLang="en-US" sz="1600" dirty="0"/>
              <a:t>：管理设计文档、代码</a:t>
            </a: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PPT</a:t>
            </a:r>
            <a:r>
              <a:rPr lang="zh-CN" altLang="en-US" sz="1600" dirty="0"/>
              <a:t>：用于分享项目状态、需求、项目计划、配置管理信息、等</a:t>
            </a: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err="1"/>
              <a:t>AltiumDesigner</a:t>
            </a:r>
            <a:r>
              <a:rPr lang="zh-CN" altLang="en-US" sz="1600" dirty="0"/>
              <a:t>：用于硬件原理图设计、</a:t>
            </a:r>
            <a:r>
              <a:rPr lang="en-US" altLang="zh-CN" sz="1600" dirty="0"/>
              <a:t>Layout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err="1"/>
              <a:t>CubeMX</a:t>
            </a:r>
            <a:r>
              <a:rPr lang="zh-CN" altLang="en-US" sz="1600" dirty="0"/>
              <a:t>：</a:t>
            </a:r>
            <a:r>
              <a:rPr lang="en-US" altLang="zh-CN" sz="1600" dirty="0"/>
              <a:t>STM32F103</a:t>
            </a:r>
            <a:r>
              <a:rPr lang="zh-CN" altLang="en-US" sz="1600" dirty="0"/>
              <a:t>单片机底层配置</a:t>
            </a: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IAR Arm</a:t>
            </a:r>
            <a:r>
              <a:rPr lang="zh-CN" altLang="en-US" sz="1600" dirty="0"/>
              <a:t>：软件编译调试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EE5BADF-9665-2084-8086-EF91919F49EF}"/>
              </a:ext>
            </a:extLst>
          </p:cNvPr>
          <p:cNvSpPr txBox="1"/>
          <p:nvPr/>
        </p:nvSpPr>
        <p:spPr>
          <a:xfrm>
            <a:off x="266700" y="1012626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本次分享所用工具列表如下：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E93A589-73CD-5448-8301-847107328E64}"/>
              </a:ext>
            </a:extLst>
          </p:cNvPr>
          <p:cNvSpPr txBox="1"/>
          <p:nvPr/>
        </p:nvSpPr>
        <p:spPr>
          <a:xfrm>
            <a:off x="266700" y="2992874"/>
            <a:ext cx="2331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Github</a:t>
            </a:r>
            <a:r>
              <a:rPr lang="zh-CN" altLang="en-US" dirty="0"/>
              <a:t>文件夹定义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4462329-8EF4-898D-A40C-3AB58B59F73B}"/>
              </a:ext>
            </a:extLst>
          </p:cNvPr>
          <p:cNvSpPr txBox="1"/>
          <p:nvPr/>
        </p:nvSpPr>
        <p:spPr>
          <a:xfrm>
            <a:off x="461434" y="3362206"/>
            <a:ext cx="2331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10_System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20_Hardware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30_Software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5908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D28282-EAF2-1645-AE83-3CCB4E9E1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项目计划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1D96754-502F-C7CD-8D11-FDCA8472987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21F39F0A-7EC0-AED6-04E4-DD63BB845A48}"/>
              </a:ext>
            </a:extLst>
          </p:cNvPr>
          <p:cNvGrpSpPr/>
          <p:nvPr/>
        </p:nvGrpSpPr>
        <p:grpSpPr>
          <a:xfrm>
            <a:off x="445112" y="1363568"/>
            <a:ext cx="9942030" cy="3678353"/>
            <a:chOff x="376532" y="1249268"/>
            <a:chExt cx="11950543" cy="4421464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A42F1610-58DC-B0C1-91FF-E9B6688785E5}"/>
                </a:ext>
              </a:extLst>
            </p:cNvPr>
            <p:cNvSpPr/>
            <p:nvPr/>
          </p:nvSpPr>
          <p:spPr>
            <a:xfrm>
              <a:off x="376532" y="1249268"/>
              <a:ext cx="1477670" cy="19019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系统需求</a:t>
              </a: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DCE54CD8-8020-ED3A-C695-401FDEB0192E}"/>
                </a:ext>
              </a:extLst>
            </p:cNvPr>
            <p:cNvSpPr/>
            <p:nvPr/>
          </p:nvSpPr>
          <p:spPr>
            <a:xfrm>
              <a:off x="1854202" y="1802651"/>
              <a:ext cx="1477670" cy="19019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硬件原理图</a:t>
              </a: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50F0D4AF-3503-7C2C-6A42-7BA25614D582}"/>
                </a:ext>
              </a:extLst>
            </p:cNvPr>
            <p:cNvSpPr/>
            <p:nvPr/>
          </p:nvSpPr>
          <p:spPr>
            <a:xfrm>
              <a:off x="3331872" y="2130220"/>
              <a:ext cx="1477670" cy="19019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硬件</a:t>
              </a:r>
              <a:r>
                <a:rPr lang="en-US" altLang="zh-CN" sz="1400" dirty="0"/>
                <a:t>Layout</a:t>
              </a:r>
              <a:endParaRPr lang="zh-CN" altLang="en-US" sz="1400" dirty="0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94FE6B68-0FB5-37E5-5BFD-A7ACD84333D1}"/>
                </a:ext>
              </a:extLst>
            </p:cNvPr>
            <p:cNvSpPr/>
            <p:nvPr/>
          </p:nvSpPr>
          <p:spPr>
            <a:xfrm>
              <a:off x="4809542" y="2440690"/>
              <a:ext cx="1477670" cy="19019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打样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6DC6FB1B-6E9A-AB39-8BD2-61048EE5170E}"/>
                </a:ext>
              </a:extLst>
            </p:cNvPr>
            <p:cNvSpPr/>
            <p:nvPr/>
          </p:nvSpPr>
          <p:spPr>
            <a:xfrm>
              <a:off x="1854202" y="1498039"/>
              <a:ext cx="4433010" cy="18433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硬件开发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5B37F48B-8912-45AC-75A3-C3C8F3651685}"/>
                </a:ext>
              </a:extLst>
            </p:cNvPr>
            <p:cNvSpPr/>
            <p:nvPr/>
          </p:nvSpPr>
          <p:spPr>
            <a:xfrm>
              <a:off x="6382311" y="2630885"/>
              <a:ext cx="4433010" cy="18433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软件开发</a:t>
              </a: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349A6BBE-E6CC-3DF8-F5D3-1CDE237A720A}"/>
                </a:ext>
              </a:extLst>
            </p:cNvPr>
            <p:cNvSpPr/>
            <p:nvPr/>
          </p:nvSpPr>
          <p:spPr>
            <a:xfrm>
              <a:off x="6382311" y="3020208"/>
              <a:ext cx="1477670" cy="19019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LED</a:t>
              </a:r>
              <a:endParaRPr lang="zh-CN" altLang="en-US" sz="1400" dirty="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40BBB640-7317-1328-9885-7DEF7E87E1FD}"/>
                </a:ext>
              </a:extLst>
            </p:cNvPr>
            <p:cNvSpPr/>
            <p:nvPr/>
          </p:nvSpPr>
          <p:spPr>
            <a:xfrm>
              <a:off x="7859981" y="3380844"/>
              <a:ext cx="1477670" cy="19019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/>
                <a:t>数码管 点阵屏</a:t>
              </a:r>
            </a:p>
          </p:txBody>
        </p: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F809F551-F85B-D34C-8A0A-55C0788F9214}"/>
                </a:ext>
              </a:extLst>
            </p:cNvPr>
            <p:cNvCxnSpPr>
              <a:stCxn id="4" idx="3"/>
            </p:cNvCxnSpPr>
            <p:nvPr/>
          </p:nvCxnSpPr>
          <p:spPr>
            <a:xfrm>
              <a:off x="1854202" y="1344366"/>
              <a:ext cx="0" cy="1675842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CE638E05-529F-48A6-B8AA-CC6336AA9BC6}"/>
                </a:ext>
              </a:extLst>
            </p:cNvPr>
            <p:cNvCxnSpPr/>
            <p:nvPr/>
          </p:nvCxnSpPr>
          <p:spPr>
            <a:xfrm>
              <a:off x="3331872" y="1602769"/>
              <a:ext cx="0" cy="1675842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E60E3C23-E898-2430-E115-2719A702DFA4}"/>
                </a:ext>
              </a:extLst>
            </p:cNvPr>
            <p:cNvCxnSpPr/>
            <p:nvPr/>
          </p:nvCxnSpPr>
          <p:spPr>
            <a:xfrm>
              <a:off x="4809542" y="2130220"/>
              <a:ext cx="0" cy="1675842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282FAA22-5B0D-DBFF-D03C-F69408EC0302}"/>
                </a:ext>
              </a:extLst>
            </p:cNvPr>
            <p:cNvCxnSpPr/>
            <p:nvPr/>
          </p:nvCxnSpPr>
          <p:spPr>
            <a:xfrm>
              <a:off x="6287212" y="2561841"/>
              <a:ext cx="0" cy="1675842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D9DDDCE0-04D3-DC7F-1BF8-A33216992431}"/>
                </a:ext>
              </a:extLst>
            </p:cNvPr>
            <p:cNvCxnSpPr/>
            <p:nvPr/>
          </p:nvCxnSpPr>
          <p:spPr>
            <a:xfrm>
              <a:off x="7859981" y="2823103"/>
              <a:ext cx="0" cy="1675842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60198A23-CD92-878F-3682-8FABACF73D21}"/>
                </a:ext>
              </a:extLst>
            </p:cNvPr>
            <p:cNvCxnSpPr/>
            <p:nvPr/>
          </p:nvCxnSpPr>
          <p:spPr>
            <a:xfrm>
              <a:off x="9337651" y="3278611"/>
              <a:ext cx="0" cy="1675842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0E8C7640-2C3A-3F4B-33F7-24EA51B750C5}"/>
                </a:ext>
              </a:extLst>
            </p:cNvPr>
            <p:cNvSpPr txBox="1"/>
            <p:nvPr/>
          </p:nvSpPr>
          <p:spPr>
            <a:xfrm>
              <a:off x="1320500" y="2955817"/>
              <a:ext cx="1005839" cy="3699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8</a:t>
              </a:r>
              <a:r>
                <a:rPr lang="zh-CN" altLang="en-US" sz="1400" dirty="0"/>
                <a:t>月</a:t>
              </a:r>
              <a:r>
                <a:rPr lang="en-US" altLang="zh-CN" sz="1400" dirty="0"/>
                <a:t>13</a:t>
              </a:r>
              <a:r>
                <a:rPr lang="zh-CN" altLang="en-US" sz="1400" dirty="0"/>
                <a:t>日</a:t>
              </a: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50D0E468-9A7C-329F-1025-32103F7CB897}"/>
                </a:ext>
              </a:extLst>
            </p:cNvPr>
            <p:cNvSpPr txBox="1"/>
            <p:nvPr/>
          </p:nvSpPr>
          <p:spPr>
            <a:xfrm>
              <a:off x="2828952" y="3291275"/>
              <a:ext cx="1005839" cy="3699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8</a:t>
              </a:r>
              <a:r>
                <a:rPr lang="zh-CN" altLang="en-US" sz="1400" dirty="0"/>
                <a:t>月</a:t>
              </a:r>
              <a:r>
                <a:rPr lang="en-US" altLang="zh-CN" sz="1400" dirty="0"/>
                <a:t>20</a:t>
              </a:r>
              <a:r>
                <a:rPr lang="zh-CN" altLang="en-US" sz="1400" dirty="0"/>
                <a:t>日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B5A82C87-5EE1-1BAA-F52E-E7ED196A9EE4}"/>
                </a:ext>
              </a:extLst>
            </p:cNvPr>
            <p:cNvSpPr txBox="1"/>
            <p:nvPr/>
          </p:nvSpPr>
          <p:spPr>
            <a:xfrm>
              <a:off x="4230122" y="3766666"/>
              <a:ext cx="1005839" cy="3699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8</a:t>
              </a:r>
              <a:r>
                <a:rPr lang="zh-CN" altLang="en-US" sz="1400" dirty="0"/>
                <a:t>月</a:t>
              </a:r>
              <a:r>
                <a:rPr lang="en-US" altLang="zh-CN" sz="1400" dirty="0"/>
                <a:t>27</a:t>
              </a:r>
              <a:r>
                <a:rPr lang="zh-CN" altLang="en-US" sz="1400" dirty="0"/>
                <a:t>日</a:t>
              </a: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C6ADEAA5-D20D-FCFF-5062-C1695C33DD58}"/>
                </a:ext>
              </a:extLst>
            </p:cNvPr>
            <p:cNvSpPr txBox="1"/>
            <p:nvPr/>
          </p:nvSpPr>
          <p:spPr>
            <a:xfrm>
              <a:off x="5740098" y="4224536"/>
              <a:ext cx="1005839" cy="3699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9</a:t>
              </a:r>
              <a:r>
                <a:rPr lang="zh-CN" altLang="en-US" sz="1400" dirty="0"/>
                <a:t>月</a:t>
              </a:r>
              <a:r>
                <a:rPr lang="en-US" altLang="zh-CN" sz="1400" dirty="0"/>
                <a:t>10</a:t>
              </a:r>
              <a:r>
                <a:rPr lang="zh-CN" altLang="en-US" sz="1400" dirty="0"/>
                <a:t>日</a:t>
              </a: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33102964-371E-8D95-C265-15A5A8EA350E}"/>
                </a:ext>
              </a:extLst>
            </p:cNvPr>
            <p:cNvSpPr txBox="1"/>
            <p:nvPr/>
          </p:nvSpPr>
          <p:spPr>
            <a:xfrm>
              <a:off x="7357061" y="4604432"/>
              <a:ext cx="1005839" cy="3699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9</a:t>
              </a:r>
              <a:r>
                <a:rPr lang="zh-CN" altLang="en-US" sz="1400" dirty="0"/>
                <a:t>月</a:t>
              </a:r>
              <a:r>
                <a:rPr lang="en-US" altLang="zh-CN" sz="1400" dirty="0"/>
                <a:t>17</a:t>
              </a:r>
              <a:r>
                <a:rPr lang="zh-CN" altLang="en-US" sz="1400" dirty="0"/>
                <a:t>日</a:t>
              </a: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AB3B6FD0-84EF-D559-FD85-46A412A53D90}"/>
                </a:ext>
              </a:extLst>
            </p:cNvPr>
            <p:cNvSpPr txBox="1"/>
            <p:nvPr/>
          </p:nvSpPr>
          <p:spPr>
            <a:xfrm>
              <a:off x="8834730" y="4904870"/>
              <a:ext cx="1005839" cy="3699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9</a:t>
              </a:r>
              <a:r>
                <a:rPr lang="zh-CN" altLang="en-US" sz="1400" dirty="0"/>
                <a:t>月</a:t>
              </a:r>
              <a:r>
                <a:rPr lang="en-US" altLang="zh-CN" sz="1400" dirty="0"/>
                <a:t>24</a:t>
              </a:r>
              <a:r>
                <a:rPr lang="zh-CN" altLang="en-US" sz="1400" dirty="0"/>
                <a:t>日</a:t>
              </a: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F3DA33B3-FD88-A8D2-3DD4-FA661163022C}"/>
                </a:ext>
              </a:extLst>
            </p:cNvPr>
            <p:cNvSpPr/>
            <p:nvPr/>
          </p:nvSpPr>
          <p:spPr>
            <a:xfrm>
              <a:off x="9337651" y="3678024"/>
              <a:ext cx="1477670" cy="19019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/>
                <a:t>OLED</a:t>
              </a:r>
              <a:endParaRPr lang="zh-CN" altLang="en-US" sz="1100" dirty="0"/>
            </a:p>
          </p:txBody>
        </p: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7C62E143-F6CC-9831-5992-56C3BAB60DB1}"/>
                </a:ext>
              </a:extLst>
            </p:cNvPr>
            <p:cNvCxnSpPr/>
            <p:nvPr/>
          </p:nvCxnSpPr>
          <p:spPr>
            <a:xfrm>
              <a:off x="10815321" y="3660607"/>
              <a:ext cx="0" cy="1675842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AF647C7B-57D7-D629-44EE-0BD0A3C141DB}"/>
                </a:ext>
              </a:extLst>
            </p:cNvPr>
            <p:cNvSpPr txBox="1"/>
            <p:nvPr/>
          </p:nvSpPr>
          <p:spPr>
            <a:xfrm>
              <a:off x="10312401" y="5300777"/>
              <a:ext cx="1005839" cy="3699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9</a:t>
              </a:r>
              <a:r>
                <a:rPr lang="zh-CN" altLang="en-US" sz="1400" dirty="0"/>
                <a:t>月</a:t>
              </a:r>
              <a:r>
                <a:rPr lang="en-US" altLang="zh-CN" sz="1400" dirty="0"/>
                <a:t>30</a:t>
              </a:r>
              <a:r>
                <a:rPr lang="zh-CN" altLang="en-US" sz="1400" dirty="0"/>
                <a:t>日</a:t>
              </a: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0450F235-C346-FE3A-50B4-0427562F08E8}"/>
                </a:ext>
              </a:extLst>
            </p:cNvPr>
            <p:cNvSpPr/>
            <p:nvPr/>
          </p:nvSpPr>
          <p:spPr>
            <a:xfrm>
              <a:off x="10849405" y="3944526"/>
              <a:ext cx="1477670" cy="19019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/>
                <a:t>其余模块</a:t>
              </a: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01B5C974-5CAB-8F54-C0A4-A2AB808B1CBD}"/>
                </a:ext>
              </a:extLst>
            </p:cNvPr>
            <p:cNvSpPr/>
            <p:nvPr/>
          </p:nvSpPr>
          <p:spPr>
            <a:xfrm>
              <a:off x="10910418" y="2630885"/>
              <a:ext cx="542107" cy="18433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/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6C5C2F4A-A6A0-4743-A997-B12B524C2715}"/>
                </a:ext>
              </a:extLst>
            </p:cNvPr>
            <p:cNvSpPr/>
            <p:nvPr/>
          </p:nvSpPr>
          <p:spPr>
            <a:xfrm>
              <a:off x="11547624" y="2630584"/>
              <a:ext cx="249007" cy="18433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4A73A6B1-BC22-DBF3-4953-B793AB8CB429}"/>
                </a:ext>
              </a:extLst>
            </p:cNvPr>
            <p:cNvSpPr/>
            <p:nvPr/>
          </p:nvSpPr>
          <p:spPr>
            <a:xfrm>
              <a:off x="11891729" y="2630584"/>
              <a:ext cx="85283" cy="18433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E606A130-64B0-EB55-174A-8463EC85E220}"/>
                </a:ext>
              </a:extLst>
            </p:cNvPr>
            <p:cNvSpPr/>
            <p:nvPr/>
          </p:nvSpPr>
          <p:spPr>
            <a:xfrm>
              <a:off x="12072110" y="2630584"/>
              <a:ext cx="54955" cy="18433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67106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BCECE7-9664-E97A-FA86-13F9BCC03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系统需求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520C285-11E1-34B2-D089-76A0F9C75AB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8FDDC60-39D6-4225-E993-99811BBE2C7F}"/>
              </a:ext>
            </a:extLst>
          </p:cNvPr>
          <p:cNvSpPr txBox="1"/>
          <p:nvPr/>
        </p:nvSpPr>
        <p:spPr>
          <a:xfrm>
            <a:off x="268535" y="912377"/>
            <a:ext cx="18578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系统描述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49A5F5E-8AEA-3B3B-9BC6-049A5DAAAA6B}"/>
              </a:ext>
            </a:extLst>
          </p:cNvPr>
          <p:cNvSpPr txBox="1"/>
          <p:nvPr/>
        </p:nvSpPr>
        <p:spPr>
          <a:xfrm>
            <a:off x="280749" y="3797196"/>
            <a:ext cx="186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系统架构图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789D82A4-48EC-F793-0904-A434C60F05AB}"/>
              </a:ext>
            </a:extLst>
          </p:cNvPr>
          <p:cNvGrpSpPr/>
          <p:nvPr/>
        </p:nvGrpSpPr>
        <p:grpSpPr>
          <a:xfrm>
            <a:off x="405553" y="4216419"/>
            <a:ext cx="4273489" cy="2239087"/>
            <a:chOff x="541020" y="4085513"/>
            <a:chExt cx="3985260" cy="2239087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14E18956-7059-6D5C-2D73-089EEAB3458A}"/>
                </a:ext>
              </a:extLst>
            </p:cNvPr>
            <p:cNvSpPr/>
            <p:nvPr/>
          </p:nvSpPr>
          <p:spPr>
            <a:xfrm>
              <a:off x="541020" y="4085513"/>
              <a:ext cx="3985260" cy="22390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11FBB21E-70A0-7C39-C496-B596D9E6D259}"/>
                </a:ext>
              </a:extLst>
            </p:cNvPr>
            <p:cNvSpPr/>
            <p:nvPr/>
          </p:nvSpPr>
          <p:spPr>
            <a:xfrm>
              <a:off x="3235252" y="4189737"/>
              <a:ext cx="1064706" cy="2748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LED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9FE8CB72-1716-DCE3-8F4D-16FB10E9C3DD}"/>
                </a:ext>
              </a:extLst>
            </p:cNvPr>
            <p:cNvSpPr/>
            <p:nvPr/>
          </p:nvSpPr>
          <p:spPr>
            <a:xfrm>
              <a:off x="3235252" y="4559081"/>
              <a:ext cx="1064706" cy="2748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</a:rPr>
                <a:t>数码管</a:t>
              </a: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FD75B033-A7A7-D7E1-063B-C80E0BF45560}"/>
                </a:ext>
              </a:extLst>
            </p:cNvPr>
            <p:cNvSpPr/>
            <p:nvPr/>
          </p:nvSpPr>
          <p:spPr>
            <a:xfrm>
              <a:off x="3235252" y="4919838"/>
              <a:ext cx="1064706" cy="2748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</a:rPr>
                <a:t>点阵屏</a:t>
              </a: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E7180EE5-B883-CC53-C36A-CB19553A44BC}"/>
                </a:ext>
              </a:extLst>
            </p:cNvPr>
            <p:cNvSpPr/>
            <p:nvPr/>
          </p:nvSpPr>
          <p:spPr>
            <a:xfrm>
              <a:off x="3235252" y="5272010"/>
              <a:ext cx="1064706" cy="2748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OLED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57E59B5D-E273-470E-E6CE-9191FD323812}"/>
                </a:ext>
              </a:extLst>
            </p:cNvPr>
            <p:cNvSpPr/>
            <p:nvPr/>
          </p:nvSpPr>
          <p:spPr>
            <a:xfrm>
              <a:off x="2022122" y="4189737"/>
              <a:ext cx="1064706" cy="205284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MCU</a:t>
              </a:r>
            </a:p>
            <a:p>
              <a:pPr algn="ctr"/>
              <a:r>
                <a:rPr lang="en-US" altLang="zh-CN" sz="900" dirty="0">
                  <a:solidFill>
                    <a:schemeClr val="tx1"/>
                  </a:solidFill>
                </a:rPr>
                <a:t>STM32F103RBT6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78025B45-4C42-1A0E-FF39-07288241F3F4}"/>
                </a:ext>
              </a:extLst>
            </p:cNvPr>
            <p:cNvSpPr/>
            <p:nvPr/>
          </p:nvSpPr>
          <p:spPr>
            <a:xfrm>
              <a:off x="749218" y="4549419"/>
              <a:ext cx="1064706" cy="2748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</a:rPr>
                <a:t>按键</a:t>
              </a: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F65A911C-792F-10C0-08E1-F3C6FFA8E7CB}"/>
                </a:ext>
              </a:extLst>
            </p:cNvPr>
            <p:cNvSpPr/>
            <p:nvPr/>
          </p:nvSpPr>
          <p:spPr>
            <a:xfrm>
              <a:off x="749218" y="4901564"/>
              <a:ext cx="1064706" cy="2748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CAN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8FF86CCE-5323-F585-72A6-D269EA19F220}"/>
                </a:ext>
              </a:extLst>
            </p:cNvPr>
            <p:cNvSpPr/>
            <p:nvPr/>
          </p:nvSpPr>
          <p:spPr>
            <a:xfrm>
              <a:off x="749218" y="5235473"/>
              <a:ext cx="1064706" cy="2748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LIN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77837533-1C4D-2134-071E-0D722AED39C4}"/>
                </a:ext>
              </a:extLst>
            </p:cNvPr>
            <p:cNvSpPr/>
            <p:nvPr/>
          </p:nvSpPr>
          <p:spPr>
            <a:xfrm>
              <a:off x="749218" y="5604816"/>
              <a:ext cx="1064706" cy="2748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Sent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7803854E-BEB4-EACC-DD57-7D3B34ABAF64}"/>
                </a:ext>
              </a:extLst>
            </p:cNvPr>
            <p:cNvSpPr/>
            <p:nvPr/>
          </p:nvSpPr>
          <p:spPr>
            <a:xfrm>
              <a:off x="749218" y="4188686"/>
              <a:ext cx="1064706" cy="2748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</a:rPr>
                <a:t>电源</a:t>
              </a: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A3DFC7D9-6D9A-C546-9371-83767BC94C36}"/>
                </a:ext>
              </a:extLst>
            </p:cNvPr>
            <p:cNvSpPr/>
            <p:nvPr/>
          </p:nvSpPr>
          <p:spPr>
            <a:xfrm>
              <a:off x="749218" y="5967718"/>
              <a:ext cx="1064706" cy="2748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USB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E9A30AAD-199E-9FDA-A9A3-CBB8C188FA53}"/>
                </a:ext>
              </a:extLst>
            </p:cNvPr>
            <p:cNvSpPr/>
            <p:nvPr/>
          </p:nvSpPr>
          <p:spPr>
            <a:xfrm>
              <a:off x="3235252" y="5604816"/>
              <a:ext cx="1064706" cy="2748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Flash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30E9DC69-C66E-8DD0-468C-E0A2D773A6DB}"/>
                </a:ext>
              </a:extLst>
            </p:cNvPr>
            <p:cNvSpPr/>
            <p:nvPr/>
          </p:nvSpPr>
          <p:spPr>
            <a:xfrm>
              <a:off x="3235252" y="5963397"/>
              <a:ext cx="1064706" cy="2748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EEPROM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36" name="文本框 35">
            <a:extLst>
              <a:ext uri="{FF2B5EF4-FFF2-40B4-BE49-F238E27FC236}">
                <a16:creationId xmlns:a16="http://schemas.microsoft.com/office/drawing/2014/main" id="{A0C52685-21E8-3933-E748-F761D3972ED3}"/>
              </a:ext>
            </a:extLst>
          </p:cNvPr>
          <p:cNvSpPr txBox="1"/>
          <p:nvPr/>
        </p:nvSpPr>
        <p:spPr>
          <a:xfrm>
            <a:off x="268535" y="1312487"/>
            <a:ext cx="11520109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zh-CN" altLang="en-US" sz="1600" dirty="0"/>
              <a:t>本系统是基于</a:t>
            </a:r>
            <a:r>
              <a:rPr lang="en-US" altLang="zh-CN" sz="1600" dirty="0"/>
              <a:t>STM32F103</a:t>
            </a:r>
            <a:r>
              <a:rPr lang="zh-CN" altLang="en-US" sz="1600" dirty="0"/>
              <a:t>单片机开发嵌入式入门级开发板，包含</a:t>
            </a:r>
            <a:r>
              <a:rPr lang="en-US" altLang="zh-CN" sz="1600" dirty="0"/>
              <a:t>LED*2</a:t>
            </a:r>
            <a:r>
              <a:rPr lang="zh-CN" altLang="en-US" sz="1600" dirty="0"/>
              <a:t>；数码管</a:t>
            </a:r>
            <a:r>
              <a:rPr lang="en-US" altLang="zh-CN" sz="1600" dirty="0"/>
              <a:t>*4</a:t>
            </a:r>
            <a:r>
              <a:rPr lang="zh-CN" altLang="en-US" sz="1600" dirty="0"/>
              <a:t>；点阵屏</a:t>
            </a:r>
            <a:r>
              <a:rPr lang="en-US" altLang="zh-CN" sz="1600" dirty="0"/>
              <a:t>*1</a:t>
            </a:r>
            <a:r>
              <a:rPr lang="zh-CN" altLang="en-US" sz="1600" dirty="0"/>
              <a:t>；</a:t>
            </a:r>
            <a:r>
              <a:rPr lang="en-US" altLang="zh-CN" sz="1600" dirty="0"/>
              <a:t>0.96</a:t>
            </a:r>
            <a:r>
              <a:rPr lang="zh-CN" altLang="en-US" sz="1600" dirty="0"/>
              <a:t>寸 </a:t>
            </a:r>
            <a:r>
              <a:rPr lang="en-US" altLang="zh-CN" sz="1600" dirty="0"/>
              <a:t>OLED</a:t>
            </a:r>
            <a:r>
              <a:rPr lang="zh-CN" altLang="en-US" sz="1600" dirty="0"/>
              <a:t>显示屏（</a:t>
            </a:r>
            <a:r>
              <a:rPr lang="en-US" altLang="zh-CN" sz="1600" dirty="0"/>
              <a:t>4Pin-IIC</a:t>
            </a:r>
            <a:r>
              <a:rPr lang="zh-CN" altLang="en-US" sz="1600" dirty="0"/>
              <a:t>通讯）；按键</a:t>
            </a:r>
            <a:r>
              <a:rPr lang="en-US" altLang="zh-CN" sz="1600" dirty="0"/>
              <a:t>*4</a:t>
            </a:r>
            <a:r>
              <a:rPr lang="zh-CN" altLang="en-US" sz="1600" dirty="0"/>
              <a:t>；</a:t>
            </a:r>
            <a:r>
              <a:rPr lang="en-US" altLang="zh-CN" sz="1600" dirty="0"/>
              <a:t>Flash*1</a:t>
            </a:r>
            <a:r>
              <a:rPr lang="zh-CN" altLang="en-US" sz="1600" dirty="0"/>
              <a:t>（</a:t>
            </a:r>
            <a:r>
              <a:rPr lang="en-US" altLang="zh-CN" sz="1600" dirty="0"/>
              <a:t>W25Q128</a:t>
            </a:r>
            <a:r>
              <a:rPr lang="zh-CN" altLang="en-US" sz="1600" dirty="0"/>
              <a:t>，</a:t>
            </a:r>
            <a:r>
              <a:rPr lang="en-US" altLang="zh-CN" sz="1600" dirty="0"/>
              <a:t>SPI</a:t>
            </a:r>
            <a:r>
              <a:rPr lang="zh-CN" altLang="en-US" sz="1600" dirty="0"/>
              <a:t>通讯）；</a:t>
            </a:r>
            <a:r>
              <a:rPr lang="en-US" altLang="zh-CN" sz="1600" dirty="0"/>
              <a:t>EEPROM *1 </a:t>
            </a:r>
            <a:r>
              <a:rPr lang="zh-CN" altLang="en-US" sz="1600" dirty="0"/>
              <a:t>（</a:t>
            </a:r>
            <a:r>
              <a:rPr lang="en-US" altLang="zh-CN" sz="1600" dirty="0"/>
              <a:t>24C02</a:t>
            </a:r>
            <a:r>
              <a:rPr lang="zh-CN" altLang="en-US" sz="1600" dirty="0"/>
              <a:t>，</a:t>
            </a:r>
            <a:r>
              <a:rPr lang="en-US" altLang="zh-CN" sz="1600" dirty="0"/>
              <a:t>IIC</a:t>
            </a:r>
            <a:r>
              <a:rPr lang="zh-CN" altLang="en-US" sz="1600" dirty="0"/>
              <a:t>通讯）；</a:t>
            </a:r>
            <a:r>
              <a:rPr lang="en-US" altLang="zh-CN" sz="1600" dirty="0"/>
              <a:t>CAN</a:t>
            </a:r>
            <a:r>
              <a:rPr lang="zh-CN" altLang="en-US" sz="1600" dirty="0"/>
              <a:t>通讯</a:t>
            </a:r>
            <a:r>
              <a:rPr lang="en-US" altLang="zh-CN" sz="1600" dirty="0"/>
              <a:t>*1</a:t>
            </a:r>
            <a:r>
              <a:rPr lang="zh-CN" altLang="en-US" sz="1600" dirty="0"/>
              <a:t>；</a:t>
            </a:r>
            <a:r>
              <a:rPr lang="en-US" altLang="zh-CN" sz="1600" dirty="0"/>
              <a:t>LIN</a:t>
            </a:r>
            <a:r>
              <a:rPr lang="zh-CN" altLang="en-US" sz="1600" dirty="0"/>
              <a:t>通讯</a:t>
            </a:r>
            <a:r>
              <a:rPr lang="en-US" altLang="zh-CN" sz="1600" dirty="0"/>
              <a:t>*1 </a:t>
            </a:r>
            <a:r>
              <a:rPr lang="zh-CN" altLang="en-US" sz="1600" dirty="0"/>
              <a:t>；</a:t>
            </a:r>
            <a:r>
              <a:rPr lang="en-US" altLang="zh-CN" sz="1600" dirty="0"/>
              <a:t>SENT</a:t>
            </a:r>
            <a:r>
              <a:rPr lang="zh-CN" altLang="en-US" sz="1600" dirty="0"/>
              <a:t>通讯</a:t>
            </a:r>
            <a:r>
              <a:rPr lang="en-US" altLang="zh-CN" sz="1600" dirty="0"/>
              <a:t>*2(</a:t>
            </a:r>
            <a:r>
              <a:rPr lang="zh-CN" altLang="en-US" sz="1600" dirty="0"/>
              <a:t>收和发</a:t>
            </a:r>
            <a:r>
              <a:rPr lang="en-US" altLang="zh-CN" sz="1600" dirty="0"/>
              <a:t>) </a:t>
            </a:r>
            <a:r>
              <a:rPr lang="zh-CN" altLang="en-US" sz="1600" dirty="0"/>
              <a:t>；</a:t>
            </a:r>
            <a:r>
              <a:rPr lang="en-US" altLang="zh-CN" sz="1600" dirty="0"/>
              <a:t>USB</a:t>
            </a:r>
            <a:r>
              <a:rPr lang="zh-CN" altLang="en-US" sz="1600" dirty="0"/>
              <a:t>串口</a:t>
            </a:r>
            <a:r>
              <a:rPr lang="en-US" altLang="zh-CN" sz="1600" dirty="0"/>
              <a:t>*1</a:t>
            </a:r>
            <a:r>
              <a:rPr lang="zh-CN" altLang="en-US" sz="1600" dirty="0"/>
              <a:t>；电源支持</a:t>
            </a:r>
            <a:r>
              <a:rPr lang="en-US" altLang="zh-CN" sz="1600" dirty="0"/>
              <a:t>12v</a:t>
            </a:r>
            <a:r>
              <a:rPr lang="zh-CN" altLang="en-US" sz="1600" dirty="0"/>
              <a:t>供电；</a:t>
            </a:r>
            <a:endParaRPr lang="en-US" altLang="zh-CN" sz="1600" dirty="0"/>
          </a:p>
          <a:p>
            <a:pPr>
              <a:spcAft>
                <a:spcPts val="600"/>
              </a:spcAft>
            </a:pPr>
            <a:r>
              <a:rPr lang="zh-CN" altLang="en-US" dirty="0"/>
              <a:t>本系统的设计目的是为初学者、及想</a:t>
            </a:r>
            <a:r>
              <a:rPr lang="zh-CN" altLang="en-US" b="1" dirty="0">
                <a:solidFill>
                  <a:srgbClr val="00B0F0"/>
                </a:solidFill>
              </a:rPr>
              <a:t>转行汽车电子</a:t>
            </a:r>
            <a:r>
              <a:rPr lang="zh-CN" altLang="en-US" dirty="0"/>
              <a:t>朋友们提供嵌入式入门级知识技术支持；制作过程中，将充分考虑实际汽车电子行业的开发方法，为大家建立初步的汽车电子知识认知；后期将基于本开发板，模拟实施汽车电子项目，从系统需求、到软件设计、软件测试、系统测试，基本满足汽车电子开发流程</a:t>
            </a:r>
            <a:r>
              <a:rPr lang="en-US" altLang="zh-CN" b="1" dirty="0">
                <a:solidFill>
                  <a:srgbClr val="00B0F0"/>
                </a:solidFill>
              </a:rPr>
              <a:t>ASPICE</a:t>
            </a:r>
            <a:r>
              <a:rPr lang="zh-CN" altLang="en-US" dirty="0"/>
              <a:t>要求，进行入门级示范与分享；并基于该开发板，将分享</a:t>
            </a:r>
            <a:r>
              <a:rPr lang="en-US" altLang="zh-CN" dirty="0"/>
              <a:t>CAN/LIN</a:t>
            </a:r>
            <a:r>
              <a:rPr lang="zh-CN" altLang="en-US" dirty="0"/>
              <a:t>汽车电子入门知识，包含</a:t>
            </a:r>
            <a:r>
              <a:rPr lang="en-US" altLang="zh-CN" b="1" dirty="0">
                <a:solidFill>
                  <a:srgbClr val="00B0F0"/>
                </a:solidFill>
              </a:rPr>
              <a:t>UDS</a:t>
            </a:r>
            <a:r>
              <a:rPr lang="zh-CN" altLang="en-US" dirty="0"/>
              <a:t>诊断，及</a:t>
            </a:r>
            <a:r>
              <a:rPr lang="en-US" altLang="zh-CN" dirty="0" err="1"/>
              <a:t>CANoe</a:t>
            </a:r>
            <a:r>
              <a:rPr lang="zh-CN" altLang="en-US" dirty="0"/>
              <a:t>等设备的使用分享</a:t>
            </a:r>
            <a:r>
              <a:rPr lang="zh-CN" altLang="en-US" sz="1600" dirty="0"/>
              <a:t>；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2719431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922B2EBC-CD8E-52BB-9CA2-48DFA6AD5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系统需求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FC06366-808E-05E5-5BD7-2FDA7935A5F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1793CF9-E887-FA06-3DFA-C32316ED6EDC}"/>
              </a:ext>
            </a:extLst>
          </p:cNvPr>
          <p:cNvSpPr txBox="1"/>
          <p:nvPr/>
        </p:nvSpPr>
        <p:spPr>
          <a:xfrm>
            <a:off x="268535" y="912377"/>
            <a:ext cx="18578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点灯教程</a:t>
            </a:r>
          </a:p>
        </p:txBody>
      </p:sp>
      <p:graphicFrame>
        <p:nvGraphicFramePr>
          <p:cNvPr id="8" name="表格 8">
            <a:extLst>
              <a:ext uri="{FF2B5EF4-FFF2-40B4-BE49-F238E27FC236}">
                <a16:creationId xmlns:a16="http://schemas.microsoft.com/office/drawing/2014/main" id="{8E828D03-099C-6357-5D03-A10B401FD1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3160939"/>
              </p:ext>
            </p:extLst>
          </p:nvPr>
        </p:nvGraphicFramePr>
        <p:xfrm>
          <a:off x="342900" y="1360170"/>
          <a:ext cx="11379200" cy="4871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9010">
                  <a:extLst>
                    <a:ext uri="{9D8B030D-6E8A-4147-A177-3AD203B41FA5}">
                      <a16:colId xmlns:a16="http://schemas.microsoft.com/office/drawing/2014/main" val="910663749"/>
                    </a:ext>
                  </a:extLst>
                </a:gridCol>
                <a:gridCol w="7682079">
                  <a:extLst>
                    <a:ext uri="{9D8B030D-6E8A-4147-A177-3AD203B41FA5}">
                      <a16:colId xmlns:a16="http://schemas.microsoft.com/office/drawing/2014/main" val="3254676096"/>
                    </a:ext>
                  </a:extLst>
                </a:gridCol>
                <a:gridCol w="2648111">
                  <a:extLst>
                    <a:ext uri="{9D8B030D-6E8A-4147-A177-3AD203B41FA5}">
                      <a16:colId xmlns:a16="http://schemas.microsoft.com/office/drawing/2014/main" val="31736532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需求号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需求描述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5471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00010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本系统支持点灯（</a:t>
                      </a:r>
                      <a:r>
                        <a:rPr lang="en-US" altLang="zh-CN" dirty="0"/>
                        <a:t>LED</a:t>
                      </a:r>
                      <a:r>
                        <a:rPr lang="zh-CN" altLang="en-US" dirty="0"/>
                        <a:t>）教程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0686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00011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点灯教程：上电后，</a:t>
                      </a:r>
                      <a:r>
                        <a:rPr lang="en-US" altLang="zh-CN" dirty="0"/>
                        <a:t>LED</a:t>
                      </a:r>
                      <a:r>
                        <a:rPr lang="zh-CN" altLang="en-US" dirty="0"/>
                        <a:t>灯组顺序亮灯，亮灯时间</a:t>
                      </a:r>
                      <a:r>
                        <a:rPr lang="en-US" altLang="zh-CN" dirty="0"/>
                        <a:t>1s</a:t>
                      </a:r>
                      <a:r>
                        <a:rPr lang="zh-CN" altLang="en-US" dirty="0"/>
                        <a:t>后自动灭掉，同时亮起下一个</a:t>
                      </a:r>
                      <a:r>
                        <a:rPr lang="en-US" altLang="zh-CN" dirty="0"/>
                        <a:t>LED</a:t>
                      </a:r>
                      <a:r>
                        <a:rPr lang="zh-CN" altLang="en-US" dirty="0"/>
                        <a:t>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7306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00012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本系统一共</a:t>
                      </a:r>
                      <a:r>
                        <a:rPr lang="en-US" altLang="zh-CN" dirty="0"/>
                        <a:t>2</a:t>
                      </a:r>
                      <a:r>
                        <a:rPr lang="zh-CN" altLang="en-US" dirty="0"/>
                        <a:t>个</a:t>
                      </a:r>
                      <a:r>
                        <a:rPr lang="en-US" altLang="zh-CN" dirty="0"/>
                        <a:t>LED</a:t>
                      </a:r>
                      <a:r>
                        <a:rPr lang="zh-CN" altLang="en-US" dirty="0"/>
                        <a:t>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639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00020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本系统支持按键教程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586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00021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本系统一共</a:t>
                      </a:r>
                      <a:r>
                        <a:rPr lang="en-US" altLang="zh-CN" dirty="0"/>
                        <a:t>5</a:t>
                      </a:r>
                      <a:r>
                        <a:rPr lang="zh-CN" altLang="en-US" dirty="0"/>
                        <a:t>个按键，上、下、左、右、确认按键</a:t>
                      </a:r>
                      <a:endParaRPr lang="en-US" altLang="zh-CN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5849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00022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左右按键时，可以切换两个</a:t>
                      </a:r>
                      <a:r>
                        <a:rPr lang="en-US" altLang="zh-CN" dirty="0"/>
                        <a:t>LED</a:t>
                      </a:r>
                      <a:r>
                        <a:rPr lang="zh-CN" altLang="en-US" dirty="0"/>
                        <a:t>左右亮灭，如：</a:t>
                      </a:r>
                      <a:r>
                        <a:rPr lang="en-US" altLang="zh-CN" dirty="0"/>
                        <a:t>LED1</a:t>
                      </a:r>
                      <a:r>
                        <a:rPr lang="zh-CN" altLang="en-US" dirty="0"/>
                        <a:t>亮，</a:t>
                      </a:r>
                      <a:r>
                        <a:rPr lang="en-US" altLang="zh-CN" dirty="0"/>
                        <a:t>LED2</a:t>
                      </a:r>
                      <a:r>
                        <a:rPr lang="zh-CN" altLang="en-US" dirty="0"/>
                        <a:t>灭时，当按左键后，</a:t>
                      </a:r>
                      <a:r>
                        <a:rPr lang="en-US" altLang="zh-CN" dirty="0"/>
                        <a:t>LED1</a:t>
                      </a:r>
                      <a:r>
                        <a:rPr lang="zh-CN" altLang="en-US" dirty="0"/>
                        <a:t>灭，</a:t>
                      </a:r>
                      <a:r>
                        <a:rPr lang="en-US" altLang="zh-CN" dirty="0"/>
                        <a:t>LED2</a:t>
                      </a:r>
                      <a:r>
                        <a:rPr lang="zh-CN" altLang="en-US" dirty="0"/>
                        <a:t>灭，再次按左键后</a:t>
                      </a:r>
                      <a:r>
                        <a:rPr lang="en-US" altLang="zh-CN" dirty="0"/>
                        <a:t>LED1</a:t>
                      </a:r>
                      <a:r>
                        <a:rPr lang="zh-CN" altLang="en-US" dirty="0"/>
                        <a:t>灭，</a:t>
                      </a:r>
                      <a:r>
                        <a:rPr lang="en-US" altLang="zh-CN" dirty="0"/>
                        <a:t>LED2</a:t>
                      </a:r>
                      <a:r>
                        <a:rPr lang="zh-CN" altLang="en-US" dirty="0"/>
                        <a:t>亮，以此循环；</a:t>
                      </a:r>
                      <a:endParaRPr lang="en-US" altLang="zh-CN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如</a:t>
                      </a:r>
                      <a:r>
                        <a:rPr lang="en-US" altLang="zh-CN" dirty="0"/>
                        <a:t>LED1</a:t>
                      </a:r>
                      <a:r>
                        <a:rPr lang="zh-CN" altLang="en-US" dirty="0"/>
                        <a:t>亮，</a:t>
                      </a:r>
                      <a:r>
                        <a:rPr lang="en-US" altLang="zh-CN" dirty="0"/>
                        <a:t>LED2</a:t>
                      </a:r>
                      <a:r>
                        <a:rPr lang="zh-CN" altLang="en-US" dirty="0"/>
                        <a:t>灭时，当按右键后，</a:t>
                      </a:r>
                      <a:r>
                        <a:rPr lang="en-US" altLang="zh-CN" dirty="0"/>
                        <a:t>LED1</a:t>
                      </a:r>
                      <a:r>
                        <a:rPr lang="zh-CN" altLang="en-US" dirty="0"/>
                        <a:t>灭，</a:t>
                      </a:r>
                      <a:r>
                        <a:rPr lang="en-US" altLang="zh-CN" dirty="0"/>
                        <a:t>LED2</a:t>
                      </a:r>
                      <a:r>
                        <a:rPr lang="zh-CN" altLang="en-US" dirty="0"/>
                        <a:t>亮，再次按右键后</a:t>
                      </a:r>
                      <a:r>
                        <a:rPr lang="en-US" altLang="zh-CN" dirty="0"/>
                        <a:t>LED1</a:t>
                      </a:r>
                      <a:r>
                        <a:rPr lang="zh-CN" altLang="en-US" dirty="0"/>
                        <a:t>灭，</a:t>
                      </a:r>
                      <a:r>
                        <a:rPr lang="en-US" altLang="zh-CN" dirty="0"/>
                        <a:t>LED2</a:t>
                      </a:r>
                      <a:r>
                        <a:rPr lang="zh-CN" altLang="en-US" dirty="0"/>
                        <a:t>灭，以此循环；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9185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00030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本系统需要提供数码管教程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2837310"/>
                  </a:ext>
                </a:extLst>
              </a:tr>
            </a:tbl>
          </a:graphicData>
        </a:graphic>
      </p:graphicFrame>
      <p:sp>
        <p:nvSpPr>
          <p:cNvPr id="2" name="椭圆 1">
            <a:extLst>
              <a:ext uri="{FF2B5EF4-FFF2-40B4-BE49-F238E27FC236}">
                <a16:creationId xmlns:a16="http://schemas.microsoft.com/office/drawing/2014/main" id="{50887D30-480D-322E-9A27-C67DC9A12DA7}"/>
              </a:ext>
            </a:extLst>
          </p:cNvPr>
          <p:cNvSpPr/>
          <p:nvPr/>
        </p:nvSpPr>
        <p:spPr>
          <a:xfrm>
            <a:off x="2514600" y="3878580"/>
            <a:ext cx="220980" cy="20574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B1B702AF-9893-E83F-4F7F-1BCE2D6E7744}"/>
              </a:ext>
            </a:extLst>
          </p:cNvPr>
          <p:cNvSpPr/>
          <p:nvPr/>
        </p:nvSpPr>
        <p:spPr>
          <a:xfrm>
            <a:off x="2514600" y="4179570"/>
            <a:ext cx="220980" cy="20574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594997E0-C9B1-5103-DCC6-08264D0A11D5}"/>
              </a:ext>
            </a:extLst>
          </p:cNvPr>
          <p:cNvSpPr/>
          <p:nvPr/>
        </p:nvSpPr>
        <p:spPr>
          <a:xfrm>
            <a:off x="2217420" y="4179570"/>
            <a:ext cx="220980" cy="20574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39EF881F-0D0C-003B-F089-2376474FC2E5}"/>
              </a:ext>
            </a:extLst>
          </p:cNvPr>
          <p:cNvSpPr/>
          <p:nvPr/>
        </p:nvSpPr>
        <p:spPr>
          <a:xfrm>
            <a:off x="2823210" y="4179570"/>
            <a:ext cx="220980" cy="20574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559EC712-C8E3-AD00-6D88-7A4E7D2C7FBA}"/>
              </a:ext>
            </a:extLst>
          </p:cNvPr>
          <p:cNvSpPr/>
          <p:nvPr/>
        </p:nvSpPr>
        <p:spPr>
          <a:xfrm>
            <a:off x="2823210" y="3878580"/>
            <a:ext cx="220980" cy="20574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3236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蓝色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1177</Words>
  <Application>Microsoft Office PowerPoint</Application>
  <PresentationFormat>宽屏</PresentationFormat>
  <Paragraphs>132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黑体</vt:lpstr>
      <vt:lpstr>微软雅黑</vt:lpstr>
      <vt:lpstr>Arial</vt:lpstr>
      <vt:lpstr>Arial Black</vt:lpstr>
      <vt:lpstr>Office 主题​​</vt:lpstr>
      <vt:lpstr>月亭汽车电子入门</vt:lpstr>
      <vt:lpstr>PowerPoint 演示文稿</vt:lpstr>
      <vt:lpstr>PowerPoint 演示文稿</vt:lpstr>
      <vt:lpstr>零基础想要轻松入门汽车电子怎么办</vt:lpstr>
      <vt:lpstr>项目基本信息</vt:lpstr>
      <vt:lpstr>配置管理</vt:lpstr>
      <vt:lpstr>项目计划</vt:lpstr>
      <vt:lpstr>系统需求</vt:lpstr>
      <vt:lpstr>系统需求</vt:lpstr>
      <vt:lpstr>系统需求</vt:lpstr>
      <vt:lpstr>系统需求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Yueting Ben</dc:creator>
  <cp:lastModifiedBy>YuetingBen@outlook.com</cp:lastModifiedBy>
  <cp:revision>80</cp:revision>
  <dcterms:created xsi:type="dcterms:W3CDTF">2023-06-11T14:30:39Z</dcterms:created>
  <dcterms:modified xsi:type="dcterms:W3CDTF">2023-08-10T14:19:18Z</dcterms:modified>
</cp:coreProperties>
</file>