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FF0C95-39ED-4E0B-A541-DB7CDDBB87FF}">
  <a:tblStyle styleId="{99FF0C95-39ED-4E0B-A541-DB7CDDBB87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23D1DAA-47B9-4005-9145-3C439D19F075}"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4.xml"/><Relationship Id="rId33" Type="http://schemas.openxmlformats.org/officeDocument/2006/relationships/font" Target="fonts/Lato-regular.fntdata"/><Relationship Id="rId10" Type="http://schemas.openxmlformats.org/officeDocument/2006/relationships/slide" Target="slides/slide3.xml"/><Relationship Id="rId32" Type="http://schemas.openxmlformats.org/officeDocument/2006/relationships/font" Target="fonts/Raleway-boldItalic.fntdata"/><Relationship Id="rId13" Type="http://schemas.openxmlformats.org/officeDocument/2006/relationships/slide" Target="slides/slide6.xml"/><Relationship Id="rId35" Type="http://schemas.openxmlformats.org/officeDocument/2006/relationships/font" Target="fonts/Lato-italic.fntdata"/><Relationship Id="rId12" Type="http://schemas.openxmlformats.org/officeDocument/2006/relationships/slide" Target="slides/slide5.xml"/><Relationship Id="rId34" Type="http://schemas.openxmlformats.org/officeDocument/2006/relationships/font" Target="fonts/Lato-bold.fntdata"/><Relationship Id="rId15" Type="http://schemas.openxmlformats.org/officeDocument/2006/relationships/slide" Target="slides/slide8.xml"/><Relationship Id="rId37" Type="http://schemas.openxmlformats.org/officeDocument/2006/relationships/font" Target="fonts/Average-regular.fntdata"/><Relationship Id="rId14" Type="http://schemas.openxmlformats.org/officeDocument/2006/relationships/slide" Target="slides/slide7.xml"/><Relationship Id="rId36" Type="http://schemas.openxmlformats.org/officeDocument/2006/relationships/font" Target="fonts/Lato-boldItalic.fntdata"/><Relationship Id="rId17" Type="http://schemas.openxmlformats.org/officeDocument/2006/relationships/slide" Target="slides/slide10.xml"/><Relationship Id="rId39" Type="http://schemas.openxmlformats.org/officeDocument/2006/relationships/font" Target="fonts/Oswald-bold.fntdata"/><Relationship Id="rId16" Type="http://schemas.openxmlformats.org/officeDocument/2006/relationships/slide" Target="slides/slide9.xml"/><Relationship Id="rId38" Type="http://schemas.openxmlformats.org/officeDocument/2006/relationships/font" Target="fonts/Oswa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Hi, We are the Real Estate Group. I’m Peter, I’m Yuting, I’m Yuetong and I’m Leonie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1259ff8b1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1259ff8b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To reduce the effect of outlier, we first tried to get average budget of each municipality, but there is still outlier since some municipalities have fewer number of properties</a:t>
            </a:r>
            <a:endParaRPr sz="1800"/>
          </a:p>
          <a:p>
            <a:pPr indent="0" lvl="0" marL="0" rtl="0" algn="l">
              <a:spcBef>
                <a:spcPts val="0"/>
              </a:spcBef>
              <a:spcAft>
                <a:spcPts val="0"/>
              </a:spcAft>
              <a:buNone/>
            </a:pPr>
            <a:r>
              <a:rPr lang="en-GB" sz="1800"/>
              <a:t>Then we chose to do log transformation for budgets, but there is also no clear correlation in the new plot</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1259ff8b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1259ff8b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Then we consider the categorical variables</a:t>
            </a:r>
            <a:endParaRPr sz="1800"/>
          </a:p>
          <a:p>
            <a:pPr indent="0" lvl="0" marL="0" rtl="0" algn="l">
              <a:spcBef>
                <a:spcPts val="0"/>
              </a:spcBef>
              <a:spcAft>
                <a:spcPts val="0"/>
              </a:spcAft>
              <a:buNone/>
            </a:pPr>
            <a:r>
              <a:rPr lang="en-GB" sz="1800"/>
              <a:t>We found out that tax class and year are significant variables, but there is no clear difference for mean and variance of all municipalities</a:t>
            </a:r>
            <a:endParaRPr sz="1800"/>
          </a:p>
          <a:p>
            <a:pPr indent="0" lvl="0" marL="0" rtl="0" algn="l">
              <a:spcBef>
                <a:spcPts val="0"/>
              </a:spcBef>
              <a:spcAft>
                <a:spcPts val="0"/>
              </a:spcAft>
              <a:buNone/>
            </a:pPr>
            <a:r>
              <a:rPr lang="en-GB" sz="1800"/>
              <a:t>we made some boxplots to visualize the distribution of each factor of each category</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1259ff8b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1259ff8b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plot has shown the distributions of mill rate for each tax class</a:t>
            </a:r>
            <a:endParaRPr sz="1800"/>
          </a:p>
          <a:p>
            <a:pPr indent="0" lvl="0" marL="0" rtl="0" algn="l">
              <a:spcBef>
                <a:spcPts val="0"/>
              </a:spcBef>
              <a:spcAft>
                <a:spcPts val="0"/>
              </a:spcAft>
              <a:buNone/>
            </a:pPr>
            <a:r>
              <a:rPr lang="en-GB" sz="1800"/>
              <a:t>From the plot, we suggest that the mean mill rate of each tax class are different</a:t>
            </a:r>
            <a:endParaRPr sz="1800"/>
          </a:p>
          <a:p>
            <a:pPr indent="0" lvl="0" marL="0" rtl="0" algn="l">
              <a:spcBef>
                <a:spcPts val="0"/>
              </a:spcBef>
              <a:spcAft>
                <a:spcPts val="0"/>
              </a:spcAft>
              <a:buNone/>
            </a:pPr>
            <a:r>
              <a:rPr lang="en-GB" sz="1800"/>
              <a:t>And there is </a:t>
            </a:r>
            <a:r>
              <a:rPr lang="en-GB" sz="1800"/>
              <a:t>Unequal variance across tax class</a:t>
            </a:r>
            <a:endParaRPr sz="1800"/>
          </a:p>
          <a:p>
            <a:pPr indent="0" lvl="0" marL="0" rtl="0" algn="l">
              <a:spcBef>
                <a:spcPts val="0"/>
              </a:spcBef>
              <a:spcAft>
                <a:spcPts val="0"/>
              </a:spcAft>
              <a:buNone/>
            </a:pPr>
            <a:r>
              <a:rPr lang="en-GB" sz="1800"/>
              <a:t>Tax class seems to be a significant variable</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1259ff8b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259ff8b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plot has shown the distributions of mill rate for each year from 2016 to 2019</a:t>
            </a:r>
            <a:endParaRPr sz="1800"/>
          </a:p>
          <a:p>
            <a:pPr indent="0" lvl="0" marL="0" rtl="0" algn="l">
              <a:spcBef>
                <a:spcPts val="0"/>
              </a:spcBef>
              <a:spcAft>
                <a:spcPts val="0"/>
              </a:spcAft>
              <a:buNone/>
            </a:pPr>
            <a:r>
              <a:rPr lang="en-GB" sz="1800"/>
              <a:t>From the plot, we can see that there is decreasing trend of mean mill rate from 2016 to 2019.</a:t>
            </a:r>
            <a:endParaRPr sz="1800"/>
          </a:p>
          <a:p>
            <a:pPr indent="0" lvl="0" marL="0" rtl="0" algn="l">
              <a:spcBef>
                <a:spcPts val="0"/>
              </a:spcBef>
              <a:spcAft>
                <a:spcPts val="0"/>
              </a:spcAft>
              <a:buNone/>
            </a:pPr>
            <a:r>
              <a:rPr lang="en-GB" sz="1800"/>
              <a:t>And also there is unequal variance across years.</a:t>
            </a:r>
            <a:endParaRPr sz="1800"/>
          </a:p>
          <a:p>
            <a:pPr indent="0" lvl="0" marL="0" rtl="0" algn="l">
              <a:spcBef>
                <a:spcPts val="0"/>
              </a:spcBef>
              <a:spcAft>
                <a:spcPts val="0"/>
              </a:spcAft>
              <a:buNone/>
            </a:pPr>
            <a:r>
              <a:rPr lang="en-GB" sz="1800"/>
              <a:t>So Year seems to be a significant variable.</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1259ff8b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1259ff8b1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plot has shown the distributions of mill rate for each municipality</a:t>
            </a:r>
            <a:endParaRPr sz="1800"/>
          </a:p>
          <a:p>
            <a:pPr indent="0" lvl="0" marL="0" rtl="0" algn="l">
              <a:spcBef>
                <a:spcPts val="0"/>
              </a:spcBef>
              <a:spcAft>
                <a:spcPts val="0"/>
              </a:spcAft>
              <a:buNone/>
            </a:pPr>
            <a:r>
              <a:rPr lang="en-GB" sz="1800"/>
              <a:t>From the plot, we think that the mean mill rate of each municipality are close</a:t>
            </a:r>
            <a:endParaRPr sz="1800"/>
          </a:p>
          <a:p>
            <a:pPr indent="0" lvl="0" marL="0" rtl="0" algn="l">
              <a:spcBef>
                <a:spcPts val="0"/>
              </a:spcBef>
              <a:spcAft>
                <a:spcPts val="0"/>
              </a:spcAft>
              <a:buNone/>
            </a:pPr>
            <a:r>
              <a:rPr lang="en-GB" sz="1800"/>
              <a:t>and noticed that Anmore, Belcarra and West Vancouver are outliers.</a:t>
            </a:r>
            <a:endParaRPr sz="1800"/>
          </a:p>
          <a:p>
            <a:pPr indent="0" lvl="0" marL="0" rtl="0" algn="l">
              <a:spcBef>
                <a:spcPts val="0"/>
              </a:spcBef>
              <a:spcAft>
                <a:spcPts val="0"/>
              </a:spcAft>
              <a:buNone/>
            </a:pPr>
            <a:r>
              <a:rPr lang="en-GB" sz="1800"/>
              <a:t>We also suggest that No obvious difference in variance between the rest of municipalities.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13909d5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13909d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C4043"/>
                </a:solidFill>
                <a:highlight>
                  <a:srgbClr val="FFFFFF"/>
                </a:highlight>
                <a:latin typeface="Calibri"/>
                <a:ea typeface="Calibri"/>
                <a:cs typeface="Calibri"/>
                <a:sym typeface="Calibri"/>
              </a:rPr>
              <a:t>Most of data are normal distributed but there are a few outliers present.</a:t>
            </a:r>
            <a:endParaRPr sz="1800">
              <a:solidFill>
                <a:srgbClr val="3C4043"/>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800">
                <a:solidFill>
                  <a:srgbClr val="3C4043"/>
                </a:solidFill>
                <a:highlight>
                  <a:srgbClr val="FFFFFF"/>
                </a:highlight>
                <a:latin typeface="Calibri"/>
                <a:ea typeface="Calibri"/>
                <a:cs typeface="Calibri"/>
                <a:sym typeface="Calibri"/>
              </a:rPr>
              <a:t>Fligner Killeen's test (test of homogeneity of variances) is robust to non-normal data.</a:t>
            </a:r>
            <a:endParaRPr sz="1800">
              <a:solidFill>
                <a:srgbClr val="3C4043"/>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800">
                <a:solidFill>
                  <a:srgbClr val="333333"/>
                </a:solidFill>
                <a:highlight>
                  <a:srgbClr val="FFFFFF"/>
                </a:highlight>
                <a:latin typeface="Calibri"/>
                <a:ea typeface="Calibri"/>
                <a:cs typeface="Calibri"/>
                <a:sym typeface="Calibri"/>
              </a:rPr>
              <a:t>At 5% level, p-value is non-significiant for factor Municipality and significant for Year and TaxClass.</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800">
                <a:solidFill>
                  <a:srgbClr val="333333"/>
                </a:solidFill>
                <a:highlight>
                  <a:srgbClr val="FFFFFF"/>
                </a:highlight>
                <a:latin typeface="Calibri"/>
                <a:ea typeface="Calibri"/>
                <a:cs typeface="Calibri"/>
                <a:sym typeface="Calibri"/>
              </a:rPr>
              <a:t>=&gt; which means a non</a:t>
            </a:r>
            <a:r>
              <a:rPr lang="en-GB" sz="1800">
                <a:solidFill>
                  <a:srgbClr val="333333"/>
                </a:solidFill>
                <a:highlight>
                  <a:srgbClr val="FFFFFF"/>
                </a:highlight>
                <a:latin typeface="Calibri"/>
                <a:ea typeface="Calibri"/>
                <a:cs typeface="Calibri"/>
                <a:sym typeface="Calibri"/>
              </a:rPr>
              <a:t> significant difference between the group variances of Municipality, but a significant difference of variance in Year and Tax </a:t>
            </a:r>
            <a:r>
              <a:rPr lang="en-GB" sz="1800">
                <a:solidFill>
                  <a:srgbClr val="333333"/>
                </a:solidFill>
                <a:highlight>
                  <a:srgbClr val="FFFFFF"/>
                </a:highlight>
                <a:latin typeface="Calibri"/>
                <a:ea typeface="Calibri"/>
                <a:cs typeface="Calibri"/>
                <a:sym typeface="Calibri"/>
              </a:rPr>
              <a:t>Class</a:t>
            </a:r>
            <a:r>
              <a:rPr lang="en-GB" sz="1800">
                <a:solidFill>
                  <a:srgbClr val="333333"/>
                </a:solidFill>
                <a:highlight>
                  <a:srgbClr val="FFFFFF"/>
                </a:highlight>
                <a:latin typeface="Calibri"/>
                <a:ea typeface="Calibri"/>
                <a:cs typeface="Calibri"/>
                <a:sym typeface="Calibri"/>
              </a:rPr>
              <a:t>. This </a:t>
            </a:r>
            <a:r>
              <a:rPr lang="en-GB" sz="1800">
                <a:solidFill>
                  <a:srgbClr val="333333"/>
                </a:solidFill>
                <a:highlight>
                  <a:srgbClr val="FFFFFF"/>
                </a:highlight>
                <a:latin typeface="Calibri"/>
                <a:ea typeface="Calibri"/>
                <a:cs typeface="Calibri"/>
                <a:sym typeface="Calibri"/>
              </a:rPr>
              <a:t>confirms</a:t>
            </a:r>
            <a:r>
              <a:rPr lang="en-GB" sz="1800">
                <a:solidFill>
                  <a:srgbClr val="333333"/>
                </a:solidFill>
                <a:highlight>
                  <a:srgbClr val="FFFFFF"/>
                </a:highlight>
                <a:latin typeface="Calibri"/>
                <a:ea typeface="Calibri"/>
                <a:cs typeface="Calibri"/>
                <a:sym typeface="Calibri"/>
              </a:rPr>
              <a:t> our previous analysis in EDA.</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800">
                <a:solidFill>
                  <a:srgbClr val="3C4043"/>
                </a:solidFill>
                <a:highlight>
                  <a:srgbClr val="FFFFFF"/>
                </a:highlight>
                <a:latin typeface="Calibri"/>
                <a:ea typeface="Calibri"/>
                <a:cs typeface="Calibri"/>
                <a:sym typeface="Calibri"/>
              </a:rPr>
              <a:t>Violation of unequal variance =&gt; biased T/F statistics, underestimated significance level and thus falsely reject the null.</a:t>
            </a:r>
            <a:endParaRPr sz="1800">
              <a:solidFill>
                <a:srgbClr val="3C4043"/>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3C4043"/>
              </a:solidFill>
              <a:highlight>
                <a:srgbClr val="FFFFFF"/>
              </a:highlight>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1155d7b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1155d7b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Except for ordinary linear regression, we are also interested in the performance of advanced linear regressions</a:t>
            </a:r>
            <a:endParaRPr sz="1800"/>
          </a:p>
          <a:p>
            <a:pPr indent="0" lvl="0" marL="0" rtl="0" algn="l">
              <a:spcBef>
                <a:spcPts val="0"/>
              </a:spcBef>
              <a:spcAft>
                <a:spcPts val="0"/>
              </a:spcAft>
              <a:buClr>
                <a:schemeClr val="dk1"/>
              </a:buClr>
              <a:buSzPts val="1100"/>
              <a:buFont typeface="Arial"/>
              <a:buNone/>
            </a:pPr>
            <a:r>
              <a:rPr lang="en-GB" sz="1800"/>
              <a:t>like Ridge, Lasso and Elastic Net as they are also in the linear regression family, but have a different objection</a:t>
            </a:r>
            <a:endParaRPr sz="1800"/>
          </a:p>
          <a:p>
            <a:pPr indent="0" lvl="0" marL="0" rtl="0" algn="l">
              <a:spcBef>
                <a:spcPts val="0"/>
              </a:spcBef>
              <a:spcAft>
                <a:spcPts val="0"/>
              </a:spcAft>
              <a:buClr>
                <a:schemeClr val="dk1"/>
              </a:buClr>
              <a:buSzPts val="1100"/>
              <a:buFont typeface="Arial"/>
              <a:buNone/>
            </a:pPr>
            <a:r>
              <a:rPr lang="en-GB" sz="1800"/>
              <a:t>function to optimize. Among the three models, weights are assigned to features, and we are interested in</a:t>
            </a:r>
            <a:endParaRPr sz="1800"/>
          </a:p>
          <a:p>
            <a:pPr indent="0" lvl="0" marL="0" rtl="0" algn="l">
              <a:spcBef>
                <a:spcPts val="0"/>
              </a:spcBef>
              <a:spcAft>
                <a:spcPts val="0"/>
              </a:spcAft>
              <a:buClr>
                <a:schemeClr val="dk1"/>
              </a:buClr>
              <a:buSzPts val="1100"/>
              <a:buFont typeface="Arial"/>
              <a:buNone/>
            </a:pPr>
            <a:r>
              <a:rPr lang="en-GB" sz="1800"/>
              <a:t>minimizing the sum of squares of errors plus a penalty term. Ridge regression takes penalty in sum of absolute</a:t>
            </a:r>
            <a:endParaRPr sz="1800"/>
          </a:p>
          <a:p>
            <a:pPr indent="0" lvl="0" marL="0" rtl="0" algn="l">
              <a:spcBef>
                <a:spcPts val="0"/>
              </a:spcBef>
              <a:spcAft>
                <a:spcPts val="0"/>
              </a:spcAft>
              <a:buClr>
                <a:schemeClr val="dk1"/>
              </a:buClr>
              <a:buSzPts val="1100"/>
              <a:buFont typeface="Arial"/>
              <a:buNone/>
            </a:pPr>
            <a:r>
              <a:rPr lang="en-GB" sz="1800"/>
              <a:t>values of weights, whereas Lasso takes penalty in sum of squared absolute values of weights. Elastic net is a</a:t>
            </a:r>
            <a:endParaRPr sz="1800"/>
          </a:p>
          <a:p>
            <a:pPr indent="0" lvl="0" marL="0" rtl="0" algn="l">
              <a:spcBef>
                <a:spcPts val="0"/>
              </a:spcBef>
              <a:spcAft>
                <a:spcPts val="0"/>
              </a:spcAft>
              <a:buClr>
                <a:schemeClr val="dk1"/>
              </a:buClr>
              <a:buSzPts val="1100"/>
              <a:buFont typeface="Arial"/>
              <a:buNone/>
            </a:pPr>
            <a:r>
              <a:rPr lang="en-GB" sz="1800"/>
              <a:t>combination of Ridge and Lasso.</a:t>
            </a:r>
            <a:endParaRPr sz="1800"/>
          </a:p>
          <a:p>
            <a:pPr indent="0" lvl="0" marL="0" rtl="0" algn="l">
              <a:spcBef>
                <a:spcPts val="0"/>
              </a:spcBef>
              <a:spcAft>
                <a:spcPts val="0"/>
              </a:spcAft>
              <a:buClr>
                <a:schemeClr val="dk1"/>
              </a:buClr>
              <a:buSzPts val="1100"/>
              <a:buFont typeface="Arial"/>
              <a:buNone/>
            </a:pPr>
            <a:r>
              <a:rPr lang="en-GB" sz="1800"/>
              <a:t>The reason for considering advanced linear regressions is that assigning weights to features might improve</a:t>
            </a:r>
            <a:endParaRPr sz="1800"/>
          </a:p>
          <a:p>
            <a:pPr indent="0" lvl="0" marL="0" rtl="0" algn="l">
              <a:spcBef>
                <a:spcPts val="0"/>
              </a:spcBef>
              <a:spcAft>
                <a:spcPts val="0"/>
              </a:spcAft>
              <a:buClr>
                <a:schemeClr val="dk1"/>
              </a:buClr>
              <a:buSzPts val="1100"/>
              <a:buFont typeface="Arial"/>
              <a:buNone/>
            </a:pPr>
            <a:r>
              <a:rPr lang="en-GB" sz="1800"/>
              <a:t>the goodness of fit and prediction power as each feature might influence the mill rate to a different extent.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1098cc4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1098cc4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We examine our models mainly in 2 aspects, goodness of fit and prediction power. </a:t>
            </a:r>
            <a:endParaRPr sz="1800"/>
          </a:p>
          <a:p>
            <a:pPr indent="0" lvl="0" marL="0" rtl="0" algn="l">
              <a:spcBef>
                <a:spcPts val="0"/>
              </a:spcBef>
              <a:spcAft>
                <a:spcPts val="0"/>
              </a:spcAft>
              <a:buNone/>
            </a:pPr>
            <a:r>
              <a:rPr lang="en-GB" sz="1800"/>
              <a:t>Goodness of fit: how well models explain the data. Measured by R-squared, adjusted R-squared. The greater the better. </a:t>
            </a:r>
            <a:endParaRPr sz="1800"/>
          </a:p>
          <a:p>
            <a:pPr indent="0" lvl="0" marL="0" rtl="0" algn="l">
              <a:spcBef>
                <a:spcPts val="0"/>
              </a:spcBef>
              <a:spcAft>
                <a:spcPts val="0"/>
              </a:spcAft>
              <a:buNone/>
            </a:pPr>
            <a:r>
              <a:rPr lang="en-GB" sz="1800"/>
              <a:t>Prediction power: how well our models can predict the future values. </a:t>
            </a:r>
            <a:r>
              <a:rPr lang="en-GB" sz="1800"/>
              <a:t>Measured</a:t>
            </a:r>
            <a:r>
              <a:rPr lang="en-GB" sz="1800"/>
              <a:t> by MSPE. the smaller the better.</a:t>
            </a:r>
            <a:endParaRPr sz="1800"/>
          </a:p>
          <a:p>
            <a:pPr indent="0" lvl="0" marL="0" rtl="0" algn="l">
              <a:spcBef>
                <a:spcPts val="0"/>
              </a:spcBef>
              <a:spcAft>
                <a:spcPts val="0"/>
              </a:spcAft>
              <a:buNone/>
            </a:pPr>
            <a:r>
              <a:rPr lang="en-GB" sz="1800"/>
              <a:t>As for goodness of fit, we fit the model using all our data and obtained the first three columns. And we can see there’s not too much difference in R-squared for all the models but the group of OLR seem to perform slightly better.</a:t>
            </a:r>
            <a:endParaRPr sz="1800"/>
          </a:p>
          <a:p>
            <a:pPr indent="0" lvl="0" marL="0" rtl="0" algn="l">
              <a:spcBef>
                <a:spcPts val="0"/>
              </a:spcBef>
              <a:spcAft>
                <a:spcPts val="0"/>
              </a:spcAft>
              <a:buNone/>
            </a:pPr>
            <a:r>
              <a:rPr lang="en-GB" sz="1800"/>
              <a:t>Similarly as for MSPE, OLR seem to perform slightly better. </a:t>
            </a:r>
            <a:endParaRPr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1155d7b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1155d7b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Without data transformation there is no strong relationship between continuous variables and mill rate and outliers are present in our data.</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Variables that were chosen in our model tells client the main factors that contribute to the generation of mill rate</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Not too much difference between the five models as for goodness of fit and prediction power, however, Ordinary Linear Regression outperforms the others slightly. Because the difference between full model and reduced model is marginal, we prefer the reduced model</a:t>
            </a:r>
            <a:endParaRPr sz="1800">
              <a:latin typeface="Calibri"/>
              <a:ea typeface="Calibri"/>
              <a:cs typeface="Calibri"/>
              <a:sym typeface="Calibri"/>
            </a:endParaRPr>
          </a:p>
          <a:p>
            <a:pPr indent="0" lvl="0" marL="0" rtl="0" algn="l">
              <a:spcBef>
                <a:spcPts val="1600"/>
              </a:spcBef>
              <a:spcAft>
                <a:spcPts val="0"/>
              </a:spcAft>
              <a:buNone/>
            </a:pPr>
            <a:r>
              <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155d7b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155d7b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Because we have found out that applying some </a:t>
            </a:r>
            <a:r>
              <a:rPr lang="en-GB" sz="1400"/>
              <a:t>transformation</a:t>
            </a:r>
            <a:r>
              <a:rPr lang="en-GB" sz="1400"/>
              <a:t> to the data can eliminate the outliers, we are going to refit our models using the transformed data and </a:t>
            </a:r>
            <a:r>
              <a:rPr lang="en-GB" sz="1400"/>
              <a:t>assessed</a:t>
            </a:r>
            <a:r>
              <a:rPr lang="en-GB" sz="1400"/>
              <a:t> them</a:t>
            </a:r>
            <a:endParaRPr sz="1400"/>
          </a:p>
          <a:p>
            <a:pPr indent="-317500" lvl="0" marL="457200" rtl="0" algn="l">
              <a:spcBef>
                <a:spcPts val="0"/>
              </a:spcBef>
              <a:spcAft>
                <a:spcPts val="0"/>
              </a:spcAft>
              <a:buSzPts val="1400"/>
              <a:buAutoNum type="arabicPeriod"/>
            </a:pPr>
            <a:r>
              <a:rPr lang="en-GB" sz="1400"/>
              <a:t>We have found that some variables are correlated with others so we are going to fit a model using a reduced set </a:t>
            </a:r>
            <a:r>
              <a:rPr lang="en-GB" sz="1400"/>
              <a:t>explanatory</a:t>
            </a:r>
            <a:r>
              <a:rPr lang="en-GB" sz="1400"/>
              <a:t> variables (Tax class and Total Assessment)</a:t>
            </a:r>
            <a:endParaRPr sz="1400"/>
          </a:p>
          <a:p>
            <a:pPr indent="-317500" lvl="0" marL="457200" rtl="0" algn="l">
              <a:spcBef>
                <a:spcPts val="0"/>
              </a:spcBef>
              <a:spcAft>
                <a:spcPts val="0"/>
              </a:spcAft>
              <a:buSzPts val="1400"/>
              <a:buAutoNum type="arabicPeriod"/>
            </a:pPr>
            <a:r>
              <a:rPr lang="en-GB" sz="1400"/>
              <a:t>Others have pointed we need to write our own cross validation method by picking one data point from each city for each fold. We are going to explore a little more on that.</a:t>
            </a:r>
            <a:endParaRPr sz="1400"/>
          </a:p>
          <a:p>
            <a:pPr indent="-317500" lvl="0" marL="457200" rtl="0" algn="l">
              <a:spcBef>
                <a:spcPts val="0"/>
              </a:spcBef>
              <a:spcAft>
                <a:spcPts val="0"/>
              </a:spcAft>
              <a:buSzPts val="1400"/>
              <a:buAutoNum type="arabicPeriod"/>
            </a:pPr>
            <a:r>
              <a:rPr lang="en-GB" sz="1400"/>
              <a:t>Overall the client is happy with the result. But he</a:t>
            </a:r>
            <a:r>
              <a:rPr lang="en-GB" sz="1400"/>
              <a:t> has also pointed out that the model needs to be as simple as possible (less explanatory variable). So from our previous point we are going to omit some explanatory variable based on future EDA</a:t>
            </a:r>
            <a:endParaRPr sz="1400"/>
          </a:p>
          <a:p>
            <a:pPr indent="-317500" lvl="0" marL="457200" rtl="0" algn="l">
              <a:spcBef>
                <a:spcPts val="0"/>
              </a:spcBef>
              <a:spcAft>
                <a:spcPts val="0"/>
              </a:spcAft>
              <a:buSzPts val="1400"/>
              <a:buAutoNum type="arabicPeriod"/>
            </a:pPr>
            <a:r>
              <a:rPr lang="en-GB" sz="1400"/>
              <a:t>The Client also really want us to fit a regression tree model. But we will only work on this if time permits</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1155d7b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1155d7b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Our client is a Real Estate Property Tax Analyst in Metro Vancouver. The main objective of our project is to accurately predict future mill rate (property tax) in metro Vancouver </a:t>
            </a:r>
            <a:r>
              <a:rPr lang="en-GB" sz="1800"/>
              <a:t>for the following 3 property tax classes</a:t>
            </a:r>
            <a:r>
              <a:rPr lang="en-GB" sz="1800"/>
              <a:t>. </a:t>
            </a:r>
            <a:endParaRPr sz="1800"/>
          </a:p>
          <a:p>
            <a:pPr indent="-342900" lvl="0" marL="457200" rtl="0" algn="l">
              <a:spcBef>
                <a:spcPts val="0"/>
              </a:spcBef>
              <a:spcAft>
                <a:spcPts val="0"/>
              </a:spcAft>
              <a:buSzPts val="1800"/>
              <a:buChar char="●"/>
            </a:pPr>
            <a:r>
              <a:rPr lang="en-GB" sz="1800"/>
              <a:t>Tax class 1: </a:t>
            </a:r>
            <a:r>
              <a:rPr lang="en-GB" sz="1800">
                <a:solidFill>
                  <a:srgbClr val="222222"/>
                </a:solidFill>
                <a:highlight>
                  <a:srgbClr val="FFFFFF"/>
                </a:highlight>
              </a:rPr>
              <a:t>Residential</a:t>
            </a:r>
            <a:endParaRPr sz="1800"/>
          </a:p>
          <a:p>
            <a:pPr indent="-342900" lvl="0" marL="457200" rtl="0" algn="l">
              <a:spcBef>
                <a:spcPts val="0"/>
              </a:spcBef>
              <a:spcAft>
                <a:spcPts val="0"/>
              </a:spcAft>
              <a:buSzPts val="1800"/>
              <a:buChar char="●"/>
            </a:pPr>
            <a:r>
              <a:rPr lang="en-GB" sz="1800"/>
              <a:t>Tax class 5: </a:t>
            </a:r>
            <a:r>
              <a:rPr lang="en-GB" sz="1800">
                <a:solidFill>
                  <a:srgbClr val="222222"/>
                </a:solidFill>
                <a:highlight>
                  <a:srgbClr val="FFFFFF"/>
                </a:highlight>
              </a:rPr>
              <a:t>Light industry</a:t>
            </a:r>
            <a:endParaRPr sz="1800"/>
          </a:p>
          <a:p>
            <a:pPr indent="-342900" lvl="0" marL="457200" rtl="0" algn="l">
              <a:spcBef>
                <a:spcPts val="0"/>
              </a:spcBef>
              <a:spcAft>
                <a:spcPts val="0"/>
              </a:spcAft>
              <a:buSzPts val="1800"/>
              <a:buChar char="●"/>
            </a:pPr>
            <a:r>
              <a:rPr lang="en-GB" sz="1800"/>
              <a:t>Tax class 6: </a:t>
            </a:r>
            <a:r>
              <a:rPr lang="en-GB" sz="1800">
                <a:solidFill>
                  <a:srgbClr val="222222"/>
                </a:solidFill>
                <a:highlight>
                  <a:srgbClr val="FFFFFF"/>
                </a:highlight>
              </a:rPr>
              <a:t>Business and other</a:t>
            </a:r>
            <a:endParaRPr sz="1800">
              <a:solidFill>
                <a:srgbClr val="222222"/>
              </a:solidFill>
              <a:highlight>
                <a:srgbClr val="FFFFFF"/>
              </a:highlight>
            </a:endParaRPr>
          </a:p>
          <a:p>
            <a:pPr indent="-342900" lvl="0" marL="457200" rtl="0" algn="l">
              <a:spcBef>
                <a:spcPts val="0"/>
              </a:spcBef>
              <a:spcAft>
                <a:spcPts val="0"/>
              </a:spcAft>
              <a:buSzPts val="1800"/>
              <a:buChar char="●"/>
            </a:pPr>
            <a:r>
              <a:rPr lang="en-GB" sz="1800"/>
              <a:t>The Client has provided property assessment data for the past 4 years (from 2016 - 2019) </a:t>
            </a:r>
            <a:endParaRPr sz="1800">
              <a:solidFill>
                <a:srgbClr val="222222"/>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1155d7bf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155d7bf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15aabcd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15aabcd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155d7b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155d7b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Every year, assessment value of a property is released in the beginning of the year, however, mill rate is still unknown until Spring. </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Prediction of mill rate is a focus of interest because it gives an approximate property tax to pay (assessment * mill rate) for property owners. It is important because it might affect future buyer’s incentive.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The property tax rate has a fairly small margin to change. It only changes by a very small amount per year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Mill rate is adjusted based on the total assessment in each city so the municipal government can use tax earning (total assessment * mill rate) to match their annual expense in order to balance the city’s budget. Later you will see how these factors (assessment, budget) are being used in our model</a:t>
            </a:r>
            <a:endParaRPr sz="18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13c5f3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13c5f3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None/>
            </a:pPr>
            <a:r>
              <a:rPr lang="en-GB" sz="1800">
                <a:latin typeface="Calibri"/>
                <a:ea typeface="Calibri"/>
                <a:cs typeface="Calibri"/>
                <a:sym typeface="Calibri"/>
              </a:rPr>
              <a:t>Now we are going to talk about how our data looks like.</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Our client provides us the past 5 years properties’ data in BC. The raw data has around 2 million data entries and 30 features.</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lang="en-GB" sz="1800">
                <a:latin typeface="Calibri"/>
                <a:ea typeface="Calibri"/>
                <a:cs typeface="Calibri"/>
                <a:sym typeface="Calibri"/>
              </a:rPr>
              <a:t>Since we are only interested in predicting mill rate for metro Vancouver and </a:t>
            </a:r>
            <a:r>
              <a:rPr b="1" lang="en-GB" sz="1800">
                <a:latin typeface="Calibri"/>
                <a:ea typeface="Calibri"/>
                <a:cs typeface="Calibri"/>
                <a:sym typeface="Calibri"/>
              </a:rPr>
              <a:t>specific class code</a:t>
            </a:r>
            <a:r>
              <a:rPr lang="en-GB" sz="1800">
                <a:latin typeface="Calibri"/>
                <a:ea typeface="Calibri"/>
                <a:cs typeface="Calibri"/>
                <a:sym typeface="Calibri"/>
              </a:rPr>
              <a:t>, we get a subset of properties that satisfy our interest. There are around 7 hundred thousand entries left. Moreover, we select 5 features that could be relevant to mill rate, which are</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Tax Year</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Municipality (Property location)</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Tax Class(Type of the properties)</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Assessment Type:</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Assessment Value: </a:t>
            </a:r>
            <a:endParaRPr sz="1800">
              <a:latin typeface="Calibri"/>
              <a:ea typeface="Calibri"/>
              <a:cs typeface="Calibri"/>
              <a:sym typeface="Calibri"/>
            </a:endParaRPr>
          </a:p>
          <a:p>
            <a:pPr indent="0" lvl="0" marL="1371600" rtl="0" algn="l">
              <a:lnSpc>
                <a:spcPct val="115000"/>
              </a:lnSpc>
              <a:spcBef>
                <a:spcPts val="0"/>
              </a:spcBef>
              <a:spcAft>
                <a:spcPts val="0"/>
              </a:spcAft>
              <a:buNone/>
            </a:pPr>
            <a:r>
              <a:rPr lang="en-GB" sz="1800">
                <a:latin typeface="Calibri"/>
                <a:ea typeface="Calibri"/>
                <a:cs typeface="Calibri"/>
                <a:sym typeface="Calibri"/>
              </a:rPr>
              <a:t>Normally, one properties could have</a:t>
            </a:r>
            <a:r>
              <a:rPr lang="en-GB" sz="1800">
                <a:latin typeface="Calibri"/>
                <a:ea typeface="Calibri"/>
                <a:cs typeface="Calibri"/>
                <a:sym typeface="Calibri"/>
              </a:rPr>
              <a:t> two type of assessments. Land is the value of the land of property, and improvement is the construction value. </a:t>
            </a:r>
            <a:endParaRPr sz="1800">
              <a:latin typeface="Calibri"/>
              <a:ea typeface="Calibri"/>
              <a:cs typeface="Calibri"/>
              <a:sym typeface="Calibri"/>
            </a:endParaRPr>
          </a:p>
          <a:p>
            <a:pPr indent="0" lvl="0" marL="0" rtl="0" algn="l">
              <a:lnSpc>
                <a:spcPct val="115000"/>
              </a:lnSpc>
              <a:spcBef>
                <a:spcPts val="0"/>
              </a:spcBef>
              <a:spcAft>
                <a:spcPts val="0"/>
              </a:spcAft>
              <a:buNone/>
            </a:pPr>
            <a:r>
              <a:rPr lang="en-GB" sz="1800">
                <a:latin typeface="Calibri"/>
                <a:ea typeface="Calibri"/>
                <a:cs typeface="Calibri"/>
                <a:sym typeface="Calibri"/>
              </a:rPr>
              <a:t>After that, we found 1800 missing value in our response variable. To impute them, we gather properties with same region, classcode, and year into a group. </a:t>
            </a:r>
            <a:r>
              <a:rPr lang="en-GB" sz="1800">
                <a:latin typeface="Calibri"/>
                <a:ea typeface="Calibri"/>
                <a:cs typeface="Calibri"/>
                <a:sym typeface="Calibri"/>
              </a:rPr>
              <a:t>Based on client information, all properties in the same region, classcode, and year should have a unique mill rate. </a:t>
            </a:r>
            <a:r>
              <a:rPr lang="en-GB" sz="1800">
                <a:latin typeface="Calibri"/>
                <a:ea typeface="Calibri"/>
                <a:cs typeface="Calibri"/>
                <a:sym typeface="Calibri"/>
              </a:rPr>
              <a:t>For properties without a mill rate, they will be assigned a mill rate in the group they belong to. However there are 10 groups that none of the properties in the group has mill rate. Since this is a small portion of the population, all properties in these 10 groups are removed from the data set.</a:t>
            </a:r>
            <a:endParaRPr sz="1800">
              <a:latin typeface="Calibri"/>
              <a:ea typeface="Calibri"/>
              <a:cs typeface="Calibri"/>
              <a:sym typeface="Calibri"/>
            </a:endParaRPr>
          </a:p>
          <a:p>
            <a:pPr indent="0" lvl="0" marL="0" rtl="0" algn="l">
              <a:spcBef>
                <a:spcPts val="0"/>
              </a:spcBef>
              <a:spcAft>
                <a:spcPts val="0"/>
              </a:spcAft>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1155d7b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155d7b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latin typeface="Calibri"/>
                <a:ea typeface="Calibri"/>
                <a:cs typeface="Calibri"/>
                <a:sym typeface="Calibri"/>
              </a:rPr>
              <a:t>After imputation, all properties in a group are condensed into one data row and we final get 283 groups with 9 features. Here are some specification on these features:</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Mill rate </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Total Assessment in group</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Total Land </a:t>
            </a:r>
            <a:r>
              <a:rPr lang="en-GB" sz="1800">
                <a:latin typeface="Calibri"/>
                <a:ea typeface="Calibri"/>
                <a:cs typeface="Calibri"/>
                <a:sym typeface="Calibri"/>
              </a:rPr>
              <a:t>Assessment in group</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Total Improvement Assessment in group</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a:t>
            </a:r>
            <a:r>
              <a:rPr lang="en-GB" sz="1800">
                <a:latin typeface="Calibri"/>
                <a:ea typeface="Calibri"/>
                <a:cs typeface="Calibri"/>
                <a:sym typeface="Calibri"/>
              </a:rPr>
              <a:t>otal number of properties </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Municipal</a:t>
            </a:r>
            <a:r>
              <a:rPr lang="en-GB" sz="1800">
                <a:latin typeface="Calibri"/>
                <a:ea typeface="Calibri"/>
                <a:cs typeface="Calibri"/>
                <a:sym typeface="Calibri"/>
              </a:rPr>
              <a:t> budget is a new data source.  Our client assumes that the mill rate is associate with municipal budget, since this kind of tax is the major income of the government. Therefore, we search the budget for different municipalities every year from </a:t>
            </a:r>
            <a:r>
              <a:rPr lang="en-GB" sz="1800"/>
              <a:t>BC gov website</a:t>
            </a:r>
            <a:r>
              <a:rPr lang="en-GB" sz="1800">
                <a:latin typeface="Calibri"/>
                <a:ea typeface="Calibri"/>
                <a:cs typeface="Calibri"/>
                <a:sym typeface="Calibri"/>
              </a:rPr>
              <a:t>, and add this variable to our data frame.</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Taxclasscode</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Municipality</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rabicPeriod"/>
            </a:pPr>
            <a:r>
              <a:rPr lang="en-GB" sz="1800">
                <a:latin typeface="Calibri"/>
                <a:ea typeface="Calibri"/>
                <a:cs typeface="Calibri"/>
                <a:sym typeface="Calibri"/>
              </a:rPr>
              <a:t>Year: tax year</a:t>
            </a:r>
            <a:endParaRPr sz="18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155d7bf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155d7bf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With </a:t>
            </a:r>
            <a:r>
              <a:rPr lang="en-GB" sz="1800"/>
              <a:t>all the explanatory variables</a:t>
            </a:r>
            <a:r>
              <a:rPr lang="en-GB" sz="1800"/>
              <a:t>, we want to see if they are correlated with mill rates</a:t>
            </a:r>
            <a:endParaRPr sz="1800"/>
          </a:p>
          <a:p>
            <a:pPr indent="0" lvl="0" marL="0" rtl="0" algn="l">
              <a:spcBef>
                <a:spcPts val="0"/>
              </a:spcBef>
              <a:spcAft>
                <a:spcPts val="0"/>
              </a:spcAft>
              <a:buNone/>
            </a:pPr>
            <a:r>
              <a:rPr lang="en-GB" sz="1800"/>
              <a:t>For the 5 continuous variables, we made some </a:t>
            </a:r>
            <a:r>
              <a:rPr lang="en-GB" sz="1800"/>
              <a:t>scatter plots</a:t>
            </a:r>
            <a:r>
              <a:rPr lang="en-GB" sz="1800"/>
              <a:t> to visualize their relationships</a:t>
            </a:r>
            <a:endParaRPr sz="1800"/>
          </a:p>
          <a:p>
            <a:pPr indent="0" lvl="0" marL="0" rtl="0" algn="l">
              <a:spcBef>
                <a:spcPts val="0"/>
              </a:spcBef>
              <a:spcAft>
                <a:spcPts val="0"/>
              </a:spcAft>
              <a:buNone/>
            </a:pPr>
            <a:r>
              <a:rPr lang="en-GB" sz="1800"/>
              <a:t>We found out that there is no clear relationship between mill rate and continuous variables,</a:t>
            </a:r>
            <a:endParaRPr sz="1800"/>
          </a:p>
          <a:p>
            <a:pPr indent="0" lvl="0" marL="0" rtl="0" algn="l">
              <a:spcBef>
                <a:spcPts val="0"/>
              </a:spcBef>
              <a:spcAft>
                <a:spcPts val="0"/>
              </a:spcAft>
              <a:buNone/>
            </a:pPr>
            <a:r>
              <a:rPr lang="en-GB" sz="1800"/>
              <a:t>that includes </a:t>
            </a:r>
            <a:r>
              <a:rPr lang="en-GB" sz="1800"/>
              <a:t>number of properties, municipal budgets </a:t>
            </a:r>
            <a:endParaRPr sz="1800"/>
          </a:p>
          <a:p>
            <a:pPr indent="0" lvl="0" marL="0" rtl="0" algn="l">
              <a:spcBef>
                <a:spcPts val="0"/>
              </a:spcBef>
              <a:spcAft>
                <a:spcPts val="0"/>
              </a:spcAft>
              <a:buNone/>
            </a:pPr>
            <a:r>
              <a:rPr lang="en-GB" sz="1800"/>
              <a:t>and</a:t>
            </a:r>
            <a:r>
              <a:rPr lang="en-GB" sz="1800"/>
              <a:t> total assessment value, which is the sum of total land value and total improvement value,</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155d7bf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155d7b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scatter plot has shown the correlation between mill rate and total assessment value.</a:t>
            </a:r>
            <a:endParaRPr sz="1800"/>
          </a:p>
          <a:p>
            <a:pPr indent="0" lvl="0" marL="0" rtl="0" algn="l">
              <a:spcBef>
                <a:spcPts val="0"/>
              </a:spcBef>
              <a:spcAft>
                <a:spcPts val="0"/>
              </a:spcAft>
              <a:buNone/>
            </a:pPr>
            <a:r>
              <a:rPr lang="en-GB" sz="1800"/>
              <a:t>Each color belongs to three tax classes of one municipality. </a:t>
            </a:r>
            <a:endParaRPr sz="1800"/>
          </a:p>
          <a:p>
            <a:pPr indent="0" lvl="0" marL="0" rtl="0" algn="l">
              <a:spcBef>
                <a:spcPts val="0"/>
              </a:spcBef>
              <a:spcAft>
                <a:spcPts val="0"/>
              </a:spcAft>
              <a:buNone/>
            </a:pPr>
            <a:r>
              <a:rPr lang="en-GB" sz="1800"/>
              <a:t>We can see that the total assessment value of Vancouver is large, so the correlations between total assessment value of other municipalities and mill rate have been over</a:t>
            </a:r>
            <a:r>
              <a:rPr lang="en-GB" sz="1800"/>
              <a:t>shadowed by its value, and this plot does not show clear trend between two variables</a:t>
            </a:r>
            <a:endParaRPr sz="1800"/>
          </a:p>
          <a:p>
            <a:pPr indent="0" lvl="0" marL="0" rtl="0" algn="l">
              <a:spcBef>
                <a:spcPts val="0"/>
              </a:spcBef>
              <a:spcAft>
                <a:spcPts val="0"/>
              </a:spcAft>
              <a:buNone/>
            </a:pPr>
            <a:r>
              <a:rPr lang="en-GB" sz="1800"/>
              <a:t>The correlations between mill rate and other explanatory variables except municipal budget all have similar plots</a:t>
            </a:r>
            <a:endParaRPr sz="1800"/>
          </a:p>
          <a:p>
            <a:pPr indent="0" lvl="0" marL="0" rtl="0" algn="l">
              <a:spcBef>
                <a:spcPts val="0"/>
              </a:spcBef>
              <a:spcAft>
                <a:spcPts val="0"/>
              </a:spcAft>
              <a:buNone/>
            </a:pPr>
            <a:r>
              <a:rPr lang="en-GB" sz="1800"/>
              <a:t>After second client meeting, the client suggested that we should transform the data, so we chose to take the average of total assessment value for each municipality, and made a scatterplot. We got the average of assessment value by total assessment value dividing by number of properties for each municipality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1155d7b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1155d7b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new plot has shown that average total assessment value is negatively correlated with mill rate, and it has moderately strong correlation, the outlier of last plot disappear here</a:t>
            </a:r>
            <a:endParaRPr sz="1800"/>
          </a:p>
          <a:p>
            <a:pPr indent="0" lvl="0" marL="0" rtl="0" algn="l">
              <a:spcBef>
                <a:spcPts val="0"/>
              </a:spcBef>
              <a:spcAft>
                <a:spcPts val="0"/>
              </a:spcAft>
              <a:buNone/>
            </a:pPr>
            <a:r>
              <a:rPr lang="en-GB" sz="1800"/>
              <a:t>So we plan to use this as a variable to fit model in the future</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259ff8b1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259ff8b1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As for the correlation between mill rate and budgets, </a:t>
            </a:r>
            <a:endParaRPr sz="1800"/>
          </a:p>
          <a:p>
            <a:pPr indent="0" lvl="0" marL="0" rtl="0" algn="l">
              <a:spcBef>
                <a:spcPts val="0"/>
              </a:spcBef>
              <a:spcAft>
                <a:spcPts val="0"/>
              </a:spcAft>
              <a:buNone/>
            </a:pPr>
            <a:r>
              <a:rPr lang="en-GB" sz="1800"/>
              <a:t>Each color belongs to 3 tax classes of one municipality</a:t>
            </a:r>
            <a:endParaRPr sz="1800"/>
          </a:p>
          <a:p>
            <a:pPr indent="0" lvl="0" marL="0" rtl="0" algn="l">
              <a:spcBef>
                <a:spcPts val="0"/>
              </a:spcBef>
              <a:spcAft>
                <a:spcPts val="0"/>
              </a:spcAft>
              <a:buNone/>
            </a:pPr>
            <a:r>
              <a:rPr lang="en-GB" sz="1800"/>
              <a:t>the plot has shown that there is no correlation, and </a:t>
            </a:r>
            <a:r>
              <a:rPr lang="en-GB" sz="1800"/>
              <a:t>obviously</a:t>
            </a:r>
            <a:r>
              <a:rPr lang="en-GB" sz="1800"/>
              <a:t> Vancouver is an outlier</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4"/>
          <p:cNvGrpSpPr/>
          <p:nvPr/>
        </p:nvGrpSpPr>
        <p:grpSpPr>
          <a:xfrm>
            <a:off x="830392" y="1191256"/>
            <a:ext cx="745763" cy="45826"/>
            <a:chOff x="4580561" y="2589004"/>
            <a:chExt cx="1064464" cy="25200"/>
          </a:xfrm>
        </p:grpSpPr>
        <p:sp>
          <p:nvSpPr>
            <p:cNvPr id="62" name="Google Shape;62;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65" name="Google Shape;65;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6" name="Google Shape;66;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7" name="Shape 67"/>
        <p:cNvGrpSpPr/>
        <p:nvPr/>
      </p:nvGrpSpPr>
      <p:grpSpPr>
        <a:xfrm>
          <a:off x="0" y="0"/>
          <a:ext cx="0" cy="0"/>
          <a:chOff x="0" y="0"/>
          <a:chExt cx="0" cy="0"/>
        </a:xfrm>
      </p:grpSpPr>
      <p:grpSp>
        <p:nvGrpSpPr>
          <p:cNvPr id="68" name="Google Shape;68;p15"/>
          <p:cNvGrpSpPr/>
          <p:nvPr/>
        </p:nvGrpSpPr>
        <p:grpSpPr>
          <a:xfrm>
            <a:off x="830392" y="1191256"/>
            <a:ext cx="745763" cy="45826"/>
            <a:chOff x="4580561" y="2589004"/>
            <a:chExt cx="1064464" cy="25200"/>
          </a:xfrm>
        </p:grpSpPr>
        <p:sp>
          <p:nvSpPr>
            <p:cNvPr id="69" name="Google Shape;69;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3" name="Shape 73"/>
        <p:cNvGrpSpPr/>
        <p:nvPr/>
      </p:nvGrpSpPr>
      <p:grpSpPr>
        <a:xfrm>
          <a:off x="0" y="0"/>
          <a:ext cx="0" cy="0"/>
          <a:chOff x="0" y="0"/>
          <a:chExt cx="0" cy="0"/>
        </a:xfrm>
      </p:grpSpPr>
      <p:sp>
        <p:nvSpPr>
          <p:cNvPr id="74" name="Google Shape;74;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6"/>
          <p:cNvGrpSpPr/>
          <p:nvPr/>
        </p:nvGrpSpPr>
        <p:grpSpPr>
          <a:xfrm>
            <a:off x="830392" y="1191256"/>
            <a:ext cx="745763" cy="45826"/>
            <a:chOff x="4580561" y="2589004"/>
            <a:chExt cx="1064464" cy="25200"/>
          </a:xfrm>
        </p:grpSpPr>
        <p:sp>
          <p:nvSpPr>
            <p:cNvPr id="76" name="Google Shape;76;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79" name="Google Shape;79;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0" name="Google Shape;8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1" name="Shape 81"/>
        <p:cNvGrpSpPr/>
        <p:nvPr/>
      </p:nvGrpSpPr>
      <p:grpSpPr>
        <a:xfrm>
          <a:off x="0" y="0"/>
          <a:ext cx="0" cy="0"/>
          <a:chOff x="0" y="0"/>
          <a:chExt cx="0" cy="0"/>
        </a:xfrm>
      </p:grpSpPr>
      <p:sp>
        <p:nvSpPr>
          <p:cNvPr id="82" name="Google Shape;82;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7"/>
          <p:cNvGrpSpPr/>
          <p:nvPr/>
        </p:nvGrpSpPr>
        <p:grpSpPr>
          <a:xfrm>
            <a:off x="830392" y="1191256"/>
            <a:ext cx="745763" cy="45826"/>
            <a:chOff x="4580561" y="2589004"/>
            <a:chExt cx="1064464" cy="25200"/>
          </a:xfrm>
        </p:grpSpPr>
        <p:sp>
          <p:nvSpPr>
            <p:cNvPr id="84" name="Google Shape;84;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87" name="Google Shape;87;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8" name="Google Shape;88;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9" name="Google Shape;89;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8"/>
          <p:cNvGrpSpPr/>
          <p:nvPr/>
        </p:nvGrpSpPr>
        <p:grpSpPr>
          <a:xfrm>
            <a:off x="830392" y="1191256"/>
            <a:ext cx="745763" cy="45826"/>
            <a:chOff x="4580561" y="2589004"/>
            <a:chExt cx="1064464" cy="25200"/>
          </a:xfrm>
        </p:grpSpPr>
        <p:sp>
          <p:nvSpPr>
            <p:cNvPr id="93" name="Google Shape;9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96" name="Google Shape;96;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7" name="Shape 97"/>
        <p:cNvGrpSpPr/>
        <p:nvPr/>
      </p:nvGrpSpPr>
      <p:grpSpPr>
        <a:xfrm>
          <a:off x="0" y="0"/>
          <a:ext cx="0" cy="0"/>
          <a:chOff x="0" y="0"/>
          <a:chExt cx="0" cy="0"/>
        </a:xfrm>
      </p:grpSpPr>
      <p:sp>
        <p:nvSpPr>
          <p:cNvPr id="98" name="Google Shape;98;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9"/>
          <p:cNvGrpSpPr/>
          <p:nvPr/>
        </p:nvGrpSpPr>
        <p:grpSpPr>
          <a:xfrm>
            <a:off x="830392" y="1191256"/>
            <a:ext cx="745763" cy="45826"/>
            <a:chOff x="4580561" y="2589004"/>
            <a:chExt cx="1064464" cy="25200"/>
          </a:xfrm>
        </p:grpSpPr>
        <p:sp>
          <p:nvSpPr>
            <p:cNvPr id="100" name="Google Shape;100;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3" name="Google Shape;103;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4" name="Google Shape;104;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5" name="Shape 105"/>
        <p:cNvGrpSpPr/>
        <p:nvPr/>
      </p:nvGrpSpPr>
      <p:grpSpPr>
        <a:xfrm>
          <a:off x="0" y="0"/>
          <a:ext cx="0" cy="0"/>
          <a:chOff x="0" y="0"/>
          <a:chExt cx="0" cy="0"/>
        </a:xfrm>
      </p:grpSpPr>
      <p:grpSp>
        <p:nvGrpSpPr>
          <p:cNvPr id="106" name="Google Shape;106;p20"/>
          <p:cNvGrpSpPr/>
          <p:nvPr/>
        </p:nvGrpSpPr>
        <p:grpSpPr>
          <a:xfrm>
            <a:off x="830392" y="4169130"/>
            <a:ext cx="745763" cy="45826"/>
            <a:chOff x="4580561" y="2589004"/>
            <a:chExt cx="1064464" cy="25200"/>
          </a:xfrm>
        </p:grpSpPr>
        <p:sp>
          <p:nvSpPr>
            <p:cNvPr id="107" name="Google Shape;107;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10" name="Google Shape;110;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21"/>
          <p:cNvGrpSpPr/>
          <p:nvPr/>
        </p:nvGrpSpPr>
        <p:grpSpPr>
          <a:xfrm>
            <a:off x="830392" y="1191256"/>
            <a:ext cx="745763" cy="45826"/>
            <a:chOff x="4580561" y="2589004"/>
            <a:chExt cx="1064464" cy="25200"/>
          </a:xfrm>
        </p:grpSpPr>
        <p:sp>
          <p:nvSpPr>
            <p:cNvPr id="114" name="Google Shape;114;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17" name="Google Shape;117;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8" name="Google Shape;118;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9" name="Google Shape;119;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0" name="Shape 120"/>
        <p:cNvGrpSpPr/>
        <p:nvPr/>
      </p:nvGrpSpPr>
      <p:grpSpPr>
        <a:xfrm>
          <a:off x="0" y="0"/>
          <a:ext cx="0" cy="0"/>
          <a:chOff x="0" y="0"/>
          <a:chExt cx="0" cy="0"/>
        </a:xfrm>
      </p:grpSpPr>
      <p:sp>
        <p:nvSpPr>
          <p:cNvPr id="121" name="Google Shape;121;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2" name="Google Shape;122;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3" name="Shape 123"/>
        <p:cNvGrpSpPr/>
        <p:nvPr/>
      </p:nvGrpSpPr>
      <p:grpSpPr>
        <a:xfrm>
          <a:off x="0" y="0"/>
          <a:ext cx="0" cy="0"/>
          <a:chOff x="0" y="0"/>
          <a:chExt cx="0" cy="0"/>
        </a:xfrm>
      </p:grpSpPr>
      <p:grpSp>
        <p:nvGrpSpPr>
          <p:cNvPr id="124" name="Google Shape;124;p23"/>
          <p:cNvGrpSpPr/>
          <p:nvPr/>
        </p:nvGrpSpPr>
        <p:grpSpPr>
          <a:xfrm>
            <a:off x="830392" y="4169130"/>
            <a:ext cx="745763" cy="45826"/>
            <a:chOff x="4580561" y="2589004"/>
            <a:chExt cx="1064464" cy="25200"/>
          </a:xfrm>
        </p:grpSpPr>
        <p:sp>
          <p:nvSpPr>
            <p:cNvPr id="125" name="Google Shape;125;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8" name="Google Shape;128;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9" name="Google Shape;129;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0" name="Shape 130"/>
        <p:cNvGrpSpPr/>
        <p:nvPr/>
      </p:nvGrpSpPr>
      <p:grpSpPr>
        <a:xfrm>
          <a:off x="0" y="0"/>
          <a:ext cx="0" cy="0"/>
          <a:chOff x="0" y="0"/>
          <a:chExt cx="0" cy="0"/>
        </a:xfrm>
      </p:grpSpPr>
      <p:sp>
        <p:nvSpPr>
          <p:cNvPr id="131" name="Google Shape;131;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8" name="Google Shape;5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tourismvancouver.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5"/>
          <p:cNvPicPr preferRelativeResize="0"/>
          <p:nvPr/>
        </p:nvPicPr>
        <p:blipFill rotWithShape="1">
          <a:blip r:embed="rId3">
            <a:alphaModFix/>
          </a:blip>
          <a:srcRect b="28169" l="0" r="0" t="14690"/>
          <a:stretch/>
        </p:blipFill>
        <p:spPr>
          <a:xfrm>
            <a:off x="0" y="0"/>
            <a:ext cx="9144000" cy="2865075"/>
          </a:xfrm>
          <a:prstGeom prst="rect">
            <a:avLst/>
          </a:prstGeom>
          <a:noFill/>
          <a:ln>
            <a:noFill/>
          </a:ln>
        </p:spPr>
      </p:pic>
      <p:sp>
        <p:nvSpPr>
          <p:cNvPr id="137" name="Google Shape;137;p25"/>
          <p:cNvSpPr txBox="1"/>
          <p:nvPr>
            <p:ph type="ctrTitle"/>
          </p:nvPr>
        </p:nvSpPr>
        <p:spPr>
          <a:xfrm>
            <a:off x="743800" y="2865075"/>
            <a:ext cx="3033600" cy="7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4800">
                <a:solidFill>
                  <a:srgbClr val="000000"/>
                </a:solidFill>
                <a:latin typeface="Calibri"/>
                <a:ea typeface="Calibri"/>
                <a:cs typeface="Calibri"/>
                <a:sym typeface="Calibri"/>
              </a:rPr>
              <a:t>Real Estate</a:t>
            </a:r>
            <a:endParaRPr b="0" sz="4800">
              <a:solidFill>
                <a:srgbClr val="000000"/>
              </a:solidFill>
              <a:latin typeface="Calibri"/>
              <a:ea typeface="Calibri"/>
              <a:cs typeface="Calibri"/>
              <a:sym typeface="Calibri"/>
            </a:endParaRPr>
          </a:p>
        </p:txBody>
      </p:sp>
      <p:sp>
        <p:nvSpPr>
          <p:cNvPr id="138" name="Google Shape;138;p25"/>
          <p:cNvSpPr txBox="1"/>
          <p:nvPr>
            <p:ph idx="1" type="subTitle"/>
          </p:nvPr>
        </p:nvSpPr>
        <p:spPr>
          <a:xfrm>
            <a:off x="5993675" y="3413100"/>
            <a:ext cx="2035200" cy="17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latin typeface="Arial"/>
                <a:ea typeface="Arial"/>
                <a:cs typeface="Arial"/>
                <a:sym typeface="Arial"/>
              </a:rPr>
              <a:t>Peter Han</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GB" sz="2400">
                <a:solidFill>
                  <a:srgbClr val="000000"/>
                </a:solidFill>
                <a:latin typeface="Arial"/>
                <a:ea typeface="Arial"/>
                <a:cs typeface="Arial"/>
                <a:sym typeface="Arial"/>
              </a:rPr>
              <a:t>Yuetong Liu</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GB" sz="2400">
                <a:solidFill>
                  <a:srgbClr val="000000"/>
                </a:solidFill>
                <a:latin typeface="Arial"/>
                <a:ea typeface="Arial"/>
                <a:cs typeface="Arial"/>
                <a:sym typeface="Arial"/>
              </a:rPr>
              <a:t>Xuechun Lu</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GB" sz="2400">
                <a:solidFill>
                  <a:srgbClr val="000000"/>
                </a:solidFill>
                <a:latin typeface="Arial"/>
                <a:ea typeface="Arial"/>
                <a:cs typeface="Arial"/>
                <a:sym typeface="Arial"/>
              </a:rPr>
              <a:t>Yuting Wen</a:t>
            </a:r>
            <a:endParaRPr sz="2400">
              <a:solidFill>
                <a:srgbClr val="000000"/>
              </a:solidFill>
              <a:latin typeface="Arial"/>
              <a:ea typeface="Arial"/>
              <a:cs typeface="Arial"/>
              <a:sym typeface="Arial"/>
            </a:endParaRPr>
          </a:p>
        </p:txBody>
      </p:sp>
      <p:sp>
        <p:nvSpPr>
          <p:cNvPr id="139" name="Google Shape;139;p25"/>
          <p:cNvSpPr txBox="1"/>
          <p:nvPr/>
        </p:nvSpPr>
        <p:spPr>
          <a:xfrm>
            <a:off x="6732300" y="4890300"/>
            <a:ext cx="2411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4"/>
              </a:rPr>
              <a:t>https://www.tourismvancouver.com/</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4"/>
          <p:cNvPicPr preferRelativeResize="0"/>
          <p:nvPr/>
        </p:nvPicPr>
        <p:blipFill>
          <a:blip r:embed="rId3">
            <a:alphaModFix/>
          </a:blip>
          <a:stretch>
            <a:fillRect/>
          </a:stretch>
        </p:blipFill>
        <p:spPr>
          <a:xfrm>
            <a:off x="0" y="0"/>
            <a:ext cx="9143998"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727650" y="350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Calibri"/>
                <a:ea typeface="Calibri"/>
                <a:cs typeface="Calibri"/>
                <a:sym typeface="Calibri"/>
              </a:rPr>
              <a:t>Exploratory Data Analysis</a:t>
            </a:r>
            <a:endParaRPr/>
          </a:p>
        </p:txBody>
      </p:sp>
      <p:sp>
        <p:nvSpPr>
          <p:cNvPr id="203" name="Google Shape;203;p35"/>
          <p:cNvSpPr txBox="1"/>
          <p:nvPr>
            <p:ph idx="1" type="body"/>
          </p:nvPr>
        </p:nvSpPr>
        <p:spPr>
          <a:xfrm>
            <a:off x="727650" y="1441200"/>
            <a:ext cx="7688700" cy="318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solidFill>
                  <a:srgbClr val="000000"/>
                </a:solidFill>
                <a:latin typeface="Calibri"/>
                <a:ea typeface="Calibri"/>
                <a:cs typeface="Calibri"/>
                <a:sym typeface="Calibri"/>
              </a:rPr>
              <a:t>Correlation between Mill Rate &amp; </a:t>
            </a:r>
            <a:r>
              <a:rPr i="1" lang="en-GB" sz="2400">
                <a:solidFill>
                  <a:srgbClr val="000000"/>
                </a:solidFill>
                <a:latin typeface="Calibri"/>
                <a:ea typeface="Calibri"/>
                <a:cs typeface="Calibri"/>
                <a:sym typeface="Calibri"/>
              </a:rPr>
              <a:t>Categorical Variables</a:t>
            </a:r>
            <a:endParaRPr i="1" sz="24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lang="en-GB" sz="2400" u="sng">
                <a:solidFill>
                  <a:srgbClr val="000000"/>
                </a:solidFill>
                <a:latin typeface="Calibri"/>
                <a:ea typeface="Calibri"/>
                <a:cs typeface="Calibri"/>
                <a:sym typeface="Calibri"/>
              </a:rPr>
              <a:t>Significant:</a:t>
            </a:r>
            <a:endParaRPr sz="2400" u="sng">
              <a:solidFill>
                <a:srgbClr val="000000"/>
              </a:solidFill>
              <a:latin typeface="Calibri"/>
              <a:ea typeface="Calibri"/>
              <a:cs typeface="Calibri"/>
              <a:sym typeface="Calibri"/>
            </a:endParaRPr>
          </a:p>
          <a:p>
            <a:pPr indent="-381000" lvl="0" marL="914400" rtl="0" algn="l">
              <a:lnSpc>
                <a:spcPct val="100000"/>
              </a:lnSpc>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Tax Class</a:t>
            </a:r>
            <a:endParaRPr sz="2400">
              <a:solidFill>
                <a:srgbClr val="000000"/>
              </a:solidFill>
              <a:latin typeface="Calibri"/>
              <a:ea typeface="Calibri"/>
              <a:cs typeface="Calibri"/>
              <a:sym typeface="Calibri"/>
            </a:endParaRPr>
          </a:p>
          <a:p>
            <a:pPr indent="-381000" lvl="0" marL="914400" rtl="0" algn="l">
              <a:lnSpc>
                <a:spcPct val="100000"/>
              </a:lnSpc>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Year</a:t>
            </a:r>
            <a:endParaRPr sz="24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rPr lang="en-GB" sz="2400" u="sng">
                <a:solidFill>
                  <a:srgbClr val="000000"/>
                </a:solidFill>
                <a:latin typeface="Calibri"/>
                <a:ea typeface="Calibri"/>
                <a:cs typeface="Calibri"/>
                <a:sym typeface="Calibri"/>
              </a:rPr>
              <a:t>Insignificant:</a:t>
            </a:r>
            <a:endParaRPr sz="2400" u="sng">
              <a:solidFill>
                <a:srgbClr val="000000"/>
              </a:solidFill>
              <a:latin typeface="Calibri"/>
              <a:ea typeface="Calibri"/>
              <a:cs typeface="Calibri"/>
              <a:sym typeface="Calibri"/>
            </a:endParaRPr>
          </a:p>
          <a:p>
            <a:pPr indent="-381000" lvl="0" marL="914400" rtl="0" algn="l">
              <a:lnSpc>
                <a:spcPct val="100000"/>
              </a:lnSpc>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Municipality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6"/>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37"/>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8"/>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27650" y="1173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Assumptions of Linear Regression</a:t>
            </a:r>
            <a:endParaRPr/>
          </a:p>
        </p:txBody>
      </p:sp>
      <p:sp>
        <p:nvSpPr>
          <p:cNvPr id="230" name="Google Shape;230;p39"/>
          <p:cNvSpPr txBox="1"/>
          <p:nvPr>
            <p:ph idx="1" type="body"/>
          </p:nvPr>
        </p:nvSpPr>
        <p:spPr>
          <a:xfrm>
            <a:off x="727650" y="1555800"/>
            <a:ext cx="36669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AutoNum type="arabicPeriod"/>
            </a:pPr>
            <a:r>
              <a:rPr lang="en-GB" sz="1800">
                <a:solidFill>
                  <a:srgbClr val="000000"/>
                </a:solidFill>
                <a:latin typeface="Calibri"/>
                <a:ea typeface="Calibri"/>
                <a:cs typeface="Calibri"/>
                <a:sym typeface="Calibri"/>
              </a:rPr>
              <a:t>Normality of Residuals</a:t>
            </a:r>
            <a:endParaRPr sz="1800">
              <a:solidFill>
                <a:srgbClr val="000000"/>
              </a:solidFill>
              <a:latin typeface="Calibri"/>
              <a:ea typeface="Calibri"/>
              <a:cs typeface="Calibri"/>
              <a:sym typeface="Calibri"/>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231" name="Google Shape;231;p39"/>
          <p:cNvSpPr txBox="1"/>
          <p:nvPr/>
        </p:nvSpPr>
        <p:spPr>
          <a:xfrm>
            <a:off x="4867050" y="1521900"/>
            <a:ext cx="4000200" cy="3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2. </a:t>
            </a:r>
            <a:r>
              <a:rPr lang="en-GB" sz="1800">
                <a:latin typeface="Calibri"/>
                <a:ea typeface="Calibri"/>
                <a:cs typeface="Calibri"/>
                <a:sym typeface="Calibri"/>
              </a:rPr>
              <a:t>Equal Variance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solidFill>
                  <a:srgbClr val="3C4043"/>
                </a:solidFill>
                <a:highlight>
                  <a:srgbClr val="FFFFFF"/>
                </a:highlight>
                <a:latin typeface="Calibri"/>
                <a:ea typeface="Calibri"/>
                <a:cs typeface="Calibri"/>
                <a:sym typeface="Calibri"/>
              </a:rPr>
              <a:t> </a:t>
            </a:r>
            <a:r>
              <a:rPr lang="en-GB" sz="1800">
                <a:highlight>
                  <a:srgbClr val="FFFFFF"/>
                </a:highlight>
                <a:latin typeface="Calibri"/>
                <a:ea typeface="Calibri"/>
                <a:cs typeface="Calibri"/>
                <a:sym typeface="Calibri"/>
              </a:rPr>
              <a:t>Fligner-Killeen’s Test:</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a:p>
            <a:pPr indent="0" lvl="0" marL="0" rtl="0" algn="l">
              <a:spcBef>
                <a:spcPts val="0"/>
              </a:spcBef>
              <a:spcAft>
                <a:spcPts val="0"/>
              </a:spcAft>
              <a:buNone/>
            </a:pPr>
            <a:r>
              <a:t/>
            </a:r>
            <a:endParaRPr sz="1800">
              <a:highlight>
                <a:srgbClr val="FFFFFF"/>
              </a:highlight>
              <a:latin typeface="Calibri"/>
              <a:ea typeface="Calibri"/>
              <a:cs typeface="Calibri"/>
              <a:sym typeface="Calibri"/>
            </a:endParaRPr>
          </a:p>
        </p:txBody>
      </p:sp>
      <p:pic>
        <p:nvPicPr>
          <p:cNvPr id="232" name="Google Shape;232;p39"/>
          <p:cNvPicPr preferRelativeResize="0"/>
          <p:nvPr/>
        </p:nvPicPr>
        <p:blipFill>
          <a:blip r:embed="rId3">
            <a:alphaModFix/>
          </a:blip>
          <a:stretch>
            <a:fillRect/>
          </a:stretch>
        </p:blipFill>
        <p:spPr>
          <a:xfrm>
            <a:off x="557850" y="2050725"/>
            <a:ext cx="3108875" cy="30927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233" name="Google Shape;233;p39"/>
          <p:cNvSpPr txBox="1"/>
          <p:nvPr/>
        </p:nvSpPr>
        <p:spPr>
          <a:xfrm>
            <a:off x="242875" y="4857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dk2"/>
                </a:solidFill>
                <a:latin typeface="Raleway"/>
                <a:ea typeface="Raleway"/>
                <a:cs typeface="Raleway"/>
                <a:sym typeface="Raleway"/>
              </a:rPr>
              <a:t>Statistical </a:t>
            </a:r>
            <a:r>
              <a:rPr b="1" lang="en-GB" sz="3600">
                <a:solidFill>
                  <a:schemeClr val="dk2"/>
                </a:solidFill>
                <a:latin typeface="Raleway"/>
                <a:ea typeface="Raleway"/>
                <a:cs typeface="Raleway"/>
                <a:sym typeface="Raleway"/>
              </a:rPr>
              <a:t>Methods</a:t>
            </a:r>
            <a:r>
              <a:rPr b="1" lang="en-GB" sz="3600">
                <a:solidFill>
                  <a:schemeClr val="dk2"/>
                </a:solidFill>
                <a:latin typeface="Raleway"/>
                <a:ea typeface="Raleway"/>
                <a:cs typeface="Raleway"/>
                <a:sym typeface="Raleway"/>
              </a:rPr>
              <a:t> and Results</a:t>
            </a:r>
            <a:endParaRPr/>
          </a:p>
        </p:txBody>
      </p:sp>
      <p:graphicFrame>
        <p:nvGraphicFramePr>
          <p:cNvPr id="234" name="Google Shape;234;p39"/>
          <p:cNvGraphicFramePr/>
          <p:nvPr/>
        </p:nvGraphicFramePr>
        <p:xfrm>
          <a:off x="4867038" y="2754738"/>
          <a:ext cx="3000000" cy="3000000"/>
        </p:xfrm>
        <a:graphic>
          <a:graphicData uri="http://schemas.openxmlformats.org/drawingml/2006/table">
            <a:tbl>
              <a:tblPr>
                <a:noFill/>
                <a:tableStyleId>{99FF0C95-39ED-4E0B-A541-DB7CDDBB87FF}</a:tableStyleId>
              </a:tblPr>
              <a:tblGrid>
                <a:gridCol w="1971375"/>
                <a:gridCol w="1955675"/>
              </a:tblGrid>
              <a:tr h="387825">
                <a:tc>
                  <a:txBody>
                    <a:bodyPr/>
                    <a:lstStyle/>
                    <a:p>
                      <a:pPr indent="0" lvl="0" marL="0" rtl="0" algn="l">
                        <a:spcBef>
                          <a:spcPts val="0"/>
                        </a:spcBef>
                        <a:spcAft>
                          <a:spcPts val="0"/>
                        </a:spcAft>
                        <a:buNone/>
                      </a:pPr>
                      <a:r>
                        <a:rPr lang="en-GB" sz="1800">
                          <a:latin typeface="Calibri"/>
                          <a:ea typeface="Calibri"/>
                          <a:cs typeface="Calibri"/>
                          <a:sym typeface="Calibri"/>
                        </a:rPr>
                        <a:t>Factor</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C9DAF8"/>
                    </a:solidFill>
                  </a:tcPr>
                </a:tc>
                <a:tc>
                  <a:txBody>
                    <a:bodyPr/>
                    <a:lstStyle/>
                    <a:p>
                      <a:pPr indent="0" lvl="0" marL="0" rtl="0" algn="l">
                        <a:spcBef>
                          <a:spcPts val="0"/>
                        </a:spcBef>
                        <a:spcAft>
                          <a:spcPts val="0"/>
                        </a:spcAft>
                        <a:buNone/>
                      </a:pPr>
                      <a:r>
                        <a:rPr lang="en-GB" sz="1800">
                          <a:latin typeface="Calibri"/>
                          <a:ea typeface="Calibri"/>
                          <a:cs typeface="Calibri"/>
                          <a:sym typeface="Calibri"/>
                        </a:rPr>
                        <a:t>p-value</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C9DAF8"/>
                    </a:solidFill>
                  </a:tcPr>
                </a:tc>
              </a:tr>
              <a:tr h="387825">
                <a:tc>
                  <a:txBody>
                    <a:bodyPr/>
                    <a:lstStyle/>
                    <a:p>
                      <a:pPr indent="0" lvl="0" marL="0" rtl="0" algn="l">
                        <a:spcBef>
                          <a:spcPts val="0"/>
                        </a:spcBef>
                        <a:spcAft>
                          <a:spcPts val="0"/>
                        </a:spcAft>
                        <a:buNone/>
                      </a:pPr>
                      <a:r>
                        <a:rPr lang="en-GB" sz="1800">
                          <a:latin typeface="Calibri"/>
                          <a:ea typeface="Calibri"/>
                          <a:cs typeface="Calibri"/>
                          <a:sym typeface="Calibri"/>
                        </a:rPr>
                        <a:t>Municipality</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rtl="0" algn="l">
                        <a:spcBef>
                          <a:spcPts val="0"/>
                        </a:spcBef>
                        <a:spcAft>
                          <a:spcPts val="0"/>
                        </a:spcAft>
                        <a:buNone/>
                      </a:pPr>
                      <a:r>
                        <a:rPr lang="en-GB" sz="1800">
                          <a:latin typeface="Calibri"/>
                          <a:ea typeface="Calibri"/>
                          <a:cs typeface="Calibri"/>
                          <a:sym typeface="Calibri"/>
                        </a:rPr>
                        <a:t>0.1254</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87825">
                <a:tc>
                  <a:txBody>
                    <a:bodyPr/>
                    <a:lstStyle/>
                    <a:p>
                      <a:pPr indent="0" lvl="0" marL="0" rtl="0" algn="l">
                        <a:spcBef>
                          <a:spcPts val="0"/>
                        </a:spcBef>
                        <a:spcAft>
                          <a:spcPts val="0"/>
                        </a:spcAft>
                        <a:buNone/>
                      </a:pPr>
                      <a:r>
                        <a:rPr lang="en-GB" sz="1800">
                          <a:latin typeface="Calibri"/>
                          <a:ea typeface="Calibri"/>
                          <a:cs typeface="Calibri"/>
                          <a:sym typeface="Calibri"/>
                        </a:rPr>
                        <a:t>Year</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rtl="0" algn="l">
                        <a:spcBef>
                          <a:spcPts val="0"/>
                        </a:spcBef>
                        <a:spcAft>
                          <a:spcPts val="0"/>
                        </a:spcAft>
                        <a:buNone/>
                      </a:pPr>
                      <a:r>
                        <a:rPr lang="en-GB" sz="1800">
                          <a:latin typeface="Calibri"/>
                          <a:ea typeface="Calibri"/>
                          <a:cs typeface="Calibri"/>
                          <a:sym typeface="Calibri"/>
                        </a:rPr>
                        <a:t>0.01079</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854525">
                <a:tc>
                  <a:txBody>
                    <a:bodyPr/>
                    <a:lstStyle/>
                    <a:p>
                      <a:pPr indent="0" lvl="0" marL="0" rtl="0" algn="l">
                        <a:spcBef>
                          <a:spcPts val="0"/>
                        </a:spcBef>
                        <a:spcAft>
                          <a:spcPts val="0"/>
                        </a:spcAft>
                        <a:buNone/>
                      </a:pPr>
                      <a:r>
                        <a:rPr lang="en-GB" sz="1800">
                          <a:latin typeface="Calibri"/>
                          <a:ea typeface="Calibri"/>
                          <a:cs typeface="Calibri"/>
                          <a:sym typeface="Calibri"/>
                        </a:rPr>
                        <a:t>Tax Class</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lstStyle/>
                    <a:p>
                      <a:pPr indent="0" lvl="0" marL="0" rtl="0" algn="l">
                        <a:spcBef>
                          <a:spcPts val="0"/>
                        </a:spcBef>
                        <a:spcAft>
                          <a:spcPts val="0"/>
                        </a:spcAft>
                        <a:buNone/>
                      </a:pPr>
                      <a:r>
                        <a:rPr lang="en-GB" sz="1800">
                          <a:latin typeface="Calibri"/>
                          <a:ea typeface="Calibri"/>
                          <a:cs typeface="Calibri"/>
                          <a:sym typeface="Calibri"/>
                        </a:rPr>
                        <a:t>9.487e-16</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txBody>
                  <a:tcPr marT="91425" marB="91425" marR="91425" marL="91425">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727650" y="554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Models</a:t>
            </a:r>
            <a:endParaRPr sz="3600"/>
          </a:p>
        </p:txBody>
      </p:sp>
      <p:sp>
        <p:nvSpPr>
          <p:cNvPr id="240" name="Google Shape;240;p40"/>
          <p:cNvSpPr txBox="1"/>
          <p:nvPr>
            <p:ph idx="1" type="body"/>
          </p:nvPr>
        </p:nvSpPr>
        <p:spPr>
          <a:xfrm>
            <a:off x="311700" y="1167475"/>
            <a:ext cx="85206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Calibri"/>
              <a:buAutoNum type="arabicPeriod"/>
            </a:pPr>
            <a:r>
              <a:rPr lang="en-GB" sz="2400">
                <a:solidFill>
                  <a:srgbClr val="000000"/>
                </a:solidFill>
                <a:latin typeface="Calibri"/>
                <a:ea typeface="Calibri"/>
                <a:cs typeface="Calibri"/>
                <a:sym typeface="Calibri"/>
              </a:rPr>
              <a:t>Ordinary Linear </a:t>
            </a:r>
            <a:r>
              <a:rPr lang="en-GB" sz="2400">
                <a:solidFill>
                  <a:srgbClr val="000000"/>
                </a:solidFill>
                <a:latin typeface="Calibri"/>
                <a:ea typeface="Calibri"/>
                <a:cs typeface="Calibri"/>
                <a:sym typeface="Calibri"/>
              </a:rPr>
              <a:t>Regression </a:t>
            </a:r>
            <a:endParaRPr sz="2400">
              <a:solidFill>
                <a:srgbClr val="000000"/>
              </a:solidFill>
              <a:latin typeface="Calibri"/>
              <a:ea typeface="Calibri"/>
              <a:cs typeface="Calibri"/>
              <a:sym typeface="Calibri"/>
            </a:endParaRPr>
          </a:p>
          <a:p>
            <a:pPr indent="0" lvl="0" marL="457200" rtl="0" algn="l">
              <a:lnSpc>
                <a:spcPct val="100000"/>
              </a:lnSpc>
              <a:spcBef>
                <a:spcPts val="1600"/>
              </a:spcBef>
              <a:spcAft>
                <a:spcPts val="0"/>
              </a:spcAft>
              <a:buNone/>
            </a:pPr>
            <a:r>
              <a:rPr lang="en-GB" sz="2400">
                <a:solidFill>
                  <a:srgbClr val="000000"/>
                </a:solidFill>
                <a:latin typeface="Calibri"/>
                <a:ea typeface="Calibri"/>
                <a:cs typeface="Calibri"/>
                <a:sym typeface="Calibri"/>
              </a:rPr>
              <a:t>Features: Municipality, Year, TaxClass, assessTotal, landTotal, propertyCount and Budget</a:t>
            </a:r>
            <a:endParaRPr sz="2400">
              <a:solidFill>
                <a:srgbClr val="000000"/>
              </a:solidFill>
              <a:latin typeface="Calibri"/>
              <a:ea typeface="Calibri"/>
              <a:cs typeface="Calibri"/>
              <a:sym typeface="Calibri"/>
            </a:endParaRPr>
          </a:p>
          <a:p>
            <a:pPr indent="-381000" lvl="0" marL="457200" rtl="0" algn="l">
              <a:lnSpc>
                <a:spcPct val="100000"/>
              </a:lnSpc>
              <a:spcBef>
                <a:spcPts val="1600"/>
              </a:spcBef>
              <a:spcAft>
                <a:spcPts val="0"/>
              </a:spcAft>
              <a:buClr>
                <a:srgbClr val="000000"/>
              </a:buClr>
              <a:buSzPts val="2400"/>
              <a:buFont typeface="Calibri"/>
              <a:buAutoNum type="arabicPeriod"/>
            </a:pPr>
            <a:r>
              <a:rPr lang="en-GB" sz="2400">
                <a:solidFill>
                  <a:srgbClr val="000000"/>
                </a:solidFill>
                <a:latin typeface="Calibri"/>
                <a:ea typeface="Calibri"/>
                <a:cs typeface="Calibri"/>
                <a:sym typeface="Calibri"/>
              </a:rPr>
              <a:t>Ordinary Linear Regression with Reduced Features</a:t>
            </a:r>
            <a:endParaRPr sz="2400">
              <a:solidFill>
                <a:srgbClr val="000000"/>
              </a:solidFill>
              <a:latin typeface="Calibri"/>
              <a:ea typeface="Calibri"/>
              <a:cs typeface="Calibri"/>
              <a:sym typeface="Calibri"/>
            </a:endParaRPr>
          </a:p>
          <a:p>
            <a:pPr indent="0" lvl="0" marL="457200" rtl="0" algn="l">
              <a:lnSpc>
                <a:spcPct val="100000"/>
              </a:lnSpc>
              <a:spcBef>
                <a:spcPts val="1600"/>
              </a:spcBef>
              <a:spcAft>
                <a:spcPts val="0"/>
              </a:spcAft>
              <a:buNone/>
            </a:pPr>
            <a:r>
              <a:rPr lang="en-GB" sz="2400">
                <a:solidFill>
                  <a:srgbClr val="000000"/>
                </a:solidFill>
                <a:latin typeface="Calibri"/>
                <a:ea typeface="Calibri"/>
                <a:cs typeface="Calibri"/>
                <a:sym typeface="Calibri"/>
              </a:rPr>
              <a:t>Features: </a:t>
            </a:r>
            <a:r>
              <a:rPr lang="en-GB" sz="2400">
                <a:solidFill>
                  <a:srgbClr val="000000"/>
                </a:solidFill>
                <a:latin typeface="Calibri"/>
                <a:ea typeface="Calibri"/>
                <a:cs typeface="Calibri"/>
                <a:sym typeface="Calibri"/>
              </a:rPr>
              <a:t>Municipality, Year, TaxClass, assessTotal and landTotal</a:t>
            </a:r>
            <a:endParaRPr sz="2400">
              <a:solidFill>
                <a:srgbClr val="000000"/>
              </a:solidFill>
              <a:latin typeface="Calibri"/>
              <a:ea typeface="Calibri"/>
              <a:cs typeface="Calibri"/>
              <a:sym typeface="Calibri"/>
            </a:endParaRPr>
          </a:p>
          <a:p>
            <a:pPr indent="-381000" lvl="0" marL="457200" rtl="0" algn="l">
              <a:lnSpc>
                <a:spcPct val="100000"/>
              </a:lnSpc>
              <a:spcBef>
                <a:spcPts val="1600"/>
              </a:spcBef>
              <a:spcAft>
                <a:spcPts val="0"/>
              </a:spcAft>
              <a:buClr>
                <a:srgbClr val="000000"/>
              </a:buClr>
              <a:buSzPts val="2400"/>
              <a:buFont typeface="Calibri"/>
              <a:buAutoNum type="arabicPeriod"/>
            </a:pPr>
            <a:r>
              <a:rPr lang="en-GB" sz="2400">
                <a:solidFill>
                  <a:srgbClr val="000000"/>
                </a:solidFill>
                <a:latin typeface="Calibri"/>
                <a:ea typeface="Calibri"/>
                <a:cs typeface="Calibri"/>
                <a:sym typeface="Calibri"/>
              </a:rPr>
              <a:t>Ridge </a:t>
            </a:r>
            <a:endParaRPr sz="2400">
              <a:solidFill>
                <a:srgbClr val="000000"/>
              </a:solidFill>
              <a:latin typeface="Calibri"/>
              <a:ea typeface="Calibri"/>
              <a:cs typeface="Calibri"/>
              <a:sym typeface="Calibri"/>
            </a:endParaRPr>
          </a:p>
          <a:p>
            <a:pPr indent="-381000" lvl="0" marL="457200" rtl="0" algn="l">
              <a:lnSpc>
                <a:spcPct val="100000"/>
              </a:lnSpc>
              <a:spcBef>
                <a:spcPts val="0"/>
              </a:spcBef>
              <a:spcAft>
                <a:spcPts val="0"/>
              </a:spcAft>
              <a:buClr>
                <a:srgbClr val="000000"/>
              </a:buClr>
              <a:buSzPts val="2400"/>
              <a:buFont typeface="Calibri"/>
              <a:buAutoNum type="arabicPeriod"/>
            </a:pPr>
            <a:r>
              <a:rPr lang="en-GB" sz="2400">
                <a:solidFill>
                  <a:srgbClr val="000000"/>
                </a:solidFill>
                <a:latin typeface="Calibri"/>
                <a:ea typeface="Calibri"/>
                <a:cs typeface="Calibri"/>
                <a:sym typeface="Calibri"/>
              </a:rPr>
              <a:t>Lasso</a:t>
            </a:r>
            <a:endParaRPr sz="2400">
              <a:solidFill>
                <a:srgbClr val="000000"/>
              </a:solidFill>
              <a:latin typeface="Calibri"/>
              <a:ea typeface="Calibri"/>
              <a:cs typeface="Calibri"/>
              <a:sym typeface="Calibri"/>
            </a:endParaRPr>
          </a:p>
          <a:p>
            <a:pPr indent="-381000" lvl="0" marL="457200" rtl="0" algn="l">
              <a:lnSpc>
                <a:spcPct val="100000"/>
              </a:lnSpc>
              <a:spcBef>
                <a:spcPts val="0"/>
              </a:spcBef>
              <a:spcAft>
                <a:spcPts val="0"/>
              </a:spcAft>
              <a:buClr>
                <a:srgbClr val="000000"/>
              </a:buClr>
              <a:buSzPts val="2400"/>
              <a:buFont typeface="Calibri"/>
              <a:buAutoNum type="arabicPeriod"/>
            </a:pPr>
            <a:r>
              <a:rPr lang="en-GB" sz="2400">
                <a:solidFill>
                  <a:srgbClr val="000000"/>
                </a:solidFill>
                <a:latin typeface="Calibri"/>
                <a:ea typeface="Calibri"/>
                <a:cs typeface="Calibri"/>
                <a:sym typeface="Calibri"/>
              </a:rPr>
              <a:t>Elastic Net</a:t>
            </a:r>
            <a:endParaRPr sz="2400">
              <a:solidFill>
                <a:srgbClr val="000000"/>
              </a:solidFill>
              <a:latin typeface="Calibri"/>
              <a:ea typeface="Calibri"/>
              <a:cs typeface="Calibri"/>
              <a:sym typeface="Calibri"/>
            </a:endParaRPr>
          </a:p>
          <a:p>
            <a:pPr indent="0" lvl="0" marL="457200" rtl="0" algn="l">
              <a:spcBef>
                <a:spcPts val="1600"/>
              </a:spcBef>
              <a:spcAft>
                <a:spcPts val="0"/>
              </a:spcAft>
              <a:buNone/>
            </a:pPr>
            <a:r>
              <a:t/>
            </a:r>
            <a:endParaRPr>
              <a:solidFill>
                <a:srgbClr val="000000"/>
              </a:solidFill>
              <a:latin typeface="Calibri"/>
              <a:ea typeface="Calibri"/>
              <a:cs typeface="Calibri"/>
              <a:sym typeface="Calibri"/>
            </a:endParaRPr>
          </a:p>
          <a:p>
            <a:pPr indent="0" lvl="0" marL="457200" rtl="0" algn="l">
              <a:spcBef>
                <a:spcPts val="1600"/>
              </a:spcBef>
              <a:spcAft>
                <a:spcPts val="0"/>
              </a:spcAft>
              <a:buNone/>
            </a:pPr>
            <a:r>
              <a:t/>
            </a:r>
            <a:endParaRPr>
              <a:solidFill>
                <a:srgbClr val="000000"/>
              </a:solidFill>
              <a:latin typeface="Calibri"/>
              <a:ea typeface="Calibri"/>
              <a:cs typeface="Calibri"/>
              <a:sym typeface="Calibri"/>
            </a:endParaRPr>
          </a:p>
          <a:p>
            <a:pPr indent="0" lvl="0" marL="457200" rtl="0" algn="l">
              <a:spcBef>
                <a:spcPts val="1600"/>
              </a:spcBef>
              <a:spcAft>
                <a:spcPts val="1600"/>
              </a:spcAft>
              <a:buNone/>
            </a:pPr>
            <a:r>
              <a:t/>
            </a:r>
            <a:endParaRPr>
              <a:solidFill>
                <a:srgbClr val="000000"/>
              </a:solidFill>
              <a:latin typeface="Calibri"/>
              <a:ea typeface="Calibri"/>
              <a:cs typeface="Calibri"/>
              <a:sym typeface="Calibri"/>
            </a:endParaRPr>
          </a:p>
        </p:txBody>
      </p:sp>
      <p:sp>
        <p:nvSpPr>
          <p:cNvPr id="241" name="Google Shape;241;p40"/>
          <p:cNvSpPr txBox="1"/>
          <p:nvPr/>
        </p:nvSpPr>
        <p:spPr>
          <a:xfrm>
            <a:off x="2685375" y="4298475"/>
            <a:ext cx="1198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graphicFrame>
        <p:nvGraphicFramePr>
          <p:cNvPr id="246" name="Google Shape;246;p41"/>
          <p:cNvGraphicFramePr/>
          <p:nvPr/>
        </p:nvGraphicFramePr>
        <p:xfrm>
          <a:off x="113856" y="577854"/>
          <a:ext cx="3000000" cy="3000000"/>
        </p:xfrm>
        <a:graphic>
          <a:graphicData uri="http://schemas.openxmlformats.org/drawingml/2006/table">
            <a:tbl>
              <a:tblPr bandRow="1" firstRow="1">
                <a:noFill/>
                <a:tableStyleId>{523D1DAA-47B9-4005-9145-3C439D19F075}</a:tableStyleId>
              </a:tblPr>
              <a:tblGrid>
                <a:gridCol w="1478975"/>
                <a:gridCol w="1869350"/>
                <a:gridCol w="1869350"/>
                <a:gridCol w="1869350"/>
                <a:gridCol w="1869350"/>
              </a:tblGrid>
              <a:tr h="874150">
                <a:tc>
                  <a:txBody>
                    <a:bodyPr/>
                    <a:lstStyle/>
                    <a:p>
                      <a:pPr indent="0" lvl="0" marL="0" marR="0" rtl="0" algn="l">
                        <a:spcBef>
                          <a:spcPts val="0"/>
                        </a:spcBef>
                        <a:spcAft>
                          <a:spcPts val="0"/>
                        </a:spcAft>
                        <a:buNone/>
                      </a:pPr>
                      <a:r>
                        <a:t/>
                      </a:r>
                      <a:endParaRPr sz="1500"/>
                    </a:p>
                  </a:txBody>
                  <a:tcPr marT="78325" marB="78325" marR="156650" marL="1566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33"/>
                        </a:buClr>
                        <a:buSzPts val="2000"/>
                        <a:buFont typeface="Calibri"/>
                        <a:buNone/>
                      </a:pPr>
                      <a:r>
                        <a:rPr b="1" lang="en-GB" sz="1800">
                          <a:solidFill>
                            <a:srgbClr val="333333"/>
                          </a:solidFill>
                        </a:rPr>
                        <a:t>Multiple R-squared</a:t>
                      </a:r>
                      <a:endParaRPr sz="1800"/>
                    </a:p>
                  </a:txBody>
                  <a:tcPr marT="78325" marB="78325" marR="156650" marL="156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33"/>
                        </a:buClr>
                        <a:buSzPts val="2000"/>
                        <a:buFont typeface="Calibri"/>
                        <a:buNone/>
                      </a:pPr>
                      <a:r>
                        <a:rPr b="1" lang="en-GB" sz="1800">
                          <a:solidFill>
                            <a:srgbClr val="333333"/>
                          </a:solidFill>
                        </a:rPr>
                        <a:t>Adjusted R-squared</a:t>
                      </a:r>
                      <a:endParaRPr sz="1800"/>
                    </a:p>
                  </a:txBody>
                  <a:tcPr marT="78325" marB="78325" marR="156650" marL="156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33"/>
                        </a:buClr>
                        <a:buSzPts val="2000"/>
                        <a:buFont typeface="Calibri"/>
                        <a:buNone/>
                      </a:pPr>
                      <a:r>
                        <a:rPr b="1" lang="en-GB" sz="1800">
                          <a:solidFill>
                            <a:srgbClr val="333333"/>
                          </a:solidFill>
                        </a:rPr>
                        <a:t>MSE</a:t>
                      </a:r>
                      <a:endParaRPr sz="1800"/>
                    </a:p>
                  </a:txBody>
                  <a:tcPr marT="78325" marB="78325" marR="156650" marL="156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GB" sz="1800">
                          <a:solidFill>
                            <a:srgbClr val="333333"/>
                          </a:solidFill>
                        </a:rPr>
                        <a:t>MSPE</a:t>
                      </a:r>
                      <a:endParaRPr b="1" sz="1800">
                        <a:solidFill>
                          <a:srgbClr val="333333"/>
                        </a:solidFill>
                      </a:endParaRPr>
                    </a:p>
                  </a:txBody>
                  <a:tcPr marT="78325" marB="78325" marR="156650" marL="1566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13725">
                <a:tc>
                  <a:txBody>
                    <a:bodyPr/>
                    <a:lstStyle/>
                    <a:p>
                      <a:pPr indent="0" lvl="0" marL="0" marR="0" rtl="0" algn="r">
                        <a:lnSpc>
                          <a:spcPct val="100000"/>
                        </a:lnSpc>
                        <a:spcBef>
                          <a:spcPts val="0"/>
                        </a:spcBef>
                        <a:spcAft>
                          <a:spcPts val="0"/>
                        </a:spcAft>
                        <a:buClr>
                          <a:srgbClr val="000000"/>
                        </a:buClr>
                        <a:buSzPts val="2000"/>
                        <a:buFont typeface="Calibri"/>
                        <a:buNone/>
                      </a:pPr>
                      <a:r>
                        <a:rPr lang="en-GB" sz="1800"/>
                        <a:t>OLR full</a:t>
                      </a:r>
                      <a:endParaRPr b="0" i="0" sz="1800" u="none" cap="none" strike="noStrike">
                        <a:solidFill>
                          <a:srgbClr val="000000"/>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FFFFFF"/>
                          </a:solidFill>
                        </a:rPr>
                        <a:t>0.8874</a:t>
                      </a:r>
                      <a:endParaRPr b="0" i="0" sz="1800" u="none" cap="none" strike="noStrike">
                        <a:solidFill>
                          <a:srgbClr val="FFFFFF"/>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5285C6"/>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0.8707</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FFFFFF"/>
                          </a:solidFill>
                        </a:rPr>
                        <a:t>1.9843</a:t>
                      </a:r>
                      <a:endParaRPr b="0" i="0" sz="1800" u="none" cap="none" strike="noStrike">
                        <a:solidFill>
                          <a:srgbClr val="FFFFFF"/>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5285C6"/>
                    </a:solidFill>
                  </a:tcPr>
                </a:tc>
                <a:tc>
                  <a:txBody>
                    <a:bodyPr/>
                    <a:lstStyle/>
                    <a:p>
                      <a:pPr indent="0" lvl="0" marL="0" marR="0" rtl="0" algn="ctr">
                        <a:lnSpc>
                          <a:spcPct val="100000"/>
                        </a:lnSpc>
                        <a:spcBef>
                          <a:spcPts val="0"/>
                        </a:spcBef>
                        <a:spcAft>
                          <a:spcPts val="0"/>
                        </a:spcAft>
                        <a:buNone/>
                      </a:pPr>
                      <a:r>
                        <a:rPr lang="en-GB" sz="1800">
                          <a:solidFill>
                            <a:srgbClr val="FFFFFF"/>
                          </a:solidFill>
                        </a:rPr>
                        <a:t>2.5237</a:t>
                      </a:r>
                      <a:endParaRPr b="0" i="0" sz="1800" u="none" cap="none" strike="noStrike">
                        <a:solidFill>
                          <a:srgbClr val="FFFFFF"/>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rgbClr val="FFFFFF"/>
                      </a:solidFill>
                      <a:prstDash val="solid"/>
                      <a:round/>
                      <a:headEnd len="sm" w="sm" type="none"/>
                      <a:tailEnd len="sm" w="sm" type="none"/>
                    </a:lnB>
                    <a:solidFill>
                      <a:srgbClr val="5285C6"/>
                    </a:solidFill>
                  </a:tcPr>
                </a:tc>
              </a:tr>
              <a:tr h="885450">
                <a:tc>
                  <a:txBody>
                    <a:bodyPr/>
                    <a:lstStyle/>
                    <a:p>
                      <a:pPr indent="0" lvl="0" marL="0" marR="0" rtl="0" algn="r">
                        <a:lnSpc>
                          <a:spcPct val="100000"/>
                        </a:lnSpc>
                        <a:spcBef>
                          <a:spcPts val="0"/>
                        </a:spcBef>
                        <a:spcAft>
                          <a:spcPts val="0"/>
                        </a:spcAft>
                        <a:buClr>
                          <a:srgbClr val="000000"/>
                        </a:buClr>
                        <a:buSzPts val="2000"/>
                        <a:buFont typeface="Calibri"/>
                        <a:buNone/>
                      </a:pPr>
                      <a:r>
                        <a:rPr lang="en-GB" sz="1800"/>
                        <a:t>OLR reduced</a:t>
                      </a:r>
                      <a:endParaRPr sz="1800"/>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FFFFFF"/>
                          </a:solidFill>
                        </a:rPr>
                        <a:t>0.8874</a:t>
                      </a:r>
                      <a:endParaRPr b="0" i="0" sz="1800" u="none" cap="none" strike="noStrike">
                        <a:solidFill>
                          <a:srgbClr val="FFFFFF"/>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5285C6"/>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0.8721</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FFFFFF"/>
                          </a:solidFill>
                        </a:rPr>
                        <a:t>1.9845</a:t>
                      </a:r>
                      <a:endParaRPr b="0" i="0" sz="1800" u="none" cap="none" strike="noStrike">
                        <a:solidFill>
                          <a:srgbClr val="FFFFFF"/>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5285C6"/>
                    </a:solidFill>
                  </a:tcPr>
                </a:tc>
                <a:tc>
                  <a:txBody>
                    <a:bodyPr/>
                    <a:lstStyle/>
                    <a:p>
                      <a:pPr indent="0" lvl="0" marL="0" marR="0" rtl="0" algn="ctr">
                        <a:lnSpc>
                          <a:spcPct val="100000"/>
                        </a:lnSpc>
                        <a:spcBef>
                          <a:spcPts val="0"/>
                        </a:spcBef>
                        <a:spcAft>
                          <a:spcPts val="0"/>
                        </a:spcAft>
                        <a:buNone/>
                      </a:pPr>
                      <a:r>
                        <a:rPr lang="en-GB" sz="1800">
                          <a:solidFill>
                            <a:srgbClr val="FFFFFF"/>
                          </a:solidFill>
                        </a:rPr>
                        <a:t>2.5237</a:t>
                      </a:r>
                      <a:endParaRPr b="0" i="0" sz="1800" u="none" cap="none" strike="noStrike">
                        <a:solidFill>
                          <a:srgbClr val="FFFFFF"/>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5285C6"/>
                    </a:solidFill>
                  </a:tcPr>
                </a:tc>
              </a:tr>
              <a:tr h="613725">
                <a:tc>
                  <a:txBody>
                    <a:bodyPr/>
                    <a:lstStyle/>
                    <a:p>
                      <a:pPr indent="0" lvl="0" marL="0" marR="0" rtl="0" algn="r">
                        <a:lnSpc>
                          <a:spcPct val="100000"/>
                        </a:lnSpc>
                        <a:spcBef>
                          <a:spcPts val="0"/>
                        </a:spcBef>
                        <a:spcAft>
                          <a:spcPts val="0"/>
                        </a:spcAft>
                        <a:buClr>
                          <a:srgbClr val="000000"/>
                        </a:buClr>
                        <a:buSzPts val="2000"/>
                        <a:buFont typeface="Calibri"/>
                        <a:buNone/>
                      </a:pPr>
                      <a:r>
                        <a:rPr lang="en-GB" sz="1800"/>
                        <a:t>Ridge</a:t>
                      </a:r>
                      <a:endParaRPr sz="1800"/>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0.8868</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NA</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1.9896</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None/>
                      </a:pPr>
                      <a:r>
                        <a:rPr lang="en-GB" sz="1800">
                          <a:solidFill>
                            <a:srgbClr val="333333"/>
                          </a:solidFill>
                        </a:rPr>
                        <a:t>2.5675</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r>
              <a:tr h="613725">
                <a:tc>
                  <a:txBody>
                    <a:bodyPr/>
                    <a:lstStyle/>
                    <a:p>
                      <a:pPr indent="0" lvl="0" marL="0" marR="0" rtl="0" algn="r">
                        <a:lnSpc>
                          <a:spcPct val="100000"/>
                        </a:lnSpc>
                        <a:spcBef>
                          <a:spcPts val="0"/>
                        </a:spcBef>
                        <a:spcAft>
                          <a:spcPts val="0"/>
                        </a:spcAft>
                        <a:buClr>
                          <a:srgbClr val="000000"/>
                        </a:buClr>
                        <a:buSzPts val="2000"/>
                        <a:buFont typeface="Calibri"/>
                        <a:buNone/>
                      </a:pPr>
                      <a:r>
                        <a:rPr lang="en-GB" sz="1800"/>
                        <a:t>Lasso</a:t>
                      </a:r>
                      <a:endParaRPr sz="1800"/>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0.8873</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NA</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1.9855</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None/>
                      </a:pPr>
                      <a:r>
                        <a:rPr lang="en-GB" sz="1800">
                          <a:solidFill>
                            <a:srgbClr val="333333"/>
                          </a:solidFill>
                        </a:rPr>
                        <a:t>2.5280</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r>
              <a:tr h="613725">
                <a:tc>
                  <a:txBody>
                    <a:bodyPr/>
                    <a:lstStyle/>
                    <a:p>
                      <a:pPr indent="0" lvl="0" marL="0" marR="0" rtl="0" algn="r">
                        <a:lnSpc>
                          <a:spcPct val="100000"/>
                        </a:lnSpc>
                        <a:spcBef>
                          <a:spcPts val="0"/>
                        </a:spcBef>
                        <a:spcAft>
                          <a:spcPts val="0"/>
                        </a:spcAft>
                        <a:buClr>
                          <a:srgbClr val="000000"/>
                        </a:buClr>
                        <a:buSzPts val="2000"/>
                        <a:buFont typeface="Calibri"/>
                        <a:buNone/>
                      </a:pPr>
                      <a:r>
                        <a:rPr lang="en-GB" sz="1800"/>
                        <a:t>Elastic Net</a:t>
                      </a:r>
                      <a:endParaRPr sz="1800"/>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0.8625</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NA</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Clr>
                          <a:srgbClr val="000000"/>
                        </a:buClr>
                        <a:buSzPts val="2000"/>
                        <a:buFont typeface="Calibri"/>
                        <a:buNone/>
                      </a:pPr>
                      <a:r>
                        <a:rPr lang="en-GB" sz="1800">
                          <a:solidFill>
                            <a:srgbClr val="333333"/>
                          </a:solidFill>
                        </a:rPr>
                        <a:t>2.2366</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c>
                  <a:txBody>
                    <a:bodyPr/>
                    <a:lstStyle/>
                    <a:p>
                      <a:pPr indent="0" lvl="0" marL="0" marR="0" rtl="0" algn="ctr">
                        <a:lnSpc>
                          <a:spcPct val="100000"/>
                        </a:lnSpc>
                        <a:spcBef>
                          <a:spcPts val="0"/>
                        </a:spcBef>
                        <a:spcAft>
                          <a:spcPts val="0"/>
                        </a:spcAft>
                        <a:buNone/>
                      </a:pPr>
                      <a:r>
                        <a:rPr lang="en-GB" sz="1800">
                          <a:solidFill>
                            <a:srgbClr val="333333"/>
                          </a:solidFill>
                        </a:rPr>
                        <a:t>2.5486</a:t>
                      </a:r>
                      <a:endParaRPr b="0" i="0" sz="1800" u="none" cap="none" strike="noStrike">
                        <a:solidFill>
                          <a:srgbClr val="333333"/>
                        </a:solidFill>
                        <a:latin typeface="Calibri"/>
                        <a:ea typeface="Calibri"/>
                        <a:cs typeface="Calibri"/>
                        <a:sym typeface="Calibri"/>
                      </a:endParaRPr>
                    </a:p>
                  </a:txBody>
                  <a:tcPr marT="82300" marB="82300" marR="155450" marL="1554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D3E6FD"/>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727650" y="41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Calibri"/>
                <a:ea typeface="Calibri"/>
                <a:cs typeface="Calibri"/>
                <a:sym typeface="Calibri"/>
              </a:rPr>
              <a:t>Conclusions</a:t>
            </a:r>
            <a:endParaRPr sz="4800">
              <a:latin typeface="Calibri"/>
              <a:ea typeface="Calibri"/>
              <a:cs typeface="Calibri"/>
              <a:sym typeface="Calibri"/>
            </a:endParaRPr>
          </a:p>
        </p:txBody>
      </p:sp>
      <p:sp>
        <p:nvSpPr>
          <p:cNvPr id="252" name="Google Shape;252;p42"/>
          <p:cNvSpPr txBox="1"/>
          <p:nvPr>
            <p:ph idx="1" type="body"/>
          </p:nvPr>
        </p:nvSpPr>
        <p:spPr>
          <a:xfrm>
            <a:off x="727650" y="1675450"/>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EDA: assessment total, land total</a:t>
            </a:r>
            <a:endParaRPr sz="2400">
              <a:solidFill>
                <a:srgbClr val="000000"/>
              </a:solidFill>
              <a:latin typeface="Calibri"/>
              <a:ea typeface="Calibri"/>
              <a:cs typeface="Calibri"/>
              <a:sym typeface="Calibri"/>
            </a:endParaRPr>
          </a:p>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Model Fitting</a:t>
            </a:r>
            <a:endParaRPr sz="2400">
              <a:solidFill>
                <a:srgbClr val="000000"/>
              </a:solidFill>
              <a:latin typeface="Calibri"/>
              <a:ea typeface="Calibri"/>
              <a:cs typeface="Calibri"/>
              <a:sym typeface="Calibri"/>
            </a:endParaRPr>
          </a:p>
          <a:p>
            <a:pPr indent="-381000" lvl="0" marL="457200" rtl="0" algn="l">
              <a:spcBef>
                <a:spcPts val="0"/>
              </a:spcBef>
              <a:spcAft>
                <a:spcPts val="0"/>
              </a:spcAft>
              <a:buSzPts val="2400"/>
              <a:buChar char="●"/>
            </a:pPr>
            <a:r>
              <a:rPr lang="en-GB" sz="2400">
                <a:solidFill>
                  <a:srgbClr val="000000"/>
                </a:solidFill>
                <a:latin typeface="Calibri"/>
                <a:ea typeface="Calibri"/>
                <a:cs typeface="Calibri"/>
                <a:sym typeface="Calibri"/>
              </a:rPr>
              <a:t>Prediction Power</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729450" y="431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Calibri"/>
                <a:ea typeface="Calibri"/>
                <a:cs typeface="Calibri"/>
                <a:sym typeface="Calibri"/>
              </a:rPr>
              <a:t>Further Discussion</a:t>
            </a:r>
            <a:endParaRPr sz="4800">
              <a:latin typeface="Calibri"/>
              <a:ea typeface="Calibri"/>
              <a:cs typeface="Calibri"/>
              <a:sym typeface="Calibri"/>
            </a:endParaRPr>
          </a:p>
        </p:txBody>
      </p:sp>
      <p:sp>
        <p:nvSpPr>
          <p:cNvPr id="258" name="Google Shape;258;p43"/>
          <p:cNvSpPr txBox="1"/>
          <p:nvPr>
            <p:ph idx="1" type="body"/>
          </p:nvPr>
        </p:nvSpPr>
        <p:spPr>
          <a:xfrm>
            <a:off x="729450" y="1575650"/>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Data</a:t>
            </a:r>
            <a:r>
              <a:rPr lang="en-GB" sz="2400">
                <a:solidFill>
                  <a:srgbClr val="000000"/>
                </a:solidFill>
                <a:latin typeface="Calibri"/>
                <a:ea typeface="Calibri"/>
                <a:cs typeface="Calibri"/>
                <a:sym typeface="Calibri"/>
              </a:rPr>
              <a:t> transform -&gt; </a:t>
            </a:r>
            <a:r>
              <a:rPr lang="en-GB" sz="2400">
                <a:solidFill>
                  <a:srgbClr val="000000"/>
                </a:solidFill>
                <a:latin typeface="Calibri"/>
                <a:ea typeface="Calibri"/>
                <a:cs typeface="Calibri"/>
                <a:sym typeface="Calibri"/>
              </a:rPr>
              <a:t>Model</a:t>
            </a:r>
            <a:endParaRPr sz="2400">
              <a:solidFill>
                <a:srgbClr val="000000"/>
              </a:solidFill>
              <a:latin typeface="Calibri"/>
              <a:ea typeface="Calibri"/>
              <a:cs typeface="Calibri"/>
              <a:sym typeface="Calibri"/>
            </a:endParaRPr>
          </a:p>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Correlated variables</a:t>
            </a:r>
            <a:endParaRPr sz="2400">
              <a:solidFill>
                <a:srgbClr val="000000"/>
              </a:solidFill>
              <a:latin typeface="Calibri"/>
              <a:ea typeface="Calibri"/>
              <a:cs typeface="Calibri"/>
              <a:sym typeface="Calibri"/>
            </a:endParaRPr>
          </a:p>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CV problem, need to write cv function on our own</a:t>
            </a:r>
            <a:endParaRPr sz="2400">
              <a:solidFill>
                <a:srgbClr val="000000"/>
              </a:solidFill>
              <a:latin typeface="Calibri"/>
              <a:ea typeface="Calibri"/>
              <a:cs typeface="Calibri"/>
              <a:sym typeface="Calibri"/>
            </a:endParaRPr>
          </a:p>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Client's</a:t>
            </a:r>
            <a:r>
              <a:rPr lang="en-GB" sz="2400">
                <a:solidFill>
                  <a:srgbClr val="000000"/>
                </a:solidFill>
                <a:latin typeface="Calibri"/>
                <a:ea typeface="Calibri"/>
                <a:cs typeface="Calibri"/>
                <a:sym typeface="Calibri"/>
              </a:rPr>
              <a:t> expectation</a:t>
            </a:r>
            <a:endParaRPr sz="2400">
              <a:solidFill>
                <a:srgbClr val="000000"/>
              </a:solidFill>
              <a:latin typeface="Calibri"/>
              <a:ea typeface="Calibri"/>
              <a:cs typeface="Calibri"/>
              <a:sym typeface="Calibri"/>
            </a:endParaRPr>
          </a:p>
          <a:p>
            <a:pPr indent="0" lvl="0" marL="457200" rtl="0" algn="l">
              <a:spcBef>
                <a:spcPts val="1600"/>
              </a:spcBef>
              <a:spcAft>
                <a:spcPts val="160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727650" y="433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Calibri"/>
                <a:ea typeface="Calibri"/>
                <a:cs typeface="Calibri"/>
                <a:sym typeface="Calibri"/>
              </a:rPr>
              <a:t>Summary</a:t>
            </a:r>
            <a:endParaRPr sz="4800">
              <a:latin typeface="Calibri"/>
              <a:ea typeface="Calibri"/>
              <a:cs typeface="Calibri"/>
              <a:sym typeface="Calibri"/>
            </a:endParaRPr>
          </a:p>
        </p:txBody>
      </p:sp>
      <p:sp>
        <p:nvSpPr>
          <p:cNvPr id="145" name="Google Shape;145;p26"/>
          <p:cNvSpPr txBox="1"/>
          <p:nvPr>
            <p:ph idx="1" type="body"/>
          </p:nvPr>
        </p:nvSpPr>
        <p:spPr>
          <a:xfrm>
            <a:off x="628150" y="1448600"/>
            <a:ext cx="7688700" cy="338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solidFill>
                  <a:srgbClr val="000000"/>
                </a:solidFill>
                <a:latin typeface="Calibri"/>
                <a:ea typeface="Calibri"/>
                <a:cs typeface="Calibri"/>
                <a:sym typeface="Calibri"/>
              </a:rPr>
              <a:t>Objective: predict mill rate given past data (2016-2019) in metro vancouver</a:t>
            </a:r>
            <a:endParaRPr sz="24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lang="en-GB" sz="2400">
                <a:solidFill>
                  <a:srgbClr val="000000"/>
                </a:solidFill>
                <a:latin typeface="Calibri"/>
                <a:ea typeface="Calibri"/>
                <a:cs typeface="Calibri"/>
                <a:sym typeface="Calibri"/>
              </a:rPr>
              <a:t>What have we done:</a:t>
            </a:r>
            <a:endParaRPr sz="2400">
              <a:solidFill>
                <a:srgbClr val="000000"/>
              </a:solidFill>
              <a:latin typeface="Calibri"/>
              <a:ea typeface="Calibri"/>
              <a:cs typeface="Calibri"/>
              <a:sym typeface="Calibri"/>
            </a:endParaRPr>
          </a:p>
          <a:p>
            <a:pPr indent="-381000" lvl="0" marL="457200" rtl="0" algn="l">
              <a:lnSpc>
                <a:spcPct val="100000"/>
              </a:lnSpc>
              <a:spcBef>
                <a:spcPts val="16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Data cleaning</a:t>
            </a:r>
            <a:endParaRPr sz="2400">
              <a:solidFill>
                <a:srgbClr val="000000"/>
              </a:solidFill>
              <a:latin typeface="Calibri"/>
              <a:ea typeface="Calibri"/>
              <a:cs typeface="Calibri"/>
              <a:sym typeface="Calibri"/>
            </a:endParaRPr>
          </a:p>
          <a:p>
            <a:pPr indent="-381000" lvl="0" marL="457200" rtl="0" algn="l">
              <a:lnSpc>
                <a:spcPct val="100000"/>
              </a:lnSpc>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EDA (exploratory data analysis)</a:t>
            </a:r>
            <a:endParaRPr sz="2400">
              <a:solidFill>
                <a:srgbClr val="000000"/>
              </a:solidFill>
              <a:latin typeface="Calibri"/>
              <a:ea typeface="Calibri"/>
              <a:cs typeface="Calibri"/>
              <a:sym typeface="Calibri"/>
            </a:endParaRPr>
          </a:p>
          <a:p>
            <a:pPr indent="-381000" lvl="0" marL="457200" rtl="0" algn="l">
              <a:lnSpc>
                <a:spcPct val="100000"/>
              </a:lnSpc>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Models construction</a:t>
            </a:r>
            <a:endParaRPr sz="2400">
              <a:solidFill>
                <a:srgbClr val="000000"/>
              </a:solidFill>
              <a:latin typeface="Calibri"/>
              <a:ea typeface="Calibri"/>
              <a:cs typeface="Calibri"/>
              <a:sym typeface="Calibri"/>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Thank You!!!</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Q&amp;A</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727650" y="41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Calibri"/>
                <a:ea typeface="Calibri"/>
                <a:cs typeface="Calibri"/>
                <a:sym typeface="Calibri"/>
              </a:rPr>
              <a:t>Introduction</a:t>
            </a:r>
            <a:endParaRPr sz="4800">
              <a:latin typeface="Calibri"/>
              <a:ea typeface="Calibri"/>
              <a:cs typeface="Calibri"/>
              <a:sym typeface="Calibri"/>
            </a:endParaRPr>
          </a:p>
        </p:txBody>
      </p:sp>
      <p:sp>
        <p:nvSpPr>
          <p:cNvPr id="151" name="Google Shape;151;p27"/>
          <p:cNvSpPr txBox="1"/>
          <p:nvPr>
            <p:ph idx="1" type="body"/>
          </p:nvPr>
        </p:nvSpPr>
        <p:spPr>
          <a:xfrm>
            <a:off x="727650" y="1301200"/>
            <a:ext cx="7688700" cy="3781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Mill Rate in Vancouver is released in Spring</a:t>
            </a:r>
            <a:endParaRPr sz="2400">
              <a:solidFill>
                <a:srgbClr val="000000"/>
              </a:solidFill>
              <a:latin typeface="Calibri"/>
              <a:ea typeface="Calibri"/>
              <a:cs typeface="Calibri"/>
              <a:sym typeface="Calibri"/>
            </a:endParaRPr>
          </a:p>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Mill rate prediction is useful for current property owners and future potential buyers</a:t>
            </a:r>
            <a:endParaRPr sz="2400">
              <a:solidFill>
                <a:srgbClr val="000000"/>
              </a:solidFill>
              <a:latin typeface="Calibri"/>
              <a:ea typeface="Calibri"/>
              <a:cs typeface="Calibri"/>
              <a:sym typeface="Calibri"/>
            </a:endParaRPr>
          </a:p>
          <a:p>
            <a:pPr indent="-381000" lvl="0" marL="457200" rtl="0" algn="l">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Mill rate is adjusted by the Government to balance their budget</a:t>
            </a:r>
            <a:endParaRPr sz="2400">
              <a:solidFill>
                <a:srgbClr val="000000"/>
              </a:solidFill>
              <a:latin typeface="Calibri"/>
              <a:ea typeface="Calibri"/>
              <a:cs typeface="Calibri"/>
              <a:sym typeface="Calibri"/>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727650" y="595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600">
                <a:latin typeface="Calibri"/>
                <a:ea typeface="Calibri"/>
                <a:cs typeface="Calibri"/>
                <a:sym typeface="Calibri"/>
              </a:rPr>
              <a:t>Data Description and Collection</a:t>
            </a:r>
            <a:endParaRPr sz="3600">
              <a:latin typeface="Calibri"/>
              <a:ea typeface="Calibri"/>
              <a:cs typeface="Calibri"/>
              <a:sym typeface="Calibri"/>
            </a:endParaRPr>
          </a:p>
        </p:txBody>
      </p:sp>
      <p:sp>
        <p:nvSpPr>
          <p:cNvPr id="157" name="Google Shape;157;p28"/>
          <p:cNvSpPr txBox="1"/>
          <p:nvPr>
            <p:ph idx="1" type="body"/>
          </p:nvPr>
        </p:nvSpPr>
        <p:spPr>
          <a:xfrm>
            <a:off x="727650" y="1355775"/>
            <a:ext cx="7688700" cy="3787800"/>
          </a:xfrm>
          <a:prstGeom prst="rect">
            <a:avLst/>
          </a:prstGeom>
        </p:spPr>
        <p:txBody>
          <a:bodyPr anchorCtr="0" anchor="ctr"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Raw Data: 2 million data </a:t>
            </a:r>
            <a:r>
              <a:rPr lang="en-GB" sz="2400">
                <a:solidFill>
                  <a:srgbClr val="000000"/>
                </a:solidFill>
                <a:latin typeface="Calibri"/>
                <a:ea typeface="Calibri"/>
                <a:cs typeface="Calibri"/>
                <a:sym typeface="Calibri"/>
              </a:rPr>
              <a:t>entries</a:t>
            </a:r>
            <a:r>
              <a:rPr lang="en-GB" sz="2400">
                <a:solidFill>
                  <a:srgbClr val="000000"/>
                </a:solidFill>
                <a:latin typeface="Calibri"/>
                <a:ea typeface="Calibri"/>
                <a:cs typeface="Calibri"/>
                <a:sym typeface="Calibri"/>
              </a:rPr>
              <a:t> * 30 features.</a:t>
            </a:r>
            <a:endParaRPr sz="2400">
              <a:solidFill>
                <a:srgbClr val="000000"/>
              </a:solidFill>
              <a:latin typeface="Calibri"/>
              <a:ea typeface="Calibri"/>
              <a:cs typeface="Calibri"/>
              <a:sym typeface="Calibri"/>
            </a:endParaRPr>
          </a:p>
          <a:p>
            <a:pPr indent="-381000" lvl="0" marL="457200" rtl="0" algn="l">
              <a:lnSpc>
                <a:spcPct val="100000"/>
              </a:lnSpc>
              <a:spcBef>
                <a:spcPts val="5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Subset: </a:t>
            </a:r>
            <a:endParaRPr sz="2400">
              <a:solidFill>
                <a:srgbClr val="000000"/>
              </a:solidFill>
              <a:latin typeface="Calibri"/>
              <a:ea typeface="Calibri"/>
              <a:cs typeface="Calibri"/>
              <a:sym typeface="Calibri"/>
            </a:endParaRPr>
          </a:p>
          <a:p>
            <a:pPr indent="-381000" lvl="1" marL="914400" rtl="0" algn="l">
              <a:lnSpc>
                <a:spcPct val="100000"/>
              </a:lnSpc>
              <a:spcBef>
                <a:spcPts val="5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Metro Vancouver and 3 Tax Class (700,000) </a:t>
            </a:r>
            <a:endParaRPr sz="2400">
              <a:solidFill>
                <a:srgbClr val="000000"/>
              </a:solidFill>
              <a:latin typeface="Calibri"/>
              <a:ea typeface="Calibri"/>
              <a:cs typeface="Calibri"/>
              <a:sym typeface="Calibri"/>
            </a:endParaRPr>
          </a:p>
          <a:p>
            <a:pPr indent="-381000" lvl="1" marL="914400" rtl="0" algn="l">
              <a:lnSpc>
                <a:spcPct val="100000"/>
              </a:lnSpc>
              <a:spcBef>
                <a:spcPts val="5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R</a:t>
            </a:r>
            <a:r>
              <a:rPr lang="en-GB" sz="2400">
                <a:solidFill>
                  <a:srgbClr val="000000"/>
                </a:solidFill>
                <a:latin typeface="Calibri"/>
                <a:ea typeface="Calibri"/>
                <a:cs typeface="Calibri"/>
                <a:sym typeface="Calibri"/>
              </a:rPr>
              <a:t>elevant</a:t>
            </a:r>
            <a:r>
              <a:rPr lang="en-GB" sz="2400">
                <a:solidFill>
                  <a:srgbClr val="000000"/>
                </a:solidFill>
                <a:latin typeface="Calibri"/>
                <a:ea typeface="Calibri"/>
                <a:cs typeface="Calibri"/>
                <a:sym typeface="Calibri"/>
              </a:rPr>
              <a:t> features (</a:t>
            </a:r>
            <a:r>
              <a:rPr lang="en-GB" sz="2400">
                <a:solidFill>
                  <a:srgbClr val="000000"/>
                </a:solidFill>
                <a:latin typeface="Calibri"/>
                <a:ea typeface="Calibri"/>
                <a:cs typeface="Calibri"/>
                <a:sym typeface="Calibri"/>
              </a:rPr>
              <a:t>Assessment Type, Assessment    Value, Tax Class, Area, Year)</a:t>
            </a:r>
            <a:endParaRPr sz="2400">
              <a:solidFill>
                <a:srgbClr val="000000"/>
              </a:solidFill>
              <a:latin typeface="Calibri"/>
              <a:ea typeface="Calibri"/>
              <a:cs typeface="Calibri"/>
              <a:sym typeface="Calibri"/>
            </a:endParaRPr>
          </a:p>
          <a:p>
            <a:pPr indent="-381000" lvl="0" marL="457200" rtl="0" algn="l">
              <a:lnSpc>
                <a:spcPct val="100000"/>
              </a:lnSpc>
              <a:spcBef>
                <a:spcPts val="5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Imputation: </a:t>
            </a:r>
            <a:endParaRPr sz="2400">
              <a:solidFill>
                <a:srgbClr val="000000"/>
              </a:solidFill>
              <a:latin typeface="Calibri"/>
              <a:ea typeface="Calibri"/>
              <a:cs typeface="Calibri"/>
              <a:sym typeface="Calibri"/>
            </a:endParaRPr>
          </a:p>
          <a:p>
            <a:pPr indent="-381000" lvl="1" marL="914400" rtl="0" algn="l">
              <a:lnSpc>
                <a:spcPct val="100000"/>
              </a:lnSpc>
              <a:spcBef>
                <a:spcPts val="5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1801 missing data, </a:t>
            </a:r>
            <a:r>
              <a:rPr lang="en-GB" sz="2400">
                <a:solidFill>
                  <a:srgbClr val="000000"/>
                </a:solidFill>
                <a:latin typeface="Calibri"/>
                <a:ea typeface="Calibri"/>
                <a:cs typeface="Calibri"/>
                <a:sym typeface="Calibri"/>
              </a:rPr>
              <a:t>292 removed</a:t>
            </a:r>
            <a:endParaRPr sz="2400">
              <a:solidFill>
                <a:srgbClr val="000000"/>
              </a:solidFill>
              <a:latin typeface="Calibri"/>
              <a:ea typeface="Calibri"/>
              <a:cs typeface="Calibri"/>
              <a:sym typeface="Calibri"/>
            </a:endParaRPr>
          </a:p>
          <a:p>
            <a:pPr indent="-381000" lvl="1" marL="914400" rtl="0" algn="l">
              <a:lnSpc>
                <a:spcPct val="100000"/>
              </a:lnSpc>
              <a:spcBef>
                <a:spcPts val="500"/>
              </a:spcBef>
              <a:spcAft>
                <a:spcPts val="0"/>
              </a:spcAft>
              <a:buClr>
                <a:srgbClr val="000000"/>
              </a:buClr>
              <a:buSzPts val="2400"/>
              <a:buFont typeface="Calibri"/>
              <a:buChar char="○"/>
            </a:pPr>
            <a:r>
              <a:rPr lang="en-GB" sz="2400">
                <a:solidFill>
                  <a:srgbClr val="000000"/>
                </a:solidFill>
                <a:latin typeface="Calibri"/>
                <a:ea typeface="Calibri"/>
                <a:cs typeface="Calibri"/>
                <a:sym typeface="Calibri"/>
              </a:rPr>
              <a:t>Tax Class + Area + Year</a:t>
            </a:r>
            <a:endParaRPr sz="2400">
              <a:solidFill>
                <a:srgbClr val="000000"/>
              </a:solidFill>
              <a:latin typeface="Calibri"/>
              <a:ea typeface="Calibri"/>
              <a:cs typeface="Calibri"/>
              <a:sym typeface="Calibri"/>
            </a:endParaRPr>
          </a:p>
          <a:p>
            <a:pPr indent="-381000" lvl="0" marL="457200" rtl="0" algn="l">
              <a:lnSpc>
                <a:spcPct val="100000"/>
              </a:lnSpc>
              <a:spcBef>
                <a:spcPts val="500"/>
              </a:spcBef>
              <a:spcAft>
                <a:spcPts val="500"/>
              </a:spcAft>
              <a:buClr>
                <a:srgbClr val="000000"/>
              </a:buClr>
              <a:buSzPts val="2400"/>
              <a:buFont typeface="Calibri"/>
              <a:buChar char="●"/>
            </a:pPr>
            <a:r>
              <a:rPr lang="en-GB" sz="2400">
                <a:solidFill>
                  <a:srgbClr val="000000"/>
                </a:solidFill>
                <a:latin typeface="Calibri"/>
                <a:ea typeface="Calibri"/>
                <a:cs typeface="Calibri"/>
                <a:sym typeface="Calibri"/>
              </a:rPr>
              <a:t>Aggregate: 283 groups * 9 features</a:t>
            </a:r>
            <a:endParaRPr sz="2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Data Description and Collection</a:t>
            </a:r>
            <a:endParaRPr sz="3600"/>
          </a:p>
        </p:txBody>
      </p:sp>
      <p:sp>
        <p:nvSpPr>
          <p:cNvPr id="163" name="Google Shape;163;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9"/>
          <p:cNvPicPr preferRelativeResize="0"/>
          <p:nvPr/>
        </p:nvPicPr>
        <p:blipFill>
          <a:blip r:embed="rId3">
            <a:alphaModFix/>
          </a:blip>
          <a:stretch>
            <a:fillRect/>
          </a:stretch>
        </p:blipFill>
        <p:spPr>
          <a:xfrm>
            <a:off x="95500" y="1135150"/>
            <a:ext cx="9048500" cy="3230200"/>
          </a:xfrm>
          <a:prstGeom prst="rect">
            <a:avLst/>
          </a:prstGeom>
          <a:noFill/>
          <a:ln>
            <a:noFill/>
          </a:ln>
        </p:spPr>
      </p:pic>
      <p:sp>
        <p:nvSpPr>
          <p:cNvPr id="165" name="Google Shape;165;p29"/>
          <p:cNvSpPr txBox="1"/>
          <p:nvPr/>
        </p:nvSpPr>
        <p:spPr>
          <a:xfrm>
            <a:off x="6518650" y="3014625"/>
            <a:ext cx="17190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27650" y="35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Calibri"/>
                <a:ea typeface="Calibri"/>
                <a:cs typeface="Calibri"/>
                <a:sym typeface="Calibri"/>
              </a:rPr>
              <a:t>Exploratory Data Analysis</a:t>
            </a:r>
            <a:endParaRPr sz="4800">
              <a:latin typeface="Calibri"/>
              <a:ea typeface="Calibri"/>
              <a:cs typeface="Calibri"/>
              <a:sym typeface="Calibri"/>
            </a:endParaRPr>
          </a:p>
        </p:txBody>
      </p:sp>
      <p:sp>
        <p:nvSpPr>
          <p:cNvPr id="171" name="Google Shape;171;p30"/>
          <p:cNvSpPr txBox="1"/>
          <p:nvPr/>
        </p:nvSpPr>
        <p:spPr>
          <a:xfrm>
            <a:off x="605500" y="1384500"/>
            <a:ext cx="8047200" cy="3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Calibri"/>
                <a:ea typeface="Calibri"/>
                <a:cs typeface="Calibri"/>
                <a:sym typeface="Calibri"/>
              </a:rPr>
              <a:t>Correlation between Mill Rate &amp; </a:t>
            </a:r>
            <a:r>
              <a:rPr i="1" lang="en-GB" sz="2400">
                <a:latin typeface="Calibri"/>
                <a:ea typeface="Calibri"/>
                <a:cs typeface="Calibri"/>
                <a:sym typeface="Calibri"/>
              </a:rPr>
              <a:t>Continuous</a:t>
            </a:r>
            <a:r>
              <a:rPr i="1" lang="en-GB" sz="2400">
                <a:latin typeface="Calibri"/>
                <a:ea typeface="Calibri"/>
                <a:cs typeface="Calibri"/>
                <a:sym typeface="Calibri"/>
              </a:rPr>
              <a:t> Variables</a:t>
            </a:r>
            <a:endParaRPr i="1" sz="2400">
              <a:latin typeface="Calibri"/>
              <a:ea typeface="Calibri"/>
              <a:cs typeface="Calibri"/>
              <a:sym typeface="Calibri"/>
            </a:endParaRPr>
          </a:p>
          <a:p>
            <a:pPr indent="0" lvl="0" marL="457200" rtl="0" algn="l">
              <a:spcBef>
                <a:spcPts val="0"/>
              </a:spcBef>
              <a:spcAft>
                <a:spcPts val="0"/>
              </a:spcAft>
              <a:buNone/>
            </a:pPr>
            <a:r>
              <a:rPr lang="en-GB" sz="2400" u="sng">
                <a:latin typeface="Calibri"/>
                <a:ea typeface="Calibri"/>
                <a:cs typeface="Calibri"/>
                <a:sym typeface="Calibri"/>
              </a:rPr>
              <a:t>No Clear Trend:</a:t>
            </a:r>
            <a:endParaRPr sz="2400" u="sng">
              <a:latin typeface="Calibri"/>
              <a:ea typeface="Calibri"/>
              <a:cs typeface="Calibri"/>
              <a:sym typeface="Calibri"/>
            </a:endParaRPr>
          </a:p>
          <a:p>
            <a:pPr indent="-381000" lvl="0" marL="914400" rtl="0" algn="l">
              <a:spcBef>
                <a:spcPts val="0"/>
              </a:spcBef>
              <a:spcAft>
                <a:spcPts val="0"/>
              </a:spcAft>
              <a:buSzPts val="2400"/>
              <a:buFont typeface="Calibri"/>
              <a:buChar char="●"/>
            </a:pPr>
            <a:r>
              <a:rPr lang="en-GB" sz="2400">
                <a:latin typeface="Calibri"/>
                <a:ea typeface="Calibri"/>
                <a:cs typeface="Calibri"/>
                <a:sym typeface="Calibri"/>
              </a:rPr>
              <a:t>Number of Properties</a:t>
            </a:r>
            <a:endParaRPr sz="2400" u="sng">
              <a:latin typeface="Calibri"/>
              <a:ea typeface="Calibri"/>
              <a:cs typeface="Calibri"/>
              <a:sym typeface="Calibri"/>
            </a:endParaRPr>
          </a:p>
          <a:p>
            <a:pPr indent="-381000" lvl="0" marL="914400" rtl="0" algn="l">
              <a:spcBef>
                <a:spcPts val="0"/>
              </a:spcBef>
              <a:spcAft>
                <a:spcPts val="0"/>
              </a:spcAft>
              <a:buSzPts val="2400"/>
              <a:buFont typeface="Calibri"/>
              <a:buChar char="●"/>
            </a:pPr>
            <a:r>
              <a:rPr lang="en-GB" sz="2400">
                <a:latin typeface="Calibri"/>
                <a:ea typeface="Calibri"/>
                <a:cs typeface="Calibri"/>
                <a:sym typeface="Calibri"/>
              </a:rPr>
              <a:t>Municipal Budgets</a:t>
            </a:r>
            <a:endParaRPr sz="2400">
              <a:latin typeface="Calibri"/>
              <a:ea typeface="Calibri"/>
              <a:cs typeface="Calibri"/>
              <a:sym typeface="Calibri"/>
            </a:endParaRPr>
          </a:p>
          <a:p>
            <a:pPr indent="-381000" lvl="0" marL="914400" rtl="0" algn="l">
              <a:spcBef>
                <a:spcPts val="0"/>
              </a:spcBef>
              <a:spcAft>
                <a:spcPts val="0"/>
              </a:spcAft>
              <a:buSzPts val="2400"/>
              <a:buFont typeface="Calibri"/>
              <a:buChar char="●"/>
            </a:pPr>
            <a:r>
              <a:rPr lang="en-GB" sz="2400">
                <a:latin typeface="Calibri"/>
                <a:ea typeface="Calibri"/>
                <a:cs typeface="Calibri"/>
                <a:sym typeface="Calibri"/>
              </a:rPr>
              <a:t>Total Assessment Value</a:t>
            </a:r>
            <a:endParaRPr sz="2400">
              <a:latin typeface="Calibri"/>
              <a:ea typeface="Calibri"/>
              <a:cs typeface="Calibri"/>
              <a:sym typeface="Calibri"/>
            </a:endParaRPr>
          </a:p>
          <a:p>
            <a:pPr indent="-381000" lvl="1" marL="1828800" rtl="0" algn="l">
              <a:spcBef>
                <a:spcPts val="0"/>
              </a:spcBef>
              <a:spcAft>
                <a:spcPts val="0"/>
              </a:spcAft>
              <a:buSzPts val="2400"/>
              <a:buFont typeface="Calibri"/>
              <a:buChar char="○"/>
            </a:pPr>
            <a:r>
              <a:rPr lang="en-GB" sz="2400">
                <a:latin typeface="Calibri"/>
                <a:ea typeface="Calibri"/>
                <a:cs typeface="Calibri"/>
                <a:sym typeface="Calibri"/>
              </a:rPr>
              <a:t>Total Land Value</a:t>
            </a:r>
            <a:endParaRPr sz="2400">
              <a:latin typeface="Calibri"/>
              <a:ea typeface="Calibri"/>
              <a:cs typeface="Calibri"/>
              <a:sym typeface="Calibri"/>
            </a:endParaRPr>
          </a:p>
          <a:p>
            <a:pPr indent="-381000" lvl="1" marL="1828800" rtl="0" algn="l">
              <a:spcBef>
                <a:spcPts val="0"/>
              </a:spcBef>
              <a:spcAft>
                <a:spcPts val="0"/>
              </a:spcAft>
              <a:buSzPts val="2400"/>
              <a:buFont typeface="Calibri"/>
              <a:buChar char="○"/>
            </a:pPr>
            <a:r>
              <a:rPr lang="en-GB" sz="2400">
                <a:latin typeface="Calibri"/>
                <a:ea typeface="Calibri"/>
                <a:cs typeface="Calibri"/>
                <a:sym typeface="Calibri"/>
              </a:rPr>
              <a:t>Total Improvement Value</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0" y="0"/>
            <a:ext cx="9092548"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(EDA Graphs)</a:t>
            </a:r>
            <a:endParaRPr/>
          </a:p>
        </p:txBody>
      </p:sp>
      <p:sp>
        <p:nvSpPr>
          <p:cNvPr id="182" name="Google Shape;18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32"/>
          <p:cNvPicPr preferRelativeResize="0"/>
          <p:nvPr/>
        </p:nvPicPr>
        <p:blipFill>
          <a:blip r:embed="rId3">
            <a:alphaModFix/>
          </a:blip>
          <a:stretch>
            <a:fillRect/>
          </a:stretch>
        </p:blipFill>
        <p:spPr>
          <a:xfrm>
            <a:off x="0" y="-76200"/>
            <a:ext cx="9143998" cy="521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