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MpnmQAKASSnVLJc+zzplT/xmY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75DE92-FCE5-43A7-A0AC-820362EB2E57}">
  <a:tblStyle styleId="{C975DE92-FCE5-43A7-A0AC-820362EB2E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안녕하십니까 발표를 맡게 된 3조 OOO 입니다. 발표주제는 " </a:t>
            </a:r>
            <a:r>
              <a:rPr lang="ko-KR"/>
              <a:t>마스크 수요예측을 통한 유통관리</a:t>
            </a:r>
            <a:r>
              <a:rPr lang="ko-KR"/>
              <a:t>" 입니다. 그럼 발표를 시작하겠습니다.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6ce941eb7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b6ce941eb7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추진배경에 대해 말씀드리겠습니다.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b6ce941eb7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24c278768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b24c278768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b24c278768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24c278768_1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b24c278768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b24c278768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24c278768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b24c278768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b24c278768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6dd1246ad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b6dd1246ad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월평균 마스크 판매량이 집중판매기간과 아닌기간에서 판매량이 4배~6배의 차이를 보인다.</a:t>
            </a:r>
            <a:endParaRPr/>
          </a:p>
        </p:txBody>
      </p:sp>
      <p:sp>
        <p:nvSpPr>
          <p:cNvPr id="251" name="Google Shape;251;g1b6dd1246ad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추진배경을 바탕으로 도출된 문제해결 방안에 대해 말씀드리겠습니다.</a:t>
            </a:r>
            <a:endParaRPr/>
          </a:p>
        </p:txBody>
      </p:sp>
      <p:sp>
        <p:nvSpPr>
          <p:cNvPr id="266" name="Google Shape;26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8c8767af3_1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1b8c8767af3_1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1b8c8767af3_1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24c278768_1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b24c278768_1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b24c278768_1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6ce941eb7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b6ce941eb7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왜 holt-winter 사용했는가?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ARIMA, holt, SES -&gt; SES, holt → ARIMA, holt-winter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이상치를 조절하는 다른 방법을 사용하여서 오차율을 줄임을 보여주는 건 어떠한가?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그래프의 오차를 줄이기 위해서 이상치를 조정해보았다.</a:t>
            </a:r>
            <a:endParaRPr/>
          </a:p>
        </p:txBody>
      </p:sp>
      <p:sp>
        <p:nvSpPr>
          <p:cNvPr id="301" name="Google Shape;301;g1b6ce941eb7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b6ce941eb7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b6ce941eb7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추진배경을 바탕으로 도출된 문제해결 방안에 대해 말씀드리겠습니다.</a:t>
            </a:r>
            <a:endParaRPr/>
          </a:p>
        </p:txBody>
      </p:sp>
      <p:sp>
        <p:nvSpPr>
          <p:cNvPr id="311" name="Google Shape;311;g1b6ce941eb7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8c8767af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b8c8767a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1b8c8767af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b8c8767af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b8c8767af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1b8c8767af3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추진배경에 대해 말씀드리겠습니다.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6ce941eb7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b6ce941eb7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b6ce941eb7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8c8767af3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b8c8767af3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b8c8767af3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6ce941eb7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b6ce941eb7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b6ce941eb7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B8A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294844" y="2187639"/>
            <a:ext cx="9602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ko-KR" sz="6600" u="none" cap="none" strike="noStrike">
                <a:solidFill>
                  <a:srgbClr val="655D5B"/>
                </a:solidFill>
                <a:latin typeface="Arial"/>
                <a:ea typeface="Arial"/>
                <a:cs typeface="Arial"/>
                <a:sym typeface="Arial"/>
              </a:rPr>
              <a:t>마스크 수요 예측을 통한 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ko-KR" sz="6600" u="none" cap="none" strike="noStrike">
                <a:solidFill>
                  <a:srgbClr val="655D5B"/>
                </a:solidFill>
                <a:latin typeface="Arial"/>
                <a:ea typeface="Arial"/>
                <a:cs typeface="Arial"/>
                <a:sym typeface="Arial"/>
              </a:rPr>
              <a:t>유통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B8A9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g1b6ce941eb7_0_67"/>
          <p:cNvGrpSpPr/>
          <p:nvPr/>
        </p:nvGrpSpPr>
        <p:grpSpPr>
          <a:xfrm>
            <a:off x="1498829" y="1079058"/>
            <a:ext cx="9194380" cy="3771000"/>
            <a:chOff x="1103979" y="1282258"/>
            <a:chExt cx="9194380" cy="3771000"/>
          </a:xfrm>
        </p:grpSpPr>
        <p:sp>
          <p:nvSpPr>
            <p:cNvPr id="201" name="Google Shape;201;g1b6ce941eb7_0_67"/>
            <p:cNvSpPr txBox="1"/>
            <p:nvPr/>
          </p:nvSpPr>
          <p:spPr>
            <a:xfrm>
              <a:off x="110397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00"/>
                <a:buFont typeface="Arial"/>
                <a:buNone/>
              </a:pPr>
              <a:r>
                <a:rPr b="0" i="0" lang="ko-KR" sz="2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0" i="0" sz="2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1b6ce941eb7_0_67"/>
            <p:cNvSpPr txBox="1"/>
            <p:nvPr/>
          </p:nvSpPr>
          <p:spPr>
            <a:xfrm>
              <a:off x="926245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00"/>
                <a:buFont typeface="Arial"/>
                <a:buNone/>
              </a:pPr>
              <a:r>
                <a:rPr b="0" i="0" lang="ko-KR" sz="2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2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g1b6ce941eb7_0_67"/>
          <p:cNvSpPr txBox="1"/>
          <p:nvPr/>
        </p:nvSpPr>
        <p:spPr>
          <a:xfrm>
            <a:off x="4310859" y="2367002"/>
            <a:ext cx="3570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ko-KR" sz="6600">
                <a:solidFill>
                  <a:schemeClr val="lt1"/>
                </a:solidFill>
              </a:rPr>
              <a:t>데이터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g1b24c278768_1_7"/>
          <p:cNvCxnSpPr/>
          <p:nvPr/>
        </p:nvCxnSpPr>
        <p:spPr>
          <a:xfrm>
            <a:off x="632460" y="685854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g1b24c278768_1_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1b24c278768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75" y="820000"/>
            <a:ext cx="3986600" cy="26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b24c278768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324" y="3021042"/>
            <a:ext cx="3867525" cy="2567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b24c278768_1_7"/>
          <p:cNvSpPr/>
          <p:nvPr/>
        </p:nvSpPr>
        <p:spPr>
          <a:xfrm>
            <a:off x="78193" y="5689601"/>
            <a:ext cx="12105300" cy="11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대기오염 물질이 증가할수록 미세먼지의 농도 증가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1b24c278768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24" y="869738"/>
            <a:ext cx="3867524" cy="2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b24c278768_1_7"/>
          <p:cNvSpPr txBox="1"/>
          <p:nvPr/>
        </p:nvSpPr>
        <p:spPr>
          <a:xfrm>
            <a:off x="622300" y="147400"/>
            <a:ext cx="18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400">
                <a:solidFill>
                  <a:srgbClr val="554F4D"/>
                </a:solidFill>
              </a:rPr>
              <a:t>데이터 분석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b24c278768_1_7"/>
          <p:cNvSpPr txBox="1"/>
          <p:nvPr/>
        </p:nvSpPr>
        <p:spPr>
          <a:xfrm>
            <a:off x="1871775" y="3448075"/>
            <a:ext cx="17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일산화탄소 농도</a:t>
            </a:r>
            <a:endParaRPr/>
          </a:p>
        </p:txBody>
      </p:sp>
      <p:sp>
        <p:nvSpPr>
          <p:cNvPr id="217" name="Google Shape;217;g1b24c278768_1_7"/>
          <p:cNvSpPr txBox="1"/>
          <p:nvPr/>
        </p:nvSpPr>
        <p:spPr>
          <a:xfrm>
            <a:off x="6595900" y="4798450"/>
            <a:ext cx="15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이산화질소 농도</a:t>
            </a:r>
            <a:endParaRPr/>
          </a:p>
        </p:txBody>
      </p:sp>
      <p:sp>
        <p:nvSpPr>
          <p:cNvPr id="218" name="Google Shape;218;g1b24c278768_1_7"/>
          <p:cNvSpPr txBox="1"/>
          <p:nvPr/>
        </p:nvSpPr>
        <p:spPr>
          <a:xfrm>
            <a:off x="9527550" y="3497825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아황산가스 농도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g1b24c278768_1_102"/>
          <p:cNvCxnSpPr/>
          <p:nvPr/>
        </p:nvCxnSpPr>
        <p:spPr>
          <a:xfrm>
            <a:off x="632460" y="685854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g1b24c278768_1_102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1b24c278768_1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070" y="1088169"/>
            <a:ext cx="514350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b24c278768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820" y="1088175"/>
            <a:ext cx="51435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b24c278768_1_102"/>
          <p:cNvSpPr/>
          <p:nvPr/>
        </p:nvSpPr>
        <p:spPr>
          <a:xfrm>
            <a:off x="78193" y="5689601"/>
            <a:ext cx="12105300" cy="11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미세먼지 농도도 특정 시기에 상승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b24c278768_1_102"/>
          <p:cNvSpPr txBox="1"/>
          <p:nvPr/>
        </p:nvSpPr>
        <p:spPr>
          <a:xfrm>
            <a:off x="622300" y="147400"/>
            <a:ext cx="18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400">
                <a:solidFill>
                  <a:srgbClr val="554F4D"/>
                </a:solidFill>
              </a:rPr>
              <a:t>데이터 분석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b24c278768_1_102"/>
          <p:cNvSpPr/>
          <p:nvPr/>
        </p:nvSpPr>
        <p:spPr>
          <a:xfrm>
            <a:off x="1670850" y="1171950"/>
            <a:ext cx="935100" cy="168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b24c278768_1_102"/>
          <p:cNvSpPr/>
          <p:nvPr/>
        </p:nvSpPr>
        <p:spPr>
          <a:xfrm>
            <a:off x="3541225" y="2130150"/>
            <a:ext cx="1511400" cy="168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b24c278768_1_102"/>
          <p:cNvSpPr/>
          <p:nvPr/>
        </p:nvSpPr>
        <p:spPr>
          <a:xfrm>
            <a:off x="8775525" y="1733925"/>
            <a:ext cx="1511400" cy="225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b24c278768_1_102"/>
          <p:cNvSpPr/>
          <p:nvPr/>
        </p:nvSpPr>
        <p:spPr>
          <a:xfrm>
            <a:off x="6995150" y="1171875"/>
            <a:ext cx="623400" cy="175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b24c278768_1_102"/>
          <p:cNvSpPr/>
          <p:nvPr/>
        </p:nvSpPr>
        <p:spPr>
          <a:xfrm>
            <a:off x="78193" y="5689601"/>
            <a:ext cx="12105300" cy="11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미세먼지와 마스크 판매량의 연관성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g1b24c278768_1_34"/>
          <p:cNvCxnSpPr/>
          <p:nvPr/>
        </p:nvCxnSpPr>
        <p:spPr>
          <a:xfrm>
            <a:off x="632460" y="685854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g1b24c278768_1_3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b24c278768_1_34"/>
          <p:cNvSpPr txBox="1"/>
          <p:nvPr/>
        </p:nvSpPr>
        <p:spPr>
          <a:xfrm>
            <a:off x="622300" y="147400"/>
            <a:ext cx="18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400">
                <a:solidFill>
                  <a:srgbClr val="554F4D"/>
                </a:solidFill>
              </a:rPr>
              <a:t>데이터 분석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1b24c278768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475" y="776825"/>
            <a:ext cx="9741041" cy="474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b24c278768_1_34"/>
          <p:cNvSpPr/>
          <p:nvPr/>
        </p:nvSpPr>
        <p:spPr>
          <a:xfrm>
            <a:off x="78193" y="5689601"/>
            <a:ext cx="12105300" cy="11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미세먼지와 마스크 판매량의 연관성 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b24c278768_1_34"/>
          <p:cNvSpPr/>
          <p:nvPr/>
        </p:nvSpPr>
        <p:spPr>
          <a:xfrm>
            <a:off x="2630975" y="885175"/>
            <a:ext cx="935100" cy="168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b24c278768_1_34"/>
          <p:cNvSpPr/>
          <p:nvPr/>
        </p:nvSpPr>
        <p:spPr>
          <a:xfrm>
            <a:off x="5538550" y="1083600"/>
            <a:ext cx="1549500" cy="207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b24c278768_1_34"/>
          <p:cNvSpPr/>
          <p:nvPr/>
        </p:nvSpPr>
        <p:spPr>
          <a:xfrm>
            <a:off x="8673775" y="2596200"/>
            <a:ext cx="1620900" cy="168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g1b6dd1246ad_2_0"/>
          <p:cNvCxnSpPr/>
          <p:nvPr/>
        </p:nvCxnSpPr>
        <p:spPr>
          <a:xfrm>
            <a:off x="632460" y="685854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g1b6dd1246ad_2_0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b6dd1246ad_2_0"/>
          <p:cNvSpPr/>
          <p:nvPr/>
        </p:nvSpPr>
        <p:spPr>
          <a:xfrm>
            <a:off x="78193" y="5689601"/>
            <a:ext cx="12105300" cy="11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 재고관리를 위한 수요량 예측 필요성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b6dd1246ad_2_0"/>
          <p:cNvSpPr txBox="1"/>
          <p:nvPr/>
        </p:nvSpPr>
        <p:spPr>
          <a:xfrm>
            <a:off x="622300" y="147400"/>
            <a:ext cx="18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400">
                <a:solidFill>
                  <a:srgbClr val="554F4D"/>
                </a:solidFill>
              </a:rPr>
              <a:t>데이터 분석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1b6dd1246ad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25" y="658162"/>
            <a:ext cx="11777751" cy="23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b6dd1246ad_2_0"/>
          <p:cNvSpPr/>
          <p:nvPr/>
        </p:nvSpPr>
        <p:spPr>
          <a:xfrm>
            <a:off x="1468200" y="762600"/>
            <a:ext cx="1353900" cy="140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b6dd1246ad_2_0"/>
          <p:cNvSpPr/>
          <p:nvPr/>
        </p:nvSpPr>
        <p:spPr>
          <a:xfrm>
            <a:off x="5631325" y="1020975"/>
            <a:ext cx="1773300" cy="108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b6dd1246ad_2_0"/>
          <p:cNvSpPr/>
          <p:nvPr/>
        </p:nvSpPr>
        <p:spPr>
          <a:xfrm>
            <a:off x="9857975" y="1412250"/>
            <a:ext cx="1274700" cy="111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g1b6dd1246ad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1300" y="2895225"/>
            <a:ext cx="2907525" cy="26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b6dd1246ad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0425" y="2854350"/>
            <a:ext cx="4112669" cy="274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B8A9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9"/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269" name="Google Shape;269;p9"/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00"/>
                <a:buFont typeface="Arial"/>
                <a:buNone/>
              </a:pPr>
              <a:r>
                <a:rPr b="0" i="0" lang="ko-KR" sz="2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0" i="0" sz="2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00"/>
                <a:buFont typeface="Arial"/>
                <a:buNone/>
              </a:pPr>
              <a:r>
                <a:rPr b="0" i="0" lang="ko-KR" sz="2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2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9"/>
          <p:cNvSpPr txBox="1"/>
          <p:nvPr/>
        </p:nvSpPr>
        <p:spPr>
          <a:xfrm>
            <a:off x="4310895" y="2722602"/>
            <a:ext cx="357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ko-KR" sz="6600">
                <a:solidFill>
                  <a:schemeClr val="lt1"/>
                </a:solidFill>
              </a:rPr>
              <a:t>모델링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g1b8c8767af3_1_39"/>
          <p:cNvCxnSpPr/>
          <p:nvPr/>
        </p:nvCxnSpPr>
        <p:spPr>
          <a:xfrm>
            <a:off x="622300" y="811918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g1b8c8767af3_1_39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b8c8767af3_1_39"/>
          <p:cNvSpPr/>
          <p:nvPr/>
        </p:nvSpPr>
        <p:spPr>
          <a:xfrm>
            <a:off x="4818000" y="1264125"/>
            <a:ext cx="2556000" cy="50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>
                <a:solidFill>
                  <a:schemeClr val="lt1"/>
                </a:solidFill>
              </a:rPr>
              <a:t>머신러닝 불가능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b8c8767af3_1_39"/>
          <p:cNvSpPr txBox="1"/>
          <p:nvPr/>
        </p:nvSpPr>
        <p:spPr>
          <a:xfrm>
            <a:off x="621938" y="222194"/>
            <a:ext cx="16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400">
                <a:solidFill>
                  <a:srgbClr val="554F4D"/>
                </a:solidFill>
              </a:rPr>
              <a:t>모델링</a:t>
            </a:r>
            <a:endParaRPr b="1" sz="2400">
              <a:solidFill>
                <a:srgbClr val="554F4D"/>
              </a:solidFill>
            </a:endParaRPr>
          </a:p>
        </p:txBody>
      </p:sp>
      <p:sp>
        <p:nvSpPr>
          <p:cNvPr id="281" name="Google Shape;281;g1b8c8767af3_1_39"/>
          <p:cNvSpPr/>
          <p:nvPr/>
        </p:nvSpPr>
        <p:spPr>
          <a:xfrm>
            <a:off x="621950" y="1264125"/>
            <a:ext cx="2556000" cy="50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2800">
                <a:solidFill>
                  <a:schemeClr val="lt1"/>
                </a:solidFill>
              </a:rPr>
              <a:t>판매량 데이터 시간에 따른 연관성 확인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b8c8767af3_1_39"/>
          <p:cNvSpPr/>
          <p:nvPr/>
        </p:nvSpPr>
        <p:spPr>
          <a:xfrm>
            <a:off x="3528750" y="3566150"/>
            <a:ext cx="1059900" cy="9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b8c8767af3_1_39"/>
          <p:cNvSpPr/>
          <p:nvPr/>
        </p:nvSpPr>
        <p:spPr>
          <a:xfrm>
            <a:off x="9170325" y="1264125"/>
            <a:ext cx="2556000" cy="50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>
                <a:solidFill>
                  <a:schemeClr val="lt1"/>
                </a:solidFill>
              </a:rPr>
              <a:t>시계열 모델 </a:t>
            </a:r>
            <a:r>
              <a:rPr lang="ko-KR" sz="3000">
                <a:solidFill>
                  <a:schemeClr val="lt1"/>
                </a:solidFill>
              </a:rPr>
              <a:t>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1b8c8767af3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139" y="1469363"/>
            <a:ext cx="1498374" cy="149837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b8c8767af3_1_39"/>
          <p:cNvSpPr/>
          <p:nvPr/>
        </p:nvSpPr>
        <p:spPr>
          <a:xfrm>
            <a:off x="7881075" y="3566150"/>
            <a:ext cx="1059900" cy="9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g1b8c8767af3_1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462" y="1440975"/>
            <a:ext cx="1316975" cy="1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b8c8767af3_1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6809" y="1469375"/>
            <a:ext cx="1498374" cy="14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g1b24c278768_1_196"/>
          <p:cNvCxnSpPr/>
          <p:nvPr/>
        </p:nvCxnSpPr>
        <p:spPr>
          <a:xfrm>
            <a:off x="632460" y="685854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g1b24c278768_1_19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1b24c278768_1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5" y="1296088"/>
            <a:ext cx="10895799" cy="37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b24c278768_1_196"/>
          <p:cNvSpPr/>
          <p:nvPr/>
        </p:nvSpPr>
        <p:spPr>
          <a:xfrm>
            <a:off x="78193" y="5689601"/>
            <a:ext cx="12105300" cy="11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최초 </a:t>
            </a:r>
            <a:r>
              <a:rPr lang="ko-KR" sz="3200">
                <a:solidFill>
                  <a:schemeClr val="lt1"/>
                </a:solidFill>
              </a:rPr>
              <a:t>시계열 모델(holt-winter) 예측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b24c278768_1_196"/>
          <p:cNvSpPr txBox="1"/>
          <p:nvPr/>
        </p:nvSpPr>
        <p:spPr>
          <a:xfrm>
            <a:off x="622300" y="147400"/>
            <a:ext cx="18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400">
                <a:solidFill>
                  <a:srgbClr val="554F4D"/>
                </a:solidFill>
              </a:rPr>
              <a:t>모델링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g1b6ce941eb7_0_137"/>
          <p:cNvCxnSpPr/>
          <p:nvPr/>
        </p:nvCxnSpPr>
        <p:spPr>
          <a:xfrm>
            <a:off x="632460" y="685854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g1b6ce941eb7_0_13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b6ce941eb7_0_137"/>
          <p:cNvSpPr/>
          <p:nvPr/>
        </p:nvSpPr>
        <p:spPr>
          <a:xfrm>
            <a:off x="78193" y="5689601"/>
            <a:ext cx="12105300" cy="11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이상치와 train 데이터를 조절한 예측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b6ce941eb7_0_137"/>
          <p:cNvSpPr txBox="1"/>
          <p:nvPr/>
        </p:nvSpPr>
        <p:spPr>
          <a:xfrm>
            <a:off x="622300" y="147400"/>
            <a:ext cx="18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400">
                <a:solidFill>
                  <a:srgbClr val="554F4D"/>
                </a:solidFill>
              </a:rPr>
              <a:t>모델링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g1b6ce941eb7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95" y="761500"/>
            <a:ext cx="11800507" cy="421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B8A9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g1b6ce941eb7_0_25"/>
          <p:cNvGrpSpPr/>
          <p:nvPr/>
        </p:nvGrpSpPr>
        <p:grpSpPr>
          <a:xfrm>
            <a:off x="1498829" y="1079058"/>
            <a:ext cx="9194380" cy="3771000"/>
            <a:chOff x="1103979" y="1282258"/>
            <a:chExt cx="9194380" cy="3771000"/>
          </a:xfrm>
        </p:grpSpPr>
        <p:sp>
          <p:nvSpPr>
            <p:cNvPr id="314" name="Google Shape;314;g1b6ce941eb7_0_25"/>
            <p:cNvSpPr txBox="1"/>
            <p:nvPr/>
          </p:nvSpPr>
          <p:spPr>
            <a:xfrm>
              <a:off x="110397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00"/>
                <a:buFont typeface="Arial"/>
                <a:buNone/>
              </a:pPr>
              <a:r>
                <a:rPr b="0" i="0" lang="ko-KR" sz="2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0" i="0" sz="2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1b6ce941eb7_0_25"/>
            <p:cNvSpPr txBox="1"/>
            <p:nvPr/>
          </p:nvSpPr>
          <p:spPr>
            <a:xfrm>
              <a:off x="9262459" y="1282258"/>
              <a:ext cx="1035900" cy="3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00"/>
                <a:buFont typeface="Arial"/>
                <a:buNone/>
              </a:pPr>
              <a:r>
                <a:rPr b="0" i="0" lang="ko-KR" sz="2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2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g1b6ce941eb7_0_25"/>
          <p:cNvSpPr txBox="1"/>
          <p:nvPr/>
        </p:nvSpPr>
        <p:spPr>
          <a:xfrm>
            <a:off x="3737702" y="2610275"/>
            <a:ext cx="471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ko-KR" sz="6600">
                <a:solidFill>
                  <a:schemeClr val="lt1"/>
                </a:solidFill>
              </a:rPr>
              <a:t>요약정리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F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1338490" y="2208022"/>
            <a:ext cx="45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0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173901" y="2254189"/>
            <a:ext cx="1826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추진배경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622300" y="1143000"/>
            <a:ext cx="570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/>
        </p:nvSpPr>
        <p:spPr>
          <a:xfrm>
            <a:off x="1338490" y="3600390"/>
            <a:ext cx="45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0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173901" y="3646557"/>
            <a:ext cx="1826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해결방안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338490" y="4992758"/>
            <a:ext cx="45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0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173901" y="5038925"/>
            <a:ext cx="1826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83618" y="413437"/>
            <a:ext cx="1005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330630" y="0"/>
            <a:ext cx="5487900" cy="6858000"/>
          </a:xfrm>
          <a:prstGeom prst="rect">
            <a:avLst/>
          </a:prstGeom>
          <a:solidFill>
            <a:srgbClr val="F5E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666" y="821110"/>
            <a:ext cx="5215780" cy="521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14"/>
          <p:cNvCxnSpPr/>
          <p:nvPr/>
        </p:nvCxnSpPr>
        <p:spPr>
          <a:xfrm>
            <a:off x="622300" y="811918"/>
            <a:ext cx="115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" name="Google Shape;323;p14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4818000" y="1264125"/>
            <a:ext cx="2556000" cy="50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>
                <a:solidFill>
                  <a:schemeClr val="lt1"/>
                </a:solidFill>
              </a:rPr>
              <a:t>시계열 모델을 통해 재고관리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4"/>
          <p:cNvSpPr txBox="1"/>
          <p:nvPr/>
        </p:nvSpPr>
        <p:spPr>
          <a:xfrm>
            <a:off x="621938" y="222194"/>
            <a:ext cx="16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400">
                <a:solidFill>
                  <a:srgbClr val="554F4D"/>
                </a:solidFill>
              </a:rPr>
              <a:t>요약정리</a:t>
            </a:r>
            <a:endParaRPr b="1" sz="2400">
              <a:solidFill>
                <a:srgbClr val="554F4D"/>
              </a:solidFill>
            </a:endParaRPr>
          </a:p>
        </p:txBody>
      </p:sp>
      <p:pic>
        <p:nvPicPr>
          <p:cNvPr id="326" name="Google Shape;3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13" y="1371100"/>
            <a:ext cx="1316975" cy="1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4"/>
          <p:cNvSpPr/>
          <p:nvPr/>
        </p:nvSpPr>
        <p:spPr>
          <a:xfrm>
            <a:off x="621950" y="1264125"/>
            <a:ext cx="2556000" cy="50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>
                <a:solidFill>
                  <a:schemeClr val="lt1"/>
                </a:solidFill>
              </a:rPr>
              <a:t>판매량 데이터가 급증하는 시기가 존재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9014050" y="1264125"/>
            <a:ext cx="2556000" cy="50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>
                <a:solidFill>
                  <a:schemeClr val="lt1"/>
                </a:solidFill>
              </a:rPr>
              <a:t>재고관리를 통해 효율적인 유통관리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875" y="1340313"/>
            <a:ext cx="1378550" cy="1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47675" y="1340325"/>
            <a:ext cx="1316975" cy="1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4"/>
          <p:cNvSpPr/>
          <p:nvPr/>
        </p:nvSpPr>
        <p:spPr>
          <a:xfrm>
            <a:off x="3528750" y="3566150"/>
            <a:ext cx="1059900" cy="9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4"/>
          <p:cNvSpPr/>
          <p:nvPr/>
        </p:nvSpPr>
        <p:spPr>
          <a:xfrm>
            <a:off x="7664075" y="3566150"/>
            <a:ext cx="1059900" cy="9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g1b8c8767af3_0_0"/>
          <p:cNvCxnSpPr/>
          <p:nvPr/>
        </p:nvCxnSpPr>
        <p:spPr>
          <a:xfrm>
            <a:off x="622300" y="811918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g1b8c8767af3_0_0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b8c8767af3_0_0"/>
          <p:cNvSpPr txBox="1"/>
          <p:nvPr/>
        </p:nvSpPr>
        <p:spPr>
          <a:xfrm>
            <a:off x="621938" y="222194"/>
            <a:ext cx="16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400">
                <a:solidFill>
                  <a:srgbClr val="554F4D"/>
                </a:solidFill>
              </a:rPr>
              <a:t>요약정리</a:t>
            </a:r>
            <a:endParaRPr b="1" sz="2400">
              <a:solidFill>
                <a:srgbClr val="554F4D"/>
              </a:solidFill>
            </a:endParaRPr>
          </a:p>
        </p:txBody>
      </p:sp>
      <p:grpSp>
        <p:nvGrpSpPr>
          <p:cNvPr id="341" name="Google Shape;341;g1b8c8767af3_0_0"/>
          <p:cNvGrpSpPr/>
          <p:nvPr/>
        </p:nvGrpSpPr>
        <p:grpSpPr>
          <a:xfrm>
            <a:off x="460227" y="1308870"/>
            <a:ext cx="6489466" cy="4996650"/>
            <a:chOff x="460227" y="1308870"/>
            <a:chExt cx="6489466" cy="4996650"/>
          </a:xfrm>
        </p:grpSpPr>
        <p:pic>
          <p:nvPicPr>
            <p:cNvPr id="342" name="Google Shape;342;g1b8c8767af3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0227" y="1308870"/>
              <a:ext cx="6489466" cy="4996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g1b8c8767af3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48750" y="3150775"/>
              <a:ext cx="1747874" cy="701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g1b8c8767af3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2300" y="3852625"/>
              <a:ext cx="3531949" cy="76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g1b8c8767af3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06375" y="3852625"/>
              <a:ext cx="1747875" cy="461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g1b8c8767af3_0_0"/>
          <p:cNvSpPr txBox="1"/>
          <p:nvPr/>
        </p:nvSpPr>
        <p:spPr>
          <a:xfrm>
            <a:off x="8330850" y="2654225"/>
            <a:ext cx="37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b8c8767af3_0_0"/>
          <p:cNvSpPr txBox="1"/>
          <p:nvPr/>
        </p:nvSpPr>
        <p:spPr>
          <a:xfrm>
            <a:off x="7129175" y="3253100"/>
            <a:ext cx="4745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총 준비 기간 : 12.09 ~ 12.14 (6일)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자료 조사 및 시각화 : 12.09 ~ 12.14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발표 자료 준비 : 12.13 ~ 12.14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g1b8c8767af3_0_24"/>
          <p:cNvCxnSpPr/>
          <p:nvPr/>
        </p:nvCxnSpPr>
        <p:spPr>
          <a:xfrm>
            <a:off x="622300" y="811918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g1b8c8767af3_0_2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b8c8767af3_0_24"/>
          <p:cNvSpPr txBox="1"/>
          <p:nvPr/>
        </p:nvSpPr>
        <p:spPr>
          <a:xfrm>
            <a:off x="621968" y="222200"/>
            <a:ext cx="39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400">
                <a:solidFill>
                  <a:srgbClr val="554F4D"/>
                </a:solidFill>
              </a:rPr>
              <a:t>프로젝트 팀 구성 및 역할</a:t>
            </a:r>
            <a:endParaRPr b="1" sz="2400">
              <a:solidFill>
                <a:srgbClr val="554F4D"/>
              </a:solidFill>
            </a:endParaRPr>
          </a:p>
        </p:txBody>
      </p:sp>
      <p:graphicFrame>
        <p:nvGraphicFramePr>
          <p:cNvPr id="356" name="Google Shape;356;g1b8c8767af3_0_24"/>
          <p:cNvGraphicFramePr/>
          <p:nvPr/>
        </p:nvGraphicFramePr>
        <p:xfrm>
          <a:off x="947738" y="1385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{C975DE92-FCE5-43A7-A0AC-820362EB2E57}</a:tableStyleId>
              </a:tblPr>
              <a:tblGrid>
                <a:gridCol w="3305175"/>
                <a:gridCol w="3305175"/>
                <a:gridCol w="3686175"/>
              </a:tblGrid>
              <a:tr h="809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FFFFFF"/>
                          </a:solidFill>
                        </a:rPr>
                        <a:t>훈련생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B8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FFFFFF"/>
                          </a:solidFill>
                        </a:rPr>
                        <a:t>역할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B8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solidFill>
                            <a:srgbClr val="FFFFFF"/>
                          </a:solidFill>
                        </a:rPr>
                        <a:t>담당업무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B8A9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박문수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팀장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기획, </a:t>
                      </a:r>
                      <a:r>
                        <a:rPr lang="ko-KR" sz="1800"/>
                        <a:t>PPT 제작 및 발표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유으뜸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팀원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시각화 및 </a:t>
                      </a:r>
                      <a:r>
                        <a:rPr lang="ko-KR" sz="1800"/>
                        <a:t>모델링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이동재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팀원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자료 조사 및 시각화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탁유진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팀원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자료 조사 및 PPT 제작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F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/>
        </p:nvSpPr>
        <p:spPr>
          <a:xfrm>
            <a:off x="3397989" y="2644170"/>
            <a:ext cx="539602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ko-KR" sz="96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96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B8A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"/>
          <p:cNvGrpSpPr/>
          <p:nvPr/>
        </p:nvGrpSpPr>
        <p:grpSpPr>
          <a:xfrm>
            <a:off x="1498829" y="1079058"/>
            <a:ext cx="9194380" cy="3770400"/>
            <a:chOff x="1103979" y="1282258"/>
            <a:chExt cx="9194380" cy="3770400"/>
          </a:xfrm>
        </p:grpSpPr>
        <p:sp>
          <p:nvSpPr>
            <p:cNvPr id="110" name="Google Shape;110;p3"/>
            <p:cNvSpPr txBox="1"/>
            <p:nvPr/>
          </p:nvSpPr>
          <p:spPr>
            <a:xfrm>
              <a:off x="1103979" y="1282258"/>
              <a:ext cx="1035900" cy="37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00"/>
                <a:buFont typeface="Arial"/>
                <a:buNone/>
              </a:pPr>
              <a:r>
                <a:rPr b="0" i="0" lang="ko-KR" sz="2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0" i="0" sz="2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9262459" y="1282258"/>
              <a:ext cx="1035900" cy="37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00"/>
                <a:buFont typeface="Arial"/>
                <a:buNone/>
              </a:pPr>
              <a:r>
                <a:rPr b="0" i="0" lang="ko-KR" sz="2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2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 txBox="1"/>
          <p:nvPr/>
        </p:nvSpPr>
        <p:spPr>
          <a:xfrm>
            <a:off x="4310896" y="2875002"/>
            <a:ext cx="35703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ko-KR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추진배경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622300" y="670614"/>
            <a:ext cx="115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4"/>
          <p:cNvSpPr txBox="1"/>
          <p:nvPr/>
        </p:nvSpPr>
        <p:spPr>
          <a:xfrm>
            <a:off x="622300" y="147394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추진배경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70" y="1284209"/>
            <a:ext cx="5391082" cy="92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241" y="2282516"/>
            <a:ext cx="5264711" cy="301204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78193" y="5689601"/>
            <a:ext cx="12105418" cy="11860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매년 대기오염물질 배출량이 증가하</a:t>
            </a:r>
            <a:r>
              <a:rPr lang="ko-KR" sz="3000">
                <a:solidFill>
                  <a:schemeClr val="lt1"/>
                </a:solidFill>
              </a:rPr>
              <a:t>여</a:t>
            </a:r>
            <a:r>
              <a:rPr b="0" i="0" lang="ko-K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대기오염이 심해짐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5214" y="1401126"/>
            <a:ext cx="4825372" cy="2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1115" y="1851126"/>
            <a:ext cx="5973574" cy="36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5"/>
          <p:cNvCxnSpPr/>
          <p:nvPr/>
        </p:nvCxnSpPr>
        <p:spPr>
          <a:xfrm>
            <a:off x="622300" y="685854"/>
            <a:ext cx="115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5"/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fwDOhxWb60S38dGU9WMXi2ZQzDroOjaLsShuhpeQtGwidZ_hxktZ-u7-2waNOAIez4aR2sLnqxohBhWogrcuRVJFmJuE6E8D1OduW9nhUMmSK0Cnosbh3aPu-D5gaFzWpexa_OIywdNn9zXm3llff94hsw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71" y="2018367"/>
            <a:ext cx="5056277" cy="351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833" y="812642"/>
            <a:ext cx="4590473" cy="1138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n80FY-lKkaOnOry2BySY6_q2I3CfuIqdAx50sjOMKaYEV7JYNM9RQre-n01oXdzuL1tyO8w9ySVk2TfQZNGeAjG_ODL3h0v5nZahWNTPlWmYaykR8Vn1GE9P-TO5WJzCgSxdPLk1Yb8Wgqz91VSe8i4d9Q" id="135" name="Google Shape;1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4050" y="1463319"/>
            <a:ext cx="6148070" cy="4069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7138872" y="1005741"/>
            <a:ext cx="35584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계절별 주요도시 미세먼지 농도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0" y="5689800"/>
            <a:ext cx="12192000" cy="11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>
                <a:solidFill>
                  <a:schemeClr val="lt1"/>
                </a:solidFill>
              </a:rPr>
              <a:t>계절별 주요도시의 높은 미세먼지의 농도가 몸에 많은 영향을 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622300" y="147394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추진배경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8"/>
          <p:cNvCxnSpPr/>
          <p:nvPr/>
        </p:nvCxnSpPr>
        <p:spPr>
          <a:xfrm>
            <a:off x="632460" y="685854"/>
            <a:ext cx="1156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8"/>
          <p:cNvSpPr/>
          <p:nvPr/>
        </p:nvSpPr>
        <p:spPr>
          <a:xfrm>
            <a:off x="-5" y="-900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22300" y="147394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추진배경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425" y="1265325"/>
            <a:ext cx="11569700" cy="384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427138" y="785436"/>
            <a:ext cx="3084601" cy="36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연간 판매량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67800" y="5689600"/>
            <a:ext cx="12124200" cy="11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자사의 데이터에서</a:t>
            </a: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마스크 </a:t>
            </a:r>
            <a:r>
              <a:rPr lang="ko-KR" sz="3200">
                <a:solidFill>
                  <a:schemeClr val="lt1"/>
                </a:solidFill>
              </a:rPr>
              <a:t>판매량이</a:t>
            </a: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>
                <a:solidFill>
                  <a:schemeClr val="lt1"/>
                </a:solidFill>
              </a:rPr>
              <a:t>급증하는 시기들이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2319250" y="1371475"/>
            <a:ext cx="1085100" cy="361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5863225" y="1371475"/>
            <a:ext cx="1620900" cy="361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>
            <a:off x="9825650" y="3029875"/>
            <a:ext cx="1374300" cy="195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g1b6ce941eb7_0_148"/>
          <p:cNvCxnSpPr/>
          <p:nvPr/>
        </p:nvCxnSpPr>
        <p:spPr>
          <a:xfrm>
            <a:off x="632460" y="685854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g1b6ce941eb7_0_14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b6ce941eb7_0_148"/>
          <p:cNvSpPr txBox="1"/>
          <p:nvPr/>
        </p:nvSpPr>
        <p:spPr>
          <a:xfrm>
            <a:off x="622300" y="147400"/>
            <a:ext cx="208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500">
                <a:solidFill>
                  <a:srgbClr val="554F4D"/>
                </a:solidFill>
              </a:rPr>
              <a:t>사용데이터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b6ce941eb7_0_148"/>
          <p:cNvSpPr/>
          <p:nvPr/>
        </p:nvSpPr>
        <p:spPr>
          <a:xfrm>
            <a:off x="67800" y="5689600"/>
            <a:ext cx="12124200" cy="11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머신러닝을 활용한 재고관리 적용 사례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1b6ce941eb7_0_148"/>
          <p:cNvPicPr preferRelativeResize="0"/>
          <p:nvPr/>
        </p:nvPicPr>
        <p:blipFill rotWithShape="1">
          <a:blip r:embed="rId3">
            <a:alphaModFix/>
          </a:blip>
          <a:srcRect b="41041" l="0" r="0" t="21591"/>
          <a:stretch/>
        </p:blipFill>
        <p:spPr>
          <a:xfrm>
            <a:off x="622300" y="747300"/>
            <a:ext cx="11195100" cy="11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b6ce941eb7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81" y="4265400"/>
            <a:ext cx="11041494" cy="13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b6ce941eb7_0_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502" y="2949750"/>
            <a:ext cx="9105358" cy="139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b6ce941eb7_0_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9438" y="1860100"/>
            <a:ext cx="11182574" cy="9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g1b8c8767af3_2_1"/>
          <p:cNvCxnSpPr/>
          <p:nvPr/>
        </p:nvCxnSpPr>
        <p:spPr>
          <a:xfrm>
            <a:off x="632460" y="685854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g1b8c8767af3_2_1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b8c8767af3_2_1"/>
          <p:cNvSpPr txBox="1"/>
          <p:nvPr/>
        </p:nvSpPr>
        <p:spPr>
          <a:xfrm>
            <a:off x="622300" y="147400"/>
            <a:ext cx="208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500">
                <a:solidFill>
                  <a:srgbClr val="554F4D"/>
                </a:solidFill>
              </a:rPr>
              <a:t>사용데이터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b8c8767af3_2_1"/>
          <p:cNvSpPr/>
          <p:nvPr/>
        </p:nvSpPr>
        <p:spPr>
          <a:xfrm>
            <a:off x="67800" y="5689600"/>
            <a:ext cx="12124200" cy="11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머신러닝을 활용한 재고관리 적용 사례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b8c8767af3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" y="834575"/>
            <a:ext cx="10913576" cy="8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b8c8767af3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95" y="1621075"/>
            <a:ext cx="599122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b8c8767af3_2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600" y="3108325"/>
            <a:ext cx="81534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b8c8767af3_2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5256" y="3877825"/>
            <a:ext cx="6073694" cy="1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g1b6ce941eb7_0_41"/>
          <p:cNvCxnSpPr/>
          <p:nvPr/>
        </p:nvCxnSpPr>
        <p:spPr>
          <a:xfrm>
            <a:off x="632460" y="685854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g1b6ce941eb7_0_41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b6ce941eb7_0_41"/>
          <p:cNvSpPr txBox="1"/>
          <p:nvPr/>
        </p:nvSpPr>
        <p:spPr>
          <a:xfrm>
            <a:off x="622300" y="147400"/>
            <a:ext cx="208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500">
                <a:solidFill>
                  <a:srgbClr val="554F4D"/>
                </a:solidFill>
              </a:rPr>
              <a:t>사용데이터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g1b6ce941eb7_0_41"/>
          <p:cNvGrpSpPr/>
          <p:nvPr/>
        </p:nvGrpSpPr>
        <p:grpSpPr>
          <a:xfrm>
            <a:off x="1159327" y="1154022"/>
            <a:ext cx="9873331" cy="5214303"/>
            <a:chOff x="527577" y="893222"/>
            <a:chExt cx="9873331" cy="5214303"/>
          </a:xfrm>
        </p:grpSpPr>
        <p:pic>
          <p:nvPicPr>
            <p:cNvPr id="188" name="Google Shape;188;g1b6ce941eb7_0_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7577" y="893222"/>
              <a:ext cx="1575880" cy="1575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g1b6ce941eb7_0_41"/>
            <p:cNvSpPr/>
            <p:nvPr/>
          </p:nvSpPr>
          <p:spPr>
            <a:xfrm>
              <a:off x="2433808" y="1116904"/>
              <a:ext cx="7967100" cy="6237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</a:rPr>
                <a:t>POS</a:t>
              </a:r>
              <a:r>
                <a:rPr lang="ko-KR"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.csv</a:t>
              </a:r>
              <a:endPara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1b6ce941eb7_0_41"/>
            <p:cNvSpPr/>
            <p:nvPr/>
          </p:nvSpPr>
          <p:spPr>
            <a:xfrm>
              <a:off x="2433808" y="2977567"/>
              <a:ext cx="7967100" cy="6237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</a:rPr>
                <a:t>SURFACE_air_pollution</a:t>
              </a:r>
              <a:r>
                <a:rPr lang="ko-KR"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.csv</a:t>
              </a:r>
              <a:endPara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1b6ce941eb7_0_41"/>
            <p:cNvSpPr/>
            <p:nvPr/>
          </p:nvSpPr>
          <p:spPr>
            <a:xfrm>
              <a:off x="2433808" y="4838254"/>
              <a:ext cx="7967100" cy="6237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</a:rPr>
                <a:t>dust</a:t>
              </a:r>
              <a:r>
                <a:rPr lang="ko-KR"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.csv </a:t>
              </a:r>
              <a:endPara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1b6ce941eb7_0_41"/>
            <p:cNvSpPr txBox="1"/>
            <p:nvPr/>
          </p:nvSpPr>
          <p:spPr>
            <a:xfrm>
              <a:off x="4912550" y="1784100"/>
              <a:ext cx="3009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/>
                <a:t>마스크 </a:t>
              </a:r>
              <a:r>
                <a:rPr lang="ko-KR" sz="2400"/>
                <a:t>판매 데이터</a:t>
              </a:r>
              <a:endParaRPr sz="2400"/>
            </a:p>
          </p:txBody>
        </p:sp>
        <p:sp>
          <p:nvSpPr>
            <p:cNvPr id="193" name="Google Shape;193;g1b6ce941eb7_0_41"/>
            <p:cNvSpPr txBox="1"/>
            <p:nvPr/>
          </p:nvSpPr>
          <p:spPr>
            <a:xfrm>
              <a:off x="5088650" y="5553425"/>
              <a:ext cx="2657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/>
                <a:t>대기 오염 데이터</a:t>
              </a:r>
              <a:endParaRPr sz="2400"/>
            </a:p>
          </p:txBody>
        </p:sp>
        <p:sp>
          <p:nvSpPr>
            <p:cNvPr id="194" name="Google Shape;194;g1b6ce941eb7_0_41"/>
            <p:cNvSpPr txBox="1"/>
            <p:nvPr/>
          </p:nvSpPr>
          <p:spPr>
            <a:xfrm>
              <a:off x="5489150" y="3697238"/>
              <a:ext cx="1856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/>
                <a:t>기상 데이터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color">
      <a:dk1>
        <a:srgbClr val="000000"/>
      </a:dk1>
      <a:lt1>
        <a:srgbClr val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2020-05-03T01:37:17Z</dcterms:created>
  <dc:creator>Yu Saebyeol</dc:creator>
</cp:coreProperties>
</file>