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80" r:id="rId7"/>
    <p:sldId id="264" r:id="rId8"/>
    <p:sldId id="285" r:id="rId9"/>
    <p:sldId id="279" r:id="rId10"/>
    <p:sldId id="269" r:id="rId11"/>
    <p:sldId id="286" r:id="rId12"/>
    <p:sldId id="287" r:id="rId13"/>
    <p:sldId id="288" r:id="rId14"/>
    <p:sldId id="289" r:id="rId15"/>
    <p:sldId id="293" r:id="rId16"/>
    <p:sldId id="274" r:id="rId17"/>
    <p:sldId id="290" r:id="rId18"/>
    <p:sldId id="291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으뜸" initials="유" lastIdx="2" clrIdx="0">
    <p:extLst>
      <p:ext uri="{19B8F6BF-5375-455C-9EA6-DF929625EA0E}">
        <p15:presenceInfo xmlns:p15="http://schemas.microsoft.com/office/powerpoint/2012/main" userId="유으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2204188" y="1347319"/>
            <a:ext cx="68243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/>
              <a:t>프로젝트</a:t>
            </a:r>
            <a:r>
              <a:rPr lang="ko-KR" altLang="en-US" sz="5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US" altLang="ko-KR" sz="5000" b="1" dirty="0">
                <a:solidFill>
                  <a:schemeClr val="bg1"/>
                </a:solidFill>
              </a:rPr>
              <a:t>Type A</a:t>
            </a:r>
          </a:p>
          <a:p>
            <a:r>
              <a:rPr lang="en-US" altLang="ko-KR" sz="5000" b="1" dirty="0"/>
              <a:t>KS </a:t>
            </a:r>
            <a:r>
              <a:rPr lang="ko-KR" altLang="en-US" sz="5000" b="1" dirty="0"/>
              <a:t>재정 통계  자료작성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C293F-CBC0-FF46-0F8D-5277A3FFF3A2}"/>
              </a:ext>
            </a:extLst>
          </p:cNvPr>
          <p:cNvSpPr txBox="1"/>
          <p:nvPr/>
        </p:nvSpPr>
        <p:spPr>
          <a:xfrm>
            <a:off x="9328421" y="5769052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유으뜸</a:t>
            </a:r>
            <a:endParaRPr lang="en-US" altLang="ko-KR" sz="5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A4446-8267-91EC-7294-D64732424B87}"/>
              </a:ext>
            </a:extLst>
          </p:cNvPr>
          <p:cNvSpPr txBox="1"/>
          <p:nvPr/>
        </p:nvSpPr>
        <p:spPr>
          <a:xfrm>
            <a:off x="0" y="132314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알파코</a:t>
            </a:r>
            <a:r>
              <a:rPr lang="ko-KR" altLang="en-US" sz="2000" b="1" dirty="0"/>
              <a:t> 캠퍼스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7D4F3A-3005-3852-3D27-4602C2404555}"/>
              </a:ext>
            </a:extLst>
          </p:cNvPr>
          <p:cNvSpPr/>
          <p:nvPr/>
        </p:nvSpPr>
        <p:spPr>
          <a:xfrm>
            <a:off x="10118685" y="6635692"/>
            <a:ext cx="2073314" cy="1886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8561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017889" y="3121799"/>
            <a:ext cx="33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/>
              <a:t>프로세스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4146FD-9DB9-EEE1-B6AE-D4CBDF57BFC4}"/>
              </a:ext>
            </a:extLst>
          </p:cNvPr>
          <p:cNvSpPr/>
          <p:nvPr/>
        </p:nvSpPr>
        <p:spPr>
          <a:xfrm>
            <a:off x="10118685" y="6635692"/>
            <a:ext cx="2073314" cy="1886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438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프로세스 결과 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Work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BB60F8-3169-B43E-E005-2D5628B52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" t="-1414"/>
          <a:stretch/>
        </p:blipFill>
        <p:spPr>
          <a:xfrm>
            <a:off x="0" y="1142082"/>
            <a:ext cx="6019300" cy="31686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49000-2CD2-542E-321B-5B4BABB9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51" y="1142216"/>
            <a:ext cx="6237796" cy="31685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9EB2B9-C7FC-FB38-94B1-259965FFE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1789"/>
            <a:ext cx="7452477" cy="31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426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프로세스 결과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Work 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80810F-A0CC-C27E-B109-3E281D3F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4" y="1142082"/>
            <a:ext cx="6648135" cy="33038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1341A1-C800-3654-4D75-7665AED3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465" y="1219302"/>
            <a:ext cx="6367361" cy="3226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C5B634-833F-00EB-8A6B-358C3FB4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4" y="3610494"/>
            <a:ext cx="7656310" cy="32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8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426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프로세스 결과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Work 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81E7C0-4F83-B3C0-8F41-B0F72712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358"/>
            <a:ext cx="12192000" cy="3632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4C6AC8-3A1D-05C5-BFB6-D7BDF5F0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525" y="2880936"/>
            <a:ext cx="1012648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426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프로세스 결과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Work 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80BE58-3E12-A490-5653-ABE295CE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4" y="1142082"/>
            <a:ext cx="5989979" cy="58073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86FCDF-00F2-6B51-5BE8-AAACDDF6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31" y="1142082"/>
            <a:ext cx="1123154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4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프로젝트 시연 동영상</a:t>
            </a:r>
            <a:endParaRPr lang="en-US" altLang="ko-KR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1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43998" y="3121799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프로세스 자체 피드백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프로세스 자체 피드백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71441-478A-AD22-CE2D-35DE1F23A5E5}"/>
              </a:ext>
            </a:extLst>
          </p:cNvPr>
          <p:cNvSpPr txBox="1"/>
          <p:nvPr/>
        </p:nvSpPr>
        <p:spPr>
          <a:xfrm>
            <a:off x="591127" y="2098899"/>
            <a:ext cx="943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처음부터 끝까지 오류 나서 안 멈추고 잘 실행되게 </a:t>
            </a:r>
            <a:r>
              <a:rPr lang="ko-KR" alt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만듬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6465D-054B-B073-FC24-81F0DFD3B7F8}"/>
              </a:ext>
            </a:extLst>
          </p:cNvPr>
          <p:cNvSpPr txBox="1"/>
          <p:nvPr/>
        </p:nvSpPr>
        <p:spPr>
          <a:xfrm>
            <a:off x="591126" y="2728091"/>
            <a:ext cx="1119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가능한 예외처리 할 때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Try Catch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안 쓰고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If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문을 통해 예외처리를 해줌으로써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2CF5E-8801-308E-446F-C94F0098CE34}"/>
              </a:ext>
            </a:extLst>
          </p:cNvPr>
          <p:cNvSpPr txBox="1"/>
          <p:nvPr/>
        </p:nvSpPr>
        <p:spPr>
          <a:xfrm>
            <a:off x="591126" y="3906969"/>
            <a:ext cx="10089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Config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파일과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Invoke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활용하여 하드코딩을 최대한 줄임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변화에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따른 코드 전환이 쉬움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2F8FF-E814-CEB6-8ACE-1245C4D6804C}"/>
              </a:ext>
            </a:extLst>
          </p:cNvPr>
          <p:cNvSpPr txBox="1"/>
          <p:nvPr/>
        </p:nvSpPr>
        <p:spPr>
          <a:xfrm>
            <a:off x="591126" y="4993514"/>
            <a:ext cx="1008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중간중간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Log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massage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통해 오류 났을 시 오류 해결을 빠르게 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6720D-D6D0-8219-C79F-638DC0E3D9D5}"/>
              </a:ext>
            </a:extLst>
          </p:cNvPr>
          <p:cNvSpPr txBox="1"/>
          <p:nvPr/>
        </p:nvSpPr>
        <p:spPr>
          <a:xfrm>
            <a:off x="457339" y="1311932"/>
            <a:ext cx="3084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잘한 부분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28035-F02C-79D8-4C2A-9A1391E7F2E7}"/>
              </a:ext>
            </a:extLst>
          </p:cNvPr>
          <p:cNvSpPr txBox="1"/>
          <p:nvPr/>
        </p:nvSpPr>
        <p:spPr>
          <a:xfrm>
            <a:off x="914679" y="3186725"/>
            <a:ext cx="1119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조금 더 빠르고 안정적으로 코드가 진행될 수 있게 함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70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426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프로세스 결과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Work 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FD22-0ACC-15D4-0425-F35EE740357A}"/>
              </a:ext>
            </a:extLst>
          </p:cNvPr>
          <p:cNvSpPr txBox="1"/>
          <p:nvPr/>
        </p:nvSpPr>
        <p:spPr>
          <a:xfrm>
            <a:off x="273626" y="1342419"/>
            <a:ext cx="3084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아쉬운 부분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310BD-3741-233F-C4F7-4CC5DCB40035}"/>
              </a:ext>
            </a:extLst>
          </p:cNvPr>
          <p:cNvSpPr txBox="1"/>
          <p:nvPr/>
        </p:nvSpPr>
        <p:spPr>
          <a:xfrm>
            <a:off x="591124" y="2415946"/>
            <a:ext cx="1100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 분배 하는게 부족해서 뒤에서 시간이 조금 부족하였음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888A5-0542-B08B-9994-27534CAB23BB}"/>
              </a:ext>
            </a:extLst>
          </p:cNvPr>
          <p:cNvSpPr txBox="1"/>
          <p:nvPr/>
        </p:nvSpPr>
        <p:spPr>
          <a:xfrm>
            <a:off x="591126" y="5004732"/>
            <a:ext cx="1008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모르는 오류나 인터넷 시스템상 오류에 대처가 잘 되지 않았음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785D8-AE93-0EEE-A36C-1D35092FD04A}"/>
              </a:ext>
            </a:extLst>
          </p:cNvPr>
          <p:cNvSpPr txBox="1"/>
          <p:nvPr/>
        </p:nvSpPr>
        <p:spPr>
          <a:xfrm>
            <a:off x="591126" y="3724593"/>
            <a:ext cx="1119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en-US" altLang="ko-KR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REFramework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사용하지 못했음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spc="-300" dirty="0">
                <a:solidFill>
                  <a:srgbClr val="C00000"/>
                </a:solidFill>
                <a:latin typeface="+mj-ea"/>
                <a:ea typeface="+mj-ea"/>
              </a:rPr>
              <a:t>시간 분배를 </a:t>
            </a:r>
            <a:r>
              <a:rPr lang="ko-KR" altLang="en-US" sz="2800" spc="-300" dirty="0" err="1">
                <a:solidFill>
                  <a:srgbClr val="C00000"/>
                </a:solidFill>
                <a:latin typeface="+mj-ea"/>
                <a:ea typeface="+mj-ea"/>
              </a:rPr>
              <a:t>잘해야함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0E3B0-4EF7-1900-5160-339765D2F69A}"/>
              </a:ext>
            </a:extLst>
          </p:cNvPr>
          <p:cNvSpPr txBox="1"/>
          <p:nvPr/>
        </p:nvSpPr>
        <p:spPr>
          <a:xfrm>
            <a:off x="848504" y="5527952"/>
            <a:ext cx="1119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spc="-300" dirty="0">
                <a:solidFill>
                  <a:srgbClr val="C00000"/>
                </a:solidFill>
                <a:latin typeface="+mj-ea"/>
                <a:ea typeface="+mj-ea"/>
              </a:rPr>
              <a:t>프로세스 중간중간 </a:t>
            </a:r>
            <a:r>
              <a:rPr lang="ko-KR" altLang="en-US" sz="2800" spc="-300" dirty="0" err="1">
                <a:solidFill>
                  <a:srgbClr val="C00000"/>
                </a:solidFill>
                <a:latin typeface="+mj-ea"/>
                <a:ea typeface="+mj-ea"/>
              </a:rPr>
              <a:t>오래걸리는</a:t>
            </a:r>
            <a:r>
              <a:rPr lang="ko-KR" altLang="en-US" sz="2800" spc="-300" dirty="0">
                <a:solidFill>
                  <a:srgbClr val="C00000"/>
                </a:solidFill>
                <a:latin typeface="+mj-ea"/>
                <a:ea typeface="+mj-ea"/>
              </a:rPr>
              <a:t> 액티비티에 </a:t>
            </a:r>
            <a:r>
              <a:rPr lang="en-US" altLang="ko-KR" sz="2800" spc="-300" dirty="0">
                <a:solidFill>
                  <a:srgbClr val="C00000"/>
                </a:solidFill>
                <a:latin typeface="+mj-ea"/>
                <a:ea typeface="+mj-ea"/>
              </a:rPr>
              <a:t>Delay</a:t>
            </a:r>
            <a:r>
              <a:rPr lang="ko-KR" altLang="en-US" sz="2800" spc="-300" dirty="0">
                <a:solidFill>
                  <a:srgbClr val="C00000"/>
                </a:solidFill>
                <a:latin typeface="+mj-ea"/>
                <a:ea typeface="+mj-ea"/>
              </a:rPr>
              <a:t>를 </a:t>
            </a:r>
            <a:r>
              <a:rPr lang="ko-KR" altLang="en-US" sz="2800" spc="-300" dirty="0" err="1">
                <a:solidFill>
                  <a:srgbClr val="C00000"/>
                </a:solidFill>
                <a:latin typeface="+mj-ea"/>
                <a:ea typeface="+mj-ea"/>
              </a:rPr>
              <a:t>넣어주어야함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9081F-FA76-3051-C36D-0F4589D297CC}"/>
              </a:ext>
            </a:extLst>
          </p:cNvPr>
          <p:cNvSpPr txBox="1"/>
          <p:nvPr/>
        </p:nvSpPr>
        <p:spPr>
          <a:xfrm>
            <a:off x="914679" y="2971804"/>
            <a:ext cx="1119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spc="-300" dirty="0">
                <a:solidFill>
                  <a:srgbClr val="C00000"/>
                </a:solidFill>
                <a:latin typeface="+mj-ea"/>
                <a:ea typeface="+mj-ea"/>
              </a:rPr>
              <a:t>프로젝트 작업 별 난이도를 제대로 파악하지 못했음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561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7" y="-38561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4596892" cy="523220"/>
            <a:chOff x="856623" y="2936557"/>
            <a:chExt cx="4596892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39549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프로세스 구조 및 업무 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2811147" cy="523220"/>
            <a:chOff x="856623" y="2936557"/>
            <a:chExt cx="281114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예외처리 과정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83920" y="5743126"/>
            <a:ext cx="3833862" cy="523220"/>
            <a:chOff x="856623" y="2936557"/>
            <a:chExt cx="3833862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프로세스 자체 피드백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95D246-1E7E-CB48-A2E6-9D5A8B6697F2}"/>
              </a:ext>
            </a:extLst>
          </p:cNvPr>
          <p:cNvGrpSpPr/>
          <p:nvPr/>
        </p:nvGrpSpPr>
        <p:grpSpPr>
          <a:xfrm>
            <a:off x="856623" y="4815277"/>
            <a:ext cx="2811147" cy="523220"/>
            <a:chOff x="856623" y="2936557"/>
            <a:chExt cx="2811147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8F61E1-23AB-17A4-2B38-710048CFE097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BF25D4-B33B-2923-12EC-754B039196AD}"/>
                </a:ext>
              </a:extLst>
            </p:cNvPr>
            <p:cNvSpPr txBox="1"/>
            <p:nvPr/>
          </p:nvSpPr>
          <p:spPr>
            <a:xfrm>
              <a:off x="1498586" y="2936557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프로세스 결과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7B18EC-3D9D-E443-78F9-AEA495B820D0}"/>
              </a:ext>
            </a:extLst>
          </p:cNvPr>
          <p:cNvSpPr/>
          <p:nvPr/>
        </p:nvSpPr>
        <p:spPr>
          <a:xfrm>
            <a:off x="10118685" y="6635692"/>
            <a:ext cx="2073314" cy="1886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875680" y="3121799"/>
            <a:ext cx="5192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프로세스 구조 및 업무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7F993-1190-EAD6-6DCE-222CBF7B3529}"/>
              </a:ext>
            </a:extLst>
          </p:cNvPr>
          <p:cNvSpPr/>
          <p:nvPr/>
        </p:nvSpPr>
        <p:spPr>
          <a:xfrm>
            <a:off x="10118685" y="6635692"/>
            <a:ext cx="2073314" cy="1886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-12491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13869" y="220264"/>
            <a:ext cx="723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업무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: KS 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재정통계자료로 보고서 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310393" y="1424746"/>
            <a:ext cx="2136435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578986" y="1424746"/>
            <a:ext cx="9049693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563321" y="1544668"/>
            <a:ext cx="1630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작업</a:t>
            </a:r>
            <a:r>
              <a:rPr lang="en-US" altLang="ko-KR" sz="4000" b="1" dirty="0">
                <a:solidFill>
                  <a:schemeClr val="bg1"/>
                </a:solidFill>
              </a:rPr>
              <a:t> 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699756" y="1623582"/>
            <a:ext cx="97323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중앙정부 예산 세출</a:t>
            </a:r>
            <a:r>
              <a:rPr lang="en-US" altLang="ko-KR" sz="3400" b="1" spc="-15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지출 엑셀다운 보고서 작성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310392" y="2602461"/>
            <a:ext cx="2136435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578987" y="2602461"/>
            <a:ext cx="9049692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578109" y="2771316"/>
            <a:ext cx="16305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699756" y="2810152"/>
            <a:ext cx="8948283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중앙정부 예산 세입</a:t>
            </a:r>
            <a:r>
              <a:rPr lang="en-US" altLang="ko-KR" sz="3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3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수입 엑셀다운 보고서 작성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310392" y="3775415"/>
            <a:ext cx="2136435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578986" y="3789033"/>
            <a:ext cx="9049691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578108" y="3903661"/>
            <a:ext cx="1630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작업</a:t>
            </a:r>
            <a:r>
              <a:rPr lang="en-US" altLang="ko-KR" sz="4000" b="1" dirty="0">
                <a:solidFill>
                  <a:schemeClr val="bg1"/>
                </a:solidFill>
              </a:rPr>
              <a:t> 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714543" y="3924746"/>
            <a:ext cx="69749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중앙정부 집행 엑셀다운 보고서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AD8610-2B21-BEFB-46A3-A573C45F219F}"/>
              </a:ext>
            </a:extLst>
          </p:cNvPr>
          <p:cNvSpPr/>
          <p:nvPr/>
        </p:nvSpPr>
        <p:spPr>
          <a:xfrm>
            <a:off x="310392" y="4948369"/>
            <a:ext cx="2136435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9FAFD0-D4C5-4B10-1433-863829E2191D}"/>
              </a:ext>
            </a:extLst>
          </p:cNvPr>
          <p:cNvSpPr/>
          <p:nvPr/>
        </p:nvSpPr>
        <p:spPr>
          <a:xfrm>
            <a:off x="2598349" y="4948369"/>
            <a:ext cx="904969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C7A61-686D-2ACC-A68B-24F55A9AEEF0}"/>
              </a:ext>
            </a:extLst>
          </p:cNvPr>
          <p:cNvSpPr txBox="1"/>
          <p:nvPr/>
        </p:nvSpPr>
        <p:spPr>
          <a:xfrm>
            <a:off x="578108" y="5079311"/>
            <a:ext cx="1630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작업</a:t>
            </a:r>
            <a:r>
              <a:rPr lang="en-US" altLang="ko-KR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4</a:t>
            </a:r>
            <a:endParaRPr lang="ko-KR" altLang="en-US" sz="4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E15FE-F6CC-5BAF-D8A4-F8341266A680}"/>
              </a:ext>
            </a:extLst>
          </p:cNvPr>
          <p:cNvSpPr txBox="1"/>
          <p:nvPr/>
        </p:nvSpPr>
        <p:spPr>
          <a:xfrm>
            <a:off x="2699756" y="5171644"/>
            <a:ext cx="798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지방정부 지방재정 </a:t>
            </a:r>
            <a:r>
              <a:rPr lang="ko-KR" altLang="en-US" sz="3400" b="1" spc="-1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엑셀다운</a:t>
            </a:r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보고서 작성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F90798-0B52-CDC3-C2F0-D323305D6FB0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48666" y="0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242070" y="1667852"/>
            <a:ext cx="1682895" cy="32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1971258" y="16396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614093" y="164216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243326" y="2031813"/>
            <a:ext cx="1682895" cy="82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Config_read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config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 읽기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config </a:t>
            </a:r>
            <a:r>
              <a:rPr lang="ko-KR" altLang="en-US" sz="13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딕셔너리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만들기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C58F20-8666-CC72-00C2-B0AFDF78F59D}"/>
              </a:ext>
            </a:extLst>
          </p:cNvPr>
          <p:cNvSpPr/>
          <p:nvPr/>
        </p:nvSpPr>
        <p:spPr>
          <a:xfrm>
            <a:off x="2584623" y="1634453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3D635-4BD2-D436-14D6-EA2402A10F28}"/>
              </a:ext>
            </a:extLst>
          </p:cNvPr>
          <p:cNvSpPr txBox="1"/>
          <p:nvPr/>
        </p:nvSpPr>
        <p:spPr>
          <a:xfrm>
            <a:off x="2924586" y="1642169"/>
            <a:ext cx="100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FCA5B-49D5-9724-F55D-20E10A6D6CC4}"/>
              </a:ext>
            </a:extLst>
          </p:cNvPr>
          <p:cNvSpPr txBox="1"/>
          <p:nvPr/>
        </p:nvSpPr>
        <p:spPr>
          <a:xfrm>
            <a:off x="2585879" y="2031813"/>
            <a:ext cx="1817614" cy="154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Work1_Excel_Download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열린 재정 사이트에서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중앙정부 예산 세출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지출 보고서 금년도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전년도 엑셀 파일 다운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32CD2-9F5F-B42A-C214-25A06DF8DCE3}"/>
              </a:ext>
            </a:extLst>
          </p:cNvPr>
          <p:cNvSpPr/>
          <p:nvPr/>
        </p:nvSpPr>
        <p:spPr>
          <a:xfrm>
            <a:off x="5003591" y="1634453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F487A0-EC57-F0F2-96E9-BA9FE7851FBD}"/>
              </a:ext>
            </a:extLst>
          </p:cNvPr>
          <p:cNvSpPr txBox="1"/>
          <p:nvPr/>
        </p:nvSpPr>
        <p:spPr>
          <a:xfrm>
            <a:off x="5343554" y="1642169"/>
            <a:ext cx="100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F688D2-9829-0D28-1663-D3A986A816E7}"/>
              </a:ext>
            </a:extLst>
          </p:cNvPr>
          <p:cNvSpPr txBox="1"/>
          <p:nvPr/>
        </p:nvSpPr>
        <p:spPr>
          <a:xfrm>
            <a:off x="5004847" y="2031813"/>
            <a:ext cx="1715486" cy="232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Work1_Excel_Organize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다운로드 엑셀 파일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세목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세부사업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읽기→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템플릿 엑셀시트 불러와 작년과 금년도과 비교 엑셀 일반회계 나눠 정리 후 취합→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비고에 데이터 없을 시 데이터 없음 입력 후 엑셀 저장 파일에 저장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AB3515-9ED9-5F7F-F82E-D99C6B5F3272}"/>
              </a:ext>
            </a:extLst>
          </p:cNvPr>
          <p:cNvSpPr/>
          <p:nvPr/>
        </p:nvSpPr>
        <p:spPr>
          <a:xfrm>
            <a:off x="7320431" y="1634453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FCDE3-6911-2AB0-E2E3-057D85C9648B}"/>
              </a:ext>
            </a:extLst>
          </p:cNvPr>
          <p:cNvSpPr txBox="1"/>
          <p:nvPr/>
        </p:nvSpPr>
        <p:spPr>
          <a:xfrm>
            <a:off x="7660394" y="1642169"/>
            <a:ext cx="100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0F45-7EAE-4F78-7EA3-069A5F5947D7}"/>
              </a:ext>
            </a:extLst>
          </p:cNvPr>
          <p:cNvSpPr txBox="1"/>
          <p:nvPr/>
        </p:nvSpPr>
        <p:spPr>
          <a:xfrm>
            <a:off x="7320431" y="2031813"/>
            <a:ext cx="1847480" cy="182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Work2_Excel_Download</a:t>
            </a:r>
          </a:p>
          <a:p>
            <a:pPr algn="just">
              <a:lnSpc>
                <a:spcPct val="12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중앙정부 예산 세입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수입 보고서 금년도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전년도 엑셀 파일 다운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48A9D-0146-1547-38AE-A6135CFD543A}"/>
              </a:ext>
            </a:extLst>
          </p:cNvPr>
          <p:cNvSpPr/>
          <p:nvPr/>
        </p:nvSpPr>
        <p:spPr>
          <a:xfrm>
            <a:off x="9604680" y="1639664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1A1265-5D7B-4592-63B1-6E81B703149F}"/>
              </a:ext>
            </a:extLst>
          </p:cNvPr>
          <p:cNvSpPr txBox="1"/>
          <p:nvPr/>
        </p:nvSpPr>
        <p:spPr>
          <a:xfrm>
            <a:off x="9976703" y="1647380"/>
            <a:ext cx="93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5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28B926-20A7-8DDE-D427-22EBE719B08E}"/>
              </a:ext>
            </a:extLst>
          </p:cNvPr>
          <p:cNvSpPr/>
          <p:nvPr/>
        </p:nvSpPr>
        <p:spPr>
          <a:xfrm>
            <a:off x="232475" y="4505930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146E23-42A6-B555-62D7-EA0F7AF4CC3A}"/>
              </a:ext>
            </a:extLst>
          </p:cNvPr>
          <p:cNvSpPr txBox="1"/>
          <p:nvPr/>
        </p:nvSpPr>
        <p:spPr>
          <a:xfrm>
            <a:off x="572438" y="4513646"/>
            <a:ext cx="100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6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3C96D1-913F-EDCB-9864-64A6786DBE2C}"/>
              </a:ext>
            </a:extLst>
          </p:cNvPr>
          <p:cNvSpPr/>
          <p:nvPr/>
        </p:nvSpPr>
        <p:spPr>
          <a:xfrm>
            <a:off x="2263072" y="4505930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5B8137-B20E-8D63-F8F1-C29AE4A71957}"/>
              </a:ext>
            </a:extLst>
          </p:cNvPr>
          <p:cNvSpPr txBox="1"/>
          <p:nvPr/>
        </p:nvSpPr>
        <p:spPr>
          <a:xfrm>
            <a:off x="2635095" y="4513646"/>
            <a:ext cx="93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7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842B34-B585-E895-9086-A5BE9EC570C5}"/>
              </a:ext>
            </a:extLst>
          </p:cNvPr>
          <p:cNvSpPr/>
          <p:nvPr/>
        </p:nvSpPr>
        <p:spPr>
          <a:xfrm>
            <a:off x="4293667" y="4524169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1F19CF-8761-A804-9A4A-AC14286A8ACB}"/>
              </a:ext>
            </a:extLst>
          </p:cNvPr>
          <p:cNvSpPr txBox="1"/>
          <p:nvPr/>
        </p:nvSpPr>
        <p:spPr>
          <a:xfrm>
            <a:off x="4633630" y="4531885"/>
            <a:ext cx="100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8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CADFE9-E33B-70E4-8470-711E6C1CC225}"/>
              </a:ext>
            </a:extLst>
          </p:cNvPr>
          <p:cNvSpPr/>
          <p:nvPr/>
        </p:nvSpPr>
        <p:spPr>
          <a:xfrm>
            <a:off x="6312771" y="4513646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9C32A3-75F5-0B57-7A12-E776BD995BE7}"/>
              </a:ext>
            </a:extLst>
          </p:cNvPr>
          <p:cNvSpPr txBox="1"/>
          <p:nvPr/>
        </p:nvSpPr>
        <p:spPr>
          <a:xfrm>
            <a:off x="6652734" y="4521362"/>
            <a:ext cx="100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9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C5F527-3B18-0FC6-17F6-8907C21F858E}"/>
              </a:ext>
            </a:extLst>
          </p:cNvPr>
          <p:cNvSpPr/>
          <p:nvPr/>
        </p:nvSpPr>
        <p:spPr>
          <a:xfrm>
            <a:off x="8362715" y="4513646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1CACB7F-9869-23DA-84A9-EAAA432783F4}"/>
              </a:ext>
            </a:extLst>
          </p:cNvPr>
          <p:cNvSpPr txBox="1"/>
          <p:nvPr/>
        </p:nvSpPr>
        <p:spPr>
          <a:xfrm>
            <a:off x="8638558" y="4521362"/>
            <a:ext cx="113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10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D67131C-EA61-472B-D2AC-728C7E2D6BC9}"/>
              </a:ext>
            </a:extLst>
          </p:cNvPr>
          <p:cNvSpPr/>
          <p:nvPr/>
        </p:nvSpPr>
        <p:spPr>
          <a:xfrm>
            <a:off x="10362470" y="4505930"/>
            <a:ext cx="1682895" cy="358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885221-C9A0-BA8A-E991-73DBE66B0E6F}"/>
              </a:ext>
            </a:extLst>
          </p:cNvPr>
          <p:cNvSpPr txBox="1"/>
          <p:nvPr/>
        </p:nvSpPr>
        <p:spPr>
          <a:xfrm>
            <a:off x="10638313" y="4513646"/>
            <a:ext cx="113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11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B401B5-033D-5454-EF28-6C4B0897D702}"/>
              </a:ext>
            </a:extLst>
          </p:cNvPr>
          <p:cNvSpPr txBox="1"/>
          <p:nvPr/>
        </p:nvSpPr>
        <p:spPr>
          <a:xfrm>
            <a:off x="4369644" y="16540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86FAF1-A85E-BAC0-CEE8-7364368003C3}"/>
              </a:ext>
            </a:extLst>
          </p:cNvPr>
          <p:cNvSpPr txBox="1"/>
          <p:nvPr/>
        </p:nvSpPr>
        <p:spPr>
          <a:xfrm>
            <a:off x="6768030" y="16303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0E4EC6-AE16-86DD-A3EC-CE069CCA785C}"/>
              </a:ext>
            </a:extLst>
          </p:cNvPr>
          <p:cNvSpPr txBox="1"/>
          <p:nvPr/>
        </p:nvSpPr>
        <p:spPr>
          <a:xfrm>
            <a:off x="3892714" y="44954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4FB25A-EEF1-CD95-57BF-E3FC04AE735C}"/>
              </a:ext>
            </a:extLst>
          </p:cNvPr>
          <p:cNvSpPr txBox="1"/>
          <p:nvPr/>
        </p:nvSpPr>
        <p:spPr>
          <a:xfrm>
            <a:off x="1878840" y="45031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BC9A8F-1362-9B90-DF4D-42FFB2D12518}"/>
              </a:ext>
            </a:extLst>
          </p:cNvPr>
          <p:cNvSpPr txBox="1"/>
          <p:nvPr/>
        </p:nvSpPr>
        <p:spPr>
          <a:xfrm>
            <a:off x="9092758" y="1629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29096C5-D2B2-88B3-C9AB-BD6FF7324EC7}"/>
              </a:ext>
            </a:extLst>
          </p:cNvPr>
          <p:cNvSpPr txBox="1"/>
          <p:nvPr/>
        </p:nvSpPr>
        <p:spPr>
          <a:xfrm>
            <a:off x="9949474" y="44876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0C63E6-1667-A827-EE92-44E8364F5170}"/>
              </a:ext>
            </a:extLst>
          </p:cNvPr>
          <p:cNvSpPr txBox="1"/>
          <p:nvPr/>
        </p:nvSpPr>
        <p:spPr>
          <a:xfrm>
            <a:off x="7941251" y="45136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76CC4C-F71C-9EEB-13D4-3467A4BA41F7}"/>
              </a:ext>
            </a:extLst>
          </p:cNvPr>
          <p:cNvSpPr txBox="1"/>
          <p:nvPr/>
        </p:nvSpPr>
        <p:spPr>
          <a:xfrm>
            <a:off x="5924083" y="44990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C17450-383F-1BBC-2614-096BB56F506A}"/>
              </a:ext>
            </a:extLst>
          </p:cNvPr>
          <p:cNvSpPr txBox="1"/>
          <p:nvPr/>
        </p:nvSpPr>
        <p:spPr>
          <a:xfrm>
            <a:off x="9622140" y="2013346"/>
            <a:ext cx="1715486" cy="232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Work2_Excel_Organize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다운로드 엑셀 파일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열기 →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템플릿 엑셀시트 불러와 작년과 금년도과 비교 엑셀 일반회계 나눠 정리 후 취합 →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비고에 데이터 없을 시 데이터 없음 입력 후 엑셀 저장 파일에 저장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27C8AF9-A90B-623B-553F-AB17AA0B44B3}"/>
              </a:ext>
            </a:extLst>
          </p:cNvPr>
          <p:cNvSpPr txBox="1"/>
          <p:nvPr/>
        </p:nvSpPr>
        <p:spPr>
          <a:xfrm>
            <a:off x="182182" y="4901217"/>
            <a:ext cx="1817614" cy="18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Work3_Excel_Download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중앙정부 하위 목록 중 상세재정통계 상세재정 통계 하위 목록 중 집행 월별 수입징수상황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월별 수입운용상황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최신 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최신 전월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전년도 최신 월별로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다운로드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엑셀 파일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2D1B92-59C9-4B36-CE4F-6CACB40B6EF9}"/>
              </a:ext>
            </a:extLst>
          </p:cNvPr>
          <p:cNvSpPr txBox="1"/>
          <p:nvPr/>
        </p:nvSpPr>
        <p:spPr>
          <a:xfrm>
            <a:off x="2142878" y="4890694"/>
            <a:ext cx="1923282" cy="143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Work3_Excel_Download2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집행 하위 목록 중 지출 →월별 지출징수상황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월별 지출운용상황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최신 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최신 전 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전년도 최신 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다운로드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엑셀 파일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6CD528-23B9-BFA6-560F-6327BEB936E2}"/>
              </a:ext>
            </a:extLst>
          </p:cNvPr>
          <p:cNvSpPr txBox="1"/>
          <p:nvPr/>
        </p:nvSpPr>
        <p:spPr>
          <a:xfrm>
            <a:off x="4221384" y="4872565"/>
            <a:ext cx="1923282" cy="19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Work3_Excel_Income_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Organaize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수입징수상황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수입운용상황 엑셀 파일 읽기→ 전년도와 비교 전달과 비교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엑셀로 나눠서 시트 만들기 → 회계코드에 일반회계 아닌 중복된 코드 입력 및 누계 합산 금액 입력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628AE4-6D74-99F2-D455-81C2C0BB5DED}"/>
              </a:ext>
            </a:extLst>
          </p:cNvPr>
          <p:cNvSpPr txBox="1"/>
          <p:nvPr/>
        </p:nvSpPr>
        <p:spPr>
          <a:xfrm>
            <a:off x="6237944" y="4838841"/>
            <a:ext cx="1923282" cy="19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Work3_Excel_Spend_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Organaize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지출집행상황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지출운용상황 엑셀 파일 읽기→ 전년도와 비교 전달과 비교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엑셀로 나눠서 시트 만들기 → 회계코드에 일반회계 아닌 중복된 코드 입력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3352E6-9F86-005F-6C23-4A123BA23967}"/>
              </a:ext>
            </a:extLst>
          </p:cNvPr>
          <p:cNvSpPr txBox="1"/>
          <p:nvPr/>
        </p:nvSpPr>
        <p:spPr>
          <a:xfrm>
            <a:off x="8326785" y="4838841"/>
            <a:ext cx="1817614" cy="2101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Work4_Excel_Download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지방재정 하위 목록 중 예산→ 세출예산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세입예산 다운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금년도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전년도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→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지방재정 하위 목록 중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결산→세출결산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세입결산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지역통합 세출결산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지역통합 세입결산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지역통합 자산결산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지역통합 부채결산 다운로드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5932BDE-0E18-6CF1-4B59-3CC5662AD469}"/>
              </a:ext>
            </a:extLst>
          </p:cNvPr>
          <p:cNvSpPr/>
          <p:nvPr/>
        </p:nvSpPr>
        <p:spPr>
          <a:xfrm>
            <a:off x="10045610" y="6635693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49547B2-C7D3-F837-E741-A1348313BC36}"/>
              </a:ext>
            </a:extLst>
          </p:cNvPr>
          <p:cNvSpPr txBox="1"/>
          <p:nvPr/>
        </p:nvSpPr>
        <p:spPr>
          <a:xfrm>
            <a:off x="10301310" y="4838841"/>
            <a:ext cx="1817614" cy="232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Work4_Excel_Organize</a:t>
            </a:r>
          </a:p>
          <a:p>
            <a:pPr algn="just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세입예산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세입결산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엑셀파일 읽기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작년 데이터와 비교 엑셀파일 입력 저장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지역통합 세출 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지역통합 세입 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지역통합 자산결산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지역통합 부채결산 작년 데이터와 비교 엑셀파일 입력 저장 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67D9EE-76FE-8566-73AF-166F5AF862F1}"/>
              </a:ext>
            </a:extLst>
          </p:cNvPr>
          <p:cNvSpPr txBox="1"/>
          <p:nvPr/>
        </p:nvSpPr>
        <p:spPr>
          <a:xfrm>
            <a:off x="897170" y="238160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>
                    <a:lumMod val="95000"/>
                  </a:schemeClr>
                </a:solidFill>
              </a:rPr>
              <a:t>프로세스 구조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72128" y="272140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프로젝트 수행 계획 타임 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255241" y="1280098"/>
            <a:ext cx="920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계획 </a:t>
            </a:r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2022.08.24~2022.09.04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A2C43-0B8D-8A92-617D-C05BF55AD58F}"/>
              </a:ext>
            </a:extLst>
          </p:cNvPr>
          <p:cNvSpPr txBox="1"/>
          <p:nvPr/>
        </p:nvSpPr>
        <p:spPr>
          <a:xfrm>
            <a:off x="591127" y="2098899"/>
            <a:ext cx="943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08/24 : Step(1~3) Work 1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다운 및 보고서 정리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(6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550AD-E53E-15D1-5D2F-80B94A1B0D72}"/>
              </a:ext>
            </a:extLst>
          </p:cNvPr>
          <p:cNvSpPr txBox="1"/>
          <p:nvPr/>
        </p:nvSpPr>
        <p:spPr>
          <a:xfrm>
            <a:off x="591127" y="2759299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08/25 : Step(3~4) Work 2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다운 및 보고서 정리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(6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267BB-4162-94E5-4D84-6FDF6A7C2405}"/>
              </a:ext>
            </a:extLst>
          </p:cNvPr>
          <p:cNvSpPr txBox="1"/>
          <p:nvPr/>
        </p:nvSpPr>
        <p:spPr>
          <a:xfrm>
            <a:off x="591127" y="3403471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08/26 : Step(6~7) Work 3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다운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(6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81372-7C37-7569-33A1-19ABDE65FAC5}"/>
              </a:ext>
            </a:extLst>
          </p:cNvPr>
          <p:cNvSpPr txBox="1"/>
          <p:nvPr/>
        </p:nvSpPr>
        <p:spPr>
          <a:xfrm>
            <a:off x="591127" y="4047643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08/29 : Step(8~9) Work 3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보고서 정리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(6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66E633-C863-B48F-610A-9EAAF663F899}"/>
              </a:ext>
            </a:extLst>
          </p:cNvPr>
          <p:cNvSpPr txBox="1"/>
          <p:nvPr/>
        </p:nvSpPr>
        <p:spPr>
          <a:xfrm>
            <a:off x="591127" y="4691815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08/30 : Step(10~11) Work 4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다운 및 보고서 정리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(6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4D849-B3C1-B069-71EE-737B82421655}"/>
              </a:ext>
            </a:extLst>
          </p:cNvPr>
          <p:cNvSpPr txBox="1"/>
          <p:nvPr/>
        </p:nvSpPr>
        <p:spPr>
          <a:xfrm>
            <a:off x="591126" y="5335987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08/31: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최종 점검 및 실행 영상 녹화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A68D70-FA86-CDA7-9457-CB7383B6FB7A}"/>
              </a:ext>
            </a:extLst>
          </p:cNvPr>
          <p:cNvSpPr txBox="1"/>
          <p:nvPr/>
        </p:nvSpPr>
        <p:spPr>
          <a:xfrm>
            <a:off x="591126" y="5936529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09/01~09/02 : PPT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8C3722-BF07-1A0A-D718-05C734FD228B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69567" y="3105834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>
                <a:solidFill>
                  <a:schemeClr val="bg2">
                    <a:lumMod val="10000"/>
                  </a:schemeClr>
                </a:solidFill>
              </a:rPr>
              <a:t>예외처리 과정</a:t>
            </a:r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1029F5-AC4F-9AB8-7D75-E1A52BF93F89}"/>
              </a:ext>
            </a:extLst>
          </p:cNvPr>
          <p:cNvSpPr/>
          <p:nvPr/>
        </p:nvSpPr>
        <p:spPr>
          <a:xfrm>
            <a:off x="10118685" y="6635692"/>
            <a:ext cx="2073314" cy="1886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예외처리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7E8F6E-125D-E286-1E02-96D3E8CBB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42082"/>
            <a:ext cx="9635919" cy="31723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8E14C1-6B26-0E92-654B-21F7CF3C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15" y="4001216"/>
            <a:ext cx="4201111" cy="29055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69EE2B-B822-FDAD-BFC7-1A717AA43B5A}"/>
              </a:ext>
            </a:extLst>
          </p:cNvPr>
          <p:cNvCxnSpPr/>
          <p:nvPr/>
        </p:nvCxnSpPr>
        <p:spPr>
          <a:xfrm>
            <a:off x="4410889" y="4508256"/>
            <a:ext cx="3370217" cy="6416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5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914679" y="212783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예외처리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552422" y="1573009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>
                <a:solidFill>
                  <a:schemeClr val="tx1"/>
                </a:solidFill>
                <a:latin typeface="+mj-ea"/>
                <a:ea typeface="+mj-ea"/>
              </a:rPr>
              <a:t>지역 통합 부채결산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ECF86-2AE4-9062-4E21-BC69729220F9}"/>
              </a:ext>
            </a:extLst>
          </p:cNvPr>
          <p:cNvSpPr/>
          <p:nvPr/>
        </p:nvSpPr>
        <p:spPr>
          <a:xfrm>
            <a:off x="10059963" y="6656941"/>
            <a:ext cx="2073314" cy="18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5916D0-5E09-6407-AC4E-BE39A9C33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12" y="1174967"/>
            <a:ext cx="5197693" cy="5576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1A0E85-251F-9F9E-7400-E55B74DD3B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74" y="2392550"/>
            <a:ext cx="6469098" cy="9121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F76AB9-26F6-CC45-DCBC-A87A35992A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74" y="4486482"/>
            <a:ext cx="6322423" cy="13917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ACE81-A58D-AEE6-003F-A515EB52DA35}"/>
              </a:ext>
            </a:extLst>
          </p:cNvPr>
          <p:cNvSpPr/>
          <p:nvPr/>
        </p:nvSpPr>
        <p:spPr>
          <a:xfrm>
            <a:off x="669988" y="3553331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지역 통합 나머지 엑셀 파일 </a:t>
            </a:r>
          </a:p>
        </p:txBody>
      </p:sp>
    </p:spTree>
    <p:extLst>
      <p:ext uri="{BB962C8B-B14F-4D97-AF65-F5344CB8AC3E}">
        <p14:creationId xmlns:p14="http://schemas.microsoft.com/office/powerpoint/2010/main" val="320783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782</Words>
  <Application>Microsoft Office PowerPoint</Application>
  <PresentationFormat>와이드스크린</PresentationFormat>
  <Paragraphs>136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YuEuDdem</cp:lastModifiedBy>
  <cp:revision>18</cp:revision>
  <dcterms:created xsi:type="dcterms:W3CDTF">2020-10-04T10:36:58Z</dcterms:created>
  <dcterms:modified xsi:type="dcterms:W3CDTF">2023-02-09T14:53:29Z</dcterms:modified>
</cp:coreProperties>
</file>