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41" r:id="rId4"/>
    <p:sldId id="342" r:id="rId5"/>
    <p:sldId id="343" r:id="rId6"/>
    <p:sldId id="345" r:id="rId7"/>
    <p:sldId id="359" r:id="rId8"/>
    <p:sldId id="360" r:id="rId9"/>
    <p:sldId id="361" r:id="rId10"/>
    <p:sldId id="363" r:id="rId11"/>
    <p:sldId id="362" r:id="rId12"/>
    <p:sldId id="348" r:id="rId13"/>
    <p:sldId id="349" r:id="rId14"/>
    <p:sldId id="350" r:id="rId15"/>
    <p:sldId id="351" r:id="rId16"/>
    <p:sldId id="352" r:id="rId17"/>
    <p:sldId id="354" r:id="rId18"/>
    <p:sldId id="355" r:id="rId19"/>
    <p:sldId id="358" r:id="rId20"/>
    <p:sldId id="356" r:id="rId21"/>
    <p:sldId id="353" r:id="rId22"/>
    <p:sldId id="302" r:id="rId23"/>
    <p:sldId id="305" r:id="rId24"/>
    <p:sldId id="308" r:id="rId25"/>
    <p:sldId id="309" r:id="rId26"/>
    <p:sldId id="306" r:id="rId27"/>
    <p:sldId id="283" r:id="rId28"/>
    <p:sldId id="259" r:id="rId29"/>
    <p:sldId id="30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3"/>
    <p:restoredTop sz="92913"/>
  </p:normalViewPr>
  <p:slideViewPr>
    <p:cSldViewPr snapToGrid="0" snapToObjects="1">
      <p:cViewPr>
        <p:scale>
          <a:sx n="80" d="100"/>
          <a:sy n="80" d="100"/>
        </p:scale>
        <p:origin x="-595" y="-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4A3F-298D-F547-8123-DCA469F36C1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1ED-9CA6-8A4E-B5A9-0EF976B911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4A3F-298D-F547-8123-DCA469F36C1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1ED-9CA6-8A4E-B5A9-0EF976B911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4A3F-298D-F547-8123-DCA469F36C1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1ED-9CA6-8A4E-B5A9-0EF976B911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4A3F-298D-F547-8123-DCA469F36C1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1ED-9CA6-8A4E-B5A9-0EF976B911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4A3F-298D-F547-8123-DCA469F36C1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1ED-9CA6-8A4E-B5A9-0EF976B911E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4A3F-298D-F547-8123-DCA469F36C1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1ED-9CA6-8A4E-B5A9-0EF976B911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4A3F-298D-F547-8123-DCA469F36C1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1ED-9CA6-8A4E-B5A9-0EF976B911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4A3F-298D-F547-8123-DCA469F36C1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1ED-9CA6-8A4E-B5A9-0EF976B911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4A3F-298D-F547-8123-DCA469F36C1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1ED-9CA6-8A4E-B5A9-0EF976B911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4A3F-298D-F547-8123-DCA469F36C1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E1ED-9CA6-8A4E-B5A9-0EF976B911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01D94A3F-298D-F547-8123-DCA469F36C1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6A6CE1ED-9CA6-8A4E-B5A9-0EF976B911E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1D94A3F-298D-F547-8123-DCA469F36C1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6CE1ED-9CA6-8A4E-B5A9-0EF976B911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0947A-136D-484D-BE24-1563014A7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687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1593E9-17FE-8E4B-BD0E-F31B303EE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30895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With </a:t>
            </a:r>
            <a:r>
              <a:rPr lang="en-US" dirty="0" smtClean="0"/>
              <a:t>Virtual Methods - </a:t>
            </a:r>
            <a:r>
              <a:rPr lang="en-US" dirty="0"/>
              <a:t>Call </a:t>
            </a:r>
            <a:r>
              <a:rPr lang="en-US" dirty="0"/>
              <a:t>whenever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775193"/>
            <a:ext cx="11229974" cy="4882782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smtClean="0"/>
              <a:t>whenever</a:t>
            </a:r>
          </a:p>
          <a:p>
            <a:pPr lvl="1"/>
            <a:r>
              <a:rPr lang="en-US" sz="2400" dirty="0"/>
              <a:t>These are commonly used when the virtual is performing a calculation and the derived class extends the </a:t>
            </a:r>
            <a:r>
              <a:rPr lang="en-US" sz="2400" dirty="0" smtClean="0"/>
              <a:t>calculation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Also </a:t>
            </a:r>
            <a:r>
              <a:rPr lang="en-US" sz="2400" dirty="0"/>
              <a:t>used, though somewhat rarely, to wrap the base </a:t>
            </a:r>
            <a:r>
              <a:rPr lang="en-US" sz="2400" dirty="0" err="1" smtClean="0"/>
              <a:t>behaviour</a:t>
            </a:r>
            <a:endParaRPr lang="en-US" sz="2400" dirty="0" smtClean="0"/>
          </a:p>
          <a:p>
            <a:pPr lvl="2"/>
            <a:r>
              <a:rPr lang="en-US" sz="2000" dirty="0"/>
              <a:t>P</a:t>
            </a:r>
            <a:r>
              <a:rPr lang="en-US" sz="2000" dirty="0" smtClean="0"/>
              <a:t>erhaps </a:t>
            </a:r>
            <a:r>
              <a:rPr lang="en-US" sz="2000" dirty="0"/>
              <a:t>for serialization or to setup and teardown a new execution context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23999" y="3346817"/>
            <a:ext cx="5772151" cy="10156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override bounds </a:t>
            </a:r>
            <a:r>
              <a:rPr lang="en-US" sz="2000" dirty="0" err="1"/>
              <a:t>calc_bounds</a:t>
            </a:r>
            <a:r>
              <a:rPr lang="en-US" sz="2000" dirty="0"/>
              <a:t>() {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return </a:t>
            </a:r>
            <a:r>
              <a:rPr lang="en-US" sz="2000" dirty="0"/>
              <a:t>merge( </a:t>
            </a:r>
            <a:r>
              <a:rPr lang="en-US" sz="2000" dirty="0" err="1"/>
              <a:t>local_bounds</a:t>
            </a:r>
            <a:r>
              <a:rPr lang="en-US" sz="2000" dirty="0"/>
              <a:t>(), </a:t>
            </a:r>
            <a:r>
              <a:rPr lang="en-US" sz="2000" dirty="0" err="1"/>
              <a:t>base.calc_bounds</a:t>
            </a:r>
            <a:r>
              <a:rPr lang="en-US" sz="2000" dirty="0"/>
              <a:t>() ) 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743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</a:t>
            </a:r>
            <a:r>
              <a:rPr lang="en-US" dirty="0" smtClean="0"/>
              <a:t>Virtual </a:t>
            </a:r>
            <a:r>
              <a:rPr lang="en-US" dirty="0"/>
              <a:t>Methods - Call never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775193"/>
            <a:ext cx="10734674" cy="4882782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smtClean="0"/>
              <a:t>never</a:t>
            </a:r>
          </a:p>
          <a:p>
            <a:pPr lvl="1"/>
            <a:r>
              <a:rPr lang="en-US" sz="2400" dirty="0"/>
              <a:t>The base function doesn’t need to be called at </a:t>
            </a:r>
            <a:r>
              <a:rPr lang="en-US" sz="2400" dirty="0" smtClean="0"/>
              <a:t>all</a:t>
            </a:r>
          </a:p>
          <a:p>
            <a:pPr lvl="1"/>
            <a:r>
              <a:rPr lang="en-US" sz="2400" dirty="0"/>
              <a:t>This setup is used when a derived class is allowed to fully override the </a:t>
            </a:r>
            <a:r>
              <a:rPr lang="en-US" sz="2400" dirty="0" err="1"/>
              <a:t>behaviour</a:t>
            </a:r>
            <a:r>
              <a:rPr lang="en-US" sz="2400" dirty="0"/>
              <a:t> of the </a:t>
            </a:r>
            <a:r>
              <a:rPr lang="en-US" sz="2400" dirty="0" smtClean="0"/>
              <a:t>base</a:t>
            </a:r>
          </a:p>
          <a:p>
            <a:pPr lvl="1"/>
            <a:r>
              <a:rPr lang="en-US" sz="2400" dirty="0"/>
              <a:t>It’s often used by derive classes that implement an optimized form of the function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7549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69F96-CDB0-EE43-99D5-E99AC3CA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DDA050-F54D-4D42-8E20-07A901B0A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A0C8F2-83F2-BF4E-B00E-4A88FDF7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43758F-201A-1547-9113-8C24CD41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Dynamic-link library (or DLL) is Microsoft's implementation of the shared library concept in the Microsoft operating systems. </a:t>
            </a:r>
          </a:p>
          <a:p>
            <a:r>
              <a:rPr lang="en-US" dirty="0"/>
              <a:t>These libraries usually have the file extension DLL.</a:t>
            </a:r>
          </a:p>
          <a:p>
            <a:r>
              <a:rPr lang="en-US" dirty="0"/>
              <a:t>The file formats for DLLs are the same as for Windows EXE files – that is, Portable Executable (PE) for 32-bit and 64-bit Windows.</a:t>
            </a:r>
          </a:p>
          <a:p>
            <a:r>
              <a:rPr lang="en-US" dirty="0"/>
              <a:t>As with EXEs, DLLs can contain code, data, and resources, in any combination.</a:t>
            </a:r>
          </a:p>
        </p:txBody>
      </p:sp>
    </p:spTree>
    <p:extLst>
      <p:ext uri="{BB962C8B-B14F-4D97-AF65-F5344CB8AC3E}">
        <p14:creationId xmlns:p14="http://schemas.microsoft.com/office/powerpoint/2010/main" val="21852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6F5DD-DA21-1946-95D0-5843BE14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A423FF-6D4E-A149-A984-47D1BBE7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Libraries are built into an application at </a:t>
            </a:r>
            <a:r>
              <a:rPr lang="en-US" i="1" u="sng" dirty="0"/>
              <a:t>compile time</a:t>
            </a:r>
            <a:r>
              <a:rPr lang="en-US" dirty="0"/>
              <a:t>.  These would need to be available when compiling your application.</a:t>
            </a:r>
          </a:p>
          <a:p>
            <a:r>
              <a:rPr lang="en-US" dirty="0"/>
              <a:t>Dynamic Libraries are built into an application at </a:t>
            </a:r>
            <a:r>
              <a:rPr lang="en-US" i="1" u="sng" dirty="0"/>
              <a:t>run time</a:t>
            </a:r>
            <a:r>
              <a:rPr lang="en-US" dirty="0"/>
              <a:t>. These need to be separately available on a machine when the application is executing.</a:t>
            </a:r>
          </a:p>
          <a:p>
            <a:r>
              <a:rPr lang="en-US" dirty="0"/>
              <a:t>There are tradeoffs for both approaches.</a:t>
            </a:r>
          </a:p>
        </p:txBody>
      </p:sp>
    </p:spTree>
    <p:extLst>
      <p:ext uri="{BB962C8B-B14F-4D97-AF65-F5344CB8AC3E}">
        <p14:creationId xmlns:p14="http://schemas.microsoft.com/office/powerpoint/2010/main" val="8502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CB208A-19D0-5D4A-90BA-635A6967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F08E42-83CB-BC4F-B397-6F32D8C9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" y="1419224"/>
            <a:ext cx="4627880" cy="5438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Dynamic libraries:</a:t>
            </a:r>
          </a:p>
          <a:p>
            <a:pPr lvl="1"/>
            <a:r>
              <a:rPr lang="en-US" dirty="0"/>
              <a:t>Make the executable smaller.  </a:t>
            </a:r>
          </a:p>
          <a:p>
            <a:pPr lvl="1"/>
            <a:r>
              <a:rPr lang="en-US" dirty="0"/>
              <a:t>Make it easier to patch bugs as we don’t need to recompile all applications just ship a new version of the library.  </a:t>
            </a:r>
          </a:p>
          <a:p>
            <a:pPr lvl="1"/>
            <a:r>
              <a:rPr lang="en-US" dirty="0"/>
              <a:t>However they use more memory when running .</a:t>
            </a:r>
          </a:p>
          <a:p>
            <a:pPr lvl="1"/>
            <a:r>
              <a:rPr lang="en-US" dirty="0"/>
              <a:t>If library is missing on a target machine, the executable will crash/not-run. </a:t>
            </a:r>
          </a:p>
          <a:p>
            <a:pPr lvl="1"/>
            <a:r>
              <a:rPr lang="en-US" dirty="0"/>
              <a:t>Also if the code is not in sync with the latest version we can have compatibility issues.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68AD66-B55B-C342-A055-7A3921066814}"/>
              </a:ext>
            </a:extLst>
          </p:cNvPr>
          <p:cNvSpPr txBox="1"/>
          <p:nvPr/>
        </p:nvSpPr>
        <p:spPr>
          <a:xfrm>
            <a:off x="6096000" y="1971040"/>
            <a:ext cx="48310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Static Libraries: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the executable larger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there is a bug in the code all applications that use the library need to be re-compiled.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use less memory when running then dynamic libraries.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runtime compatibility issues.</a:t>
            </a:r>
          </a:p>
        </p:txBody>
      </p:sp>
    </p:spTree>
    <p:extLst>
      <p:ext uri="{BB962C8B-B14F-4D97-AF65-F5344CB8AC3E}">
        <p14:creationId xmlns:p14="http://schemas.microsoft.com/office/powerpoint/2010/main" val="14945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17BCAA-CABA-B34E-876C-865B45AA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vs Implicit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9D0894-6DBC-AB45-AF73-99B41FDF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DLLs:</a:t>
            </a:r>
          </a:p>
          <a:p>
            <a:pPr lvl="1"/>
            <a:r>
              <a:rPr lang="en-US" dirty="0"/>
              <a:t>Explicit: The DLL is not typically known about at compilation time.  The program code most manually load the DLL into the processes address space.</a:t>
            </a:r>
          </a:p>
          <a:p>
            <a:pPr lvl="1"/>
            <a:r>
              <a:rPr lang="en-US" dirty="0"/>
              <a:t>Implicit: The DLL is know about head of time.  A static .lib is used for doing the actual loading.</a:t>
            </a:r>
          </a:p>
        </p:txBody>
      </p:sp>
    </p:spTree>
    <p:extLst>
      <p:ext uri="{BB962C8B-B14F-4D97-AF65-F5344CB8AC3E}">
        <p14:creationId xmlns:p14="http://schemas.microsoft.com/office/powerpoint/2010/main" val="19352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A29EB5-5D10-564E-8CA2-67A95E47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MathLibrary</a:t>
            </a:r>
            <a:r>
              <a:rPr lang="en-US" dirty="0" smtClean="0"/>
              <a:t> Header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825B2D-7835-BD46-AF3B-C53F3EB8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#ifdef MATHLIBRARY_EXPORTS </a:t>
            </a:r>
            <a:br>
              <a:rPr lang="en-US" sz="2800" dirty="0"/>
            </a:br>
            <a:r>
              <a:rPr lang="en-US" sz="2800" dirty="0"/>
              <a:t>#define MATHLIBRARY_API __</a:t>
            </a:r>
            <a:r>
              <a:rPr lang="en-US" sz="2800" dirty="0" err="1"/>
              <a:t>declspec</a:t>
            </a:r>
            <a:r>
              <a:rPr lang="en-US" sz="2800" dirty="0"/>
              <a:t>(</a:t>
            </a:r>
            <a:r>
              <a:rPr lang="en-US" sz="2800" dirty="0" err="1"/>
              <a:t>dllexport</a:t>
            </a:r>
            <a:r>
              <a:rPr lang="en-US" sz="2800" dirty="0"/>
              <a:t>) </a:t>
            </a:r>
            <a:br>
              <a:rPr lang="en-US" sz="2800" dirty="0"/>
            </a:br>
            <a:r>
              <a:rPr lang="en-US" sz="2800" dirty="0"/>
              <a:t>#else #define MATHLIBRARY_API __</a:t>
            </a:r>
            <a:r>
              <a:rPr lang="en-US" sz="2800" dirty="0" err="1"/>
              <a:t>declspec</a:t>
            </a:r>
            <a:r>
              <a:rPr lang="en-US" sz="2800" dirty="0"/>
              <a:t>(</a:t>
            </a:r>
            <a:r>
              <a:rPr lang="en-US" sz="2800" dirty="0" err="1"/>
              <a:t>dllimport</a:t>
            </a:r>
            <a:r>
              <a:rPr lang="en-US" sz="2800" dirty="0"/>
              <a:t>) </a:t>
            </a:r>
            <a:br>
              <a:rPr lang="en-US" sz="2800" dirty="0"/>
            </a:br>
            <a:r>
              <a:rPr lang="en-US" sz="2800" dirty="0"/>
              <a:t>#</a:t>
            </a:r>
            <a:r>
              <a:rPr lang="en-US" sz="2800" dirty="0" err="1"/>
              <a:t>endif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extern “C” MATHLIBRARY_API double </a:t>
            </a:r>
            <a:r>
              <a:rPr lang="en-US" sz="2800" dirty="0"/>
              <a:t>Add(double a, double b); </a:t>
            </a:r>
            <a:br>
              <a:rPr lang="en-US" sz="2800" dirty="0"/>
            </a:br>
            <a:r>
              <a:rPr lang="en-US" sz="2800" dirty="0"/>
              <a:t>extern “C” MATHLIBRARY_API double Multiply(double a, double b); </a:t>
            </a:r>
            <a:br>
              <a:rPr lang="en-US" sz="2800" dirty="0"/>
            </a:br>
            <a:r>
              <a:rPr lang="en-US" sz="2800" dirty="0"/>
              <a:t>extern “C” MATHLIBRARY_API double </a:t>
            </a:r>
            <a:r>
              <a:rPr lang="en-US" sz="2800" dirty="0" err="1"/>
              <a:t>AddMultiply</a:t>
            </a:r>
            <a:r>
              <a:rPr lang="en-US" sz="2800" dirty="0"/>
              <a:t>(double a, double b);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44787-E213-1649-85F2-D23BFE9C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1041D-8A14-3444-BBD7-B2C44A30C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9849" cy="4718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// </a:t>
            </a:r>
            <a:r>
              <a:rPr lang="en-US" sz="2400" dirty="0" err="1"/>
              <a:t>MathLibrary.cpp</a:t>
            </a:r>
            <a:r>
              <a:rPr lang="en-US" sz="2400" dirty="0"/>
              <a:t> : Defines the exported functions for the DLL application. </a:t>
            </a:r>
          </a:p>
          <a:p>
            <a:pPr marL="0" indent="0">
              <a:buNone/>
            </a:pPr>
            <a:r>
              <a:rPr lang="en-US" sz="2400" dirty="0"/>
              <a:t>// Compile by using: cl /</a:t>
            </a:r>
            <a:r>
              <a:rPr lang="en-US" sz="2400" dirty="0" err="1"/>
              <a:t>EHsc</a:t>
            </a:r>
            <a:r>
              <a:rPr lang="en-US" sz="2400" dirty="0"/>
              <a:t> /DMATHLIBRARY_EXPORTS /LD MathLibrary.cpp </a:t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#include “</a:t>
            </a:r>
            <a:r>
              <a:rPr lang="en-US" sz="2400" dirty="0" err="1" smtClean="0"/>
              <a:t>framework.h</a:t>
            </a:r>
            <a:r>
              <a:rPr lang="en-US" sz="2400" dirty="0" smtClean="0"/>
              <a:t>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#include "</a:t>
            </a:r>
            <a:r>
              <a:rPr lang="en-US" sz="2400" dirty="0" err="1"/>
              <a:t>MathLibrary.h</a:t>
            </a:r>
            <a:r>
              <a:rPr lang="en-US" sz="2400" dirty="0"/>
              <a:t>"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MATHLIBRARY_API double Add(double </a:t>
            </a:r>
            <a:r>
              <a:rPr lang="en-US" sz="2400" dirty="0"/>
              <a:t>a, double b) { return a + b; }</a:t>
            </a:r>
            <a:br>
              <a:rPr lang="en-US" sz="2400" dirty="0"/>
            </a:br>
            <a:r>
              <a:rPr lang="en-US" sz="2400" dirty="0"/>
              <a:t>MATHLIBRARY_API </a:t>
            </a:r>
            <a:r>
              <a:rPr lang="en-US" sz="2400" dirty="0" smtClean="0"/>
              <a:t>double Multiply(double </a:t>
            </a:r>
            <a:r>
              <a:rPr lang="en-US" sz="2400" dirty="0"/>
              <a:t>a, double b) { return a * b; } MATHLIBRARY_API </a:t>
            </a:r>
            <a:r>
              <a:rPr lang="en-US" sz="2400" dirty="0" smtClean="0"/>
              <a:t>double </a:t>
            </a:r>
            <a:r>
              <a:rPr lang="en-US" sz="2400" dirty="0" err="1" smtClean="0"/>
              <a:t>AddMultiply</a:t>
            </a:r>
            <a:r>
              <a:rPr lang="en-US" sz="2400" dirty="0" smtClean="0"/>
              <a:t>(double </a:t>
            </a:r>
            <a:r>
              <a:rPr lang="en-US" sz="2400" dirty="0"/>
              <a:t>a, double b) { </a:t>
            </a:r>
          </a:p>
          <a:p>
            <a:pPr marL="0" indent="0">
              <a:buNone/>
            </a:pPr>
            <a:r>
              <a:rPr lang="en-US" sz="2400" dirty="0"/>
              <a:t>		return a + (a * b); </a:t>
            </a:r>
            <a:br>
              <a:rPr lang="en-US" sz="2400" dirty="0"/>
            </a:br>
            <a:r>
              <a:rPr lang="en-US" sz="2400" dirty="0"/>
              <a:t>	} 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891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44787-E213-1649-85F2-D23BFE9C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DLLMain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1041D-8A14-3444-BBD7-B2C44A30C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1600"/>
            <a:ext cx="10809849" cy="48053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// dllmain.cpp : Defines the entry point for the DLL application.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#include "</a:t>
            </a:r>
            <a:r>
              <a:rPr lang="en-US" sz="1800" dirty="0" err="1"/>
              <a:t>pch.h</a:t>
            </a:r>
            <a:r>
              <a:rPr lang="en-US" sz="1800" dirty="0"/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BOOL APIENTRY </a:t>
            </a:r>
            <a:r>
              <a:rPr lang="en-US" sz="1800" dirty="0" err="1"/>
              <a:t>DllMain</a:t>
            </a:r>
            <a:r>
              <a:rPr lang="en-US" sz="1800" dirty="0"/>
              <a:t>( HMODULE </a:t>
            </a:r>
            <a:r>
              <a:rPr lang="en-US" sz="1800" dirty="0" err="1"/>
              <a:t>hModule</a:t>
            </a:r>
            <a:r>
              <a:rPr lang="en-US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    </a:t>
            </a:r>
            <a:r>
              <a:rPr lang="en-US" sz="1800" dirty="0" smtClean="0"/>
              <a:t>	          DWORD  </a:t>
            </a:r>
            <a:r>
              <a:rPr lang="en-US" sz="1800" dirty="0" err="1"/>
              <a:t>ul_reason_for_call</a:t>
            </a:r>
            <a:r>
              <a:rPr lang="en-US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    </a:t>
            </a:r>
            <a:r>
              <a:rPr lang="en-US" sz="1800" dirty="0" smtClean="0"/>
              <a:t>	          LPVOID </a:t>
            </a:r>
            <a:r>
              <a:rPr lang="en-US" sz="1800" dirty="0" err="1" smtClean="0"/>
              <a:t>lpReserved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switch (</a:t>
            </a:r>
            <a:r>
              <a:rPr lang="en-US" sz="1800" dirty="0" err="1"/>
              <a:t>ul_reason_for_call</a:t>
            </a:r>
            <a:r>
              <a:rPr lang="en-US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case DLL_PROCESS_ATTACH: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case DLL_THREAD_ATTACH: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case DLL_THREAD_DETACH: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case DLL_PROCESS_DETACH: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return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4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CA5BB-9B54-1744-9C4F-F43BA8A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F72A5D-6627-094A-A62F-D4C29F36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/>
              <a:t>Methods</a:t>
            </a:r>
          </a:p>
          <a:p>
            <a:r>
              <a:rPr lang="en-US" dirty="0"/>
              <a:t>Linked Libraries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Team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36974-6716-3C4A-890E-389F704B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Code (implicit linking)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842CF0-EA1E-DD40-B330-D2C9D168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91" y="1690688"/>
            <a:ext cx="113022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// </a:t>
            </a:r>
            <a:r>
              <a:rPr lang="en-US" sz="2000" dirty="0" err="1"/>
              <a:t>MathClient.cpp</a:t>
            </a:r>
            <a:r>
              <a:rPr lang="en-US" sz="2000" dirty="0"/>
              <a:t> : Defines the entry point for the console application. </a:t>
            </a:r>
            <a:br>
              <a:rPr lang="en-US" sz="2000" dirty="0"/>
            </a:br>
            <a:r>
              <a:rPr lang="en-US" sz="2000" dirty="0"/>
              <a:t>// Compile by using: cl /</a:t>
            </a:r>
            <a:r>
              <a:rPr lang="en-US" sz="2000" dirty="0" err="1"/>
              <a:t>EHsc</a:t>
            </a:r>
            <a:r>
              <a:rPr lang="en-US" sz="2000" dirty="0"/>
              <a:t> /link MathLibrary.lib MathClient.cpp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#include &lt;iostream&gt;</a:t>
            </a:r>
            <a:br>
              <a:rPr lang="en-US" sz="2000" dirty="0"/>
            </a:br>
            <a:r>
              <a:rPr lang="en-US" sz="2000" b="1" dirty="0"/>
              <a:t>#include "</a:t>
            </a:r>
            <a:r>
              <a:rPr lang="en-US" sz="2000" b="1" dirty="0" err="1"/>
              <a:t>MathLibrary.h</a:t>
            </a:r>
            <a:r>
              <a:rPr lang="en-US" sz="2000" b="1" dirty="0"/>
              <a:t>"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 marL="0" indent="0">
              <a:buNone/>
            </a:pPr>
            <a:r>
              <a:rPr lang="en-US" sz="2000" dirty="0"/>
              <a:t>	double a = 7.4;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b = 99;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"a + b = " &lt;&lt; </a:t>
            </a:r>
            <a:r>
              <a:rPr lang="en-US" sz="2000" dirty="0" smtClean="0"/>
              <a:t>Add(a</a:t>
            </a:r>
            <a:r>
              <a:rPr lang="en-US" sz="2000" dirty="0"/>
              <a:t>, b) &lt;&lt; </a:t>
            </a:r>
            <a:r>
              <a:rPr lang="en-US" sz="2000" dirty="0" err="1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endl</a:t>
            </a:r>
            <a:r>
              <a:rPr lang="en-US" sz="2000" dirty="0"/>
              <a:t>;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 smtClean="0"/>
              <a:t>std</a:t>
            </a:r>
            <a:r>
              <a:rPr lang="en-US" sz="2000" dirty="0"/>
              <a:t>:: </a:t>
            </a:r>
            <a:r>
              <a:rPr lang="en-US" sz="2000" dirty="0" err="1"/>
              <a:t>cout</a:t>
            </a:r>
            <a:r>
              <a:rPr lang="en-US" sz="2000" dirty="0"/>
              <a:t> &lt;&lt; "a * b = " &lt;&lt; </a:t>
            </a:r>
            <a:r>
              <a:rPr lang="en-US" sz="2000" dirty="0" smtClean="0"/>
              <a:t>Multiply(a</a:t>
            </a:r>
            <a:r>
              <a:rPr lang="en-US" sz="2000" dirty="0"/>
              <a:t>, b) &lt;&lt; </a:t>
            </a:r>
            <a:r>
              <a:rPr lang="en-US" sz="2000" dirty="0" err="1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endl</a:t>
            </a:r>
            <a:r>
              <a:rPr lang="en-US" sz="2000" dirty="0"/>
              <a:t>;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 smtClean="0"/>
              <a:t>std</a:t>
            </a:r>
            <a:r>
              <a:rPr lang="en-US" sz="2000" dirty="0"/>
              <a:t>:: </a:t>
            </a:r>
            <a:r>
              <a:rPr lang="en-US" sz="2000" dirty="0" err="1"/>
              <a:t>cout</a:t>
            </a:r>
            <a:r>
              <a:rPr lang="en-US" sz="2000" dirty="0"/>
              <a:t> &lt;&lt; "a + (a * b) = " &lt;&lt; </a:t>
            </a:r>
            <a:r>
              <a:rPr lang="en-US" sz="2000" dirty="0" err="1" smtClean="0"/>
              <a:t>AddMultiply</a:t>
            </a:r>
            <a:r>
              <a:rPr lang="en-US" sz="2000" dirty="0" smtClean="0"/>
              <a:t>(a</a:t>
            </a:r>
            <a:r>
              <a:rPr lang="en-US" sz="2000" dirty="0"/>
              <a:t>, b) &lt;&lt; </a:t>
            </a:r>
            <a:r>
              <a:rPr lang="en-US" sz="2000" dirty="0" err="1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endl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	return 0; </a:t>
            </a:r>
            <a:br>
              <a:rPr lang="en-US" sz="2000" dirty="0"/>
            </a:br>
            <a:r>
              <a:rPr lang="en-US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017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3AFD95-16AB-3A48-8B2C-EDC72C3F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/>
          <a:lstStyle/>
          <a:p>
            <a:r>
              <a:rPr lang="en-US" dirty="0"/>
              <a:t>Explicit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65638A-C2A0-2E40-B7FB-9F0FE6222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4"/>
            <a:ext cx="10515600" cy="53244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windows.h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iostream.h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(*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funcAdd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double, double);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ypedef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double (*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funcMult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double, double);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libName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L”MathLibrary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HINSTANCE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hDLL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LoadLibraryEx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libName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NULL, NULL);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// Handle to DLL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hDLL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!= NULL)   {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funcAdd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= 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funcAdd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GetProcAddress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hDLL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“Add”);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funcMult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Multiply= 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funcMult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GetProcAddress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hDLL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“Multiply”);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FreeLibrary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hDLL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      // Free the library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if (Add != NULL)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“10+10=” &lt;&lt; Add(10,10) &lt;&lt;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if (Multiply != NULL)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“50*10=” &lt;&lt; Multiply(50,10) &lt;&lt;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FreeLibrary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hDLL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cin.get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6B67A-BCA7-A348-A495-4E4421E2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74DCF7-C0E5-9A47-BBA0-88F4FDDA3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7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91F6F-36D1-BE41-894B-34FB7605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Old-School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F98633-9CDE-304D-B7EF-4577E6A16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the system as a whole</a:t>
            </a:r>
          </a:p>
          <a:p>
            <a:pPr lvl="1"/>
            <a:r>
              <a:rPr lang="en-US" dirty="0"/>
              <a:t>Higher level of complexity</a:t>
            </a:r>
          </a:p>
          <a:p>
            <a:pPr lvl="1"/>
            <a:r>
              <a:rPr lang="en-US" dirty="0"/>
              <a:t>Individual components are rarely </a:t>
            </a:r>
            <a:r>
              <a:rPr lang="en-US" dirty="0" smtClean="0"/>
              <a:t>tested, so isolating </a:t>
            </a:r>
            <a:r>
              <a:rPr lang="en-US" dirty="0"/>
              <a:t>errors is problematic</a:t>
            </a:r>
          </a:p>
          <a:p>
            <a:r>
              <a:rPr lang="en-US" dirty="0"/>
              <a:t>Testing Strategies</a:t>
            </a:r>
          </a:p>
          <a:p>
            <a:pPr lvl="1"/>
            <a:r>
              <a:rPr lang="en-US" dirty="0"/>
              <a:t>Print Statements </a:t>
            </a:r>
          </a:p>
          <a:p>
            <a:pPr lvl="1"/>
            <a:r>
              <a:rPr lang="en-US" dirty="0"/>
              <a:t>Use of Debugger </a:t>
            </a:r>
          </a:p>
          <a:p>
            <a:pPr lvl="1"/>
            <a:r>
              <a:rPr lang="en-US" dirty="0"/>
              <a:t>Test Scripts</a:t>
            </a:r>
          </a:p>
        </p:txBody>
      </p:sp>
    </p:spTree>
    <p:extLst>
      <p:ext uri="{BB962C8B-B14F-4D97-AF65-F5344CB8AC3E}">
        <p14:creationId xmlns:p14="http://schemas.microsoft.com/office/powerpoint/2010/main" val="1085500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D1B50-0629-1B4C-8B9F-A60B08F3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2A4798-B8B3-6747-AA81-FC435698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Unit Testing </a:t>
            </a:r>
            <a:r>
              <a:rPr lang="en-US" dirty="0"/>
              <a:t>(</a:t>
            </a:r>
            <a:r>
              <a:rPr lang="en-US" b="1" dirty="0"/>
              <a:t>Developers</a:t>
            </a:r>
            <a:r>
              <a:rPr lang="en-US" dirty="0"/>
              <a:t>):  Individual components (class or subsystem)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Integration Testing</a:t>
            </a:r>
            <a:r>
              <a:rPr lang="en-US" dirty="0"/>
              <a:t> (</a:t>
            </a:r>
            <a:r>
              <a:rPr lang="en-US" b="1" dirty="0"/>
              <a:t>Developers</a:t>
            </a:r>
            <a:r>
              <a:rPr lang="en-US" dirty="0" smtClean="0"/>
              <a:t>): </a:t>
            </a:r>
            <a:r>
              <a:rPr lang="en-US" dirty="0"/>
              <a:t>Aggregates of subsystems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System Testing (Developers): </a:t>
            </a:r>
            <a:r>
              <a:rPr lang="en-US" dirty="0"/>
              <a:t>Complete integrated system.  Evaluates system’s compliance with specified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Acceptance Testing (Client):  </a:t>
            </a:r>
            <a:r>
              <a:rPr lang="en-US" dirty="0"/>
              <a:t>Evaluates system delivered by developers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7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0A6B2-5383-0847-98BC-01FA2D2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73E2D7-10EE-5F4A-A225-9C8C7F3C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Limits complexity of issues</a:t>
            </a:r>
          </a:p>
          <a:p>
            <a:pPr lvl="1"/>
            <a:r>
              <a:rPr lang="en-US" dirty="0"/>
              <a:t>Many bugs and errors are eliminated during development, not afterwards.</a:t>
            </a:r>
          </a:p>
          <a:p>
            <a:r>
              <a:rPr lang="en-US" dirty="0"/>
              <a:t>Easier to extend code in future</a:t>
            </a:r>
          </a:p>
          <a:p>
            <a:pPr lvl="1"/>
            <a:r>
              <a:rPr lang="en-US" dirty="0"/>
              <a:t>Confirms added functionalities compliance with specified requirements</a:t>
            </a:r>
          </a:p>
          <a:p>
            <a:r>
              <a:rPr lang="en-US" dirty="0"/>
              <a:t>Saves time in the development cycle</a:t>
            </a:r>
          </a:p>
          <a:p>
            <a:pPr lvl="1"/>
            <a:r>
              <a:rPr lang="en-US" dirty="0"/>
              <a:t>Limits extra system testing and debugging Eliminates logical errors that would otherwise require re-writing of large sections of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05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xmlns="" id="{DE3E7414-4A0F-904D-AF05-41F9DE26D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9853" y="492655"/>
            <a:ext cx="9092293" cy="60801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Test Driven Development (TDD) </a:t>
            </a:r>
            <a:r>
              <a:rPr lang="en-US" altLang="en-US" dirty="0"/>
              <a:t>Overview</a:t>
            </a:r>
            <a:endParaRPr lang="en-US" altLang="en-US" sz="3600" dirty="0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xmlns="" id="{93CE709B-DB3F-3C4F-A700-7E66F58635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7620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Made popular by Extreme Programming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Method of developing software not just testing software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Software is Developed in short iterations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Unit Tests are developed FIRST before the code</a:t>
            </a:r>
          </a:p>
        </p:txBody>
      </p:sp>
    </p:spTree>
    <p:extLst>
      <p:ext uri="{BB962C8B-B14F-4D97-AF65-F5344CB8AC3E}">
        <p14:creationId xmlns:p14="http://schemas.microsoft.com/office/powerpoint/2010/main" val="3441486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xmlns="" id="{10D50E47-724B-3F4C-86BF-EC35B709C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TDD How It Works</a:t>
            </a:r>
            <a:br>
              <a:rPr lang="en-US" altLang="en-US" dirty="0"/>
            </a:br>
            <a:endParaRPr lang="en-US" altLang="en-US" sz="3600" dirty="0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xmlns="" id="{AEF8D432-5B71-4D47-837B-9505A866E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07067" y="1447800"/>
            <a:ext cx="9618133" cy="4648200"/>
          </a:xfrm>
        </p:spPr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altLang="en-US" sz="2400" b="1" dirty="0"/>
              <a:t>Add a Test:</a:t>
            </a:r>
            <a:r>
              <a:rPr lang="en-US" altLang="en-US" sz="2400" dirty="0"/>
              <a:t>  Use Cases / User Stories are used to understand the requirement clearly </a:t>
            </a:r>
          </a:p>
          <a:p>
            <a:pPr marL="609600" indent="-609600">
              <a:buFontTx/>
              <a:buAutoNum type="arabicPeriod" startAt="2"/>
            </a:pPr>
            <a:r>
              <a:rPr lang="en-US" altLang="en-US" sz="2400" b="1" dirty="0"/>
              <a:t>Run all tests and see the new one fail:  </a:t>
            </a:r>
            <a:r>
              <a:rPr lang="en-US" altLang="en-US" sz="2400" dirty="0"/>
              <a:t>Ensures that test does not mistakenly pass</a:t>
            </a:r>
          </a:p>
          <a:p>
            <a:pPr marL="609600" indent="-609600">
              <a:buFontTx/>
              <a:buAutoNum type="arabicPeriod" startAt="2"/>
            </a:pPr>
            <a:r>
              <a:rPr lang="en-US" altLang="en-US" sz="2400" b="1" dirty="0"/>
              <a:t>Write some code:  </a:t>
            </a:r>
            <a:r>
              <a:rPr lang="en-US" altLang="en-US" sz="2400" dirty="0"/>
              <a:t>Only code that is designed to pass the test.  No additional functionality should be included because it will be untested</a:t>
            </a:r>
          </a:p>
          <a:p>
            <a:pPr marL="609600" indent="-609600">
              <a:buFontTx/>
              <a:buAutoNum type="arabicPeriod" startAt="4"/>
            </a:pPr>
            <a:r>
              <a:rPr lang="en-US" altLang="en-US" sz="2400" b="1" dirty="0"/>
              <a:t>Run the automated tests and see them succeed:  </a:t>
            </a:r>
            <a:r>
              <a:rPr lang="en-US" altLang="en-US" sz="2400" dirty="0"/>
              <a:t>If tests pass, programmer can be confident code meets all tested requirements</a:t>
            </a:r>
          </a:p>
          <a:p>
            <a:pPr marL="609600" indent="-609600">
              <a:buFontTx/>
              <a:buAutoNum type="arabicPeriod" startAt="4"/>
            </a:pPr>
            <a:r>
              <a:rPr lang="en-US" altLang="en-US" sz="2400" b="1" dirty="0"/>
              <a:t>Refactor code:  </a:t>
            </a:r>
            <a:r>
              <a:rPr lang="en-US" altLang="en-US" sz="2400" dirty="0"/>
              <a:t>Cleanup the code, rerun tests to ensure cleanup did not break anything</a:t>
            </a:r>
          </a:p>
          <a:p>
            <a:pPr marL="0" indent="0">
              <a:buNone/>
            </a:pPr>
            <a:r>
              <a:rPr lang="en-US" altLang="en-US" sz="2400" dirty="0"/>
              <a:t>6.      </a:t>
            </a:r>
            <a:r>
              <a:rPr lang="en-US" altLang="en-US" sz="2400" b="1" dirty="0"/>
              <a:t>Repeat							</a:t>
            </a:r>
          </a:p>
          <a:p>
            <a:pPr marL="609600" indent="-609600">
              <a:buFontTx/>
              <a:buChar char="•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04056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xmlns="" id="{0901B7F0-055E-FE43-888D-FAFF8D9E5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Test First vs. Test Last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xmlns="" id="{D54D9273-C10D-A04A-989E-5CBC8278142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590675" y="1600200"/>
            <a:ext cx="3810000" cy="3924300"/>
          </a:xfrm>
        </p:spPr>
        <p:txBody>
          <a:bodyPr/>
          <a:lstStyle/>
          <a:p>
            <a:r>
              <a:rPr lang="en-US" altLang="en-US" sz="2400" dirty="0"/>
              <a:t>Pick a piece of functionality</a:t>
            </a:r>
          </a:p>
          <a:p>
            <a:r>
              <a:rPr lang="en-US" altLang="en-US" sz="2400" dirty="0"/>
              <a:t>Write </a:t>
            </a:r>
            <a:r>
              <a:rPr lang="en-US" altLang="en-US" sz="2400" dirty="0" smtClean="0"/>
              <a:t>a single test</a:t>
            </a:r>
          </a:p>
          <a:p>
            <a:r>
              <a:rPr lang="en-US" altLang="en-US" sz="2400" dirty="0" smtClean="0"/>
              <a:t>Write </a:t>
            </a:r>
            <a:r>
              <a:rPr lang="en-US" altLang="en-US" sz="2400" dirty="0"/>
              <a:t>production code until test passes</a:t>
            </a:r>
          </a:p>
          <a:p>
            <a:r>
              <a:rPr lang="en-US" altLang="en-US" sz="2400" dirty="0"/>
              <a:t>Run all tests</a:t>
            </a:r>
          </a:p>
          <a:p>
            <a:r>
              <a:rPr lang="en-US" altLang="en-US" sz="2400" dirty="0"/>
              <a:t>Rework code until all tests pass</a:t>
            </a:r>
          </a:p>
          <a:p>
            <a:r>
              <a:rPr lang="en-US" altLang="en-US" sz="2400" dirty="0"/>
              <a:t>Repeat </a:t>
            </a:r>
            <a:r>
              <a:rPr lang="en-US" altLang="en-US" sz="2400" dirty="0" smtClean="0"/>
              <a:t>until story is complete</a:t>
            </a:r>
            <a:endParaRPr lang="en-US" altLang="en-US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701816"/>
              </p:ext>
            </p:extLst>
          </p:nvPr>
        </p:nvGraphicFramePr>
        <p:xfrm>
          <a:off x="6700838" y="1609724"/>
          <a:ext cx="3729037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Bitmap Image" r:id="rId3" imgW="2905531" imgH="3323810" progId="PBrush">
                  <p:embed/>
                </p:oleObj>
              </mc:Choice>
              <mc:Fallback>
                <p:oleObj name="Bitmap Image" r:id="rId3" imgW="2905531" imgH="33238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8" y="1609724"/>
                        <a:ext cx="3729037" cy="433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228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xmlns="" id="{DE1FD75E-0B37-FC43-B2B7-DBA2B4A3D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Test First vs. Test Last</a:t>
            </a:r>
          </a:p>
        </p:txBody>
      </p:sp>
      <p:graphicFrame>
        <p:nvGraphicFramePr>
          <p:cNvPr id="143363" name="Object 3">
            <a:extLst>
              <a:ext uri="{FF2B5EF4-FFF2-40B4-BE49-F238E27FC236}">
                <a16:creationId xmlns:a16="http://schemas.microsoft.com/office/drawing/2014/main" xmlns="" id="{68477258-99FF-AF4C-A3A1-F0D413A60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3688" y="1600200"/>
          <a:ext cx="3414712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Bitmap Image" r:id="rId3" imgW="1682750" imgH="2139950" progId="Paint.Picture">
                  <p:embed/>
                </p:oleObj>
              </mc:Choice>
              <mc:Fallback>
                <p:oleObj name="Bitmap Image" r:id="rId3" imgW="1682750" imgH="2139950" progId="Paint.Picture">
                  <p:embed/>
                  <p:pic>
                    <p:nvPicPr>
                      <p:cNvPr id="143363" name="Object 3">
                        <a:extLst>
                          <a:ext uri="{FF2B5EF4-FFF2-40B4-BE49-F238E27FC236}">
                            <a16:creationId xmlns:a16="http://schemas.microsoft.com/office/drawing/2014/main" xmlns="" id="{68477258-99FF-AF4C-A3A1-F0D413A607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1600200"/>
                        <a:ext cx="3414712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81D4F6B0-C05F-C642-BD7D-579D8DFCB95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1614325" y="1600200"/>
            <a:ext cx="3810000" cy="3857625"/>
          </a:xfrm>
        </p:spPr>
        <p:txBody>
          <a:bodyPr/>
          <a:lstStyle/>
          <a:p>
            <a:r>
              <a:rPr lang="en-US" altLang="en-US" sz="2400" dirty="0"/>
              <a:t>Pick a piece of functionality</a:t>
            </a:r>
          </a:p>
          <a:p>
            <a:r>
              <a:rPr lang="en-US" altLang="en-US" sz="2400" dirty="0"/>
              <a:t>Write production code that implements entire functionality</a:t>
            </a:r>
          </a:p>
          <a:p>
            <a:r>
              <a:rPr lang="en-US" altLang="en-US" sz="2400" dirty="0"/>
              <a:t>Write tests to validate all functionality</a:t>
            </a:r>
          </a:p>
          <a:p>
            <a:r>
              <a:rPr lang="en-US" altLang="en-US" sz="2400" dirty="0"/>
              <a:t>Run all tests</a:t>
            </a:r>
          </a:p>
          <a:p>
            <a:r>
              <a:rPr lang="en-US" altLang="en-US" sz="2400" dirty="0"/>
              <a:t>Rework code until all tests </a:t>
            </a:r>
            <a:r>
              <a:rPr lang="en-US" altLang="en-US" sz="2400" dirty="0" smtClean="0"/>
              <a:t>pass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45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16E21-04A6-9140-8170-D0BD68AF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815687-CC8C-464C-BEA3-8D63ECD49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3B43F-BFF1-6E4A-9DC9-38325DA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F460F4-CE0E-794C-A23B-A6E1842F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function a member function which is declared within base class and is re-defined (</a:t>
            </a:r>
            <a:r>
              <a:rPr lang="en-US" dirty="0" err="1"/>
              <a:t>overriden</a:t>
            </a:r>
            <a:r>
              <a:rPr lang="en-US" dirty="0"/>
              <a:t>) by derived class.</a:t>
            </a:r>
          </a:p>
          <a:p>
            <a:r>
              <a:rPr lang="en-US" dirty="0"/>
              <a:t>When you refer to a derived class object using a pointer or a reference to the base class, you can call a virtual function for that object and execute the derived class’s version of the function.</a:t>
            </a:r>
          </a:p>
          <a:p>
            <a:endParaRPr lang="en-US" dirty="0"/>
          </a:p>
          <a:p>
            <a:r>
              <a:rPr lang="en-US" dirty="0"/>
              <a:t>BUT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40455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E1820-A98B-6849-8C3F-838D61B8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0355F-72DF-7B48-AACC-FA76F621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class defines a virtual function most compilers add a hidden member variable to the class which points to an array of pointers to (virtual) functions called the virtual method table. </a:t>
            </a:r>
          </a:p>
          <a:p>
            <a:r>
              <a:rPr lang="en-US" dirty="0"/>
              <a:t>These pointers are used at runtime to invoke the appropriate function implementations.</a:t>
            </a:r>
          </a:p>
          <a:p>
            <a:pPr lvl="1"/>
            <a:r>
              <a:rPr lang="en-US" dirty="0"/>
              <a:t>Why? Because at compile time it may not yet be known if the base function is to be called or a derived one implemented by a class that inherits from the base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E3060-3567-0944-B406-4492571B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4ABB70-13B6-CE49-9B23-55D53142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547623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 Consider a program contains three classes in an inheritance hierarchy:</a:t>
            </a:r>
          </a:p>
          <a:p>
            <a:pPr lvl="1"/>
            <a:r>
              <a:rPr lang="en-US" dirty="0"/>
              <a:t>a superclass, Cat, </a:t>
            </a:r>
          </a:p>
          <a:p>
            <a:pPr lvl="1"/>
            <a:r>
              <a:rPr lang="en-US" dirty="0" smtClean="0"/>
              <a:t>Subclass </a:t>
            </a:r>
            <a:r>
              <a:rPr lang="en-US" dirty="0" err="1"/>
              <a:t>HouseCat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Subclass  Lion. </a:t>
            </a:r>
          </a:p>
          <a:p>
            <a:r>
              <a:rPr lang="en-US" dirty="0"/>
              <a:t>Class Cat defines a virtual function named speak, so its subclasses may provide an appropriate implementation (e.g. either meow or roar). </a:t>
            </a:r>
          </a:p>
          <a:p>
            <a:r>
              <a:rPr lang="en-US" dirty="0"/>
              <a:t>When the program calls the speak function on a Cat reference (which can refer to an instance of Cat, or an instance of </a:t>
            </a:r>
            <a:r>
              <a:rPr lang="en-US" dirty="0" err="1"/>
              <a:t>HouseCat</a:t>
            </a:r>
            <a:r>
              <a:rPr lang="en-US" dirty="0"/>
              <a:t> or Lion), the code must be able to determine which implementation of the function the call should be dispatched to. </a:t>
            </a:r>
          </a:p>
          <a:p>
            <a:r>
              <a:rPr lang="en-US" dirty="0"/>
              <a:t>This depends on the actual class of the object, not the class of the reference to it (Cat).</a:t>
            </a:r>
          </a:p>
          <a:p>
            <a:r>
              <a:rPr lang="en-US" dirty="0"/>
              <a:t>The class can not generally be determined statically (that is, at compile time), so neither can the compiler decide which function to call at that time.</a:t>
            </a:r>
          </a:p>
          <a:p>
            <a:r>
              <a:rPr lang="en-US" dirty="0"/>
              <a:t>The call must be dispatched to the right function dynamically (that is, at run time) instead.</a:t>
            </a:r>
          </a:p>
        </p:txBody>
      </p:sp>
    </p:spTree>
    <p:extLst>
      <p:ext uri="{BB962C8B-B14F-4D97-AF65-F5344CB8AC3E}">
        <p14:creationId xmlns:p14="http://schemas.microsoft.com/office/powerpoint/2010/main" val="17274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With Virtual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775193"/>
            <a:ext cx="11229974" cy="4882782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smtClean="0"/>
              <a:t>first</a:t>
            </a:r>
          </a:p>
          <a:p>
            <a:r>
              <a:rPr lang="en-US" dirty="0"/>
              <a:t>Call </a:t>
            </a:r>
            <a:r>
              <a:rPr lang="en-US" dirty="0" smtClean="0"/>
              <a:t>last</a:t>
            </a:r>
          </a:p>
          <a:p>
            <a:r>
              <a:rPr lang="en-US" dirty="0"/>
              <a:t>Call </a:t>
            </a:r>
            <a:r>
              <a:rPr lang="en-US" dirty="0" smtClean="0"/>
              <a:t>whenever</a:t>
            </a:r>
          </a:p>
          <a:p>
            <a:r>
              <a:rPr lang="en-US" dirty="0"/>
              <a:t>Call </a:t>
            </a:r>
            <a:r>
              <a:rPr lang="en-US" dirty="0" smtClean="0"/>
              <a:t>never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7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With </a:t>
            </a:r>
            <a:r>
              <a:rPr lang="en-US" dirty="0" smtClean="0"/>
              <a:t>Virtual Methods - </a:t>
            </a:r>
            <a:r>
              <a:rPr lang="en-US" dirty="0"/>
              <a:t>Call </a:t>
            </a: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775193"/>
            <a:ext cx="11229974" cy="4882782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smtClean="0"/>
              <a:t>first</a:t>
            </a:r>
          </a:p>
          <a:p>
            <a:pPr lvl="1"/>
            <a:r>
              <a:rPr lang="en-US" sz="2400" dirty="0" smtClean="0"/>
              <a:t>Base </a:t>
            </a:r>
            <a:r>
              <a:rPr lang="en-US" sz="2400" dirty="0"/>
              <a:t>function is expected to be called at the </a:t>
            </a:r>
            <a:r>
              <a:rPr lang="en-US" sz="2400" dirty="0" smtClean="0"/>
              <a:t>start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ypically </a:t>
            </a:r>
            <a:r>
              <a:rPr lang="en-US" sz="2400" dirty="0"/>
              <a:t>used when </a:t>
            </a:r>
            <a:r>
              <a:rPr lang="en-US" sz="2400" dirty="0" smtClean="0"/>
              <a:t>overridden </a:t>
            </a:r>
            <a:r>
              <a:rPr lang="en-US" sz="2400" dirty="0"/>
              <a:t>method wishes to extend the logic of the </a:t>
            </a:r>
            <a:r>
              <a:rPr lang="en-US" sz="2400" dirty="0" smtClean="0"/>
              <a:t>function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/>
              <a:t>Failing to call </a:t>
            </a:r>
            <a:r>
              <a:rPr lang="en-US" sz="2400" dirty="0" err="1"/>
              <a:t>base.init</a:t>
            </a:r>
            <a:r>
              <a:rPr lang="en-US" sz="2400" dirty="0"/>
              <a:t>, or calling it at the wrong time, leads to an incomplete calculation or </a:t>
            </a:r>
            <a:r>
              <a:rPr lang="en-US" sz="2400" dirty="0" smtClean="0"/>
              <a:t>initialization</a:t>
            </a:r>
          </a:p>
          <a:p>
            <a:pPr lvl="1"/>
            <a:r>
              <a:rPr lang="en-US" sz="2400" dirty="0"/>
              <a:t>Quite often the program can still run, but with subtle and hard-to-spot </a:t>
            </a:r>
            <a:r>
              <a:rPr lang="en-US" sz="2400" dirty="0" smtClean="0"/>
              <a:t>problems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24025" y="3505200"/>
            <a:ext cx="4371975" cy="13234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override void </a:t>
            </a:r>
            <a:r>
              <a:rPr lang="en-US" sz="2000" dirty="0" err="1"/>
              <a:t>init</a:t>
            </a:r>
            <a:r>
              <a:rPr lang="en-US" sz="2000" dirty="0"/>
              <a:t>() { </a:t>
            </a:r>
            <a:endParaRPr lang="en-US" sz="2000" dirty="0" smtClean="0"/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base.init</a:t>
            </a:r>
            <a:r>
              <a:rPr lang="en-US" sz="2000" dirty="0"/>
              <a:t>()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//</a:t>
            </a:r>
            <a:r>
              <a:rPr lang="en-US" sz="2000" dirty="0"/>
              <a:t>stuff that might depend on base call 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547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With </a:t>
            </a:r>
            <a:r>
              <a:rPr lang="en-US" dirty="0" smtClean="0"/>
              <a:t>Virtual Methods - </a:t>
            </a:r>
            <a:r>
              <a:rPr lang="en-US" dirty="0"/>
              <a:t>Call </a:t>
            </a:r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775193"/>
            <a:ext cx="11229974" cy="4882782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smtClean="0"/>
              <a:t>last</a:t>
            </a:r>
          </a:p>
          <a:p>
            <a:pPr lvl="1"/>
            <a:r>
              <a:rPr lang="en-US" sz="2400" dirty="0" smtClean="0"/>
              <a:t>Base function is expected to be called last</a:t>
            </a:r>
          </a:p>
          <a:p>
            <a:pPr lvl="1"/>
            <a:r>
              <a:rPr lang="en-US" sz="2400" dirty="0"/>
              <a:t>This has two common </a:t>
            </a:r>
            <a:r>
              <a:rPr lang="en-US" sz="2400" dirty="0" smtClean="0"/>
              <a:t>uses</a:t>
            </a:r>
          </a:p>
          <a:p>
            <a:pPr lvl="2"/>
            <a:r>
              <a:rPr lang="en-US" sz="2000" dirty="0" smtClean="0"/>
              <a:t>During </a:t>
            </a:r>
            <a:r>
              <a:rPr lang="en-US" sz="2000" dirty="0"/>
              <a:t>setup to allow a derived class to set configuration values before </a:t>
            </a:r>
            <a:r>
              <a:rPr lang="en-US" sz="2000" dirty="0" smtClean="0"/>
              <a:t>continuing</a:t>
            </a:r>
          </a:p>
          <a:p>
            <a:pPr lvl="2"/>
            <a:r>
              <a:rPr lang="en-US" sz="2000" dirty="0" smtClean="0"/>
              <a:t>During </a:t>
            </a:r>
            <a:r>
              <a:rPr lang="en-US" sz="2000" dirty="0"/>
              <a:t>destruction to allow reversing the order of construction</a:t>
            </a:r>
            <a:endParaRPr lang="en-US" sz="20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/>
              <a:t>The typical problem of not calling </a:t>
            </a:r>
            <a:r>
              <a:rPr lang="en-US" sz="2400" dirty="0" err="1"/>
              <a:t>base.init</a:t>
            </a:r>
            <a:r>
              <a:rPr lang="en-US" sz="2400" dirty="0"/>
              <a:t>, or calling it at the wrong time, is a resource </a:t>
            </a:r>
            <a:r>
              <a:rPr lang="en-US" sz="2400" dirty="0" smtClean="0"/>
              <a:t>leak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6975" y="4146917"/>
            <a:ext cx="5362576" cy="13234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override void destroy() 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//destroy stuff setup in the `</a:t>
            </a:r>
            <a:r>
              <a:rPr lang="en-US" sz="2000" dirty="0" smtClean="0"/>
              <a:t>construct` function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base.destroy</a:t>
            </a:r>
            <a:r>
              <a:rPr lang="en-US" sz="2000" dirty="0"/>
              <a:t>()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3582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3127</TotalTime>
  <Words>1254</Words>
  <Application>Microsoft Office PowerPoint</Application>
  <PresentationFormat>Custom</PresentationFormat>
  <Paragraphs>202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Module</vt:lpstr>
      <vt:lpstr>Bitmap Image</vt:lpstr>
      <vt:lpstr>CSE 687</vt:lpstr>
      <vt:lpstr>Agenda</vt:lpstr>
      <vt:lpstr>Virtual Methods</vt:lpstr>
      <vt:lpstr>Virtual Methods</vt:lpstr>
      <vt:lpstr>Virtual Methods</vt:lpstr>
      <vt:lpstr>Example</vt:lpstr>
      <vt:lpstr>Designing With Virtual Methods</vt:lpstr>
      <vt:lpstr>Designing With Virtual Methods - Call first</vt:lpstr>
      <vt:lpstr>Designing With Virtual Methods - Call last</vt:lpstr>
      <vt:lpstr>Designing With Virtual Methods - Call whenever</vt:lpstr>
      <vt:lpstr>Designing With Virtual Methods - Call never</vt:lpstr>
      <vt:lpstr>DLLs</vt:lpstr>
      <vt:lpstr>DLL Example</vt:lpstr>
      <vt:lpstr>Static vs Dynamic libraries</vt:lpstr>
      <vt:lpstr>Tradeoffs</vt:lpstr>
      <vt:lpstr>Explicit vs Implicit</vt:lpstr>
      <vt:lpstr>MathLibrary Header</vt:lpstr>
      <vt:lpstr>Library Implementation</vt:lpstr>
      <vt:lpstr>DLLMain Implementation</vt:lpstr>
      <vt:lpstr>Client Code (implicit linking)</vt:lpstr>
      <vt:lpstr>Explicit Linking</vt:lpstr>
      <vt:lpstr>Unit Testing</vt:lpstr>
      <vt:lpstr>Old-School Testing</vt:lpstr>
      <vt:lpstr>Proper Testing</vt:lpstr>
      <vt:lpstr>Benefits</vt:lpstr>
      <vt:lpstr>Test Driven Development (TDD) Overview</vt:lpstr>
      <vt:lpstr>TDD How It Works </vt:lpstr>
      <vt:lpstr>Test First vs. Test Last</vt:lpstr>
      <vt:lpstr>Test First vs. Test Last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687</dc:title>
  <dc:creator>Microsoft Office User</dc:creator>
  <cp:lastModifiedBy>Owner</cp:lastModifiedBy>
  <cp:revision>101</cp:revision>
  <dcterms:created xsi:type="dcterms:W3CDTF">2018-05-09T14:21:50Z</dcterms:created>
  <dcterms:modified xsi:type="dcterms:W3CDTF">2020-04-28T00:54:43Z</dcterms:modified>
</cp:coreProperties>
</file>