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698789-63EE-4C64-96F8-F0E0974C7856}">
  <a:tblStyle styleId="{69698789-63EE-4C64-96F8-F0E0974C7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d5ed2aa8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d5ed2aa8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d5ed2aa8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d5ed2aa8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d5ed28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d5ed28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d5ed28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d5ed28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d5ed28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d5ed28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d5ed2aa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d5ed2aa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d5ed2a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d5ed2a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d5ed2aa8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d5ed2aa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d5ed2aa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d5ed2aa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d5ed2aa8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d5ed2aa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d5ed2aa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d5ed2aa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d5ed2aa8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d5ed2aa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ackHERS 2020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Fiserv Financial Hack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Yuexing Hao,  Xiaoyan Deng, Casandra Begin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697350" y="2081650"/>
            <a:ext cx="77493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People who are more likely to default are: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Higher bill amount, marriage, other/unknown education, higher amount of given credit, default for shorter time</a:t>
            </a:r>
            <a:endParaRPr sz="2400"/>
          </a:p>
        </p:txBody>
      </p:sp>
      <p:sp>
        <p:nvSpPr>
          <p:cNvPr id="129" name="Google Shape;129;p22"/>
          <p:cNvSpPr txBox="1"/>
          <p:nvPr/>
        </p:nvSpPr>
        <p:spPr>
          <a:xfrm>
            <a:off x="311700" y="1288750"/>
            <a:ext cx="679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Target Description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Extension: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website for financial specialists to input/search customer information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Connect websites with customer database and algorithm using Apache or other server, each time by inputting/searching customer information, specialists can get prediction on the next traction (default or not)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 prediction(default/not) </a:t>
            </a:r>
            <a:r>
              <a:rPr lang="en">
                <a:solidFill>
                  <a:srgbClr val="000000"/>
                </a:solidFill>
              </a:rPr>
              <a:t>for new customer by only inputting information on the website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234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Highlights!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388275" y="1834625"/>
            <a:ext cx="50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The beauty of simplicity.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Technologies together make work easier.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We learned many machine learning techniques through this project.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It is a nice chance for us to approach the real-world data.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50350" y="203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8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76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institutions lose money every year from customers that default on bills or loans. Default is the customer’s failure to repay a debt including interest or principal on a loan or security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R programming to better predict the default type.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first divided our datasets into two parts, 20% for testing data, 80% for training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 models for our training data and employed the models to the testing datasets. We will calculate the error rate on testing datasets.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159000" y="20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{69698789-63EE-4C64-96F8-F0E0974C7856}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Method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Accuracy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0.81728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0.8224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Naive Bayes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0.6256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rpart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0.82192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384050" y="1344850"/>
            <a:ext cx="6600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Initial Model Accuracy With All Variables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926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68450"/>
            <a:ext cx="9053149" cy="27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99950" y="1840325"/>
            <a:ext cx="4256400" cy="1522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52400" y="1177925"/>
            <a:ext cx="8241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Collinearity Among Continuous Variables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0" y="0"/>
            <a:ext cx="926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52400" y="1177925"/>
            <a:ext cx="8241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Collinearity Among Categorical Variables</a:t>
            </a:r>
            <a:endParaRPr sz="25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46746" l="0" r="0" t="0"/>
          <a:stretch/>
        </p:blipFill>
        <p:spPr>
          <a:xfrm>
            <a:off x="684500" y="1739251"/>
            <a:ext cx="3259500" cy="29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51966"/>
          <a:stretch/>
        </p:blipFill>
        <p:spPr>
          <a:xfrm>
            <a:off x="4491875" y="1739252"/>
            <a:ext cx="3489191" cy="283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>
            <a:off x="4476100" y="3901975"/>
            <a:ext cx="3476400" cy="1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974650" y="1816575"/>
            <a:ext cx="35709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EDUCATION	5.551841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SEX			8.673867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MARRIAGE	18.782685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PAY_AMT1	24.395375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LIMIT_BAL	25.413892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AGE			25.994445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PAY_AMT2	27.121341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PAY_AMT4	28.822543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78625" y="1180575"/>
            <a:ext cx="8424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Variable Importance: measure in mean decrease in accuracy </a:t>
            </a:r>
            <a:endParaRPr sz="2400"/>
          </a:p>
        </p:txBody>
      </p:sp>
      <p:sp>
        <p:nvSpPr>
          <p:cNvPr id="96" name="Google Shape;96;p18"/>
          <p:cNvSpPr txBox="1"/>
          <p:nvPr/>
        </p:nvSpPr>
        <p:spPr>
          <a:xfrm>
            <a:off x="5029200" y="1922925"/>
            <a:ext cx="357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PAY_AMT5	30.106831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PAY_AMT6	31.837931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PAY_5		</a:t>
            </a:r>
            <a:r>
              <a:rPr lang="en" sz="1600">
                <a:solidFill>
                  <a:schemeClr val="dk1"/>
                </a:solidFill>
              </a:rPr>
              <a:t>38</a:t>
            </a:r>
            <a:r>
              <a:rPr lang="en" sz="1600">
                <a:solidFill>
                  <a:schemeClr val="dk1"/>
                </a:solidFill>
              </a:rPr>
              <a:t>.963028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PAY_2		41.225209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PAY_AMT3	41.544696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PAY_6		43.182329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PAY_4		44.930574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PAY_3		45.971778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BILL_AMT4	47.678359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PAY_0		150.024549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	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858575" y="3940750"/>
            <a:ext cx="3279600" cy="5727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68900" y="1740375"/>
            <a:ext cx="3279600" cy="1268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68900" y="3256725"/>
            <a:ext cx="3279600" cy="816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73200"/>
            <a:ext cx="88323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Collinearity</a:t>
            </a:r>
            <a:r>
              <a:rPr lang="en">
                <a:solidFill>
                  <a:srgbClr val="000000"/>
                </a:solidFill>
              </a:rPr>
              <a:t> exist: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Association between variables (among PAY_X variable group) is higher than 0.93. Other categorical variables association is lower than 0.8.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among BILL_AMTX </a:t>
            </a:r>
            <a:r>
              <a:rPr lang="en">
                <a:solidFill>
                  <a:srgbClr val="000000"/>
                </a:solidFill>
              </a:rPr>
              <a:t>variable group is higher than 0.8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Variable Selected: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"AGE","SEX","EDUCATION","MARRIAGE","LIMIT_BAL","PAY_0","BILL_AMT4"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Prediction Result After Variable Selection</a:t>
            </a:r>
            <a:endParaRPr sz="2400"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1955125" y="185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{69698789-63EE-4C64-96F8-F0E0974C7856}</a:tableStyleId>
              </a:tblPr>
              <a:tblGrid>
                <a:gridCol w="3238800"/>
                <a:gridCol w="158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Method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Accuracy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0.81808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0.82192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Naive Bayes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0.82064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Recursive Partitioning And Regression Trees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0.82192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245250" y="1398288"/>
            <a:ext cx="679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70175" y="1425250"/>
            <a:ext cx="40647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 (Stepwise Result):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Accuracy: 0.82208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default ~ SEX + EDUCATION + MARRIAGE + LIMIT_BAL + PAY_0 + BILL_AMT4</a:t>
            </a:r>
            <a:endParaRPr sz="1800"/>
          </a:p>
        </p:txBody>
      </p:sp>
      <p:sp>
        <p:nvSpPr>
          <p:cNvPr id="120" name="Google Shape;120;p21"/>
          <p:cNvSpPr txBox="1"/>
          <p:nvPr/>
        </p:nvSpPr>
        <p:spPr>
          <a:xfrm>
            <a:off x="4253500" y="1398300"/>
            <a:ext cx="51435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Recursive Partitioning And Regression Trees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(After pruning)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Accuracy: 0.82129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Model: </a:t>
            </a:r>
            <a:endParaRPr sz="1800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2628" l="14595" r="13786" t="12733"/>
          <a:stretch/>
        </p:blipFill>
        <p:spPr>
          <a:xfrm>
            <a:off x="5675250" y="2345325"/>
            <a:ext cx="3157050" cy="19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86525" y="4203675"/>
            <a:ext cx="8023500" cy="79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 is </a:t>
            </a:r>
            <a:r>
              <a:rPr lang="en" sz="1800"/>
              <a:t>recommended</a:t>
            </a:r>
            <a:r>
              <a:rPr lang="en" sz="1800"/>
              <a:t> with higher accuracy and </a:t>
            </a:r>
            <a:r>
              <a:rPr lang="en" sz="1800"/>
              <a:t>reasonably</a:t>
            </a:r>
            <a:r>
              <a:rPr lang="en" sz="1800"/>
              <a:t> more information included in the </a:t>
            </a:r>
            <a:r>
              <a:rPr lang="en" sz="1800"/>
              <a:t>model</a:t>
            </a:r>
            <a:r>
              <a:rPr lang="en" sz="1800"/>
              <a:t> for later </a:t>
            </a:r>
            <a:r>
              <a:rPr lang="en" sz="1800"/>
              <a:t>generalization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