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E2B37-39B9-0E48-BF10-365AE110E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6C4D4-6831-F747-929F-E90E5D92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204D7-5676-BB47-8A0C-D3586A59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97076-9D00-4448-9033-D5B11A8E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FD51B-4405-A541-8354-2E29CCFE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50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43987-D15D-7A49-B8F3-375696ED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96A0F-592A-EE4E-A471-C1EE8D6B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3D96A-57C2-B14F-9D80-954E6367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F99A9-A9B4-9F41-BAFE-2C6B0EFD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D565A-4DD1-7C43-BCF1-09CF075D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3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50E4A-EE20-364F-822B-541AB741C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3A2BD-D1C7-0746-AFD2-1F0699B8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D006D-655D-F643-8217-F15091CE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A568E-A1CA-8B40-9DB0-C31E5090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9DFA2-C185-E247-99B4-23080E0B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4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B4139-EE10-E046-BCA8-23F12901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5C389-01B8-3545-A368-D1AA1B28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86C5-BF6F-6F4A-9C44-52374532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3C473-7FF7-5C45-B84A-6F504A72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24CBB-47E4-9642-B798-35673092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1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0B9A6-24F6-7B46-A3F4-56549C66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2F992-72C4-9545-A54F-8B911A29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E630E-5260-FA40-894F-7635B5B0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A5CD6-7004-AB4C-BFCA-4DA11B4A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2E99-F87E-424A-B2ED-3F3911EF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1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0918-E457-E841-8447-0B9D636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FAD17-9F08-9E40-BD95-3D792843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38496-C7CF-EA41-A906-177314B1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4B370-05F3-9745-B65A-FC40F85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CF64-748D-FC4A-9047-ABB77310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7D678-A566-4B4E-BEE6-83128C0E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F33BC-5066-0C4F-9C7D-4C9C9CE3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22259-FBEE-CF41-8DD6-D6FDF39E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49274-3DDE-BC41-95C0-31CC02F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52600-EB70-8E46-885F-A5CDCD1EC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A2204-D8FC-1D45-BF02-78BDA262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61A39-76A9-EA48-98DE-7335AE9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51C515-0255-7B4C-852A-C9D4DF53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8933F-964E-0B41-AA94-1EDEDD49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6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B541-F954-FD49-9E5C-A9154E12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62E23-74E9-7C4B-BC3C-9DDCABA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C4537-CD9A-2943-BD8E-AA690B0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633F89-0779-674F-8AC1-E741AC43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0E8C3-A762-D44F-80C6-D1C65FF9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295E0E-5669-EB45-8361-48060C1B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B88BC-19A2-7E4A-B4C7-48E6020C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5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5DECA-B51F-5744-920F-753BFDE7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2CB3-5822-6B4D-8415-91EDD8D0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7A278-536C-E949-BF19-4D3E1B52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0ED88-8655-2A4C-AC05-F0FA7AAA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64E0-5FA7-004A-B963-68D97815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4892E-2C2B-DD47-B009-AF989570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15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0D56-97D3-8C4F-9061-F045865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4F9B05-EE19-5244-BDA9-51D3EA717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9B96C-E75A-AD42-B882-9D7BA2D8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8B2D8-370F-404D-9CCF-2A13481D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BC883-790D-AE42-ABB1-9A256A0B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B6204-3619-7A4F-BD1B-56623D65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4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F62AB-80FE-8A4B-9F63-17451E6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8167B-8C41-844E-B67F-8553338B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30215-3D77-4043-B09F-E6B64AD60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AAB7-E25A-7B42-8C30-A378736A4131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B4CF2-28EE-E74F-8EBD-B0FDDE5F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D20ED-4931-EB40-966F-C877957C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9CD8-A614-FE4C-9D20-40C0D2C526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53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>
            <a:extLst>
              <a:ext uri="{FF2B5EF4-FFF2-40B4-BE49-F238E27FC236}">
                <a16:creationId xmlns:a16="http://schemas.microsoft.com/office/drawing/2014/main" id="{69FBFDCD-CD56-6B41-AFB8-3675D173A3D8}"/>
              </a:ext>
            </a:extLst>
          </p:cNvPr>
          <p:cNvSpPr/>
          <p:nvPr/>
        </p:nvSpPr>
        <p:spPr>
          <a:xfrm>
            <a:off x="235092" y="2029145"/>
            <a:ext cx="7293519" cy="4785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7296FC0B-9F6A-EA47-84E3-E0946B237D03}"/>
              </a:ext>
            </a:extLst>
          </p:cNvPr>
          <p:cNvSpPr/>
          <p:nvPr/>
        </p:nvSpPr>
        <p:spPr>
          <a:xfrm>
            <a:off x="7769940" y="2029145"/>
            <a:ext cx="4422060" cy="4804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4E22768-209F-B246-A8CC-14F5A2B04B38}"/>
              </a:ext>
            </a:extLst>
          </p:cNvPr>
          <p:cNvSpPr/>
          <p:nvPr/>
        </p:nvSpPr>
        <p:spPr>
          <a:xfrm>
            <a:off x="1036742" y="5691190"/>
            <a:ext cx="3057526" cy="642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861D37A-23CE-5143-9CCA-219155688620}"/>
              </a:ext>
            </a:extLst>
          </p:cNvPr>
          <p:cNvSpPr/>
          <p:nvPr/>
        </p:nvSpPr>
        <p:spPr>
          <a:xfrm>
            <a:off x="1208188" y="5795968"/>
            <a:ext cx="1228728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用户数据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7EC376D-FCCD-D04B-8EBA-3EB4E2011DCB}"/>
              </a:ext>
            </a:extLst>
          </p:cNvPr>
          <p:cNvSpPr/>
          <p:nvPr/>
        </p:nvSpPr>
        <p:spPr>
          <a:xfrm>
            <a:off x="2586931" y="5781677"/>
            <a:ext cx="1378747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兴趣数据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6257824-AF24-2B49-9A9E-75DD59C20738}"/>
              </a:ext>
            </a:extLst>
          </p:cNvPr>
          <p:cNvSpPr/>
          <p:nvPr/>
        </p:nvSpPr>
        <p:spPr>
          <a:xfrm>
            <a:off x="4244283" y="5705481"/>
            <a:ext cx="3057526" cy="642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161EDA0-2C8B-A046-A7C6-1DC8FCD99E3D}"/>
              </a:ext>
            </a:extLst>
          </p:cNvPr>
          <p:cNvSpPr/>
          <p:nvPr/>
        </p:nvSpPr>
        <p:spPr>
          <a:xfrm>
            <a:off x="4415728" y="5810259"/>
            <a:ext cx="1378743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目的地数据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82C9C8E-7CA4-6E4F-993B-7B91EAEE02DE}"/>
              </a:ext>
            </a:extLst>
          </p:cNvPr>
          <p:cNvSpPr/>
          <p:nvPr/>
        </p:nvSpPr>
        <p:spPr>
          <a:xfrm>
            <a:off x="5944486" y="5795968"/>
            <a:ext cx="1228733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标签数据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F98B695-46CC-6641-ADC7-5737B4EDE840}"/>
              </a:ext>
            </a:extLst>
          </p:cNvPr>
          <p:cNvSpPr/>
          <p:nvPr/>
        </p:nvSpPr>
        <p:spPr>
          <a:xfrm>
            <a:off x="1074808" y="4443423"/>
            <a:ext cx="6265067" cy="642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769F3B4-A642-A04A-958C-E6CC5E3977D0}"/>
              </a:ext>
            </a:extLst>
          </p:cNvPr>
          <p:cNvSpPr/>
          <p:nvPr/>
        </p:nvSpPr>
        <p:spPr>
          <a:xfrm>
            <a:off x="1246254" y="4548201"/>
            <a:ext cx="3207541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分布式关系数据库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0BDA350-417F-C849-8F2B-60E787914A10}"/>
              </a:ext>
            </a:extLst>
          </p:cNvPr>
          <p:cNvSpPr/>
          <p:nvPr/>
        </p:nvSpPr>
        <p:spPr>
          <a:xfrm>
            <a:off x="4846709" y="4548201"/>
            <a:ext cx="2260782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数据仓库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D7A998A-17A6-AA42-BA42-0F72BCCC72D2}"/>
              </a:ext>
            </a:extLst>
          </p:cNvPr>
          <p:cNvSpPr/>
          <p:nvPr/>
        </p:nvSpPr>
        <p:spPr>
          <a:xfrm>
            <a:off x="1074808" y="2194330"/>
            <a:ext cx="6265067" cy="1963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1E8E182-B069-0E43-B8EB-3208930AC372}"/>
              </a:ext>
            </a:extLst>
          </p:cNvPr>
          <p:cNvSpPr/>
          <p:nvPr/>
        </p:nvSpPr>
        <p:spPr>
          <a:xfrm>
            <a:off x="1589167" y="2377679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数据挖掘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925A62F-1067-7049-BE80-231EE3E6F838}"/>
              </a:ext>
            </a:extLst>
          </p:cNvPr>
          <p:cNvSpPr/>
          <p:nvPr/>
        </p:nvSpPr>
        <p:spPr>
          <a:xfrm>
            <a:off x="3663238" y="2363388"/>
            <a:ext cx="1366837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统计分析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ACCD6BC3-AE17-7249-9D17-E46577F12F16}"/>
              </a:ext>
            </a:extLst>
          </p:cNvPr>
          <p:cNvSpPr/>
          <p:nvPr/>
        </p:nvSpPr>
        <p:spPr>
          <a:xfrm>
            <a:off x="5486078" y="2359824"/>
            <a:ext cx="1366837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交互式</a:t>
            </a:r>
            <a:r>
              <a:rPr kumimoji="1" lang="en-US" altLang="zh-CN" dirty="0">
                <a:solidFill>
                  <a:schemeClr val="tx1"/>
                </a:solidFill>
              </a:rPr>
              <a:t>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839ED3A-52AB-E645-892F-2FB8CE50BC9B}"/>
              </a:ext>
            </a:extLst>
          </p:cNvPr>
          <p:cNvSpPr/>
          <p:nvPr/>
        </p:nvSpPr>
        <p:spPr>
          <a:xfrm>
            <a:off x="1360566" y="2986704"/>
            <a:ext cx="1728793" cy="1079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DEE0DFD-417F-D44C-A7F8-F2D5BEDD451A}"/>
              </a:ext>
            </a:extLst>
          </p:cNvPr>
          <p:cNvSpPr/>
          <p:nvPr/>
        </p:nvSpPr>
        <p:spPr>
          <a:xfrm>
            <a:off x="1610598" y="3508781"/>
            <a:ext cx="1228728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Python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743B06-EED1-1F44-A7C9-DAB88F396564}"/>
              </a:ext>
            </a:extLst>
          </p:cNvPr>
          <p:cNvSpPr txBox="1"/>
          <p:nvPr/>
        </p:nvSpPr>
        <p:spPr>
          <a:xfrm>
            <a:off x="1378423" y="3087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程序计算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35F9D09-F3E1-E642-979B-127FAF709FA3}"/>
              </a:ext>
            </a:extLst>
          </p:cNvPr>
          <p:cNvSpPr/>
          <p:nvPr/>
        </p:nvSpPr>
        <p:spPr>
          <a:xfrm>
            <a:off x="3339391" y="3007840"/>
            <a:ext cx="1728793" cy="1079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24A29E2A-A724-194C-9A04-8F7462980555}"/>
              </a:ext>
            </a:extLst>
          </p:cNvPr>
          <p:cNvSpPr/>
          <p:nvPr/>
        </p:nvSpPr>
        <p:spPr>
          <a:xfrm>
            <a:off x="3589423" y="3529917"/>
            <a:ext cx="1228728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SparkSQL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5F05AF-D986-0F4C-B891-365938FB8783}"/>
              </a:ext>
            </a:extLst>
          </p:cNvPr>
          <p:cNvSpPr txBox="1"/>
          <p:nvPr/>
        </p:nvSpPr>
        <p:spPr>
          <a:xfrm>
            <a:off x="3357248" y="3108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查询计算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2D5D614-F591-BA47-8735-1AAA4F739D4D}"/>
              </a:ext>
            </a:extLst>
          </p:cNvPr>
          <p:cNvSpPr/>
          <p:nvPr/>
        </p:nvSpPr>
        <p:spPr>
          <a:xfrm>
            <a:off x="5255095" y="2990272"/>
            <a:ext cx="1728793" cy="1079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D41FDA4-1666-F847-B21A-9408FD9A52A2}"/>
              </a:ext>
            </a:extLst>
          </p:cNvPr>
          <p:cNvSpPr/>
          <p:nvPr/>
        </p:nvSpPr>
        <p:spPr>
          <a:xfrm>
            <a:off x="5505127" y="3512349"/>
            <a:ext cx="1228728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分词算法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31788C-A016-3E43-8CB7-DE97ABBF1EC7}"/>
              </a:ext>
            </a:extLst>
          </p:cNvPr>
          <p:cNvSpPr txBox="1"/>
          <p:nvPr/>
        </p:nvSpPr>
        <p:spPr>
          <a:xfrm>
            <a:off x="5272952" y="3090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语义分析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50CA07FE-3133-5447-BA24-B2611AA704BA}"/>
              </a:ext>
            </a:extLst>
          </p:cNvPr>
          <p:cNvSpPr/>
          <p:nvPr/>
        </p:nvSpPr>
        <p:spPr>
          <a:xfrm>
            <a:off x="7911356" y="5429254"/>
            <a:ext cx="4132045" cy="9338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982106A-89CF-144E-9618-386AC0C6EB8C}"/>
              </a:ext>
            </a:extLst>
          </p:cNvPr>
          <p:cNvSpPr/>
          <p:nvPr/>
        </p:nvSpPr>
        <p:spPr>
          <a:xfrm>
            <a:off x="8205802" y="5810259"/>
            <a:ext cx="1863318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分布式缓存数据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8A821B1-460A-8345-B534-AF99BC9C3A9B}"/>
              </a:ext>
            </a:extLst>
          </p:cNvPr>
          <p:cNvSpPr/>
          <p:nvPr/>
        </p:nvSpPr>
        <p:spPr>
          <a:xfrm>
            <a:off x="10269075" y="5824910"/>
            <a:ext cx="1451371" cy="4476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DCDF7A-49FC-DE4E-AB9C-4864ED8A19BE}"/>
              </a:ext>
            </a:extLst>
          </p:cNvPr>
          <p:cNvSpPr txBox="1"/>
          <p:nvPr/>
        </p:nvSpPr>
        <p:spPr>
          <a:xfrm>
            <a:off x="2197297" y="523079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API/</a:t>
            </a:r>
            <a:r>
              <a:rPr kumimoji="1" lang="zh-CN" altLang="en-US" dirty="0"/>
              <a:t>同步</a:t>
            </a:r>
          </a:p>
        </p:txBody>
      </p:sp>
      <p:sp>
        <p:nvSpPr>
          <p:cNvPr id="36" name="上箭头 35">
            <a:extLst>
              <a:ext uri="{FF2B5EF4-FFF2-40B4-BE49-F238E27FC236}">
                <a16:creationId xmlns:a16="http://schemas.microsoft.com/office/drawing/2014/main" id="{83D74239-EE00-584D-8329-0E3C49479FFC}"/>
              </a:ext>
            </a:extLst>
          </p:cNvPr>
          <p:cNvSpPr/>
          <p:nvPr/>
        </p:nvSpPr>
        <p:spPr>
          <a:xfrm>
            <a:off x="2025850" y="5191139"/>
            <a:ext cx="295244" cy="388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67FEE9-7F65-3B4D-8F64-12B4E6207D46}"/>
              </a:ext>
            </a:extLst>
          </p:cNvPr>
          <p:cNvSpPr txBox="1"/>
          <p:nvPr/>
        </p:nvSpPr>
        <p:spPr>
          <a:xfrm>
            <a:off x="5316233" y="52534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API/</a:t>
            </a:r>
            <a:r>
              <a:rPr kumimoji="1" lang="zh-CN" altLang="en-US" dirty="0"/>
              <a:t>同步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4AD4007C-B723-C749-8F0F-78FC2A873E74}"/>
              </a:ext>
            </a:extLst>
          </p:cNvPr>
          <p:cNvSpPr/>
          <p:nvPr/>
        </p:nvSpPr>
        <p:spPr>
          <a:xfrm>
            <a:off x="5144786" y="5213754"/>
            <a:ext cx="295244" cy="388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0C35CF02-C08F-3846-9099-84D20F60E8F3}"/>
              </a:ext>
            </a:extLst>
          </p:cNvPr>
          <p:cNvSpPr/>
          <p:nvPr/>
        </p:nvSpPr>
        <p:spPr>
          <a:xfrm>
            <a:off x="7911357" y="3456392"/>
            <a:ext cx="4150539" cy="16635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A41D3CB2-4A9D-1E44-ABE7-57567E5DCFB0}"/>
              </a:ext>
            </a:extLst>
          </p:cNvPr>
          <p:cNvSpPr/>
          <p:nvPr/>
        </p:nvSpPr>
        <p:spPr>
          <a:xfrm>
            <a:off x="8082803" y="3870437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组件注册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A618EF42-2E94-8C4F-B01A-EC507060DBA8}"/>
              </a:ext>
            </a:extLst>
          </p:cNvPr>
          <p:cNvSpPr/>
          <p:nvPr/>
        </p:nvSpPr>
        <p:spPr>
          <a:xfrm>
            <a:off x="9390133" y="3870436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组件配置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733ABF02-DFBD-1A4F-B118-F084E5125B8E}"/>
              </a:ext>
            </a:extLst>
          </p:cNvPr>
          <p:cNvSpPr/>
          <p:nvPr/>
        </p:nvSpPr>
        <p:spPr>
          <a:xfrm>
            <a:off x="10697113" y="3870442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熔断组件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44A459F-A0BF-7649-8587-DAAEC7565FCC}"/>
              </a:ext>
            </a:extLst>
          </p:cNvPr>
          <p:cNvSpPr/>
          <p:nvPr/>
        </p:nvSpPr>
        <p:spPr>
          <a:xfrm>
            <a:off x="8082803" y="4434787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消息组件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388B7C14-9325-E446-89FB-11E441DE752F}"/>
              </a:ext>
            </a:extLst>
          </p:cNvPr>
          <p:cNvSpPr/>
          <p:nvPr/>
        </p:nvSpPr>
        <p:spPr>
          <a:xfrm>
            <a:off x="9390133" y="4434786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缓存组件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923984F-1041-ED4C-8083-48A93B8FEA88}"/>
              </a:ext>
            </a:extLst>
          </p:cNvPr>
          <p:cNvSpPr/>
          <p:nvPr/>
        </p:nvSpPr>
        <p:spPr>
          <a:xfrm>
            <a:off x="10697113" y="4434792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文件组件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B26D53-48C6-0B4B-B343-C761CEF5CBDC}"/>
              </a:ext>
            </a:extLst>
          </p:cNvPr>
          <p:cNvSpPr txBox="1"/>
          <p:nvPr/>
        </p:nvSpPr>
        <p:spPr>
          <a:xfrm>
            <a:off x="9368673" y="3456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组件服务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1E559C7-19EA-B44D-B8CB-4824DC72E1A5}"/>
              </a:ext>
            </a:extLst>
          </p:cNvPr>
          <p:cNvSpPr txBox="1"/>
          <p:nvPr/>
        </p:nvSpPr>
        <p:spPr>
          <a:xfrm>
            <a:off x="9334880" y="5426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数据接口服务</a:t>
            </a:r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BC66B78B-CE14-094C-9414-E5C5F75A54A9}"/>
              </a:ext>
            </a:extLst>
          </p:cNvPr>
          <p:cNvCxnSpPr>
            <a:stCxn id="14" idx="3"/>
          </p:cNvCxnSpPr>
          <p:nvPr/>
        </p:nvCxnSpPr>
        <p:spPr>
          <a:xfrm>
            <a:off x="7339875" y="4772039"/>
            <a:ext cx="914400" cy="914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上下箭头 51">
            <a:extLst>
              <a:ext uri="{FF2B5EF4-FFF2-40B4-BE49-F238E27FC236}">
                <a16:creationId xmlns:a16="http://schemas.microsoft.com/office/drawing/2014/main" id="{17691108-CF8E-DC4C-A585-18AA2E6BD274}"/>
              </a:ext>
            </a:extLst>
          </p:cNvPr>
          <p:cNvSpPr/>
          <p:nvPr/>
        </p:nvSpPr>
        <p:spPr>
          <a:xfrm>
            <a:off x="8548081" y="5043280"/>
            <a:ext cx="334039" cy="556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E36695B-952A-4E41-A856-18C4F8AA7CAB}"/>
              </a:ext>
            </a:extLst>
          </p:cNvPr>
          <p:cNvSpPr/>
          <p:nvPr/>
        </p:nvSpPr>
        <p:spPr>
          <a:xfrm>
            <a:off x="7892864" y="2352641"/>
            <a:ext cx="4150538" cy="9338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8BEFCA5-1967-BA4B-AA70-F76B5A4ED0EC}"/>
              </a:ext>
            </a:extLst>
          </p:cNvPr>
          <p:cNvSpPr txBox="1"/>
          <p:nvPr/>
        </p:nvSpPr>
        <p:spPr>
          <a:xfrm>
            <a:off x="9316387" y="2350023"/>
            <a:ext cx="156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应用接口服务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806AFBB-580C-ED4A-88F5-3416B83C0D90}"/>
              </a:ext>
            </a:extLst>
          </p:cNvPr>
          <p:cNvSpPr txBox="1"/>
          <p:nvPr/>
        </p:nvSpPr>
        <p:spPr>
          <a:xfrm>
            <a:off x="160059" y="572558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</a:t>
            </a:r>
            <a:endParaRPr kumimoji="1" lang="en-US" altLang="zh-CN" dirty="0"/>
          </a:p>
          <a:p>
            <a:r>
              <a:rPr kumimoji="1" lang="zh-CN" altLang="en-US" dirty="0"/>
              <a:t>存储层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BAA5D97-86AC-9B4A-810D-BD6BFCD4EAA1}"/>
              </a:ext>
            </a:extLst>
          </p:cNvPr>
          <p:cNvSpPr txBox="1"/>
          <p:nvPr/>
        </p:nvSpPr>
        <p:spPr>
          <a:xfrm>
            <a:off x="190489" y="44736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</a:t>
            </a:r>
            <a:endParaRPr kumimoji="1" lang="en-US" altLang="zh-CN" dirty="0"/>
          </a:p>
          <a:p>
            <a:r>
              <a:rPr kumimoji="1" lang="zh-CN" altLang="en-US" dirty="0"/>
              <a:t>共享层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2053FF-CDE7-D741-8EC6-D4128FB81742}"/>
              </a:ext>
            </a:extLst>
          </p:cNvPr>
          <p:cNvSpPr txBox="1"/>
          <p:nvPr/>
        </p:nvSpPr>
        <p:spPr>
          <a:xfrm>
            <a:off x="182667" y="299472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</a:t>
            </a:r>
            <a:endParaRPr kumimoji="1" lang="en-US" altLang="zh-CN" dirty="0"/>
          </a:p>
          <a:p>
            <a:r>
              <a:rPr kumimoji="1" lang="zh-CN" altLang="en-US" dirty="0"/>
              <a:t>处理层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6C35391-07CA-274A-98EB-691729085245}"/>
              </a:ext>
            </a:extLst>
          </p:cNvPr>
          <p:cNvSpPr txBox="1"/>
          <p:nvPr/>
        </p:nvSpPr>
        <p:spPr>
          <a:xfrm>
            <a:off x="3143448" y="6464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数据平台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9178EA2-ACE3-5E4D-A13E-FFC33B0576E8}"/>
              </a:ext>
            </a:extLst>
          </p:cNvPr>
          <p:cNvSpPr txBox="1"/>
          <p:nvPr/>
        </p:nvSpPr>
        <p:spPr>
          <a:xfrm>
            <a:off x="9283644" y="6400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业务平台</a:t>
            </a: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F8808B9A-B33B-C84C-90A6-753CF303ADEB}"/>
              </a:ext>
            </a:extLst>
          </p:cNvPr>
          <p:cNvSpPr/>
          <p:nvPr/>
        </p:nvSpPr>
        <p:spPr>
          <a:xfrm>
            <a:off x="8059610" y="2765195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ECE828E1-DEA2-B648-BE77-CC0417DDC324}"/>
              </a:ext>
            </a:extLst>
          </p:cNvPr>
          <p:cNvSpPr/>
          <p:nvPr/>
        </p:nvSpPr>
        <p:spPr>
          <a:xfrm>
            <a:off x="9366940" y="2765194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041F09B3-8AC8-AD47-8B85-9CA66D53F126}"/>
              </a:ext>
            </a:extLst>
          </p:cNvPr>
          <p:cNvSpPr/>
          <p:nvPr/>
        </p:nvSpPr>
        <p:spPr>
          <a:xfrm>
            <a:off x="10673920" y="2765200"/>
            <a:ext cx="1235893" cy="430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Ctrl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EC9E3825-A285-0F42-8A92-2D10942FEC61}"/>
              </a:ext>
            </a:extLst>
          </p:cNvPr>
          <p:cNvSpPr/>
          <p:nvPr/>
        </p:nvSpPr>
        <p:spPr>
          <a:xfrm>
            <a:off x="361647" y="1212228"/>
            <a:ext cx="11681754" cy="7389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685FB4F-8343-BD4A-B104-63373D68C002}"/>
              </a:ext>
            </a:extLst>
          </p:cNvPr>
          <p:cNvSpPr txBox="1"/>
          <p:nvPr/>
        </p:nvSpPr>
        <p:spPr>
          <a:xfrm>
            <a:off x="488226" y="1371585"/>
            <a:ext cx="439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数据建模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5C0BFC3C-E5E9-1F45-82B1-F37585DA1BCD}"/>
              </a:ext>
            </a:extLst>
          </p:cNvPr>
          <p:cNvSpPr/>
          <p:nvPr/>
        </p:nvSpPr>
        <p:spPr>
          <a:xfrm>
            <a:off x="2024883" y="1387630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兴趣点模型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F0D0689-740F-5648-A2BC-528A50480F73}"/>
              </a:ext>
            </a:extLst>
          </p:cNvPr>
          <p:cNvSpPr/>
          <p:nvPr/>
        </p:nvSpPr>
        <p:spPr>
          <a:xfrm>
            <a:off x="3936180" y="1398984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行为分析模型</a:t>
            </a: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1B33854F-898D-0D4C-ACB1-7944116176F6}"/>
              </a:ext>
            </a:extLst>
          </p:cNvPr>
          <p:cNvSpPr/>
          <p:nvPr/>
        </p:nvSpPr>
        <p:spPr>
          <a:xfrm>
            <a:off x="5887319" y="1409290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影响因子模型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9E7E5182-51EE-454E-A071-D91339C31631}"/>
              </a:ext>
            </a:extLst>
          </p:cNvPr>
          <p:cNvSpPr/>
          <p:nvPr/>
        </p:nvSpPr>
        <p:spPr>
          <a:xfrm>
            <a:off x="7981121" y="1425824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情绪关联模型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F7E32A4F-CFFA-BD4D-B259-9B9EA173337A}"/>
              </a:ext>
            </a:extLst>
          </p:cNvPr>
          <p:cNvSpPr/>
          <p:nvPr/>
        </p:nvSpPr>
        <p:spPr>
          <a:xfrm>
            <a:off x="10012261" y="1425824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数据回归模型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AA899916-E7BF-7A41-B141-EF3D20A7A368}"/>
              </a:ext>
            </a:extLst>
          </p:cNvPr>
          <p:cNvSpPr/>
          <p:nvPr/>
        </p:nvSpPr>
        <p:spPr>
          <a:xfrm>
            <a:off x="380142" y="406268"/>
            <a:ext cx="11681754" cy="7389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582C58-9C32-F94D-9FF1-59A483A34D35}"/>
              </a:ext>
            </a:extLst>
          </p:cNvPr>
          <p:cNvSpPr txBox="1"/>
          <p:nvPr/>
        </p:nvSpPr>
        <p:spPr>
          <a:xfrm>
            <a:off x="506721" y="565625"/>
            <a:ext cx="439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应用层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6006EC37-9AC0-344B-82FE-C87B016BF616}"/>
              </a:ext>
            </a:extLst>
          </p:cNvPr>
          <p:cNvSpPr/>
          <p:nvPr/>
        </p:nvSpPr>
        <p:spPr>
          <a:xfrm>
            <a:off x="2043378" y="581670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F65997FE-2386-6544-AF37-DBB25A33DFC2}"/>
              </a:ext>
            </a:extLst>
          </p:cNvPr>
          <p:cNvSpPr/>
          <p:nvPr/>
        </p:nvSpPr>
        <p:spPr>
          <a:xfrm>
            <a:off x="3954675" y="593024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Android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App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A7ABB5-D3D7-B54C-AC81-CA476D6B0A22}"/>
              </a:ext>
            </a:extLst>
          </p:cNvPr>
          <p:cNvSpPr/>
          <p:nvPr/>
        </p:nvSpPr>
        <p:spPr>
          <a:xfrm>
            <a:off x="5905814" y="603330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DB8481E9-F172-A143-92F5-EEEFEFB75D66}"/>
              </a:ext>
            </a:extLst>
          </p:cNvPr>
          <p:cNvSpPr/>
          <p:nvPr/>
        </p:nvSpPr>
        <p:spPr>
          <a:xfrm>
            <a:off x="7892864" y="593024"/>
            <a:ext cx="1728792" cy="4333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微信小程序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28CC156-75A7-2748-AAF4-005EA679ACEB}"/>
              </a:ext>
            </a:extLst>
          </p:cNvPr>
          <p:cNvSpPr txBox="1"/>
          <p:nvPr/>
        </p:nvSpPr>
        <p:spPr>
          <a:xfrm>
            <a:off x="50905" y="-13623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平台技术特点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系统整体框架结构</a:t>
            </a:r>
          </a:p>
        </p:txBody>
      </p:sp>
    </p:spTree>
    <p:extLst>
      <p:ext uri="{BB962C8B-B14F-4D97-AF65-F5344CB8AC3E}">
        <p14:creationId xmlns:p14="http://schemas.microsoft.com/office/powerpoint/2010/main" val="36476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DEFCF38A-437B-F54F-9DE6-7094F11154D6}"/>
              </a:ext>
            </a:extLst>
          </p:cNvPr>
          <p:cNvSpPr/>
          <p:nvPr/>
        </p:nvSpPr>
        <p:spPr>
          <a:xfrm>
            <a:off x="5218364" y="1906785"/>
            <a:ext cx="4359025" cy="2318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029DC0-3122-4843-B418-82AA98C5B90B}"/>
              </a:ext>
            </a:extLst>
          </p:cNvPr>
          <p:cNvSpPr/>
          <p:nvPr/>
        </p:nvSpPr>
        <p:spPr>
          <a:xfrm>
            <a:off x="2743646" y="5366152"/>
            <a:ext cx="842962" cy="514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APPs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FA08624-3CA1-454E-9D18-61248D40EA1E}"/>
              </a:ext>
            </a:extLst>
          </p:cNvPr>
          <p:cNvSpPr/>
          <p:nvPr/>
        </p:nvSpPr>
        <p:spPr>
          <a:xfrm>
            <a:off x="4205834" y="4762500"/>
            <a:ext cx="1390651" cy="1662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数据模块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停留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行为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日志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970711-170C-8741-B56E-CA80ED9F392B}"/>
              </a:ext>
            </a:extLst>
          </p:cNvPr>
          <p:cNvSpPr/>
          <p:nvPr/>
        </p:nvSpPr>
        <p:spPr>
          <a:xfrm>
            <a:off x="6147960" y="5160171"/>
            <a:ext cx="1390652" cy="6881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数据采集平台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840C3D7-A438-D848-A580-CE09BDCA89C7}"/>
              </a:ext>
            </a:extLst>
          </p:cNvPr>
          <p:cNvSpPr/>
          <p:nvPr/>
        </p:nvSpPr>
        <p:spPr>
          <a:xfrm>
            <a:off x="8186739" y="4608912"/>
            <a:ext cx="1390651" cy="895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行为采集存储系统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D6059AE-8284-9140-A4B4-02D899EF9D67}"/>
              </a:ext>
            </a:extLst>
          </p:cNvPr>
          <p:cNvSpPr/>
          <p:nvPr/>
        </p:nvSpPr>
        <p:spPr>
          <a:xfrm>
            <a:off x="8186738" y="5623324"/>
            <a:ext cx="1390651" cy="831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兴趣采集存储分析系统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84119B7-1740-2D4A-84EB-0C5BEACA2325}"/>
              </a:ext>
            </a:extLst>
          </p:cNvPr>
          <p:cNvSpPr/>
          <p:nvPr/>
        </p:nvSpPr>
        <p:spPr>
          <a:xfrm>
            <a:off x="7628047" y="3022400"/>
            <a:ext cx="1733538" cy="6881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标签匹配度算法模型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E2AF529-3009-064F-868F-0C4C8BCF3298}"/>
              </a:ext>
            </a:extLst>
          </p:cNvPr>
          <p:cNvSpPr/>
          <p:nvPr/>
        </p:nvSpPr>
        <p:spPr>
          <a:xfrm>
            <a:off x="10035055" y="5175649"/>
            <a:ext cx="1902608" cy="895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用户兴趣标签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个性化数据标签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B0E1BD4-4D42-8D40-872F-C96268A8F62E}"/>
              </a:ext>
            </a:extLst>
          </p:cNvPr>
          <p:cNvSpPr/>
          <p:nvPr/>
        </p:nvSpPr>
        <p:spPr>
          <a:xfrm>
            <a:off x="6755789" y="656806"/>
            <a:ext cx="1144178" cy="5143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目的地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84F02D5-1FA3-C64C-8F23-96A013F34A61}"/>
              </a:ext>
            </a:extLst>
          </p:cNvPr>
          <p:cNvSpPr/>
          <p:nvPr/>
        </p:nvSpPr>
        <p:spPr>
          <a:xfrm>
            <a:off x="8620482" y="309469"/>
            <a:ext cx="1735913" cy="1276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分类数据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描述性文字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图片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视频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BB7286-FDD3-9D41-817D-8897228DD17E}"/>
              </a:ext>
            </a:extLst>
          </p:cNvPr>
          <p:cNvSpPr/>
          <p:nvPr/>
        </p:nvSpPr>
        <p:spPr>
          <a:xfrm>
            <a:off x="5570803" y="2158004"/>
            <a:ext cx="1733538" cy="7167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关联算法模型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B128F19-032C-1C4E-9ACE-026C073DD626}"/>
              </a:ext>
            </a:extLst>
          </p:cNvPr>
          <p:cNvSpPr/>
          <p:nvPr/>
        </p:nvSpPr>
        <p:spPr>
          <a:xfrm>
            <a:off x="7628047" y="2155625"/>
            <a:ext cx="1733538" cy="7167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语义算法模型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61D7C51-CEE0-D243-AC17-11E6053D6FD2}"/>
              </a:ext>
            </a:extLst>
          </p:cNvPr>
          <p:cNvSpPr/>
          <p:nvPr/>
        </p:nvSpPr>
        <p:spPr>
          <a:xfrm>
            <a:off x="5570803" y="3022400"/>
            <a:ext cx="1733538" cy="6881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数据统计分析模型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94569-8683-6449-B428-02A59AE9A2C4}"/>
              </a:ext>
            </a:extLst>
          </p:cNvPr>
          <p:cNvSpPr txBox="1"/>
          <p:nvPr/>
        </p:nvSpPr>
        <p:spPr>
          <a:xfrm>
            <a:off x="6613046" y="38757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数据分析系统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4BD1455-B738-774D-A923-4DDFB2CE6F51}"/>
              </a:ext>
            </a:extLst>
          </p:cNvPr>
          <p:cNvSpPr/>
          <p:nvPr/>
        </p:nvSpPr>
        <p:spPr>
          <a:xfrm>
            <a:off x="3564175" y="2095500"/>
            <a:ext cx="1268600" cy="7631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高匹配度盲盒产品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C3FA8FF-8CF2-AF4E-A6ED-1D2F68C98153}"/>
              </a:ext>
            </a:extLst>
          </p:cNvPr>
          <p:cNvSpPr/>
          <p:nvPr/>
        </p:nvSpPr>
        <p:spPr>
          <a:xfrm>
            <a:off x="3564175" y="3261128"/>
            <a:ext cx="1268600" cy="7631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</a:t>
            </a:r>
            <a:r>
              <a:rPr kumimoji="1" lang="zh-CN" altLang="en-US" dirty="0"/>
              <a:t>关联模型</a:t>
            </a:r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89EE5043-CA47-B547-A749-34407CC0D034}"/>
              </a:ext>
            </a:extLst>
          </p:cNvPr>
          <p:cNvSpPr/>
          <p:nvPr/>
        </p:nvSpPr>
        <p:spPr>
          <a:xfrm>
            <a:off x="3654359" y="5494735"/>
            <a:ext cx="454823" cy="257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虚尾箭头 20">
            <a:extLst>
              <a:ext uri="{FF2B5EF4-FFF2-40B4-BE49-F238E27FC236}">
                <a16:creationId xmlns:a16="http://schemas.microsoft.com/office/drawing/2014/main" id="{0A3C1CC8-385E-964B-B732-218E280D4506}"/>
              </a:ext>
            </a:extLst>
          </p:cNvPr>
          <p:cNvSpPr/>
          <p:nvPr/>
        </p:nvSpPr>
        <p:spPr>
          <a:xfrm>
            <a:off x="5619768" y="5438186"/>
            <a:ext cx="454823" cy="257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1AE97D51-EAA5-F44D-A3E0-6012947FD35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538612" y="5504262"/>
            <a:ext cx="648126" cy="534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B5ACEB92-DECF-5148-A42B-11853E257E3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538612" y="5056587"/>
            <a:ext cx="648127" cy="44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燕尾形箭头 27">
            <a:extLst>
              <a:ext uri="{FF2B5EF4-FFF2-40B4-BE49-F238E27FC236}">
                <a16:creationId xmlns:a16="http://schemas.microsoft.com/office/drawing/2014/main" id="{3117659F-704F-F04B-90C5-93602316C0D1}"/>
              </a:ext>
            </a:extLst>
          </p:cNvPr>
          <p:cNvSpPr/>
          <p:nvPr/>
        </p:nvSpPr>
        <p:spPr>
          <a:xfrm>
            <a:off x="9577389" y="5357222"/>
            <a:ext cx="454824" cy="3440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弧形箭头 35">
            <a:extLst>
              <a:ext uri="{FF2B5EF4-FFF2-40B4-BE49-F238E27FC236}">
                <a16:creationId xmlns:a16="http://schemas.microsoft.com/office/drawing/2014/main" id="{24B1EB53-5721-E34F-85DB-ADD40D3F7021}"/>
              </a:ext>
            </a:extLst>
          </p:cNvPr>
          <p:cNvSpPr/>
          <p:nvPr/>
        </p:nvSpPr>
        <p:spPr>
          <a:xfrm>
            <a:off x="2716358" y="2858690"/>
            <a:ext cx="581397" cy="2498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ECF278-39CF-3046-9397-B6295D0ADAFE}"/>
              </a:ext>
            </a:extLst>
          </p:cNvPr>
          <p:cNvSpPr txBox="1"/>
          <p:nvPr/>
        </p:nvSpPr>
        <p:spPr>
          <a:xfrm>
            <a:off x="84196" y="2155625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业务功能服务平台主要模块</a:t>
            </a:r>
            <a:endParaRPr kumimoji="1" lang="en-US" altLang="zh-CN" dirty="0"/>
          </a:p>
          <a:p>
            <a:r>
              <a:rPr kumimoji="1" lang="zh-CN" altLang="en-US" dirty="0"/>
              <a:t>分布式数据存储</a:t>
            </a:r>
            <a:endParaRPr kumimoji="1" lang="en-US" altLang="zh-CN" dirty="0"/>
          </a:p>
          <a:p>
            <a:r>
              <a:rPr kumimoji="1" lang="zh-CN" altLang="en-US" dirty="0"/>
              <a:t>日志服务</a:t>
            </a:r>
            <a:endParaRPr kumimoji="1" lang="en-US" altLang="zh-CN" dirty="0"/>
          </a:p>
          <a:p>
            <a:r>
              <a:rPr kumimoji="1" lang="zh-CN" altLang="en-US" dirty="0"/>
              <a:t>缓存服务</a:t>
            </a:r>
            <a:endParaRPr kumimoji="1" lang="en-US" altLang="zh-CN" dirty="0"/>
          </a:p>
          <a:p>
            <a:r>
              <a:rPr kumimoji="1" lang="zh-CN" altLang="en-US" dirty="0"/>
              <a:t>监控服务</a:t>
            </a:r>
            <a:endParaRPr kumimoji="1" lang="en-US" altLang="zh-CN" dirty="0"/>
          </a:p>
          <a:p>
            <a:r>
              <a:rPr kumimoji="1" lang="zh-CN" altLang="en-US" dirty="0"/>
              <a:t>计算服务</a:t>
            </a:r>
            <a:endParaRPr kumimoji="1" lang="en-US" altLang="zh-CN" dirty="0"/>
          </a:p>
          <a:p>
            <a:r>
              <a:rPr kumimoji="1" lang="zh-CN" altLang="en-US" dirty="0"/>
              <a:t>用户服务</a:t>
            </a:r>
            <a:endParaRPr kumimoji="1" lang="en-US" altLang="zh-CN" dirty="0"/>
          </a:p>
          <a:p>
            <a:r>
              <a:rPr kumimoji="1" lang="zh-CN" altLang="en-US" dirty="0"/>
              <a:t>产品服务</a:t>
            </a:r>
            <a:endParaRPr kumimoji="1" lang="en-US" altLang="zh-CN" dirty="0"/>
          </a:p>
          <a:p>
            <a:r>
              <a:rPr kumimoji="1" lang="en-US" altLang="zh-CN" dirty="0"/>
              <a:t>BD</a:t>
            </a:r>
            <a:r>
              <a:rPr kumimoji="1" lang="zh-CN" altLang="en-US" dirty="0"/>
              <a:t>服务</a:t>
            </a:r>
            <a:endParaRPr kumimoji="1" lang="en-US" altLang="zh-CN" dirty="0"/>
          </a:p>
          <a:p>
            <a:r>
              <a:rPr kumimoji="1" lang="en-US" altLang="zh-CN" dirty="0"/>
              <a:t>AD</a:t>
            </a:r>
            <a:r>
              <a:rPr kumimoji="1" lang="zh-CN" altLang="en-US" dirty="0"/>
              <a:t>服务</a:t>
            </a:r>
            <a:endParaRPr kumimoji="1" lang="en-US" altLang="zh-CN" dirty="0"/>
          </a:p>
          <a:p>
            <a:r>
              <a:rPr kumimoji="1" lang="zh-CN" altLang="en-US" dirty="0"/>
              <a:t>数据分析服务</a:t>
            </a:r>
            <a:endParaRPr kumimoji="1"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C7172B-2924-AC4D-8BDC-ED7C7FDC6FFF}"/>
              </a:ext>
            </a:extLst>
          </p:cNvPr>
          <p:cNvSpPr txBox="1"/>
          <p:nvPr/>
        </p:nvSpPr>
        <p:spPr>
          <a:xfrm>
            <a:off x="335606" y="209429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平台技术特点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系统数据流转过程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67248C3-A3B8-B64E-9CBD-E500FC950AA5}"/>
              </a:ext>
            </a:extLst>
          </p:cNvPr>
          <p:cNvSpPr/>
          <p:nvPr/>
        </p:nvSpPr>
        <p:spPr>
          <a:xfrm>
            <a:off x="10356380" y="2090704"/>
            <a:ext cx="1231381" cy="767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目的地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画像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5FB64AE8-082A-A944-AEAE-EAD053073B91}"/>
              </a:ext>
            </a:extLst>
          </p:cNvPr>
          <p:cNvSpPr/>
          <p:nvPr/>
        </p:nvSpPr>
        <p:spPr>
          <a:xfrm>
            <a:off x="10356380" y="3329493"/>
            <a:ext cx="1231381" cy="767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用户画像</a:t>
            </a:r>
          </a:p>
        </p:txBody>
      </p:sp>
      <p:sp>
        <p:nvSpPr>
          <p:cNvPr id="43" name="燕尾形箭头 42">
            <a:extLst>
              <a:ext uri="{FF2B5EF4-FFF2-40B4-BE49-F238E27FC236}">
                <a16:creationId xmlns:a16="http://schemas.microsoft.com/office/drawing/2014/main" id="{CD0A3BB8-8ECB-B042-869B-2083146F41D3}"/>
              </a:ext>
            </a:extLst>
          </p:cNvPr>
          <p:cNvSpPr/>
          <p:nvPr/>
        </p:nvSpPr>
        <p:spPr>
          <a:xfrm>
            <a:off x="8013316" y="799263"/>
            <a:ext cx="493816" cy="2571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479C61DA-993D-314A-8ABF-0C251727687F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10356395" y="947644"/>
            <a:ext cx="615676" cy="1143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BA45E586-6D0D-004D-93DD-C3B87C9D6019}"/>
              </a:ext>
            </a:extLst>
          </p:cNvPr>
          <p:cNvCxnSpPr>
            <a:cxnSpLocks/>
            <a:stCxn id="10" idx="0"/>
            <a:endCxn id="42" idx="2"/>
          </p:cNvCxnSpPr>
          <p:nvPr/>
        </p:nvCxnSpPr>
        <p:spPr>
          <a:xfrm rot="16200000" flipV="1">
            <a:off x="10440130" y="4629420"/>
            <a:ext cx="1078170" cy="14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燕尾形箭头 52">
            <a:extLst>
              <a:ext uri="{FF2B5EF4-FFF2-40B4-BE49-F238E27FC236}">
                <a16:creationId xmlns:a16="http://schemas.microsoft.com/office/drawing/2014/main" id="{76EE3EFF-DA4B-6D49-A95E-79A2ACD25652}"/>
              </a:ext>
            </a:extLst>
          </p:cNvPr>
          <p:cNvSpPr/>
          <p:nvPr/>
        </p:nvSpPr>
        <p:spPr>
          <a:xfrm rot="10800000">
            <a:off x="9634541" y="2872382"/>
            <a:ext cx="721839" cy="4571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5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214</Words>
  <Application>Microsoft Macintosh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2021-07-29T14:24:48Z</dcterms:created>
  <dcterms:modified xsi:type="dcterms:W3CDTF">2021-07-30T05:55:15Z</dcterms:modified>
</cp:coreProperties>
</file>