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1" Type="http://schemas.openxmlformats.org/officeDocument/2006/relationships/notesSlide" Target="../notesSlides/notesSlide1.xml"/><Relationship Id="rId40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63.xml"/><Relationship Id="rId23" Type="http://schemas.openxmlformats.org/officeDocument/2006/relationships/tags" Target="../tags/tag62.xml"/><Relationship Id="rId22" Type="http://schemas.openxmlformats.org/officeDocument/2006/relationships/tags" Target="../tags/tag61.xml"/><Relationship Id="rId21" Type="http://schemas.openxmlformats.org/officeDocument/2006/relationships/tags" Target="../tags/tag60.xml"/><Relationship Id="rId20" Type="http://schemas.openxmlformats.org/officeDocument/2006/relationships/tags" Target="../tags/tag59.xml"/><Relationship Id="rId2" Type="http://schemas.openxmlformats.org/officeDocument/2006/relationships/tags" Target="../tags/tag41.xml"/><Relationship Id="rId19" Type="http://schemas.openxmlformats.org/officeDocument/2006/relationships/tags" Target="../tags/tag58.xml"/><Relationship Id="rId18" Type="http://schemas.openxmlformats.org/officeDocument/2006/relationships/tags" Target="../tags/tag57.xml"/><Relationship Id="rId17" Type="http://schemas.openxmlformats.org/officeDocument/2006/relationships/tags" Target="../tags/tag56.xml"/><Relationship Id="rId16" Type="http://schemas.openxmlformats.org/officeDocument/2006/relationships/tags" Target="../tags/tag55.xml"/><Relationship Id="rId15" Type="http://schemas.openxmlformats.org/officeDocument/2006/relationships/tags" Target="../tags/tag54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tags" Target="../tags/tag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菱形 31"/>
          <p:cNvSpPr/>
          <p:nvPr>
            <p:custDataLst>
              <p:tags r:id="rId1"/>
            </p:custDataLst>
          </p:nvPr>
        </p:nvSpPr>
        <p:spPr>
          <a:xfrm rot="16200000">
            <a:off x="4424314" y="1931038"/>
            <a:ext cx="757380" cy="1380401"/>
          </a:xfrm>
          <a:prstGeom prst="diamond">
            <a:avLst/>
          </a:prstGeom>
          <a:solidFill>
            <a:srgbClr val="1F74AD">
              <a:lumMod val="60000"/>
              <a:lumOff val="40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3" name="平行四边形 32"/>
          <p:cNvSpPr/>
          <p:nvPr>
            <p:custDataLst>
              <p:tags r:id="rId2"/>
            </p:custDataLst>
          </p:nvPr>
        </p:nvSpPr>
        <p:spPr>
          <a:xfrm rot="16200000">
            <a:off x="4145465" y="2587494"/>
            <a:ext cx="624877" cy="690201"/>
          </a:xfrm>
          <a:prstGeom prst="parallelogram">
            <a:avLst>
              <a:gd name="adj" fmla="val 60623"/>
            </a:avLst>
          </a:prstGeom>
          <a:solidFill>
            <a:srgbClr val="1F74AD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4" name="平行四边形 33"/>
          <p:cNvSpPr/>
          <p:nvPr>
            <p:custDataLst>
              <p:tags r:id="rId3"/>
            </p:custDataLst>
          </p:nvPr>
        </p:nvSpPr>
        <p:spPr>
          <a:xfrm rot="16200000" flipV="1">
            <a:off x="4835666" y="2587494"/>
            <a:ext cx="624877" cy="690201"/>
          </a:xfrm>
          <a:prstGeom prst="parallelogram">
            <a:avLst>
              <a:gd name="adj" fmla="val 60623"/>
            </a:avLst>
          </a:prstGeom>
          <a:solidFill>
            <a:srgbClr val="1F74AD">
              <a:lumMod val="75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9" name="菱形 28"/>
          <p:cNvSpPr/>
          <p:nvPr>
            <p:custDataLst>
              <p:tags r:id="rId4"/>
            </p:custDataLst>
          </p:nvPr>
        </p:nvSpPr>
        <p:spPr>
          <a:xfrm rot="16200000">
            <a:off x="7092997" y="2550724"/>
            <a:ext cx="757380" cy="1380401"/>
          </a:xfrm>
          <a:prstGeom prst="diamond">
            <a:avLst/>
          </a:prstGeom>
          <a:solidFill>
            <a:srgbClr val="FFC000">
              <a:lumMod val="60000"/>
              <a:lumOff val="40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0" name="平行四边形 29"/>
          <p:cNvSpPr/>
          <p:nvPr>
            <p:custDataLst>
              <p:tags r:id="rId5"/>
            </p:custDataLst>
          </p:nvPr>
        </p:nvSpPr>
        <p:spPr>
          <a:xfrm rot="16200000">
            <a:off x="6814148" y="3207180"/>
            <a:ext cx="624877" cy="690201"/>
          </a:xfrm>
          <a:prstGeom prst="parallelogram">
            <a:avLst>
              <a:gd name="adj" fmla="val 60623"/>
            </a:avLst>
          </a:prstGeom>
          <a:solidFill>
            <a:srgbClr val="FFC000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1" name="平行四边形 30"/>
          <p:cNvSpPr/>
          <p:nvPr>
            <p:custDataLst>
              <p:tags r:id="rId6"/>
            </p:custDataLst>
          </p:nvPr>
        </p:nvSpPr>
        <p:spPr>
          <a:xfrm rot="16200000" flipV="1">
            <a:off x="7504349" y="3207180"/>
            <a:ext cx="624877" cy="690201"/>
          </a:xfrm>
          <a:prstGeom prst="parallelogram">
            <a:avLst>
              <a:gd name="adj" fmla="val 60623"/>
            </a:avLst>
          </a:prstGeom>
          <a:solidFill>
            <a:srgbClr val="FFC000">
              <a:lumMod val="75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6" name="菱形 25"/>
          <p:cNvSpPr/>
          <p:nvPr>
            <p:custDataLst>
              <p:tags r:id="rId7"/>
            </p:custDataLst>
          </p:nvPr>
        </p:nvSpPr>
        <p:spPr>
          <a:xfrm rot="16200000">
            <a:off x="5267636" y="1329521"/>
            <a:ext cx="757380" cy="1380401"/>
          </a:xfrm>
          <a:prstGeom prst="diamond">
            <a:avLst/>
          </a:prstGeom>
          <a:solidFill>
            <a:srgbClr val="3498DB">
              <a:lumMod val="60000"/>
              <a:lumOff val="40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7" name="平行四边形 26"/>
          <p:cNvSpPr/>
          <p:nvPr>
            <p:custDataLst>
              <p:tags r:id="rId8"/>
            </p:custDataLst>
          </p:nvPr>
        </p:nvSpPr>
        <p:spPr>
          <a:xfrm rot="16200000">
            <a:off x="4988787" y="1985977"/>
            <a:ext cx="624877" cy="690201"/>
          </a:xfrm>
          <a:prstGeom prst="parallelogram">
            <a:avLst>
              <a:gd name="adj" fmla="val 60623"/>
            </a:avLst>
          </a:prstGeom>
          <a:solidFill>
            <a:srgbClr val="3498D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8" name="平行四边形 27"/>
          <p:cNvSpPr/>
          <p:nvPr>
            <p:custDataLst>
              <p:tags r:id="rId9"/>
            </p:custDataLst>
          </p:nvPr>
        </p:nvSpPr>
        <p:spPr>
          <a:xfrm rot="16200000" flipV="1">
            <a:off x="5678988" y="1985977"/>
            <a:ext cx="624877" cy="690201"/>
          </a:xfrm>
          <a:prstGeom prst="parallelogram">
            <a:avLst>
              <a:gd name="adj" fmla="val 60623"/>
            </a:avLst>
          </a:prstGeom>
          <a:solidFill>
            <a:srgbClr val="3498DB">
              <a:lumMod val="75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3" name="菱形 22"/>
          <p:cNvSpPr/>
          <p:nvPr>
            <p:custDataLst>
              <p:tags r:id="rId10"/>
            </p:custDataLst>
          </p:nvPr>
        </p:nvSpPr>
        <p:spPr>
          <a:xfrm rot="16200000">
            <a:off x="6249673" y="3152230"/>
            <a:ext cx="757380" cy="1380401"/>
          </a:xfrm>
          <a:prstGeom prst="diamond">
            <a:avLst/>
          </a:prstGeom>
          <a:solidFill>
            <a:srgbClr val="9BBB59">
              <a:lumMod val="60000"/>
              <a:lumOff val="40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4" name="平行四边形 23"/>
          <p:cNvSpPr/>
          <p:nvPr>
            <p:custDataLst>
              <p:tags r:id="rId11"/>
            </p:custDataLst>
          </p:nvPr>
        </p:nvSpPr>
        <p:spPr>
          <a:xfrm rot="16200000">
            <a:off x="5970824" y="3808686"/>
            <a:ext cx="624877" cy="690201"/>
          </a:xfrm>
          <a:prstGeom prst="parallelogram">
            <a:avLst>
              <a:gd name="adj" fmla="val 60623"/>
            </a:avLst>
          </a:prstGeom>
          <a:solidFill>
            <a:srgbClr val="9BBB59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5" name="平行四边形 24"/>
          <p:cNvSpPr/>
          <p:nvPr>
            <p:custDataLst>
              <p:tags r:id="rId12"/>
            </p:custDataLst>
          </p:nvPr>
        </p:nvSpPr>
        <p:spPr>
          <a:xfrm rot="16200000" flipV="1">
            <a:off x="6661025" y="3808686"/>
            <a:ext cx="624877" cy="690201"/>
          </a:xfrm>
          <a:prstGeom prst="parallelogram">
            <a:avLst>
              <a:gd name="adj" fmla="val 60623"/>
            </a:avLst>
          </a:prstGeom>
          <a:solidFill>
            <a:srgbClr val="9BBB59">
              <a:lumMod val="75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cxnSp>
        <p:nvCxnSpPr>
          <p:cNvPr id="7" name="肘形连接符 6"/>
          <p:cNvCxnSpPr>
            <a:endCxn id="15" idx="1"/>
          </p:cNvCxnSpPr>
          <p:nvPr>
            <p:custDataLst>
              <p:tags r:id="rId13"/>
            </p:custDataLst>
          </p:nvPr>
        </p:nvCxnSpPr>
        <p:spPr>
          <a:xfrm>
            <a:off x="5649015" y="1572895"/>
            <a:ext cx="3202940" cy="49530"/>
          </a:xfrm>
          <a:prstGeom prst="bentConnector3">
            <a:avLst>
              <a:gd name="adj1" fmla="val 50020"/>
            </a:avLst>
          </a:prstGeom>
          <a:ln w="19050">
            <a:solidFill>
              <a:srgbClr val="3498DB"/>
            </a:solidFill>
            <a:headEnd type="oval"/>
            <a:tailEnd type="oval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8" name="肘形连接符 7"/>
          <p:cNvCxnSpPr/>
          <p:nvPr>
            <p:custDataLst>
              <p:tags r:id="rId14"/>
            </p:custDataLst>
          </p:nvPr>
        </p:nvCxnSpPr>
        <p:spPr>
          <a:xfrm rot="10800000">
            <a:off x="4239895" y="4500245"/>
            <a:ext cx="2383790" cy="23495"/>
          </a:xfrm>
          <a:prstGeom prst="bentConnector3">
            <a:avLst>
              <a:gd name="adj1" fmla="val 49973"/>
            </a:avLst>
          </a:prstGeom>
          <a:ln w="19050">
            <a:solidFill>
              <a:srgbClr val="9BBB59"/>
            </a:solidFill>
            <a:headEnd type="oval"/>
            <a:tailEnd type="oval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9" name="肘形连接符 8"/>
          <p:cNvCxnSpPr>
            <a:endCxn id="21" idx="1"/>
          </p:cNvCxnSpPr>
          <p:nvPr>
            <p:custDataLst>
              <p:tags r:id="rId15"/>
            </p:custDataLst>
          </p:nvPr>
        </p:nvCxnSpPr>
        <p:spPr>
          <a:xfrm>
            <a:off x="7514010" y="3905250"/>
            <a:ext cx="1337945" cy="562610"/>
          </a:xfrm>
          <a:prstGeom prst="bentConnector3">
            <a:avLst>
              <a:gd name="adj1" fmla="val 50024"/>
            </a:avLst>
          </a:prstGeom>
          <a:ln w="19050">
            <a:solidFill>
              <a:srgbClr val="FFC000"/>
            </a:solidFill>
            <a:headEnd type="oval"/>
            <a:tailEnd type="oval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10" name="肘形连接符 9"/>
          <p:cNvCxnSpPr>
            <a:endCxn id="17" idx="3"/>
          </p:cNvCxnSpPr>
          <p:nvPr>
            <p:custDataLst>
              <p:tags r:id="rId16"/>
            </p:custDataLst>
          </p:nvPr>
        </p:nvCxnSpPr>
        <p:spPr>
          <a:xfrm rot="10800000">
            <a:off x="3259510" y="1621790"/>
            <a:ext cx="1554480" cy="554355"/>
          </a:xfrm>
          <a:prstGeom prst="bentConnector3">
            <a:avLst>
              <a:gd name="adj1" fmla="val 50000"/>
            </a:avLst>
          </a:prstGeom>
          <a:ln w="19050">
            <a:solidFill>
              <a:srgbClr val="1F74AD"/>
            </a:solidFill>
            <a:headEnd type="oval"/>
            <a:tailEnd type="oval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21" name="文本框 20"/>
          <p:cNvSpPr txBox="1"/>
          <p:nvPr>
            <p:custDataLst>
              <p:tags r:id="rId17"/>
            </p:custDataLst>
          </p:nvPr>
        </p:nvSpPr>
        <p:spPr bwMode="auto">
          <a:xfrm>
            <a:off x="8852089" y="4283317"/>
            <a:ext cx="2824942" cy="369507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p>
            <a:pPr algn="l" latinLnBrk="0">
              <a:lnSpc>
                <a:spcPct val="120000"/>
              </a:lnSpc>
            </a:pPr>
            <a:r>
              <a:rPr lang="en-US" altLang="zh-CN" b="1" spc="300">
                <a:solidFill>
                  <a:srgbClr val="FFC000"/>
                </a:solidFill>
                <a:effectLst/>
                <a:latin typeface="Arial" panose="020B0604020202090204" pitchFamily="34" charset="0"/>
                <a:ea typeface="微软雅黑" charset="-122"/>
                <a:cs typeface="+mn-ea"/>
                <a:sym typeface="Arial" panose="020B0604020202090204" pitchFamily="34" charset="0"/>
              </a:rPr>
              <a:t>Monitor</a:t>
            </a:r>
            <a:endParaRPr lang="en-US" altLang="zh-CN" b="1" spc="300">
              <a:solidFill>
                <a:srgbClr val="FFC000"/>
              </a:solidFill>
              <a:effectLst/>
              <a:latin typeface="Arial" panose="020B0604020202090204" pitchFamily="34" charset="0"/>
              <a:ea typeface="微软雅黑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18"/>
            </p:custDataLst>
          </p:nvPr>
        </p:nvSpPr>
        <p:spPr bwMode="auto">
          <a:xfrm>
            <a:off x="8851900" y="4660265"/>
            <a:ext cx="2825115" cy="75819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lIns="90000" tIns="0" rIns="90000" bIns="46800">
            <a:noAutofit/>
          </a:bodyPr>
          <a:p>
            <a:pPr algn="l" latinLnBrk="0">
              <a:lnSpc>
                <a:spcPct val="120000"/>
              </a:lnSpc>
            </a:pPr>
            <a:r>
              <a:rPr lang="en-US" altLang="zh-CN" sz="1100" b="0" spc="150">
                <a:solidFill>
                  <a:srgbClr val="000000"/>
                </a:solidFill>
                <a:effectLst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Fundamental Service</a:t>
            </a:r>
            <a:endParaRPr lang="en-US" altLang="zh-CN" sz="1100" b="0" spc="150">
              <a:solidFill>
                <a:srgbClr val="000000"/>
              </a:solidFill>
              <a:effectLst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 algn="l" latinLnBrk="0">
              <a:lnSpc>
                <a:spcPct val="120000"/>
              </a:lnSpc>
            </a:pPr>
            <a:r>
              <a:rPr lang="en-US" altLang="zh-CN" sz="1100" b="0" spc="150">
                <a:solidFill>
                  <a:srgbClr val="000000"/>
                </a:solidFill>
                <a:effectLst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API Based</a:t>
            </a:r>
            <a:endParaRPr lang="en-US" altLang="zh-CN" sz="1100" b="0" spc="150">
              <a:solidFill>
                <a:srgbClr val="000000"/>
              </a:solidFill>
              <a:effectLst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 algn="l" latinLnBrk="0">
              <a:lnSpc>
                <a:spcPct val="120000"/>
              </a:lnSpc>
            </a:pPr>
            <a:r>
              <a:rPr lang="en-US" altLang="zh-CN" sz="1100" b="0" spc="150">
                <a:solidFill>
                  <a:srgbClr val="000000"/>
                </a:solidFill>
                <a:effectLst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History Cache</a:t>
            </a:r>
            <a:endParaRPr lang="en-US" altLang="zh-CN" sz="1100" b="0" spc="150">
              <a:solidFill>
                <a:srgbClr val="000000"/>
              </a:solidFill>
              <a:effectLst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 algn="l" latinLnBrk="0">
              <a:lnSpc>
                <a:spcPct val="120000"/>
              </a:lnSpc>
            </a:pPr>
            <a:r>
              <a:rPr lang="en-US" altLang="zh-CN" sz="1100" b="0" spc="150">
                <a:solidFill>
                  <a:srgbClr val="000000"/>
                </a:solidFill>
                <a:effectLst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Statistics</a:t>
            </a:r>
            <a:endParaRPr lang="en-US" altLang="zh-CN" sz="1100" b="0" spc="150">
              <a:solidFill>
                <a:srgbClr val="000000"/>
              </a:solidFill>
              <a:effectLst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9"/>
            </p:custDataLst>
          </p:nvPr>
        </p:nvSpPr>
        <p:spPr bwMode="auto">
          <a:xfrm>
            <a:off x="1368407" y="4327191"/>
            <a:ext cx="2744681" cy="369507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p>
            <a:pPr algn="r" latinLnBrk="0">
              <a:lnSpc>
                <a:spcPct val="120000"/>
              </a:lnSpc>
            </a:pPr>
            <a:r>
              <a:rPr lang="en-US" altLang="zh-CN" b="1" spc="300">
                <a:solidFill>
                  <a:srgbClr val="9BBB59"/>
                </a:solidFill>
                <a:effectLst/>
                <a:latin typeface="Arial" panose="020B0604020202090204" pitchFamily="34" charset="0"/>
                <a:ea typeface="微软雅黑" charset="-122"/>
                <a:cs typeface="+mn-ea"/>
                <a:sym typeface="Arial" panose="020B0604020202090204" pitchFamily="34" charset="0"/>
              </a:rPr>
              <a:t>Algorithm</a:t>
            </a:r>
            <a:endParaRPr lang="en-US" altLang="zh-CN" b="1" spc="300">
              <a:solidFill>
                <a:srgbClr val="9BBB59"/>
              </a:solidFill>
              <a:effectLst/>
              <a:latin typeface="Arial" panose="020B0604020202090204" pitchFamily="34" charset="0"/>
              <a:ea typeface="微软雅黑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20"/>
            </p:custDataLst>
          </p:nvPr>
        </p:nvSpPr>
        <p:spPr bwMode="auto">
          <a:xfrm>
            <a:off x="2649855" y="4763135"/>
            <a:ext cx="1215390" cy="12153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0000" tIns="0" rIns="90000" bIns="46800">
            <a:noAutofit/>
          </a:bodyPr>
          <a:p>
            <a:pPr algn="r" latinLnBrk="0">
              <a:lnSpc>
                <a:spcPct val="120000"/>
              </a:lnSpc>
            </a:pPr>
            <a:r>
              <a:rPr lang="en-US" altLang="zh-CN" sz="1100" b="0" spc="150">
                <a:solidFill>
                  <a:srgbClr val="000000"/>
                </a:solidFill>
                <a:effectLst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Apriori</a:t>
            </a:r>
            <a:endParaRPr lang="en-US" altLang="zh-CN" sz="1100" b="0" spc="150">
              <a:solidFill>
                <a:srgbClr val="000000"/>
              </a:solidFill>
              <a:effectLst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 algn="r" latinLnBrk="0">
              <a:lnSpc>
                <a:spcPct val="120000"/>
              </a:lnSpc>
            </a:pPr>
            <a:r>
              <a:rPr lang="en-US" altLang="zh-CN" sz="1100" b="0" spc="150">
                <a:solidFill>
                  <a:srgbClr val="000000"/>
                </a:solidFill>
                <a:effectLst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FP-Tree</a:t>
            </a:r>
            <a:endParaRPr lang="en-US" altLang="zh-CN" sz="1100" b="0" spc="150">
              <a:solidFill>
                <a:srgbClr val="000000"/>
              </a:solidFill>
              <a:effectLst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 algn="r" latinLnBrk="0">
              <a:lnSpc>
                <a:spcPct val="120000"/>
              </a:lnSpc>
            </a:pPr>
            <a:r>
              <a:rPr lang="en-US" altLang="zh-CN" sz="1100" b="0" spc="150">
                <a:solidFill>
                  <a:srgbClr val="000000"/>
                </a:solidFill>
                <a:effectLst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ARIMA</a:t>
            </a:r>
            <a:endParaRPr lang="en-US" altLang="zh-CN" sz="1100" b="0" spc="150">
              <a:solidFill>
                <a:srgbClr val="000000"/>
              </a:solidFill>
              <a:effectLst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 algn="r" latinLnBrk="0">
              <a:lnSpc>
                <a:spcPct val="120000"/>
              </a:lnSpc>
            </a:pPr>
            <a:r>
              <a:rPr lang="en-US" altLang="zh-CN" sz="1100" b="0" spc="150">
                <a:solidFill>
                  <a:srgbClr val="000000"/>
                </a:solidFill>
                <a:effectLst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GARCH</a:t>
            </a:r>
            <a:endParaRPr lang="en-US" altLang="zh-CN" sz="1100" b="0" spc="150">
              <a:solidFill>
                <a:srgbClr val="000000"/>
              </a:solidFill>
              <a:effectLst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 algn="r" latinLnBrk="0">
              <a:lnSpc>
                <a:spcPct val="120000"/>
              </a:lnSpc>
            </a:pPr>
            <a:r>
              <a:rPr lang="en-US" altLang="zh-CN" sz="1100" b="0" spc="150">
                <a:solidFill>
                  <a:srgbClr val="000000"/>
                </a:solidFill>
                <a:effectLst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CNN</a:t>
            </a:r>
            <a:endParaRPr lang="en-US" altLang="zh-CN" sz="1100" b="0" spc="150">
              <a:solidFill>
                <a:srgbClr val="000000"/>
              </a:solidFill>
              <a:effectLst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 algn="r" latinLnBrk="0">
              <a:lnSpc>
                <a:spcPct val="120000"/>
              </a:lnSpc>
            </a:pPr>
            <a:r>
              <a:rPr lang="en-US" altLang="zh-CN" sz="1100" b="0" spc="150">
                <a:solidFill>
                  <a:srgbClr val="000000"/>
                </a:solidFill>
                <a:effectLst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DNN</a:t>
            </a:r>
            <a:endParaRPr lang="en-US" altLang="zh-CN" sz="1100" b="0" spc="150">
              <a:solidFill>
                <a:srgbClr val="000000"/>
              </a:solidFill>
              <a:effectLst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21"/>
            </p:custDataLst>
          </p:nvPr>
        </p:nvSpPr>
        <p:spPr bwMode="auto">
          <a:xfrm>
            <a:off x="514967" y="1437615"/>
            <a:ext cx="2744681" cy="369507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p>
            <a:pPr algn="r" latinLnBrk="0">
              <a:lnSpc>
                <a:spcPct val="120000"/>
              </a:lnSpc>
            </a:pPr>
            <a:r>
              <a:rPr lang="en-US" altLang="zh-CN" b="1" spc="300">
                <a:solidFill>
                  <a:srgbClr val="1F74AD"/>
                </a:solidFill>
                <a:effectLst/>
                <a:latin typeface="Arial" panose="020B0604020202090204" pitchFamily="34" charset="0"/>
                <a:ea typeface="微软雅黑" charset="-122"/>
                <a:cs typeface="+mn-ea"/>
                <a:sym typeface="Arial" panose="020B0604020202090204" pitchFamily="34" charset="0"/>
              </a:rPr>
              <a:t>POI</a:t>
            </a:r>
            <a:endParaRPr lang="en-US" altLang="zh-CN" b="1" spc="300">
              <a:solidFill>
                <a:srgbClr val="1F74AD"/>
              </a:solidFill>
              <a:effectLst/>
              <a:latin typeface="Arial" panose="020B0604020202090204" pitchFamily="34" charset="0"/>
              <a:ea typeface="微软雅黑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2"/>
            </p:custDataLst>
          </p:nvPr>
        </p:nvSpPr>
        <p:spPr bwMode="auto">
          <a:xfrm>
            <a:off x="967740" y="1570990"/>
            <a:ext cx="1540510" cy="552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0000" tIns="0" rIns="90000" bIns="46800">
            <a:normAutofit fontScale="90000" lnSpcReduction="20000"/>
          </a:bodyPr>
          <a:p>
            <a:pPr algn="r" latinLnBrk="0">
              <a:lnSpc>
                <a:spcPct val="120000"/>
              </a:lnSpc>
            </a:pPr>
            <a:r>
              <a:rPr lang="en-US" altLang="zh-CN" sz="1200" b="0" spc="150">
                <a:solidFill>
                  <a:srgbClr val="000000"/>
                </a:solidFill>
                <a:effectLst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Food Preference</a:t>
            </a:r>
            <a:endParaRPr lang="en-US" altLang="zh-CN" sz="1200" b="0" spc="150">
              <a:solidFill>
                <a:srgbClr val="000000"/>
              </a:solidFill>
              <a:effectLst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 algn="r" latinLnBrk="0">
              <a:lnSpc>
                <a:spcPct val="120000"/>
              </a:lnSpc>
            </a:pPr>
            <a:r>
              <a:rPr lang="en-US" altLang="zh-CN" sz="1200" b="0" spc="150">
                <a:solidFill>
                  <a:srgbClr val="000000"/>
                </a:solidFill>
                <a:effectLst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Tavel Favourite</a:t>
            </a:r>
            <a:endParaRPr lang="en-US" altLang="zh-CN" sz="1200" b="0" spc="150">
              <a:solidFill>
                <a:srgbClr val="000000"/>
              </a:solidFill>
              <a:effectLst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 algn="r" latinLnBrk="0">
              <a:lnSpc>
                <a:spcPct val="120000"/>
              </a:lnSpc>
            </a:pPr>
            <a:r>
              <a:rPr lang="en-US" altLang="zh-CN" sz="1200" b="0" spc="150">
                <a:solidFill>
                  <a:srgbClr val="000000"/>
                </a:solidFill>
                <a:effectLst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Social</a:t>
            </a:r>
            <a:endParaRPr lang="en-US" altLang="zh-CN" sz="1200" b="0" spc="150">
              <a:solidFill>
                <a:srgbClr val="000000"/>
              </a:solidFill>
              <a:effectLst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 algn="r" latinLnBrk="0">
              <a:lnSpc>
                <a:spcPct val="120000"/>
              </a:lnSpc>
            </a:pPr>
            <a:endParaRPr lang="en-US" altLang="zh-CN" sz="1200" b="0" spc="150">
              <a:solidFill>
                <a:srgbClr val="000000"/>
              </a:solidFill>
              <a:effectLst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 algn="r" latinLnBrk="0">
              <a:lnSpc>
                <a:spcPct val="120000"/>
              </a:lnSpc>
            </a:pPr>
            <a:endParaRPr lang="en-US" altLang="zh-CN" sz="1200" b="0" spc="150">
              <a:solidFill>
                <a:srgbClr val="000000"/>
              </a:solidFill>
              <a:effectLst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23"/>
            </p:custDataLst>
          </p:nvPr>
        </p:nvSpPr>
        <p:spPr bwMode="auto">
          <a:xfrm>
            <a:off x="8852086" y="1437615"/>
            <a:ext cx="2824944" cy="369507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p>
            <a:pPr algn="l" latinLnBrk="0">
              <a:lnSpc>
                <a:spcPct val="120000"/>
              </a:lnSpc>
            </a:pPr>
            <a:r>
              <a:rPr lang="en-US" altLang="zh-CN" b="1" spc="300">
                <a:solidFill>
                  <a:srgbClr val="3498DB"/>
                </a:solidFill>
                <a:effectLst/>
                <a:latin typeface="Arial" panose="020B0604020202090204" pitchFamily="34" charset="0"/>
                <a:ea typeface="微软雅黑" charset="-122"/>
                <a:cs typeface="+mn-ea"/>
                <a:sym typeface="Arial" panose="020B0604020202090204" pitchFamily="34" charset="0"/>
              </a:rPr>
              <a:t>S</a:t>
            </a:r>
            <a:r>
              <a:rPr lang="zh-CN" altLang="en-US" b="1" spc="300">
                <a:solidFill>
                  <a:srgbClr val="3498DB"/>
                </a:solidFill>
                <a:effectLst/>
                <a:latin typeface="Arial" panose="020B0604020202090204" pitchFamily="34" charset="0"/>
                <a:ea typeface="微软雅黑" charset="-122"/>
                <a:cs typeface="+mn-ea"/>
                <a:sym typeface="Arial" panose="020B0604020202090204" pitchFamily="34" charset="0"/>
              </a:rPr>
              <a:t>entiments</a:t>
            </a:r>
            <a:endParaRPr lang="zh-CN" altLang="en-US" b="1" spc="300">
              <a:solidFill>
                <a:srgbClr val="3498DB"/>
              </a:solidFill>
              <a:effectLst/>
              <a:latin typeface="Arial" panose="020B0604020202090204" pitchFamily="34" charset="0"/>
              <a:ea typeface="微软雅黑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24"/>
            </p:custDataLst>
          </p:nvPr>
        </p:nvSpPr>
        <p:spPr bwMode="auto">
          <a:xfrm>
            <a:off x="8851900" y="1814195"/>
            <a:ext cx="988695" cy="9334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lIns="90000" tIns="0" rIns="90000" bIns="46800">
            <a:normAutofit/>
          </a:bodyPr>
          <a:p>
            <a:pPr algn="l" latinLnBrk="0">
              <a:lnSpc>
                <a:spcPct val="120000"/>
              </a:lnSpc>
            </a:pPr>
            <a:r>
              <a:rPr lang="en-US" altLang="zh-CN" sz="1200" b="0" spc="150">
                <a:solidFill>
                  <a:srgbClr val="000000"/>
                </a:solidFill>
                <a:effectLst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Feeling</a:t>
            </a:r>
            <a:endParaRPr lang="en-US" altLang="zh-CN" sz="1200" b="0" spc="150">
              <a:solidFill>
                <a:srgbClr val="000000"/>
              </a:solidFill>
              <a:effectLst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 algn="l" latinLnBrk="0">
              <a:lnSpc>
                <a:spcPct val="120000"/>
              </a:lnSpc>
            </a:pPr>
            <a:r>
              <a:rPr lang="en-US" altLang="zh-CN" sz="1200" b="0" spc="150">
                <a:solidFill>
                  <a:srgbClr val="000000"/>
                </a:solidFill>
                <a:effectLst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Moodily</a:t>
            </a:r>
            <a:endParaRPr lang="en-US" altLang="zh-CN" sz="1200" b="0" spc="150">
              <a:solidFill>
                <a:srgbClr val="000000"/>
              </a:solidFill>
              <a:effectLst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 algn="l" latinLnBrk="0">
              <a:lnSpc>
                <a:spcPct val="120000"/>
              </a:lnSpc>
            </a:pPr>
            <a:r>
              <a:rPr lang="en-US" altLang="zh-CN" sz="1200" b="0" spc="150">
                <a:solidFill>
                  <a:srgbClr val="000000"/>
                </a:solidFill>
                <a:effectLst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Excited</a:t>
            </a:r>
            <a:endParaRPr lang="en-US" altLang="zh-CN" sz="1200" b="0" spc="150">
              <a:solidFill>
                <a:srgbClr val="000000"/>
              </a:solidFill>
              <a:effectLst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 algn="l" latinLnBrk="0">
              <a:lnSpc>
                <a:spcPct val="120000"/>
              </a:lnSpc>
            </a:pPr>
            <a:r>
              <a:rPr lang="en-US" altLang="zh-CN" sz="1200" b="0" spc="150">
                <a:solidFill>
                  <a:srgbClr val="000000"/>
                </a:solidFill>
                <a:effectLst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Gloomy</a:t>
            </a:r>
            <a:endParaRPr lang="en-US" altLang="zh-CN" sz="1200" b="0" spc="150">
              <a:solidFill>
                <a:srgbClr val="000000"/>
              </a:solidFill>
              <a:effectLst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5" name="菱形 34"/>
          <p:cNvSpPr/>
          <p:nvPr>
            <p:custDataLst>
              <p:tags r:id="rId25"/>
            </p:custDataLst>
          </p:nvPr>
        </p:nvSpPr>
        <p:spPr>
          <a:xfrm rot="16200000">
            <a:off x="6173983" y="1926279"/>
            <a:ext cx="757380" cy="1380401"/>
          </a:xfrm>
          <a:prstGeom prst="diamond">
            <a:avLst/>
          </a:prstGeom>
          <a:solidFill>
            <a:srgbClr val="69A35B">
              <a:lumMod val="60000"/>
              <a:lumOff val="40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6" name="平行四边形 35"/>
          <p:cNvSpPr/>
          <p:nvPr>
            <p:custDataLst>
              <p:tags r:id="rId26"/>
            </p:custDataLst>
          </p:nvPr>
        </p:nvSpPr>
        <p:spPr>
          <a:xfrm rot="16200000">
            <a:off x="5895134" y="2582735"/>
            <a:ext cx="624877" cy="690201"/>
          </a:xfrm>
          <a:prstGeom prst="parallelogram">
            <a:avLst>
              <a:gd name="adj" fmla="val 60623"/>
            </a:avLst>
          </a:prstGeom>
          <a:solidFill>
            <a:srgbClr val="69A35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7" name="平行四边形 36"/>
          <p:cNvSpPr/>
          <p:nvPr>
            <p:custDataLst>
              <p:tags r:id="rId27"/>
            </p:custDataLst>
          </p:nvPr>
        </p:nvSpPr>
        <p:spPr>
          <a:xfrm rot="16200000" flipV="1">
            <a:off x="6585335" y="2582735"/>
            <a:ext cx="624877" cy="690201"/>
          </a:xfrm>
          <a:prstGeom prst="parallelogram">
            <a:avLst>
              <a:gd name="adj" fmla="val 60623"/>
            </a:avLst>
          </a:prstGeom>
          <a:solidFill>
            <a:srgbClr val="69A35B">
              <a:lumMod val="75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8" name="菱形 37"/>
          <p:cNvSpPr/>
          <p:nvPr>
            <p:custDataLst>
              <p:tags r:id="rId28"/>
            </p:custDataLst>
          </p:nvPr>
        </p:nvSpPr>
        <p:spPr>
          <a:xfrm rot="16200000">
            <a:off x="5330659" y="2527785"/>
            <a:ext cx="757380" cy="1380401"/>
          </a:xfrm>
          <a:prstGeom prst="diamond">
            <a:avLst/>
          </a:prstGeom>
          <a:solidFill>
            <a:srgbClr val="1AA3AA">
              <a:lumMod val="60000"/>
              <a:lumOff val="40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9" name="平行四边形 38"/>
          <p:cNvSpPr/>
          <p:nvPr>
            <p:custDataLst>
              <p:tags r:id="rId29"/>
            </p:custDataLst>
          </p:nvPr>
        </p:nvSpPr>
        <p:spPr>
          <a:xfrm rot="16200000">
            <a:off x="5051810" y="3184241"/>
            <a:ext cx="624877" cy="690201"/>
          </a:xfrm>
          <a:prstGeom prst="parallelogram">
            <a:avLst>
              <a:gd name="adj" fmla="val 60623"/>
            </a:avLst>
          </a:prstGeom>
          <a:solidFill>
            <a:srgbClr val="1AA3AA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40" name="平行四边形 39"/>
          <p:cNvSpPr/>
          <p:nvPr>
            <p:custDataLst>
              <p:tags r:id="rId30"/>
            </p:custDataLst>
          </p:nvPr>
        </p:nvSpPr>
        <p:spPr>
          <a:xfrm rot="16200000" flipV="1">
            <a:off x="5742011" y="3184241"/>
            <a:ext cx="624877" cy="690201"/>
          </a:xfrm>
          <a:prstGeom prst="parallelogram">
            <a:avLst>
              <a:gd name="adj" fmla="val 60623"/>
            </a:avLst>
          </a:prstGeom>
          <a:solidFill>
            <a:srgbClr val="1AA3AA">
              <a:lumMod val="75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cxnSp>
        <p:nvCxnSpPr>
          <p:cNvPr id="41" name="肘形连接符 9"/>
          <p:cNvCxnSpPr>
            <a:endCxn id="43" idx="3"/>
          </p:cNvCxnSpPr>
          <p:nvPr>
            <p:custDataLst>
              <p:tags r:id="rId31"/>
            </p:custDataLst>
          </p:nvPr>
        </p:nvCxnSpPr>
        <p:spPr>
          <a:xfrm rot="10800000">
            <a:off x="3258875" y="3041015"/>
            <a:ext cx="1765935" cy="579755"/>
          </a:xfrm>
          <a:prstGeom prst="bentConnector3">
            <a:avLst>
              <a:gd name="adj1" fmla="val 49982"/>
            </a:avLst>
          </a:prstGeom>
          <a:ln w="19050">
            <a:solidFill>
              <a:srgbClr val="1AA3AA"/>
            </a:solidFill>
            <a:headEnd type="oval"/>
            <a:tailEnd type="oval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42" name="肘形连接符 6"/>
          <p:cNvCxnSpPr>
            <a:endCxn id="48" idx="1"/>
          </p:cNvCxnSpPr>
          <p:nvPr>
            <p:custDataLst>
              <p:tags r:id="rId32"/>
            </p:custDataLst>
          </p:nvPr>
        </p:nvCxnSpPr>
        <p:spPr>
          <a:xfrm>
            <a:off x="6927905" y="2422525"/>
            <a:ext cx="1812290" cy="624205"/>
          </a:xfrm>
          <a:prstGeom prst="bentConnector3">
            <a:avLst>
              <a:gd name="adj1" fmla="val 50035"/>
            </a:avLst>
          </a:prstGeom>
          <a:ln w="19050">
            <a:solidFill>
              <a:srgbClr val="69A35B"/>
            </a:solidFill>
            <a:headEnd type="oval"/>
            <a:tailEnd type="oval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43" name="文本框 42"/>
          <p:cNvSpPr txBox="1"/>
          <p:nvPr>
            <p:custDataLst>
              <p:tags r:id="rId33"/>
            </p:custDataLst>
          </p:nvPr>
        </p:nvSpPr>
        <p:spPr bwMode="auto">
          <a:xfrm>
            <a:off x="514967" y="2856999"/>
            <a:ext cx="2744681" cy="369507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p>
            <a:pPr algn="r" latinLnBrk="0">
              <a:lnSpc>
                <a:spcPct val="120000"/>
              </a:lnSpc>
            </a:pPr>
            <a:r>
              <a:rPr lang="en-US" altLang="zh-CN" b="1" spc="300">
                <a:solidFill>
                  <a:srgbClr val="1AA3AA"/>
                </a:solidFill>
                <a:effectLst/>
                <a:latin typeface="Arial" panose="020B0604020202090204" pitchFamily="34" charset="0"/>
                <a:ea typeface="微软雅黑" charset="-122"/>
                <a:cs typeface="+mn-ea"/>
                <a:sym typeface="Arial" panose="020B0604020202090204" pitchFamily="34" charset="0"/>
              </a:rPr>
              <a:t>Extractor</a:t>
            </a:r>
            <a:endParaRPr lang="en-US" altLang="zh-CN" b="1" spc="300">
              <a:solidFill>
                <a:srgbClr val="1AA3AA"/>
              </a:solidFill>
              <a:effectLst/>
              <a:latin typeface="Arial" panose="020B0604020202090204" pitchFamily="34" charset="0"/>
              <a:ea typeface="微软雅黑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34"/>
            </p:custDataLst>
          </p:nvPr>
        </p:nvSpPr>
        <p:spPr bwMode="auto">
          <a:xfrm>
            <a:off x="2732405" y="3244850"/>
            <a:ext cx="1164590" cy="9194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0000" tIns="0" rIns="90000" bIns="46800">
            <a:noAutofit/>
          </a:bodyPr>
          <a:p>
            <a:pPr algn="r" latinLnBrk="0">
              <a:lnSpc>
                <a:spcPct val="120000"/>
              </a:lnSpc>
            </a:pPr>
            <a:r>
              <a:rPr lang="en-US" altLang="zh-CN" sz="1100" b="0" spc="150">
                <a:solidFill>
                  <a:srgbClr val="000000"/>
                </a:solidFill>
                <a:effectLst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ReGarbage</a:t>
            </a:r>
            <a:endParaRPr lang="en-US" altLang="zh-CN" sz="1100" b="0" spc="150">
              <a:solidFill>
                <a:srgbClr val="000000"/>
              </a:solidFill>
              <a:effectLst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 algn="r" latinLnBrk="0">
              <a:lnSpc>
                <a:spcPct val="120000"/>
              </a:lnSpc>
            </a:pPr>
            <a:r>
              <a:rPr lang="en-US" altLang="zh-CN" sz="1100" b="0" spc="150">
                <a:solidFill>
                  <a:srgbClr val="000000"/>
                </a:solidFill>
                <a:effectLst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Extraction</a:t>
            </a:r>
            <a:endParaRPr lang="en-US" altLang="zh-CN" sz="1100" b="0" spc="150">
              <a:solidFill>
                <a:srgbClr val="000000"/>
              </a:solidFill>
              <a:effectLst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 algn="r" latinLnBrk="0">
              <a:lnSpc>
                <a:spcPct val="120000"/>
              </a:lnSpc>
            </a:pPr>
            <a:r>
              <a:rPr lang="en-US" altLang="zh-CN" sz="1100" b="0" spc="150">
                <a:solidFill>
                  <a:srgbClr val="000000"/>
                </a:solidFill>
                <a:effectLst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Semantic</a:t>
            </a:r>
            <a:endParaRPr lang="en-US" altLang="zh-CN" sz="1100" b="0" spc="150">
              <a:solidFill>
                <a:srgbClr val="000000"/>
              </a:solidFill>
              <a:effectLst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 algn="r" latinLnBrk="0">
              <a:lnSpc>
                <a:spcPct val="120000"/>
              </a:lnSpc>
            </a:pPr>
            <a:r>
              <a:rPr lang="en-US" altLang="zh-CN" sz="1100" b="0" spc="150">
                <a:solidFill>
                  <a:srgbClr val="000000"/>
                </a:solidFill>
                <a:effectLst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NLP</a:t>
            </a:r>
            <a:endParaRPr lang="en-US" altLang="zh-CN" sz="1100" b="0" spc="150">
              <a:solidFill>
                <a:srgbClr val="000000"/>
              </a:solidFill>
              <a:effectLst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48" name="文本框 47"/>
          <p:cNvSpPr txBox="1"/>
          <p:nvPr>
            <p:custDataLst>
              <p:tags r:id="rId35"/>
            </p:custDataLst>
          </p:nvPr>
        </p:nvSpPr>
        <p:spPr bwMode="auto">
          <a:xfrm>
            <a:off x="8740326" y="2862234"/>
            <a:ext cx="2824943" cy="369507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p>
            <a:pPr algn="l" latinLnBrk="0">
              <a:lnSpc>
                <a:spcPct val="120000"/>
              </a:lnSpc>
            </a:pPr>
            <a:r>
              <a:rPr lang="en-US" altLang="zh-CN" b="1" spc="300">
                <a:solidFill>
                  <a:srgbClr val="69A35B"/>
                </a:solidFill>
                <a:effectLst/>
                <a:latin typeface="Arial" panose="020B0604020202090204" pitchFamily="34" charset="0"/>
                <a:ea typeface="微软雅黑" charset="-122"/>
                <a:cs typeface="+mn-ea"/>
                <a:sym typeface="Arial" panose="020B0604020202090204" pitchFamily="34" charset="0"/>
              </a:rPr>
              <a:t>Anchor Point</a:t>
            </a:r>
            <a:endParaRPr lang="en-US" altLang="zh-CN" b="1" spc="300">
              <a:solidFill>
                <a:srgbClr val="69A35B"/>
              </a:solidFill>
              <a:effectLst/>
              <a:latin typeface="Arial" panose="020B0604020202090204" pitchFamily="34" charset="0"/>
              <a:ea typeface="微软雅黑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49" name="文本框 48"/>
          <p:cNvSpPr txBox="1"/>
          <p:nvPr>
            <p:custDataLst>
              <p:tags r:id="rId36"/>
            </p:custDataLst>
          </p:nvPr>
        </p:nvSpPr>
        <p:spPr bwMode="auto">
          <a:xfrm>
            <a:off x="9063355" y="3244850"/>
            <a:ext cx="1624965" cy="9810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lIns="90000" tIns="0" rIns="90000" bIns="46800">
            <a:noAutofit/>
          </a:bodyPr>
          <a:p>
            <a:pPr algn="l" latinLnBrk="0">
              <a:lnSpc>
                <a:spcPct val="120000"/>
              </a:lnSpc>
            </a:pPr>
            <a:r>
              <a:rPr lang="en-US" altLang="zh-CN" sz="1200" b="0" spc="150">
                <a:solidFill>
                  <a:srgbClr val="000000"/>
                </a:solidFill>
                <a:effectLst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Content Type</a:t>
            </a:r>
            <a:endParaRPr lang="en-US" altLang="zh-CN" sz="1200" b="0" spc="150">
              <a:solidFill>
                <a:srgbClr val="000000"/>
              </a:solidFill>
              <a:effectLst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 algn="l" latinLnBrk="0">
              <a:lnSpc>
                <a:spcPct val="120000"/>
              </a:lnSpc>
            </a:pPr>
            <a:r>
              <a:rPr lang="en-US" altLang="zh-CN" sz="1200" b="0" spc="150">
                <a:solidFill>
                  <a:srgbClr val="000000"/>
                </a:solidFill>
                <a:effectLst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Review times</a:t>
            </a:r>
            <a:endParaRPr lang="en-US" altLang="zh-CN" sz="1200" b="0" spc="150">
              <a:solidFill>
                <a:srgbClr val="000000"/>
              </a:solidFill>
              <a:effectLst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 algn="l" latinLnBrk="0">
              <a:lnSpc>
                <a:spcPct val="120000"/>
              </a:lnSpc>
            </a:pPr>
            <a:r>
              <a:rPr lang="en-US" altLang="zh-CN" sz="1200" b="0" spc="150">
                <a:solidFill>
                  <a:srgbClr val="000000"/>
                </a:solidFill>
                <a:effectLst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Retention time</a:t>
            </a:r>
            <a:endParaRPr lang="en-US" altLang="zh-CN" sz="1200" b="0" spc="150">
              <a:solidFill>
                <a:srgbClr val="000000"/>
              </a:solidFill>
              <a:effectLst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 algn="l" latinLnBrk="0">
              <a:lnSpc>
                <a:spcPct val="120000"/>
              </a:lnSpc>
            </a:pPr>
            <a:r>
              <a:rPr lang="en-US" altLang="zh-CN" sz="1200" b="0" spc="150">
                <a:solidFill>
                  <a:srgbClr val="000000"/>
                </a:solidFill>
                <a:effectLst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Tap numbers</a:t>
            </a:r>
            <a:endParaRPr lang="en-US" altLang="zh-CN" sz="1200" b="0" spc="150">
              <a:solidFill>
                <a:srgbClr val="000000"/>
              </a:solidFill>
              <a:effectLst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 algn="l" latinLnBrk="0">
              <a:lnSpc>
                <a:spcPct val="120000"/>
              </a:lnSpc>
            </a:pPr>
            <a:endParaRPr lang="en-US" altLang="zh-CN" sz="1200" b="0" spc="150">
              <a:solidFill>
                <a:srgbClr val="000000"/>
              </a:solidFill>
              <a:effectLst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24755" y="4846955"/>
            <a:ext cx="159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User Analyzer</a:t>
            </a:r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37"/>
            </p:custDataLst>
          </p:nvPr>
        </p:nvSpPr>
        <p:spPr bwMode="auto">
          <a:xfrm>
            <a:off x="1609090" y="2182495"/>
            <a:ext cx="1216025" cy="756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0000" tIns="0" rIns="90000" bIns="46800">
            <a:noAutofit/>
          </a:bodyPr>
          <a:p>
            <a:pPr marL="171450" indent="-171450" algn="l" latinLnBrk="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1200" b="0" spc="150">
                <a:solidFill>
                  <a:srgbClr val="000000"/>
                </a:solidFill>
                <a:effectLst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Text</a:t>
            </a:r>
            <a:endParaRPr lang="en-US" altLang="zh-CN" sz="1200" b="0" spc="150">
              <a:solidFill>
                <a:srgbClr val="000000"/>
              </a:solidFill>
              <a:effectLst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 marL="171450" indent="-171450" algn="l" latinLnBrk="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1200" b="0" spc="150">
                <a:solidFill>
                  <a:srgbClr val="000000"/>
                </a:solidFill>
                <a:effectLst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Video</a:t>
            </a:r>
            <a:endParaRPr lang="en-US" altLang="zh-CN" sz="1200" b="0" spc="150">
              <a:solidFill>
                <a:srgbClr val="000000"/>
              </a:solidFill>
              <a:effectLst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 marL="171450" indent="-171450" algn="l" latinLnBrk="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1200" b="0" spc="150">
                <a:solidFill>
                  <a:srgbClr val="000000"/>
                </a:solidFill>
                <a:effectLst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Image</a:t>
            </a:r>
            <a:endParaRPr lang="en-US" altLang="zh-CN" sz="1200" b="0" spc="150">
              <a:solidFill>
                <a:srgbClr val="000000"/>
              </a:solidFill>
              <a:effectLst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 marL="171450" indent="-171450" algn="l" latinLnBrk="0">
              <a:lnSpc>
                <a:spcPct val="120000"/>
              </a:lnSpc>
              <a:buFont typeface="Arial" panose="020B0604020202090204" pitchFamily="34" charset="0"/>
              <a:buChar char="•"/>
            </a:pPr>
            <a:endParaRPr lang="en-US" altLang="zh-CN" sz="1200" b="0" spc="150">
              <a:solidFill>
                <a:srgbClr val="000000"/>
              </a:solidFill>
              <a:effectLst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 marL="171450" indent="-171450" algn="l" latinLnBrk="0">
              <a:lnSpc>
                <a:spcPct val="120000"/>
              </a:lnSpc>
              <a:buFont typeface="Arial" panose="020B0604020202090204" pitchFamily="34" charset="0"/>
              <a:buChar char="•"/>
            </a:pPr>
            <a:endParaRPr lang="en-US" altLang="zh-CN" sz="800" b="0" spc="150">
              <a:solidFill>
                <a:srgbClr val="000000"/>
              </a:solidFill>
              <a:effectLst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1" name="左弧形箭头 10"/>
          <p:cNvSpPr/>
          <p:nvPr/>
        </p:nvSpPr>
        <p:spPr>
          <a:xfrm>
            <a:off x="1185545" y="2181225"/>
            <a:ext cx="325120" cy="36957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38"/>
            </p:custDataLst>
          </p:nvPr>
        </p:nvSpPr>
        <p:spPr bwMode="auto">
          <a:xfrm>
            <a:off x="932180" y="3598545"/>
            <a:ext cx="1165225" cy="9194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0000" tIns="0" rIns="90000" bIns="46800">
            <a:noAutofit/>
          </a:bodyPr>
          <a:p>
            <a:pPr algn="r" latinLnBrk="0">
              <a:lnSpc>
                <a:spcPct val="120000"/>
              </a:lnSpc>
            </a:pPr>
            <a:r>
              <a:rPr lang="en-US" altLang="zh-CN" sz="1200" b="0" spc="150">
                <a:solidFill>
                  <a:srgbClr val="000000"/>
                </a:solidFill>
                <a:effectLst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Tags</a:t>
            </a:r>
            <a:endParaRPr lang="en-US" altLang="zh-CN" sz="1200" b="0" spc="150">
              <a:solidFill>
                <a:srgbClr val="000000"/>
              </a:solidFill>
              <a:effectLst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 algn="r" latinLnBrk="0">
              <a:lnSpc>
                <a:spcPct val="120000"/>
              </a:lnSpc>
            </a:pPr>
            <a:r>
              <a:rPr lang="en-US" altLang="zh-CN" sz="1200" b="0" spc="150">
                <a:solidFill>
                  <a:srgbClr val="000000"/>
                </a:solidFill>
                <a:effectLst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 React Map</a:t>
            </a:r>
            <a:endParaRPr lang="en-US" altLang="zh-CN" sz="1200" b="0" spc="150">
              <a:solidFill>
                <a:srgbClr val="000000"/>
              </a:solidFill>
              <a:effectLst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 algn="r" latinLnBrk="0">
              <a:lnSpc>
                <a:spcPct val="120000"/>
              </a:lnSpc>
            </a:pPr>
            <a:r>
              <a:rPr lang="en-US" altLang="zh-CN" sz="1200" b="0" spc="150">
                <a:solidFill>
                  <a:srgbClr val="000000"/>
                </a:solidFill>
                <a:effectLst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Towards</a:t>
            </a:r>
            <a:endParaRPr lang="en-US" altLang="zh-CN" sz="1200" b="0" spc="150">
              <a:solidFill>
                <a:srgbClr val="000000"/>
              </a:solidFill>
              <a:effectLst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 algn="r" latinLnBrk="0">
              <a:lnSpc>
                <a:spcPct val="120000"/>
              </a:lnSpc>
            </a:pPr>
            <a:r>
              <a:rPr lang="en-US" altLang="zh-CN" sz="1200" b="0" spc="150">
                <a:solidFill>
                  <a:srgbClr val="000000"/>
                </a:solidFill>
                <a:effectLst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UserProfile</a:t>
            </a:r>
            <a:endParaRPr lang="en-US" altLang="zh-CN" sz="1200" b="0" spc="150">
              <a:solidFill>
                <a:srgbClr val="000000"/>
              </a:solidFill>
              <a:effectLst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4" name="圆角右箭头 13"/>
          <p:cNvSpPr/>
          <p:nvPr/>
        </p:nvSpPr>
        <p:spPr>
          <a:xfrm rot="10800000">
            <a:off x="2160905" y="4013835"/>
            <a:ext cx="664210" cy="279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>
            <p:custDataLst>
              <p:tags r:id="rId39"/>
            </p:custDataLst>
          </p:nvPr>
        </p:nvSpPr>
        <p:spPr bwMode="auto">
          <a:xfrm>
            <a:off x="10476230" y="2032000"/>
            <a:ext cx="1379220" cy="71564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90000" tIns="0" rIns="90000" bIns="46800">
            <a:normAutofit/>
          </a:bodyPr>
          <a:p>
            <a:pPr algn="l" latinLnBrk="0">
              <a:lnSpc>
                <a:spcPct val="120000"/>
              </a:lnSpc>
            </a:pPr>
            <a:r>
              <a:rPr lang="en-US" altLang="zh-CN" sz="1200" b="0" spc="150">
                <a:solidFill>
                  <a:srgbClr val="000000"/>
                </a:solidFill>
                <a:effectLst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Action</a:t>
            </a:r>
            <a:endParaRPr lang="en-US" altLang="zh-CN" sz="1200" b="0" spc="150">
              <a:solidFill>
                <a:srgbClr val="000000"/>
              </a:solidFill>
              <a:effectLst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 algn="l" latinLnBrk="0">
              <a:lnSpc>
                <a:spcPct val="120000"/>
              </a:lnSpc>
            </a:pPr>
            <a:r>
              <a:rPr lang="en-US" altLang="zh-CN" sz="1200" b="0" spc="150">
                <a:solidFill>
                  <a:srgbClr val="000000"/>
                </a:solidFill>
                <a:effectLst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Pattern</a:t>
            </a:r>
            <a:endParaRPr lang="en-US" altLang="zh-CN" sz="1200" b="0" spc="150">
              <a:solidFill>
                <a:srgbClr val="000000"/>
              </a:solidFill>
              <a:effectLst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 algn="l" latinLnBrk="0">
              <a:lnSpc>
                <a:spcPct val="120000"/>
              </a:lnSpc>
            </a:pPr>
            <a:r>
              <a:rPr lang="en-US" altLang="zh-CN" sz="1200" b="0" spc="150">
                <a:solidFill>
                  <a:srgbClr val="000000"/>
                </a:solidFill>
                <a:effectLst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Environment</a:t>
            </a:r>
            <a:endParaRPr lang="en-US" altLang="zh-CN" sz="1200" b="0" spc="150">
              <a:solidFill>
                <a:srgbClr val="000000"/>
              </a:solidFill>
              <a:effectLst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46" name="右箭头 45"/>
          <p:cNvSpPr/>
          <p:nvPr/>
        </p:nvSpPr>
        <p:spPr>
          <a:xfrm>
            <a:off x="9912350" y="2525395"/>
            <a:ext cx="536575" cy="113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9912350" y="2257425"/>
            <a:ext cx="563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/>
              <a:t>Match</a:t>
            </a:r>
            <a:endParaRPr lang="en-US" altLang="zh-CN" sz="1000" b="1"/>
          </a:p>
        </p:txBody>
      </p:sp>
      <p:sp>
        <p:nvSpPr>
          <p:cNvPr id="50" name="文本框 49"/>
          <p:cNvSpPr txBox="1"/>
          <p:nvPr/>
        </p:nvSpPr>
        <p:spPr>
          <a:xfrm>
            <a:off x="514985" y="506730"/>
            <a:ext cx="40024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rgbClr val="C00000"/>
                </a:solidFill>
              </a:rPr>
              <a:t>用户分析系统数据与算法结构框架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>
            <p:custDataLst>
              <p:tags r:id="rId1"/>
            </p:custDataLst>
          </p:nvPr>
        </p:nvSpPr>
        <p:spPr bwMode="auto">
          <a:xfrm flipH="1">
            <a:off x="6137476" y="1114653"/>
            <a:ext cx="147396" cy="147399"/>
          </a:xfrm>
          <a:prstGeom prst="ellipse">
            <a:avLst/>
          </a:prstGeom>
          <a:solidFill>
            <a:srgbClr val="1F74AD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 bwMode="auto">
          <a:xfrm>
            <a:off x="6363364" y="1003476"/>
            <a:ext cx="4928641" cy="369753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fontScale="92500" lnSpcReduction="20000"/>
          </a:bodyPr>
          <a:p>
            <a:pPr>
              <a:lnSpc>
                <a:spcPct val="130000"/>
              </a:lnSpc>
            </a:pPr>
            <a:r>
              <a:rPr lang="en-US" altLang="zh-CN" sz="2000" b="1" spc="300">
                <a:solidFill>
                  <a:srgbClr val="1F74AD"/>
                </a:solidFill>
                <a:latin typeface="Arial" panose="020B0604020202090204" pitchFamily="34" charset="0"/>
                <a:ea typeface="微软雅黑" charset="-122"/>
                <a:cs typeface="+mn-ea"/>
                <a:sym typeface="Arial" panose="020B0604020202090204" pitchFamily="34" charset="0"/>
              </a:rPr>
              <a:t>Tags</a:t>
            </a:r>
            <a:endParaRPr lang="en-US" altLang="zh-CN" sz="2000" b="1" spc="300">
              <a:solidFill>
                <a:srgbClr val="1F74AD"/>
              </a:solidFill>
              <a:latin typeface="Arial" panose="020B0604020202090204" pitchFamily="34" charset="0"/>
              <a:ea typeface="微软雅黑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 bwMode="auto">
          <a:xfrm>
            <a:off x="6363364" y="1389412"/>
            <a:ext cx="4928642" cy="369753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>
              <a:lnSpc>
                <a:spcPct val="120000"/>
              </a:lnSpc>
            </a:pPr>
            <a:r>
              <a:rPr lang="en-US" altLang="zh-CN" sz="1400" spc="150"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Spider/UGC/Recommend</a:t>
            </a:r>
            <a:endParaRPr lang="en-US" altLang="zh-CN" sz="1400" spc="150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5" name="椭圆 4"/>
          <p:cNvSpPr/>
          <p:nvPr>
            <p:custDataLst>
              <p:tags r:id="rId4"/>
            </p:custDataLst>
          </p:nvPr>
        </p:nvSpPr>
        <p:spPr bwMode="auto">
          <a:xfrm flipH="1">
            <a:off x="6137476" y="1999606"/>
            <a:ext cx="147396" cy="147399"/>
          </a:xfrm>
          <a:prstGeom prst="ellipse">
            <a:avLst/>
          </a:prstGeom>
          <a:solidFill>
            <a:srgbClr val="3498DB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 bwMode="auto">
          <a:xfrm>
            <a:off x="6363364" y="1820470"/>
            <a:ext cx="4928641" cy="369753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fontScale="92500" lnSpcReduction="20000"/>
          </a:bodyPr>
          <a:p>
            <a:pPr>
              <a:lnSpc>
                <a:spcPct val="130000"/>
              </a:lnSpc>
            </a:pPr>
            <a:r>
              <a:rPr lang="en-US" altLang="zh-CN" sz="2000" b="1" spc="300">
                <a:solidFill>
                  <a:srgbClr val="3498DB"/>
                </a:solidFill>
                <a:latin typeface="Arial" panose="020B0604020202090204" pitchFamily="34" charset="0"/>
                <a:ea typeface="微软雅黑" charset="-122"/>
                <a:cs typeface="+mn-ea"/>
                <a:sym typeface="Arial" panose="020B0604020202090204" pitchFamily="34" charset="0"/>
              </a:rPr>
              <a:t>P</a:t>
            </a:r>
            <a:r>
              <a:rPr lang="zh-CN" altLang="en-US" sz="2000" b="1" spc="300">
                <a:solidFill>
                  <a:srgbClr val="3498DB"/>
                </a:solidFill>
                <a:latin typeface="Arial" panose="020B0604020202090204" pitchFamily="34" charset="0"/>
                <a:ea typeface="微软雅黑" charset="-122"/>
                <a:cs typeface="+mn-ea"/>
                <a:sym typeface="Arial" panose="020B0604020202090204" pitchFamily="34" charset="0"/>
              </a:rPr>
              <a:t>raise</a:t>
            </a:r>
            <a:endParaRPr lang="zh-CN" altLang="en-US" sz="2000" b="1" spc="300">
              <a:solidFill>
                <a:srgbClr val="3498DB"/>
              </a:solidFill>
              <a:latin typeface="Arial" panose="020B0604020202090204" pitchFamily="34" charset="0"/>
              <a:ea typeface="微软雅黑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 bwMode="auto">
          <a:xfrm>
            <a:off x="6377334" y="2206406"/>
            <a:ext cx="4928642" cy="369753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>
              <a:lnSpc>
                <a:spcPct val="120000"/>
              </a:lnSpc>
            </a:pPr>
            <a:r>
              <a:rPr lang="en-US" altLang="zh-CN" sz="1400" spc="150"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Point/Cost/Performance</a:t>
            </a:r>
            <a:endParaRPr lang="en-US" altLang="zh-CN" sz="1400" spc="150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6" name="椭圆 5"/>
          <p:cNvSpPr/>
          <p:nvPr>
            <p:custDataLst>
              <p:tags r:id="rId7"/>
            </p:custDataLst>
          </p:nvPr>
        </p:nvSpPr>
        <p:spPr bwMode="auto">
          <a:xfrm flipH="1">
            <a:off x="6137476" y="2748641"/>
            <a:ext cx="147396" cy="147399"/>
          </a:xfrm>
          <a:prstGeom prst="ellipse">
            <a:avLst/>
          </a:prstGeom>
          <a:solidFill>
            <a:srgbClr val="1AA3AA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 bwMode="auto">
          <a:xfrm>
            <a:off x="6363364" y="2637464"/>
            <a:ext cx="4928641" cy="369753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fontScale="92500" lnSpcReduction="20000"/>
          </a:bodyPr>
          <a:p>
            <a:pPr>
              <a:lnSpc>
                <a:spcPct val="130000"/>
              </a:lnSpc>
            </a:pPr>
            <a:r>
              <a:rPr lang="en-US" altLang="zh-CN" sz="2000" b="1" spc="300">
                <a:solidFill>
                  <a:srgbClr val="1AA3AA"/>
                </a:solidFill>
                <a:latin typeface="Arial" panose="020B0604020202090204" pitchFamily="34" charset="0"/>
                <a:ea typeface="微软雅黑" charset="-122"/>
                <a:cs typeface="+mn-ea"/>
                <a:sym typeface="Arial" panose="020B0604020202090204" pitchFamily="34" charset="0"/>
              </a:rPr>
              <a:t>Location</a:t>
            </a:r>
            <a:endParaRPr lang="en-US" altLang="zh-CN" sz="2000" b="1" spc="300">
              <a:solidFill>
                <a:srgbClr val="1AA3AA"/>
              </a:solidFill>
              <a:latin typeface="Arial" panose="020B0604020202090204" pitchFamily="34" charset="0"/>
              <a:ea typeface="微软雅黑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 bwMode="auto">
          <a:xfrm>
            <a:off x="6363364" y="3024243"/>
            <a:ext cx="4928642" cy="369753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>
              <a:lnSpc>
                <a:spcPct val="120000"/>
              </a:lnSpc>
            </a:pPr>
            <a:r>
              <a:rPr lang="en-US" altLang="zh-CN" sz="1400" spc="150"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D</a:t>
            </a:r>
            <a:r>
              <a:rPr lang="zh-CN" altLang="en-US" sz="1400" spc="150"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istance</a:t>
            </a:r>
            <a:r>
              <a:rPr lang="en-US" altLang="zh-CN" sz="1400" spc="150"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/Convenient</a:t>
            </a:r>
            <a:endParaRPr lang="en-US" altLang="zh-CN" sz="1400" spc="150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10"/>
            </p:custDataLst>
          </p:nvPr>
        </p:nvSpPr>
        <p:spPr bwMode="auto">
          <a:xfrm flipH="1">
            <a:off x="6137476" y="3566478"/>
            <a:ext cx="147396" cy="147399"/>
          </a:xfrm>
          <a:prstGeom prst="ellipse">
            <a:avLst/>
          </a:prstGeom>
          <a:solidFill>
            <a:srgbClr val="69A35B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1"/>
            </p:custDataLst>
          </p:nvPr>
        </p:nvSpPr>
        <p:spPr bwMode="auto">
          <a:xfrm>
            <a:off x="6363364" y="3455301"/>
            <a:ext cx="4928641" cy="369753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fontScale="92500" lnSpcReduction="20000"/>
          </a:bodyPr>
          <a:p>
            <a:pPr>
              <a:lnSpc>
                <a:spcPct val="130000"/>
              </a:lnSpc>
            </a:pPr>
            <a:r>
              <a:rPr lang="en-US" altLang="zh-CN" sz="2000" b="1" spc="300">
                <a:solidFill>
                  <a:srgbClr val="69A35B"/>
                </a:solidFill>
                <a:latin typeface="Arial" panose="020B0604020202090204" pitchFamily="34" charset="0"/>
                <a:ea typeface="微软雅黑" charset="-122"/>
                <a:cs typeface="+mn-ea"/>
                <a:sym typeface="Arial" panose="020B0604020202090204" pitchFamily="34" charset="0"/>
              </a:rPr>
              <a:t>Ranking</a:t>
            </a:r>
            <a:endParaRPr lang="en-US" altLang="zh-CN" sz="2000" b="1" spc="300">
              <a:solidFill>
                <a:srgbClr val="69A35B"/>
              </a:solidFill>
              <a:latin typeface="Arial" panose="020B0604020202090204" pitchFamily="34" charset="0"/>
              <a:ea typeface="微软雅黑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2"/>
            </p:custDataLst>
          </p:nvPr>
        </p:nvSpPr>
        <p:spPr bwMode="auto">
          <a:xfrm>
            <a:off x="6363364" y="3838561"/>
            <a:ext cx="4928642" cy="369753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>
              <a:lnSpc>
                <a:spcPct val="120000"/>
              </a:lnSpc>
            </a:pPr>
            <a:r>
              <a:rPr lang="en-US" altLang="zh-CN" sz="1400" spc="150"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Hot/Popularity/Feeling</a:t>
            </a:r>
            <a:endParaRPr lang="en-US" altLang="zh-CN" sz="1400" spc="150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5" name="椭圆 24"/>
          <p:cNvSpPr/>
          <p:nvPr>
            <p:custDataLst>
              <p:tags r:id="rId13"/>
            </p:custDataLst>
          </p:nvPr>
        </p:nvSpPr>
        <p:spPr bwMode="auto">
          <a:xfrm flipH="1">
            <a:off x="6137476" y="4380796"/>
            <a:ext cx="147396" cy="147399"/>
          </a:xfrm>
          <a:prstGeom prst="ellipse">
            <a:avLst/>
          </a:prstGeom>
          <a:solidFill>
            <a:srgbClr val="9BBB59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14"/>
            </p:custDataLst>
          </p:nvPr>
        </p:nvSpPr>
        <p:spPr bwMode="auto">
          <a:xfrm>
            <a:off x="6363364" y="4269619"/>
            <a:ext cx="4928641" cy="369753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fontScale="92500" lnSpcReduction="20000"/>
          </a:bodyPr>
          <a:p>
            <a:pPr>
              <a:lnSpc>
                <a:spcPct val="130000"/>
              </a:lnSpc>
            </a:pPr>
            <a:r>
              <a:rPr lang="en-US" altLang="zh-CN" sz="2000" b="1" spc="300">
                <a:solidFill>
                  <a:srgbClr val="9BBB59"/>
                </a:solidFill>
                <a:latin typeface="Arial" panose="020B0604020202090204" pitchFamily="34" charset="0"/>
                <a:ea typeface="微软雅黑" charset="-122"/>
                <a:cs typeface="+mn-ea"/>
                <a:sym typeface="Arial" panose="020B0604020202090204" pitchFamily="34" charset="0"/>
              </a:rPr>
              <a:t>Route</a:t>
            </a:r>
            <a:endParaRPr lang="en-US" altLang="zh-CN" sz="2000" b="1" spc="300">
              <a:solidFill>
                <a:srgbClr val="9BBB59"/>
              </a:solidFill>
              <a:latin typeface="Arial" panose="020B0604020202090204" pitchFamily="34" charset="0"/>
              <a:ea typeface="微软雅黑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15"/>
            </p:custDataLst>
          </p:nvPr>
        </p:nvSpPr>
        <p:spPr bwMode="auto">
          <a:xfrm>
            <a:off x="6363364" y="4660907"/>
            <a:ext cx="4928642" cy="369753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>
              <a:lnSpc>
                <a:spcPct val="120000"/>
              </a:lnSpc>
            </a:pPr>
            <a:r>
              <a:rPr lang="en-US" altLang="zh-CN" sz="1400" spc="150"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Pass stop/Recommend gift/Surprised</a:t>
            </a:r>
            <a:endParaRPr lang="en-US" altLang="zh-CN" sz="1400" spc="150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9" name="椭圆 28"/>
          <p:cNvSpPr/>
          <p:nvPr>
            <p:custDataLst>
              <p:tags r:id="rId16"/>
            </p:custDataLst>
          </p:nvPr>
        </p:nvSpPr>
        <p:spPr bwMode="auto">
          <a:xfrm flipH="1">
            <a:off x="6137476" y="5203140"/>
            <a:ext cx="147396" cy="147399"/>
          </a:xfrm>
          <a:prstGeom prst="ellipse">
            <a:avLst/>
          </a:prstGeom>
          <a:solidFill>
            <a:srgbClr val="FFC000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17"/>
            </p:custDataLst>
          </p:nvPr>
        </p:nvSpPr>
        <p:spPr bwMode="auto">
          <a:xfrm>
            <a:off x="6363364" y="5091963"/>
            <a:ext cx="4928641" cy="369753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fontScale="92500" lnSpcReduction="20000"/>
          </a:bodyPr>
          <a:p>
            <a:pPr>
              <a:lnSpc>
                <a:spcPct val="130000"/>
              </a:lnSpc>
            </a:pPr>
            <a:r>
              <a:rPr lang="en-US" sz="2000" b="1" spc="300">
                <a:solidFill>
                  <a:srgbClr val="FFC000"/>
                </a:solidFill>
                <a:latin typeface="Arial" panose="020B0604020202090204" pitchFamily="34" charset="0"/>
                <a:ea typeface="微软雅黑" charset="-122"/>
                <a:cs typeface="+mn-ea"/>
                <a:sym typeface="Arial" panose="020B0604020202090204" pitchFamily="34" charset="0"/>
              </a:rPr>
              <a:t>D</a:t>
            </a:r>
            <a:r>
              <a:rPr sz="2000" b="1" spc="300">
                <a:solidFill>
                  <a:srgbClr val="FFC000"/>
                </a:solidFill>
                <a:latin typeface="Arial" panose="020B0604020202090204" pitchFamily="34" charset="0"/>
                <a:ea typeface="微软雅黑" charset="-122"/>
                <a:cs typeface="+mn-ea"/>
                <a:sym typeface="Arial" panose="020B0604020202090204" pitchFamily="34" charset="0"/>
              </a:rPr>
              <a:t>imension</a:t>
            </a:r>
            <a:endParaRPr sz="2000" b="1" spc="300">
              <a:solidFill>
                <a:srgbClr val="FFC000"/>
              </a:solidFill>
              <a:latin typeface="Arial" panose="020B0604020202090204" pitchFamily="34" charset="0"/>
              <a:ea typeface="微软雅黑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18"/>
            </p:custDataLst>
          </p:nvPr>
        </p:nvSpPr>
        <p:spPr bwMode="auto">
          <a:xfrm>
            <a:off x="6363364" y="5472740"/>
            <a:ext cx="4928642" cy="369753"/>
          </a:xfrm>
          <a:prstGeom prst="rect">
            <a:avLst/>
          </a:prstGeom>
          <a:noFill/>
        </p:spPr>
        <p:txBody>
          <a:bodyPr wrap="square" lIns="90000" tIns="0" rIns="90000" bIns="46800">
            <a:normAutofit fontScale="25000"/>
          </a:bodyPr>
          <a:p>
            <a:pPr>
              <a:lnSpc>
                <a:spcPct val="120000"/>
              </a:lnSpc>
            </a:pPr>
            <a:r>
              <a:rPr lang="en-US" altLang="zh-CN" sz="6400">
                <a:sym typeface="+mn-ea"/>
              </a:rPr>
              <a:t>High/Dimension/Matrix/Global/Classify</a:t>
            </a:r>
            <a:endParaRPr lang="en-US" altLang="zh-CN" sz="6400"/>
          </a:p>
          <a:p>
            <a:pPr>
              <a:lnSpc>
                <a:spcPct val="120000"/>
              </a:lnSpc>
            </a:pPr>
            <a:endParaRPr lang="zh-CN" altLang="en-US" sz="6400" spc="150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8" name="立方体 27"/>
          <p:cNvSpPr/>
          <p:nvPr>
            <p:custDataLst>
              <p:tags r:id="rId19"/>
            </p:custDataLst>
          </p:nvPr>
        </p:nvSpPr>
        <p:spPr>
          <a:xfrm>
            <a:off x="899995" y="1434504"/>
            <a:ext cx="1651886" cy="3960728"/>
          </a:xfrm>
          <a:prstGeom prst="cube">
            <a:avLst>
              <a:gd name="adj" fmla="val 88345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solidFill>
                <a:srgbClr val="FFC000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4" name="立方体 23"/>
          <p:cNvSpPr/>
          <p:nvPr>
            <p:custDataLst>
              <p:tags r:id="rId20"/>
            </p:custDataLst>
          </p:nvPr>
        </p:nvSpPr>
        <p:spPr>
          <a:xfrm>
            <a:off x="1466897" y="1765586"/>
            <a:ext cx="1525486" cy="3657659"/>
          </a:xfrm>
          <a:prstGeom prst="cube">
            <a:avLst>
              <a:gd name="adj" fmla="val 88345"/>
            </a:avLst>
          </a:prstGeom>
          <a:solidFill>
            <a:srgbClr val="9BBB59"/>
          </a:solidFill>
          <a:ln>
            <a:noFill/>
          </a:ln>
          <a:effectLst/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solidFill>
                <a:srgbClr val="FFC000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3" name="立方体 32"/>
          <p:cNvSpPr/>
          <p:nvPr>
            <p:custDataLst>
              <p:tags r:id="rId21"/>
            </p:custDataLst>
          </p:nvPr>
        </p:nvSpPr>
        <p:spPr>
          <a:xfrm>
            <a:off x="2218690" y="1991322"/>
            <a:ext cx="1431290" cy="3431540"/>
          </a:xfrm>
          <a:prstGeom prst="cube">
            <a:avLst>
              <a:gd name="adj" fmla="val 88345"/>
            </a:avLst>
          </a:prstGeom>
          <a:solidFill>
            <a:srgbClr val="69A35B"/>
          </a:solidFill>
          <a:ln>
            <a:noFill/>
          </a:ln>
          <a:effectLst/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 dirty="0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4" name="立方体 33"/>
          <p:cNvSpPr/>
          <p:nvPr>
            <p:custDataLst>
              <p:tags r:id="rId22"/>
            </p:custDataLst>
          </p:nvPr>
        </p:nvSpPr>
        <p:spPr>
          <a:xfrm>
            <a:off x="2897505" y="2293582"/>
            <a:ext cx="1305560" cy="3129915"/>
          </a:xfrm>
          <a:prstGeom prst="cube">
            <a:avLst>
              <a:gd name="adj" fmla="val 88345"/>
            </a:avLst>
          </a:prstGeom>
          <a:solidFill>
            <a:srgbClr val="1AA3AA"/>
          </a:solidFill>
          <a:ln>
            <a:noFill/>
          </a:ln>
          <a:effectLst/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5" name="立方体 34"/>
          <p:cNvSpPr/>
          <p:nvPr>
            <p:custDataLst>
              <p:tags r:id="rId23"/>
            </p:custDataLst>
          </p:nvPr>
        </p:nvSpPr>
        <p:spPr>
          <a:xfrm>
            <a:off x="3534410" y="2605367"/>
            <a:ext cx="1175385" cy="2818130"/>
          </a:xfrm>
          <a:prstGeom prst="cube">
            <a:avLst>
              <a:gd name="adj" fmla="val 85731"/>
            </a:avLst>
          </a:prstGeom>
          <a:solidFill>
            <a:srgbClr val="3498DB"/>
          </a:solidFill>
          <a:ln>
            <a:noFill/>
          </a:ln>
          <a:effectLst/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6" name="立方体 35"/>
          <p:cNvSpPr/>
          <p:nvPr>
            <p:custDataLst>
              <p:tags r:id="rId24"/>
            </p:custDataLst>
          </p:nvPr>
        </p:nvSpPr>
        <p:spPr>
          <a:xfrm>
            <a:off x="4089400" y="3087967"/>
            <a:ext cx="974090" cy="2335530"/>
          </a:xfrm>
          <a:prstGeom prst="cube">
            <a:avLst>
              <a:gd name="adj" fmla="val 85731"/>
            </a:avLst>
          </a:prstGeom>
          <a:ln>
            <a:noFill/>
          </a:ln>
          <a:effectLst/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14985" y="506730"/>
            <a:ext cx="29838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rgbClr val="C00000"/>
                </a:solidFill>
              </a:rPr>
              <a:t>目的地匹配算法数据维度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Xnip2021-08-13_22-34-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4575" y="1000760"/>
            <a:ext cx="8809990" cy="5657850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514985" y="506730"/>
            <a:ext cx="32385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rgbClr val="C00000"/>
                </a:solidFill>
              </a:rPr>
              <a:t>决策出行系统算法模型汇总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187487_5*l_h_i*1_2_4"/>
  <p:tag name="KSO_WM_TEMPLATE_CATEGORY" val="diagram"/>
  <p:tag name="KSO_WM_TEMPLATE_INDEX" val="2018748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4"/>
  <p:tag name="KSO_WM_UNIT_ID" val="diagram20187487_5*l_h_i*1_6_4"/>
  <p:tag name="KSO_WM_TEMPLATE_CATEGORY" val="diagram"/>
  <p:tag name="KSO_WM_TEMPLATE_INDEX" val="20187487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3"/>
  <p:tag name="KSO_WM_UNIT_ID" val="diagram20187487_5*l_h_i*1_6_3"/>
  <p:tag name="KSO_WM_TEMPLATE_CATEGORY" val="diagram"/>
  <p:tag name="KSO_WM_TEMPLATE_INDEX" val="20187487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2"/>
  <p:tag name="KSO_WM_UNIT_ID" val="diagram20187487_5*l_h_i*1_6_2"/>
  <p:tag name="KSO_WM_TEMPLATE_CATEGORY" val="diagram"/>
  <p:tag name="KSO_WM_TEMPLATE_INDEX" val="20187487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87487_5*l_h_i*1_1_1"/>
  <p:tag name="KSO_WM_TEMPLATE_CATEGORY" val="diagram"/>
  <p:tag name="KSO_WM_TEMPLATE_INDEX" val="20187487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1"/>
  <p:tag name="KSO_WM_UNIT_ID" val="diagram20187487_5*l_h_i*1_6_1"/>
  <p:tag name="KSO_WM_TEMPLATE_CATEGORY" val="diagram"/>
  <p:tag name="KSO_WM_TEMPLATE_INDEX" val="20187487"/>
  <p:tag name="KSO_WM_UNIT_LAYERLEVEL" val="1_1_1"/>
  <p:tag name="KSO_WM_TAG_VERSION" val="1.0"/>
  <p:tag name="KSO_WM_BEAUTIFY_FLAG" val="#wm#"/>
  <p:tag name="KSO_WM_UNIT_LINE_FORE_SCHEMECOLOR_INDEX" val="9"/>
  <p:tag name="KSO_WM_UNIT_LINE_FILL_TYPE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20187487_5*l_h_i*1_5_1"/>
  <p:tag name="KSO_WM_TEMPLATE_CATEGORY" val="diagram"/>
  <p:tag name="KSO_WM_TEMPLATE_INDEX" val="20187487"/>
  <p:tag name="KSO_WM_UNIT_LAYERLEVEL" val="1_1_1"/>
  <p:tag name="KSO_WM_TAG_VERSION" val="1.0"/>
  <p:tag name="KSO_WM_BEAUTIFY_FLAG" val="#wm#"/>
  <p:tag name="KSO_WM_UNIT_LINE_FORE_SCHEMECOLOR_INDEX" val="10"/>
  <p:tag name="KSO_WM_UNIT_LINE_FILL_TYPE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87487_5*l_h_i*1_2_1"/>
  <p:tag name="KSO_WM_TEMPLATE_CATEGORY" val="diagram"/>
  <p:tag name="KSO_WM_TEMPLATE_INDEX" val="20187487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17.xml><?xml version="1.0" encoding="utf-8"?>
<p:tagLst xmlns:p="http://schemas.openxmlformats.org/presentationml/2006/main">
  <p:tag name="KSO_WM_UNIT_ISCONTENTS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ID" val="diagram20187487_5*l_h_a*1_5_1"/>
  <p:tag name="KSO_WM_TEMPLATE_CATEGORY" val="diagram"/>
  <p:tag name="KSO_WM_TEMPLATE_INDEX" val="20187487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0"/>
  <p:tag name="KSO_WM_UNIT_TEXT_FILL_TYPE" val="1"/>
</p:tagLst>
</file>

<file path=ppt/tags/tag18.xml><?xml version="1.0" encoding="utf-8"?>
<p:tagLst xmlns:p="http://schemas.openxmlformats.org/presentationml/2006/main"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187487_5*l_h_f*1_5_1"/>
  <p:tag name="KSO_WM_TEMPLATE_CATEGORY" val="diagram"/>
  <p:tag name="KSO_WM_TEMPLATE_INDEX" val="20187487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ISCONTENTS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6_1"/>
  <p:tag name="KSO_WM_UNIT_ID" val="diagram20187487_5*l_h_a*1_6_1"/>
  <p:tag name="KSO_WM_TEMPLATE_CATEGORY" val="diagram"/>
  <p:tag name="KSO_WM_TEMPLATE_INDEX" val="20187487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9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187487_5*l_h_i*1_2_3"/>
  <p:tag name="KSO_WM_TEMPLATE_CATEGORY" val="diagram"/>
  <p:tag name="KSO_WM_TEMPLATE_INDEX" val="2018748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0.xml><?xml version="1.0" encoding="utf-8"?>
<p:tagLst xmlns:p="http://schemas.openxmlformats.org/presentationml/2006/main"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diagram20187487_5*l_h_f*1_6_1"/>
  <p:tag name="KSO_WM_TEMPLATE_CATEGORY" val="diagram"/>
  <p:tag name="KSO_WM_TEMPLATE_INDEX" val="20187487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ISCONTENTS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87487_5*l_h_a*1_2_1"/>
  <p:tag name="KSO_WM_TEMPLATE_CATEGORY" val="diagram"/>
  <p:tag name="KSO_WM_TEMPLATE_INDEX" val="20187487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5"/>
  <p:tag name="KSO_WM_UNIT_TEXT_FILL_TYPE" val="1"/>
</p:tagLst>
</file>

<file path=ppt/tags/tag22.xml><?xml version="1.0" encoding="utf-8"?>
<p:tagLst xmlns:p="http://schemas.openxmlformats.org/presentationml/2006/main"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87487_5*l_h_f*1_1_1"/>
  <p:tag name="KSO_WM_TEMPLATE_CATEGORY" val="diagram"/>
  <p:tag name="KSO_WM_TEMPLATE_INDEX" val="20187487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ISCONTENTS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87487_5*l_h_a*1_1_1"/>
  <p:tag name="KSO_WM_TEMPLATE_CATEGORY" val="diagram"/>
  <p:tag name="KSO_WM_TEMPLATE_INDEX" val="20187487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6"/>
  <p:tag name="KSO_WM_UNIT_TEXT_FILL_TYPE" val="1"/>
</p:tagLst>
</file>

<file path=ppt/tags/tag24.xml><?xml version="1.0" encoding="utf-8"?>
<p:tagLst xmlns:p="http://schemas.openxmlformats.org/presentationml/2006/main"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87487_5*l_h_f*1_2_1"/>
  <p:tag name="KSO_WM_TEMPLATE_CATEGORY" val="diagram"/>
  <p:tag name="KSO_WM_TEMPLATE_INDEX" val="20187487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187487_5*l_h_i*1_3_3"/>
  <p:tag name="KSO_WM_TEMPLATE_CATEGORY" val="diagram"/>
  <p:tag name="KSO_WM_TEMPLATE_INDEX" val="20187487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87487_5*l_h_i*1_3_2"/>
  <p:tag name="KSO_WM_TEMPLATE_CATEGORY" val="diagram"/>
  <p:tag name="KSO_WM_TEMPLATE_INDEX" val="20187487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87487_5*l_h_i*1_3_1"/>
  <p:tag name="KSO_WM_TEMPLATE_CATEGORY" val="diagram"/>
  <p:tag name="KSO_WM_TEMPLATE_INDEX" val="20187487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187487_5*l_h_i*1_4_3"/>
  <p:tag name="KSO_WM_TEMPLATE_CATEGORY" val="diagram"/>
  <p:tag name="KSO_WM_TEMPLATE_INDEX" val="20187487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87487_5*l_h_i*1_4_2"/>
  <p:tag name="KSO_WM_TEMPLATE_CATEGORY" val="diagram"/>
  <p:tag name="KSO_WM_TEMPLATE_INDEX" val="20187487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87487_5*l_h_i*1_2_2"/>
  <p:tag name="KSO_WM_TEMPLATE_CATEGORY" val="diagram"/>
  <p:tag name="KSO_WM_TEMPLATE_INDEX" val="2018748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87487_5*l_h_i*1_4_1"/>
  <p:tag name="KSO_WM_TEMPLATE_CATEGORY" val="diagram"/>
  <p:tag name="KSO_WM_TEMPLATE_INDEX" val="20187487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20187487_5*l_h_i*1_4_4"/>
  <p:tag name="KSO_WM_TEMPLATE_CATEGORY" val="diagram"/>
  <p:tag name="KSO_WM_TEMPLATE_INDEX" val="20187487"/>
  <p:tag name="KSO_WM_UNIT_LAYERLEVEL" val="1_1_1"/>
  <p:tag name="KSO_WM_TAG_VERSION" val="1.0"/>
  <p:tag name="KSO_WM_BEAUTIFY_FLAG" val="#wm#"/>
  <p:tag name="KSO_WM_UNIT_LINE_FORE_SCHEMECOLOR_INDEX" val="7"/>
  <p:tag name="KSO_WM_UNIT_LINE_FILL_TYPE" val="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187487_5*l_h_i*1_3_4"/>
  <p:tag name="KSO_WM_TEMPLATE_CATEGORY" val="diagram"/>
  <p:tag name="KSO_WM_TEMPLATE_INDEX" val="20187487"/>
  <p:tag name="KSO_WM_UNIT_LAYERLEVEL" val="1_1_1"/>
  <p:tag name="KSO_WM_TAG_VERSION" val="1.0"/>
  <p:tag name="KSO_WM_BEAUTIFY_FLAG" val="#wm#"/>
  <p:tag name="KSO_WM_UNIT_LINE_FORE_SCHEMECOLOR_INDEX" val="8"/>
  <p:tag name="KSO_WM_UNIT_LINE_FILL_TYPE" val="2"/>
</p:tagLst>
</file>

<file path=ppt/tags/tag33.xml><?xml version="1.0" encoding="utf-8"?>
<p:tagLst xmlns:p="http://schemas.openxmlformats.org/presentationml/2006/main">
  <p:tag name="KSO_WM_UNIT_ISCONTENTS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87487_5*l_h_a*1_4_1"/>
  <p:tag name="KSO_WM_TEMPLATE_CATEGORY" val="diagram"/>
  <p:tag name="KSO_WM_TEMPLATE_INDEX" val="20187487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7"/>
  <p:tag name="KSO_WM_UNIT_TEXT_FILL_TYPE" val="1"/>
</p:tagLst>
</file>

<file path=ppt/tags/tag34.xml><?xml version="1.0" encoding="utf-8"?>
<p:tagLst xmlns:p="http://schemas.openxmlformats.org/presentationml/2006/main"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87487_5*l_h_f*1_3_1"/>
  <p:tag name="KSO_WM_TEMPLATE_CATEGORY" val="diagram"/>
  <p:tag name="KSO_WM_TEMPLATE_INDEX" val="20187487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ISCONTENTS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87487_5*l_h_a*1_3_1"/>
  <p:tag name="KSO_WM_TEMPLATE_CATEGORY" val="diagram"/>
  <p:tag name="KSO_WM_TEMPLATE_INDEX" val="20187487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8"/>
  <p:tag name="KSO_WM_UNIT_TEXT_FILL_TYPE" val="1"/>
</p:tagLst>
</file>

<file path=ppt/tags/tag36.xml><?xml version="1.0" encoding="utf-8"?>
<p:tagLst xmlns:p="http://schemas.openxmlformats.org/presentationml/2006/main"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87487_5*l_h_f*1_4_1"/>
  <p:tag name="KSO_WM_TEMPLATE_CATEGORY" val="diagram"/>
  <p:tag name="KSO_WM_TEMPLATE_INDEX" val="20187487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87487_5*l_h_f*1_1_1"/>
  <p:tag name="KSO_WM_TEMPLATE_CATEGORY" val="diagram"/>
  <p:tag name="KSO_WM_TEMPLATE_INDEX" val="20187487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87487_5*l_h_f*1_3_1"/>
  <p:tag name="KSO_WM_TEMPLATE_CATEGORY" val="diagram"/>
  <p:tag name="KSO_WM_TEMPLATE_INDEX" val="20187487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87487_5*l_h_f*1_2_1"/>
  <p:tag name="KSO_WM_TEMPLATE_CATEGORY" val="diagram"/>
  <p:tag name="KSO_WM_TEMPLATE_INDEX" val="20187487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4"/>
  <p:tag name="KSO_WM_UNIT_ID" val="diagram20187487_5*l_h_i*1_5_4"/>
  <p:tag name="KSO_WM_TEMPLATE_CATEGORY" val="diagram"/>
  <p:tag name="KSO_WM_TEMPLATE_INDEX" val="20187487"/>
  <p:tag name="KSO_WM_UNIT_LAYERLEVEL" val="1_1_1"/>
  <p:tag name="KSO_WM_TAG_VERSION" val="1.0"/>
  <p:tag name="KSO_WM_BEAUTIFY_FLAG" val="#wm#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87706_6*l_h_i*1_1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87706_6*l_h_a*1_1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</p:tagLst>
</file>

<file path=ppt/tags/tag42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87706_6*l_h_f*1_1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87706_6*l_h_i*1_2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87706_6*l_h_a*1_2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</p:tagLst>
</file>

<file path=ppt/tags/tag45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87706_6*l_h_f*1_2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87706_6*l_h_i*1_3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87706_6*l_h_a*1_3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7"/>
  <p:tag name="KSO_WM_UNIT_TEXT_FILL_TYPE" val="1"/>
</p:tagLst>
</file>

<file path=ppt/tags/tag48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87706_6*l_h_f*1_3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87706_6*l_h_i*1_4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3"/>
  <p:tag name="KSO_WM_UNIT_ID" val="diagram20187487_5*l_h_i*1_5_3"/>
  <p:tag name="KSO_WM_TEMPLATE_CATEGORY" val="diagram"/>
  <p:tag name="KSO_WM_TEMPLATE_INDEX" val="20187487"/>
  <p:tag name="KSO_WM_UNIT_LAYERLEVEL" val="1_1_1"/>
  <p:tag name="KSO_WM_TAG_VERSION" val="1.0"/>
  <p:tag name="KSO_WM_BEAUTIFY_FLAG" val="#wm#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50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87706_6*l_h_a*1_4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8"/>
  <p:tag name="KSO_WM_UNIT_TEXT_FILL_TYPE" val="1"/>
</p:tagLst>
</file>

<file path=ppt/tags/tag51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87706_6*l_h_f*1_4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20187706_6*l_h_i*1_5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ID" val="diagram20187706_6*l_h_a*1_5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9"/>
  <p:tag name="KSO_WM_UNIT_TEXT_FILL_TYPE" val="1"/>
</p:tagLst>
</file>

<file path=ppt/tags/tag54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187706_6*l_h_f*1_5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1"/>
  <p:tag name="KSO_WM_UNIT_ID" val="diagram20187706_6*l_h_i*1_6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10"/>
  <p:tag name="KSO_WM_UNIT_FILL_TYPE" val="1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6_1"/>
  <p:tag name="KSO_WM_UNIT_ID" val="diagram20187706_6*l_h_a*1_6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0"/>
  <p:tag name="KSO_WM_UNIT_TEXT_FILL_TYPE" val="1"/>
</p:tagLst>
</file>

<file path=ppt/tags/tag57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diagram20187706_6*l_h_f*1_6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2"/>
  <p:tag name="KSO_WM_UNIT_ID" val="diagram20187706_6*l_h_i*1_6_2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10"/>
  <p:tag name="KSO_WM_UNIT_FILL_TYPE" val="1"/>
  <p:tag name="KSO_WM_UNIT_TEXT_FILL_FORE_SCHEMECOLOR_INDEX" val="10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diagram20187706_6*l_h_i*1_5_2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0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diagram20187487_5*l_h_i*1_5_2"/>
  <p:tag name="KSO_WM_TEMPLATE_CATEGORY" val="diagram"/>
  <p:tag name="KSO_WM_TEMPLATE_INDEX" val="20187487"/>
  <p:tag name="KSO_WM_UNIT_LAYERLEVEL" val="1_1_1"/>
  <p:tag name="KSO_WM_TAG_VERSION" val="1.0"/>
  <p:tag name="KSO_WM_BEAUTIFY_FLAG" val="#wm#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87706_6*l_h_i*1_4_2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87706_6*l_h_i*1_3_2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87706_6*l_h_i*1_2_2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87706_6*l_h_i*1_1_2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187487_5*l_h_i*1_1_4"/>
  <p:tag name="KSO_WM_TEMPLATE_CATEGORY" val="diagram"/>
  <p:tag name="KSO_WM_TEMPLATE_INDEX" val="2018748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187487_5*l_h_i*1_1_3"/>
  <p:tag name="KSO_WM_TEMPLATE_CATEGORY" val="diagram"/>
  <p:tag name="KSO_WM_TEMPLATE_INDEX" val="2018748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87487_5*l_h_i*1_1_2"/>
  <p:tag name="KSO_WM_TEMPLATE_CATEGORY" val="diagram"/>
  <p:tag name="KSO_WM_TEMPLATE_INDEX" val="2018748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</Words>
  <Application>WPS 文字</Application>
  <PresentationFormat>宽屏</PresentationFormat>
  <Paragraphs>96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binyang</dc:creator>
  <cp:lastModifiedBy>binyang</cp:lastModifiedBy>
  <cp:revision>2</cp:revision>
  <dcterms:created xsi:type="dcterms:W3CDTF">2021-08-13T14:36:12Z</dcterms:created>
  <dcterms:modified xsi:type="dcterms:W3CDTF">2021-08-13T14:36:12Z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