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3" r:id="rId4"/>
    <p:sldId id="264" r:id="rId5"/>
    <p:sldId id="265" r:id="rId6"/>
    <p:sldId id="266" r:id="rId7"/>
    <p:sldId id="259" r:id="rId8"/>
    <p:sldId id="267" r:id="rId9"/>
    <p:sldId id="268" r:id="rId10"/>
    <p:sldId id="269" r:id="rId11"/>
    <p:sldId id="270"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8"/>
  </p:normalViewPr>
  <p:slideViewPr>
    <p:cSldViewPr snapToGrid="0" snapToObjects="1">
      <p:cViewPr varScale="1">
        <p:scale>
          <a:sx n="117" d="100"/>
          <a:sy n="11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A1C4-4AAA-984F-AA90-16ECDE18F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7E4768-61A3-6343-9540-E57E75A44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D4848-E380-524C-A29E-C3F4C033E33F}"/>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C23E90A0-45D3-6E49-8E3E-6E1397470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03E19-C30E-3542-826D-0497D8F19B14}"/>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228089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B69C-8ACA-C845-9E32-9B4FFAC35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9B4270-4D5A-464C-A611-A0FA56A27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9A467-6294-F247-A782-AF7FD9CF3E17}"/>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CBC15B1A-5F9E-BD4C-B095-B7EB039E6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AF535-0877-3F45-BEF8-8A1273352561}"/>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155378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CB71C-2FE3-9549-AA12-B95A2AF2F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AF4D94-AE2B-E446-99E8-48A00C5B1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BFA5C-EC60-1F49-A933-9E5E20C2D844}"/>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5A52DAAF-7DFC-3940-A2AE-FD27DD89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2C705-66EC-3E4B-813B-A6E11E872C3F}"/>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229426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E31F-9CED-234D-B345-2B91A0A1D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C285D-235F-1B42-A330-302E6FC34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22B2C-3C6E-9C4F-8815-E3C3730726CA}"/>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87660C5A-126A-0640-82D6-B69450B94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3F69-2FD3-364B-8664-2D1F7F8D8A02}"/>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76388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86DD-8991-6E44-A996-4DF3CAEA06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8B9A34-2155-654A-8819-5C62D4BC7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B98F15-8903-C34C-B787-539EC0B46427}"/>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DEE95309-8399-0742-836E-BD606FE64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A8240-45FA-4A4B-8D3A-8808F7D081E5}"/>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62897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FBE0-BEAC-6946-9E22-19D90C34A0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E7E58-7083-7F46-BBE4-9F78E51B5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AD16AD-69EF-9840-8F97-B40063D6B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B9BDA3-7DB3-164A-A0C7-B986F47206C3}"/>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6" name="Footer Placeholder 5">
            <a:extLst>
              <a:ext uri="{FF2B5EF4-FFF2-40B4-BE49-F238E27FC236}">
                <a16:creationId xmlns:a16="http://schemas.microsoft.com/office/drawing/2014/main" id="{AAD76DD1-A2BF-5647-9DFE-8CDDFFC32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7F643-1022-8D43-B981-60CE657A528C}"/>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236941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5E95-F190-FC40-BFF8-6084F1582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1AA761-1A0A-0640-B574-2BA53147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5885D-CBDD-8D47-BE49-539E04818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A1E90-F94D-AD47-B79F-F43DF9691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BFD2B-98F4-4F41-A02F-2B78A1251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1ED04-BB03-AE49-84A2-8BA2F6BBA6E5}"/>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8" name="Footer Placeholder 7">
            <a:extLst>
              <a:ext uri="{FF2B5EF4-FFF2-40B4-BE49-F238E27FC236}">
                <a16:creationId xmlns:a16="http://schemas.microsoft.com/office/drawing/2014/main" id="{1713EDB2-78AA-8D41-A54E-0B3CA720F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59B4A0-7792-4D41-BBA3-0471365733A1}"/>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61405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3543-B631-CC4F-BB18-39BD1993D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45FE4-9B8C-9F4B-8ED7-0B8EE98B7FBF}"/>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4" name="Footer Placeholder 3">
            <a:extLst>
              <a:ext uri="{FF2B5EF4-FFF2-40B4-BE49-F238E27FC236}">
                <a16:creationId xmlns:a16="http://schemas.microsoft.com/office/drawing/2014/main" id="{B56F2141-9833-CD4F-B9F4-23A9C0EFD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27E95-38F4-8B46-B7B4-4625B8DD3412}"/>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54412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E0129C-335D-CF46-B53F-75D57CDFD480}"/>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3" name="Footer Placeholder 2">
            <a:extLst>
              <a:ext uri="{FF2B5EF4-FFF2-40B4-BE49-F238E27FC236}">
                <a16:creationId xmlns:a16="http://schemas.microsoft.com/office/drawing/2014/main" id="{7DEFCE82-0125-8845-ABB6-D6807CD50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5EFF2-05D5-D84A-94E3-3499545ED451}"/>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26889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A5C2-86B1-8E44-B1C3-7C1470EFF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C3AAC-8267-F24F-A9EF-DAF93F1F2C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6FCCA-0CE8-A24D-A9BA-FB688969E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CD17C-5532-2041-A15D-F5D17018BE78}"/>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6" name="Footer Placeholder 5">
            <a:extLst>
              <a:ext uri="{FF2B5EF4-FFF2-40B4-BE49-F238E27FC236}">
                <a16:creationId xmlns:a16="http://schemas.microsoft.com/office/drawing/2014/main" id="{134A629A-57C3-C244-9446-48ABA1A04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D4362-C63C-7147-BDE2-6A6705CE562E}"/>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291609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2540-A128-E844-8FDF-992480F32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F1D96-28B1-9842-BC12-D01B37C8E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CCF2A-E3CE-6F48-A99F-79AC22B19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0F992-562F-6D4A-9AA4-616FA6313A88}"/>
              </a:ext>
            </a:extLst>
          </p:cNvPr>
          <p:cNvSpPr>
            <a:spLocks noGrp="1"/>
          </p:cNvSpPr>
          <p:nvPr>
            <p:ph type="dt" sz="half" idx="10"/>
          </p:nvPr>
        </p:nvSpPr>
        <p:spPr/>
        <p:txBody>
          <a:bodyPr/>
          <a:lstStyle/>
          <a:p>
            <a:fld id="{E932B214-2112-5D4D-B26A-457A331D8A4C}" type="datetimeFigureOut">
              <a:rPr lang="en-US" smtClean="0"/>
              <a:t>9/29/21</a:t>
            </a:fld>
            <a:endParaRPr lang="en-US"/>
          </a:p>
        </p:txBody>
      </p:sp>
      <p:sp>
        <p:nvSpPr>
          <p:cNvPr id="6" name="Footer Placeholder 5">
            <a:extLst>
              <a:ext uri="{FF2B5EF4-FFF2-40B4-BE49-F238E27FC236}">
                <a16:creationId xmlns:a16="http://schemas.microsoft.com/office/drawing/2014/main" id="{53C614B9-ECD9-6E44-9BA5-10ABA8021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B0741-51FD-6F49-9EB1-697F8C2737D4}"/>
              </a:ext>
            </a:extLst>
          </p:cNvPr>
          <p:cNvSpPr>
            <a:spLocks noGrp="1"/>
          </p:cNvSpPr>
          <p:nvPr>
            <p:ph type="sldNum" sz="quarter" idx="12"/>
          </p:nvPr>
        </p:nvSpPr>
        <p:spPr/>
        <p:txBody>
          <a:bodyPr/>
          <a:lstStyle/>
          <a:p>
            <a:fld id="{9234BE25-B88A-C54E-8E74-0959F457EA1D}" type="slidenum">
              <a:rPr lang="en-US" smtClean="0"/>
              <a:t>‹#›</a:t>
            </a:fld>
            <a:endParaRPr lang="en-US"/>
          </a:p>
        </p:txBody>
      </p:sp>
    </p:spTree>
    <p:extLst>
      <p:ext uri="{BB962C8B-B14F-4D97-AF65-F5344CB8AC3E}">
        <p14:creationId xmlns:p14="http://schemas.microsoft.com/office/powerpoint/2010/main" val="133491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B6DE7-6944-B445-895C-469608EB2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30248-E4B9-AB4F-8B2C-1512E91AE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7DC4-C9C3-AA41-ABC5-D8EBA165A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2B214-2112-5D4D-B26A-457A331D8A4C}" type="datetimeFigureOut">
              <a:rPr lang="en-US" smtClean="0"/>
              <a:t>9/29/21</a:t>
            </a:fld>
            <a:endParaRPr lang="en-US"/>
          </a:p>
        </p:txBody>
      </p:sp>
      <p:sp>
        <p:nvSpPr>
          <p:cNvPr id="5" name="Footer Placeholder 4">
            <a:extLst>
              <a:ext uri="{FF2B5EF4-FFF2-40B4-BE49-F238E27FC236}">
                <a16:creationId xmlns:a16="http://schemas.microsoft.com/office/drawing/2014/main" id="{26019BA0-703C-4A44-B352-376B1AE1D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2811DA-3E2B-2F47-8A6A-AB743D991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4BE25-B88A-C54E-8E74-0959F457EA1D}" type="slidenum">
              <a:rPr lang="en-US" smtClean="0"/>
              <a:t>‹#›</a:t>
            </a:fld>
            <a:endParaRPr lang="en-US"/>
          </a:p>
        </p:txBody>
      </p:sp>
    </p:spTree>
    <p:extLst>
      <p:ext uri="{BB962C8B-B14F-4D97-AF65-F5344CB8AC3E}">
        <p14:creationId xmlns:p14="http://schemas.microsoft.com/office/powerpoint/2010/main" val="4291033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guyenvo09/EMNLP2020" TargetMode="External"/><Relationship Id="rId7" Type="http://schemas.openxmlformats.org/officeDocument/2006/relationships/hyperlink" Target="https://archive.ics.uci.edu/ml/datasets/Health+News+in+Twitter" TargetMode="External"/><Relationship Id="rId2" Type="http://schemas.openxmlformats.org/officeDocument/2006/relationships/hyperlink" Target="https://www.kaggle.com/ruchi798/source-based-news-classification" TargetMode="External"/><Relationship Id="rId1" Type="http://schemas.openxmlformats.org/officeDocument/2006/relationships/slideLayout" Target="../slideLayouts/slideLayout2.xml"/><Relationship Id="rId6" Type="http://schemas.openxmlformats.org/officeDocument/2006/relationships/hyperlink" Target="https://archive.ics.uci.edu/ml/datasets/News+Aggregator" TargetMode="External"/><Relationship Id="rId5" Type="http://schemas.openxmlformats.org/officeDocument/2006/relationships/hyperlink" Target="https://hrashkin.github.io/factcheck.html" TargetMode="External"/><Relationship Id="rId4" Type="http://schemas.openxmlformats.org/officeDocument/2006/relationships/hyperlink" Target="https://www.kaggle.com/shivkumarganesh/politifact-factcheck-dat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104.3913" TargetMode="External"/><Relationship Id="rId7" Type="http://schemas.openxmlformats.org/officeDocument/2006/relationships/hyperlink" Target="https://ocw.mit.edu/resources/res-ec-001-exploring-fairness-in-machine-learning-for-international-development-spring-2020/module-four-case-studies/case-study-mitigating-gender-bias" TargetMode="External"/><Relationship Id="rId2" Type="http://schemas.openxmlformats.org/officeDocument/2006/relationships/hyperlink" Target="https://www.borealisai.com/en/blog/tutorial1-bias-and-fairness-ai/" TargetMode="External"/><Relationship Id="rId1" Type="http://schemas.openxmlformats.org/officeDocument/2006/relationships/slideLayout" Target="../slideLayouts/slideLayout2.xml"/><Relationship Id="rId6" Type="http://schemas.openxmlformats.org/officeDocument/2006/relationships/hyperlink" Target="https://journals.sagepub.com/doi/full/10.1177/0002764219878224" TargetMode="External"/><Relationship Id="rId5" Type="http://schemas.openxmlformats.org/officeDocument/2006/relationships/hyperlink" Target="https://towardsdatascience.com/identifying-fake-news-the-liar-dataset-713eca8af6ac" TargetMode="External"/><Relationship Id="rId4" Type="http://schemas.openxmlformats.org/officeDocument/2006/relationships/hyperlink" Target="https://arxiv.org/abs/2010.0405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ruchi798/source-based-news-classif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E81C-F486-F14B-9FFB-92C2F7732D75}"/>
              </a:ext>
            </a:extLst>
          </p:cNvPr>
          <p:cNvSpPr>
            <a:spLocks noGrp="1"/>
          </p:cNvSpPr>
          <p:nvPr>
            <p:ph type="ctrTitle"/>
          </p:nvPr>
        </p:nvSpPr>
        <p:spPr/>
        <p:txBody>
          <a:bodyPr/>
          <a:lstStyle/>
          <a:p>
            <a:r>
              <a:rPr lang="en-US" b="1" dirty="0">
                <a:solidFill>
                  <a:schemeClr val="accent1"/>
                </a:solidFill>
              </a:rPr>
              <a:t>Third week update</a:t>
            </a:r>
            <a:br>
              <a:rPr lang="en-US" b="1" dirty="0">
                <a:solidFill>
                  <a:schemeClr val="accent1"/>
                </a:solidFill>
              </a:rPr>
            </a:br>
            <a:r>
              <a:rPr lang="en-US" b="1" dirty="0">
                <a:solidFill>
                  <a:schemeClr val="accent1"/>
                </a:solidFill>
              </a:rPr>
              <a:t>(Dataset Fairness)</a:t>
            </a:r>
          </a:p>
        </p:txBody>
      </p:sp>
      <p:sp>
        <p:nvSpPr>
          <p:cNvPr id="3" name="Subtitle 2">
            <a:extLst>
              <a:ext uri="{FF2B5EF4-FFF2-40B4-BE49-F238E27FC236}">
                <a16:creationId xmlns:a16="http://schemas.microsoft.com/office/drawing/2014/main" id="{EEAFEF72-63C5-4C48-9AB2-3FABFB8AE155}"/>
              </a:ext>
            </a:extLst>
          </p:cNvPr>
          <p:cNvSpPr>
            <a:spLocks noGrp="1"/>
          </p:cNvSpPr>
          <p:nvPr>
            <p:ph type="subTitle" idx="1"/>
          </p:nvPr>
        </p:nvSpPr>
        <p:spPr/>
        <p:txBody>
          <a:bodyPr/>
          <a:lstStyle/>
          <a:p>
            <a:r>
              <a:rPr lang="en-US" dirty="0"/>
              <a:t>Yueyang Qin</a:t>
            </a:r>
          </a:p>
          <a:p>
            <a:r>
              <a:rPr lang="en-US" dirty="0" err="1"/>
              <a:t>Koganti</a:t>
            </a:r>
            <a:r>
              <a:rPr lang="en-US" dirty="0"/>
              <a:t> Sri Harsha</a:t>
            </a:r>
          </a:p>
        </p:txBody>
      </p:sp>
    </p:spTree>
    <p:extLst>
      <p:ext uri="{BB962C8B-B14F-4D97-AF65-F5344CB8AC3E}">
        <p14:creationId xmlns:p14="http://schemas.microsoft.com/office/powerpoint/2010/main" val="234013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259B-2201-FE4C-95F1-55A52FEA236E}"/>
              </a:ext>
            </a:extLst>
          </p:cNvPr>
          <p:cNvSpPr>
            <a:spLocks noGrp="1"/>
          </p:cNvSpPr>
          <p:nvPr>
            <p:ph type="title"/>
          </p:nvPr>
        </p:nvSpPr>
        <p:spPr/>
        <p:txBody>
          <a:bodyPr/>
          <a:lstStyle/>
          <a:p>
            <a:r>
              <a:rPr lang="en-US" b="1" dirty="0">
                <a:solidFill>
                  <a:schemeClr val="accent1"/>
                </a:solidFill>
              </a:rPr>
              <a:t>Fairness through unawareness</a:t>
            </a:r>
          </a:p>
        </p:txBody>
      </p:sp>
      <p:sp>
        <p:nvSpPr>
          <p:cNvPr id="3" name="Content Placeholder 2">
            <a:extLst>
              <a:ext uri="{FF2B5EF4-FFF2-40B4-BE49-F238E27FC236}">
                <a16:creationId xmlns:a16="http://schemas.microsoft.com/office/drawing/2014/main" id="{006A9390-4C7F-A549-81E0-A8CA8E407D82}"/>
              </a:ext>
            </a:extLst>
          </p:cNvPr>
          <p:cNvSpPr>
            <a:spLocks noGrp="1"/>
          </p:cNvSpPr>
          <p:nvPr>
            <p:ph idx="1"/>
          </p:nvPr>
        </p:nvSpPr>
        <p:spPr/>
        <p:txBody>
          <a:bodyPr/>
          <a:lstStyle/>
          <a:p>
            <a:r>
              <a:rPr lang="en-US" dirty="0"/>
              <a:t>a (hypothetical) task-specific metric for determining the degree to which individuals are similar with respect to the classification task at hand; </a:t>
            </a:r>
          </a:p>
          <a:p>
            <a:r>
              <a:rPr lang="en-US" dirty="0"/>
              <a:t>an algorithm for maximizing utility subject to the fairness constraint, that similar individuals are treated similarly.</a:t>
            </a:r>
          </a:p>
        </p:txBody>
      </p:sp>
    </p:spTree>
    <p:extLst>
      <p:ext uri="{BB962C8B-B14F-4D97-AF65-F5344CB8AC3E}">
        <p14:creationId xmlns:p14="http://schemas.microsoft.com/office/powerpoint/2010/main" val="386058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5267-BA7F-F449-866A-F8A62482513A}"/>
              </a:ext>
            </a:extLst>
          </p:cNvPr>
          <p:cNvSpPr>
            <a:spLocks noGrp="1"/>
          </p:cNvSpPr>
          <p:nvPr>
            <p:ph type="title"/>
          </p:nvPr>
        </p:nvSpPr>
        <p:spPr/>
        <p:txBody>
          <a:bodyPr/>
          <a:lstStyle/>
          <a:p>
            <a:r>
              <a:rPr lang="en-US" b="1" dirty="0">
                <a:solidFill>
                  <a:schemeClr val="accent1"/>
                </a:solidFill>
              </a:rPr>
              <a:t>Confusion matrix</a:t>
            </a:r>
          </a:p>
        </p:txBody>
      </p:sp>
      <p:pic>
        <p:nvPicPr>
          <p:cNvPr id="5" name="Content Placeholder 4">
            <a:extLst>
              <a:ext uri="{FF2B5EF4-FFF2-40B4-BE49-F238E27FC236}">
                <a16:creationId xmlns:a16="http://schemas.microsoft.com/office/drawing/2014/main" id="{491B7828-19E0-2F44-9486-B0A49ECDD066}"/>
              </a:ext>
            </a:extLst>
          </p:cNvPr>
          <p:cNvPicPr>
            <a:picLocks noGrp="1" noChangeAspect="1"/>
          </p:cNvPicPr>
          <p:nvPr>
            <p:ph idx="1"/>
          </p:nvPr>
        </p:nvPicPr>
        <p:blipFill>
          <a:blip r:embed="rId2"/>
          <a:stretch>
            <a:fillRect/>
          </a:stretch>
        </p:blipFill>
        <p:spPr>
          <a:xfrm>
            <a:off x="2384106" y="1825625"/>
            <a:ext cx="7423788" cy="4351338"/>
          </a:xfrm>
        </p:spPr>
      </p:pic>
    </p:spTree>
    <p:extLst>
      <p:ext uri="{BB962C8B-B14F-4D97-AF65-F5344CB8AC3E}">
        <p14:creationId xmlns:p14="http://schemas.microsoft.com/office/powerpoint/2010/main" val="228923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FFEB-0199-2148-86B5-604E620C927C}"/>
              </a:ext>
            </a:extLst>
          </p:cNvPr>
          <p:cNvSpPr>
            <a:spLocks noGrp="1"/>
          </p:cNvSpPr>
          <p:nvPr>
            <p:ph type="title"/>
          </p:nvPr>
        </p:nvSpPr>
        <p:spPr/>
        <p:txBody>
          <a:bodyPr/>
          <a:lstStyle/>
          <a:p>
            <a:r>
              <a:rPr lang="en-US" b="1" dirty="0">
                <a:solidFill>
                  <a:schemeClr val="accent1"/>
                </a:solidFill>
              </a:rPr>
              <a:t>Equality of odds</a:t>
            </a:r>
          </a:p>
        </p:txBody>
      </p:sp>
      <p:sp>
        <p:nvSpPr>
          <p:cNvPr id="3" name="Content Placeholder 2">
            <a:extLst>
              <a:ext uri="{FF2B5EF4-FFF2-40B4-BE49-F238E27FC236}">
                <a16:creationId xmlns:a16="http://schemas.microsoft.com/office/drawing/2014/main" id="{7CFF3C2F-2220-F749-93BE-91596C87166F}"/>
              </a:ext>
            </a:extLst>
          </p:cNvPr>
          <p:cNvSpPr>
            <a:spLocks noGrp="1"/>
          </p:cNvSpPr>
          <p:nvPr>
            <p:ph idx="1"/>
          </p:nvPr>
        </p:nvSpPr>
        <p:spPr/>
        <p:txBody>
          <a:bodyPr/>
          <a:lstStyle/>
          <a:p>
            <a:pPr marL="0" indent="0">
              <a:buNone/>
            </a:pPr>
            <a:r>
              <a:rPr lang="en-US" dirty="0"/>
              <a:t>The false positive and true positive rates should be the same for both fake news and true news.</a:t>
            </a:r>
          </a:p>
        </p:txBody>
      </p:sp>
    </p:spTree>
    <p:extLst>
      <p:ext uri="{BB962C8B-B14F-4D97-AF65-F5344CB8AC3E}">
        <p14:creationId xmlns:p14="http://schemas.microsoft.com/office/powerpoint/2010/main" val="25632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5E8E-571D-BF4C-88D3-6B6959CA4CC4}"/>
              </a:ext>
            </a:extLst>
          </p:cNvPr>
          <p:cNvSpPr>
            <a:spLocks noGrp="1"/>
          </p:cNvSpPr>
          <p:nvPr>
            <p:ph type="title"/>
          </p:nvPr>
        </p:nvSpPr>
        <p:spPr/>
        <p:txBody>
          <a:bodyPr/>
          <a:lstStyle/>
          <a:p>
            <a:r>
              <a:rPr lang="en-US" b="1" dirty="0">
                <a:solidFill>
                  <a:schemeClr val="accent1"/>
                </a:solidFill>
              </a:rPr>
              <a:t>Some dataset</a:t>
            </a:r>
            <a:endParaRPr lang="en-US" dirty="0"/>
          </a:p>
        </p:txBody>
      </p:sp>
      <p:sp>
        <p:nvSpPr>
          <p:cNvPr id="3" name="Content Placeholder 2">
            <a:extLst>
              <a:ext uri="{FF2B5EF4-FFF2-40B4-BE49-F238E27FC236}">
                <a16:creationId xmlns:a16="http://schemas.microsoft.com/office/drawing/2014/main" id="{EBAD8EE1-C2A2-8540-8853-87E5ED096E0B}"/>
              </a:ext>
            </a:extLst>
          </p:cNvPr>
          <p:cNvSpPr>
            <a:spLocks noGrp="1"/>
          </p:cNvSpPr>
          <p:nvPr>
            <p:ph idx="1"/>
          </p:nvPr>
        </p:nvSpPr>
        <p:spPr/>
        <p:txBody>
          <a:bodyPr/>
          <a:lstStyle/>
          <a:p>
            <a:r>
              <a:rPr lang="en-US" dirty="0">
                <a:solidFill>
                  <a:schemeClr val="accent5"/>
                </a:solidFill>
                <a:hlinkClick r:id="rId2"/>
              </a:rPr>
              <a:t>https://github.com/KaiDMML/FakeNewsNet</a:t>
            </a:r>
          </a:p>
          <a:p>
            <a:r>
              <a:rPr lang="en-US" dirty="0">
                <a:solidFill>
                  <a:schemeClr val="accent5"/>
                </a:solidFill>
                <a:hlinkClick r:id="rId2"/>
              </a:rPr>
              <a:t>https://www.kaggle.com/ruchi798/source-based-news-classification</a:t>
            </a:r>
            <a:endParaRPr lang="en-US" dirty="0">
              <a:solidFill>
                <a:schemeClr val="accent5"/>
              </a:solidFill>
            </a:endParaRPr>
          </a:p>
          <a:p>
            <a:r>
              <a:rPr lang="en-US" dirty="0">
                <a:hlinkClick r:id="rId3"/>
              </a:rPr>
              <a:t>https://github.com/nguyenvo09/EMNLP2020</a:t>
            </a:r>
            <a:endParaRPr lang="en-US" dirty="0"/>
          </a:p>
          <a:p>
            <a:r>
              <a:rPr lang="en-US" dirty="0">
                <a:hlinkClick r:id="rId4"/>
              </a:rPr>
              <a:t>https://www.kaggle.com/shivkumarganesh/politifact-factcheck-data</a:t>
            </a:r>
            <a:endParaRPr lang="en-US" dirty="0"/>
          </a:p>
          <a:p>
            <a:r>
              <a:rPr lang="en-US" dirty="0">
                <a:hlinkClick r:id="rId5"/>
              </a:rPr>
              <a:t>https://hrashkin.github.io/factcheck.html</a:t>
            </a:r>
            <a:endParaRPr lang="en-US" dirty="0"/>
          </a:p>
          <a:p>
            <a:r>
              <a:rPr lang="en-US" dirty="0">
                <a:hlinkClick r:id="rId6"/>
              </a:rPr>
              <a:t>https://archive.ics.uci.edu/ml/datasets/News+Aggregator</a:t>
            </a:r>
            <a:endParaRPr lang="en-US" dirty="0"/>
          </a:p>
          <a:p>
            <a:r>
              <a:rPr lang="en-US" dirty="0">
                <a:hlinkClick r:id="rId7"/>
              </a:rPr>
              <a:t>https://archive.ics.uci.edu/ml/datasets/Health+News+in+Twitter</a:t>
            </a:r>
            <a:endParaRPr lang="en-US" dirty="0"/>
          </a:p>
          <a:p>
            <a:endParaRPr lang="en-US" dirty="0"/>
          </a:p>
          <a:p>
            <a:endParaRPr lang="en-US" dirty="0"/>
          </a:p>
          <a:p>
            <a:endParaRPr lang="en-US" dirty="0"/>
          </a:p>
          <a:p>
            <a:endParaRPr lang="en-US" b="1" dirty="0">
              <a:solidFill>
                <a:schemeClr val="accent5"/>
              </a:solidFill>
            </a:endParaRPr>
          </a:p>
          <a:p>
            <a:endParaRPr lang="en-US" dirty="0"/>
          </a:p>
        </p:txBody>
      </p:sp>
    </p:spTree>
    <p:extLst>
      <p:ext uri="{BB962C8B-B14F-4D97-AF65-F5344CB8AC3E}">
        <p14:creationId xmlns:p14="http://schemas.microsoft.com/office/powerpoint/2010/main" val="170759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2B6-72D8-1C4A-8E63-8B38146AB8BB}"/>
              </a:ext>
            </a:extLst>
          </p:cNvPr>
          <p:cNvSpPr>
            <a:spLocks noGrp="1"/>
          </p:cNvSpPr>
          <p:nvPr>
            <p:ph type="title"/>
          </p:nvPr>
        </p:nvSpPr>
        <p:spPr/>
        <p:txBody>
          <a:bodyPr/>
          <a:lstStyle/>
          <a:p>
            <a:r>
              <a:rPr lang="en-US" dirty="0"/>
              <a:t>Video or file source: </a:t>
            </a:r>
          </a:p>
        </p:txBody>
      </p:sp>
      <p:sp>
        <p:nvSpPr>
          <p:cNvPr id="3" name="Content Placeholder 2">
            <a:extLst>
              <a:ext uri="{FF2B5EF4-FFF2-40B4-BE49-F238E27FC236}">
                <a16:creationId xmlns:a16="http://schemas.microsoft.com/office/drawing/2014/main" id="{E8E1B1AA-7A4D-9040-B39F-3BED73CE62D2}"/>
              </a:ext>
            </a:extLst>
          </p:cNvPr>
          <p:cNvSpPr>
            <a:spLocks noGrp="1"/>
          </p:cNvSpPr>
          <p:nvPr>
            <p:ph idx="1"/>
          </p:nvPr>
        </p:nvSpPr>
        <p:spPr/>
        <p:txBody>
          <a:bodyPr/>
          <a:lstStyle/>
          <a:p>
            <a:r>
              <a:rPr lang="en-US" dirty="0">
                <a:hlinkClick r:id="rId2"/>
              </a:rPr>
              <a:t>https://www.borealisai.com/en/blog/tutorial1-bias-and-fairness-ai/</a:t>
            </a:r>
            <a:endParaRPr lang="en-US" dirty="0"/>
          </a:p>
          <a:p>
            <a:r>
              <a:rPr lang="en-US" dirty="0">
                <a:hlinkClick r:id="rId3"/>
              </a:rPr>
              <a:t>https://arxiv.org/abs/1104.3913</a:t>
            </a:r>
            <a:endParaRPr lang="en-US" dirty="0"/>
          </a:p>
          <a:p>
            <a:r>
              <a:rPr lang="en-US" dirty="0">
                <a:hlinkClick r:id="rId4"/>
              </a:rPr>
              <a:t>https://arxiv.org/abs/2010.04053</a:t>
            </a:r>
            <a:endParaRPr lang="en-US" dirty="0"/>
          </a:p>
          <a:p>
            <a:r>
              <a:rPr lang="en-US" dirty="0">
                <a:hlinkClick r:id="rId5"/>
              </a:rPr>
              <a:t>https://towardsdatascience.com/identifying-fake-news-the-liar-dataset-713eca8af6ac</a:t>
            </a:r>
            <a:endParaRPr lang="en-US" dirty="0"/>
          </a:p>
          <a:p>
            <a:r>
              <a:rPr lang="en-US" dirty="0">
                <a:hlinkClick r:id="rId6"/>
              </a:rPr>
              <a:t>https://journals.sagepub.com/doi/full/10.1177/0002764219878224</a:t>
            </a:r>
            <a:endParaRPr lang="en-US" dirty="0"/>
          </a:p>
          <a:p>
            <a:r>
              <a:rPr lang="en-US" dirty="0">
                <a:hlinkClick r:id="rId7"/>
              </a:rPr>
              <a:t>https://ocw.mit.edu/resources/res-ec-001-exploring-fairness-in-machine-learning-for-international-development-spring-2020/module-four-case-studies/case-study-mitigating-gender-bias</a:t>
            </a:r>
            <a:endParaRPr lang="en-US" dirty="0"/>
          </a:p>
          <a:p>
            <a:endParaRPr lang="en-US" dirty="0"/>
          </a:p>
          <a:p>
            <a:endParaRPr lang="en-US" dirty="0"/>
          </a:p>
        </p:txBody>
      </p:sp>
    </p:spTree>
    <p:extLst>
      <p:ext uri="{BB962C8B-B14F-4D97-AF65-F5344CB8AC3E}">
        <p14:creationId xmlns:p14="http://schemas.microsoft.com/office/powerpoint/2010/main" val="181432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2BF-01D8-4C42-B704-0133FBB396CA}"/>
              </a:ext>
            </a:extLst>
          </p:cNvPr>
          <p:cNvSpPr>
            <a:spLocks noGrp="1"/>
          </p:cNvSpPr>
          <p:nvPr>
            <p:ph type="title"/>
          </p:nvPr>
        </p:nvSpPr>
        <p:spPr/>
        <p:txBody>
          <a:bodyPr/>
          <a:lstStyle/>
          <a:p>
            <a:r>
              <a:rPr lang="en-US" b="1" dirty="0">
                <a:solidFill>
                  <a:schemeClr val="accent1"/>
                </a:solidFill>
              </a:rPr>
              <a:t>Relevance</a:t>
            </a:r>
          </a:p>
        </p:txBody>
      </p:sp>
      <p:sp>
        <p:nvSpPr>
          <p:cNvPr id="3" name="Content Placeholder 2">
            <a:extLst>
              <a:ext uri="{FF2B5EF4-FFF2-40B4-BE49-F238E27FC236}">
                <a16:creationId xmlns:a16="http://schemas.microsoft.com/office/drawing/2014/main" id="{D189E80E-12F3-7F4B-95A7-D00FD8A4248A}"/>
              </a:ext>
            </a:extLst>
          </p:cNvPr>
          <p:cNvSpPr>
            <a:spLocks noGrp="1"/>
          </p:cNvSpPr>
          <p:nvPr>
            <p:ph idx="1"/>
          </p:nvPr>
        </p:nvSpPr>
        <p:spPr/>
        <p:txBody>
          <a:bodyPr/>
          <a:lstStyle/>
          <a:p>
            <a:r>
              <a:rPr lang="en-US" dirty="0"/>
              <a:t>Is the use of ML in this context solving an appropriate problem?</a:t>
            </a:r>
          </a:p>
          <a:p>
            <a:endParaRPr lang="en-US" dirty="0"/>
          </a:p>
          <a:p>
            <a:pPr marL="0" indent="0">
              <a:buNone/>
            </a:pPr>
            <a:r>
              <a:rPr lang="en-US" dirty="0"/>
              <a:t>Help people to think about the fake news have been detected, and be more careful about the content that have been expressed. Instead of just follow what president or news said.</a:t>
            </a:r>
          </a:p>
          <a:p>
            <a:pPr marL="0" indent="0">
              <a:buNone/>
            </a:pPr>
            <a:endParaRPr lang="en-US" dirty="0"/>
          </a:p>
        </p:txBody>
      </p:sp>
    </p:spTree>
    <p:extLst>
      <p:ext uri="{BB962C8B-B14F-4D97-AF65-F5344CB8AC3E}">
        <p14:creationId xmlns:p14="http://schemas.microsoft.com/office/powerpoint/2010/main" val="384877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CAA9-31E3-6E4E-AAB2-11196B277F9D}"/>
              </a:ext>
            </a:extLst>
          </p:cNvPr>
          <p:cNvSpPr>
            <a:spLocks noGrp="1"/>
          </p:cNvSpPr>
          <p:nvPr>
            <p:ph type="title"/>
          </p:nvPr>
        </p:nvSpPr>
        <p:spPr/>
        <p:txBody>
          <a:bodyPr/>
          <a:lstStyle/>
          <a:p>
            <a:r>
              <a:rPr lang="en-US" b="1" dirty="0">
                <a:solidFill>
                  <a:schemeClr val="accent1"/>
                </a:solidFill>
              </a:rPr>
              <a:t>Representativeness</a:t>
            </a:r>
          </a:p>
        </p:txBody>
      </p:sp>
      <p:sp>
        <p:nvSpPr>
          <p:cNvPr id="3" name="Content Placeholder 2">
            <a:extLst>
              <a:ext uri="{FF2B5EF4-FFF2-40B4-BE49-F238E27FC236}">
                <a16:creationId xmlns:a16="http://schemas.microsoft.com/office/drawing/2014/main" id="{435A546E-87A2-824E-9668-F5ACE4564414}"/>
              </a:ext>
            </a:extLst>
          </p:cNvPr>
          <p:cNvSpPr>
            <a:spLocks noGrp="1"/>
          </p:cNvSpPr>
          <p:nvPr>
            <p:ph idx="1"/>
          </p:nvPr>
        </p:nvSpPr>
        <p:spPr/>
        <p:txBody>
          <a:bodyPr/>
          <a:lstStyle/>
          <a:p>
            <a:r>
              <a:rPr lang="en-US" dirty="0"/>
              <a:t>Is the data used to train the ML models appropriately selected?</a:t>
            </a:r>
          </a:p>
          <a:p>
            <a:pPr marL="0" indent="0">
              <a:buNone/>
            </a:pPr>
            <a:endParaRPr lang="en-US" dirty="0"/>
          </a:p>
          <a:p>
            <a:pPr marL="0" indent="0">
              <a:buNone/>
            </a:pPr>
            <a:r>
              <a:rPr lang="en-US" dirty="0"/>
              <a:t>The training and testing dataset are in the suitable amount. </a:t>
            </a:r>
          </a:p>
          <a:p>
            <a:endParaRPr lang="en-US" dirty="0"/>
          </a:p>
        </p:txBody>
      </p:sp>
    </p:spTree>
    <p:extLst>
      <p:ext uri="{BB962C8B-B14F-4D97-AF65-F5344CB8AC3E}">
        <p14:creationId xmlns:p14="http://schemas.microsoft.com/office/powerpoint/2010/main" val="7298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AA91-68BE-A34F-87AD-BFA5721ED3BC}"/>
              </a:ext>
            </a:extLst>
          </p:cNvPr>
          <p:cNvSpPr>
            <a:spLocks noGrp="1"/>
          </p:cNvSpPr>
          <p:nvPr>
            <p:ph type="title"/>
          </p:nvPr>
        </p:nvSpPr>
        <p:spPr/>
        <p:txBody>
          <a:bodyPr/>
          <a:lstStyle/>
          <a:p>
            <a:r>
              <a:rPr lang="en-US" b="1" dirty="0">
                <a:solidFill>
                  <a:schemeClr val="accent1"/>
                </a:solidFill>
              </a:rPr>
              <a:t>Value</a:t>
            </a:r>
          </a:p>
        </p:txBody>
      </p:sp>
      <p:sp>
        <p:nvSpPr>
          <p:cNvPr id="3" name="Content Placeholder 2">
            <a:extLst>
              <a:ext uri="{FF2B5EF4-FFF2-40B4-BE49-F238E27FC236}">
                <a16:creationId xmlns:a16="http://schemas.microsoft.com/office/drawing/2014/main" id="{D62A4AE9-C917-674E-9A87-ED78AD7C913D}"/>
              </a:ext>
            </a:extLst>
          </p:cNvPr>
          <p:cNvSpPr>
            <a:spLocks noGrp="1"/>
          </p:cNvSpPr>
          <p:nvPr>
            <p:ph idx="1"/>
          </p:nvPr>
        </p:nvSpPr>
        <p:spPr/>
        <p:txBody>
          <a:bodyPr/>
          <a:lstStyle/>
          <a:p>
            <a:pPr lvl="0"/>
            <a:r>
              <a:rPr lang="en-US" dirty="0"/>
              <a:t>Does the machine learning model produce predictions that are more accurate than alternative methods? Does it explain variation more completely than alternative models?</a:t>
            </a:r>
          </a:p>
          <a:p>
            <a:pPr marL="0" lvl="0" indent="0">
              <a:buNone/>
            </a:pPr>
            <a:r>
              <a:rPr lang="en-US" dirty="0"/>
              <a:t>It won’t be 100% accuracy, but will be much helpful and explain variation than alternative models. First need to choose the right dataset.</a:t>
            </a:r>
          </a:p>
          <a:p>
            <a:pPr lvl="0"/>
            <a:r>
              <a:rPr lang="en-US" dirty="0"/>
              <a:t>Do the predicted values inform human decisions in a meaningful way? Are they actionable? Are they timely? Are they delivered to the right people?</a:t>
            </a:r>
          </a:p>
          <a:p>
            <a:endParaRPr lang="en-US" dirty="0"/>
          </a:p>
        </p:txBody>
      </p:sp>
    </p:spTree>
    <p:extLst>
      <p:ext uri="{BB962C8B-B14F-4D97-AF65-F5344CB8AC3E}">
        <p14:creationId xmlns:p14="http://schemas.microsoft.com/office/powerpoint/2010/main" val="299936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DC60-8176-8F42-8172-DE1ABEEAF057}"/>
              </a:ext>
            </a:extLst>
          </p:cNvPr>
          <p:cNvSpPr>
            <a:spLocks noGrp="1"/>
          </p:cNvSpPr>
          <p:nvPr>
            <p:ph type="title"/>
          </p:nvPr>
        </p:nvSpPr>
        <p:spPr/>
        <p:txBody>
          <a:bodyPr/>
          <a:lstStyle/>
          <a:p>
            <a:r>
              <a:rPr lang="en-US" b="1" dirty="0" err="1">
                <a:solidFill>
                  <a:schemeClr val="accent1"/>
                </a:solidFill>
              </a:rPr>
              <a:t>Explainability</a:t>
            </a:r>
            <a:endParaRPr lang="en-US" b="1" dirty="0">
              <a:solidFill>
                <a:schemeClr val="accent1"/>
              </a:solidFill>
            </a:endParaRPr>
          </a:p>
        </p:txBody>
      </p:sp>
      <p:sp>
        <p:nvSpPr>
          <p:cNvPr id="3" name="Content Placeholder 2">
            <a:extLst>
              <a:ext uri="{FF2B5EF4-FFF2-40B4-BE49-F238E27FC236}">
                <a16:creationId xmlns:a16="http://schemas.microsoft.com/office/drawing/2014/main" id="{EA3BCF65-44EF-D24F-AD55-AA6DAC8C087C}"/>
              </a:ext>
            </a:extLst>
          </p:cNvPr>
          <p:cNvSpPr>
            <a:spLocks noGrp="1"/>
          </p:cNvSpPr>
          <p:nvPr>
            <p:ph idx="1"/>
          </p:nvPr>
        </p:nvSpPr>
        <p:spPr/>
        <p:txBody>
          <a:bodyPr/>
          <a:lstStyle/>
          <a:p>
            <a:r>
              <a:rPr lang="en-US" dirty="0"/>
              <a:t>How effectively is the use of machine learning communicated?</a:t>
            </a:r>
          </a:p>
          <a:p>
            <a:pPr marL="0" indent="0">
              <a:buNone/>
            </a:pPr>
            <a:endParaRPr lang="en-US" dirty="0"/>
          </a:p>
          <a:p>
            <a:pPr marL="0" indent="0">
              <a:buNone/>
            </a:pPr>
            <a:r>
              <a:rPr lang="en-US" dirty="0"/>
              <a:t>It is important to explain to the root people how the outcome be reasonable, without let them learn how the deep model do the work.</a:t>
            </a:r>
          </a:p>
        </p:txBody>
      </p:sp>
    </p:spTree>
    <p:extLst>
      <p:ext uri="{BB962C8B-B14F-4D97-AF65-F5344CB8AC3E}">
        <p14:creationId xmlns:p14="http://schemas.microsoft.com/office/powerpoint/2010/main" val="428579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5320-35FB-1B4F-B15E-CA6932F73F79}"/>
              </a:ext>
            </a:extLst>
          </p:cNvPr>
          <p:cNvSpPr>
            <a:spLocks noGrp="1"/>
          </p:cNvSpPr>
          <p:nvPr>
            <p:ph type="title"/>
          </p:nvPr>
        </p:nvSpPr>
        <p:spPr/>
        <p:txBody>
          <a:bodyPr/>
          <a:lstStyle/>
          <a:p>
            <a:r>
              <a:rPr lang="en-US" b="1" dirty="0">
                <a:solidFill>
                  <a:schemeClr val="accent1"/>
                </a:solidFill>
              </a:rPr>
              <a:t>Auditability</a:t>
            </a:r>
          </a:p>
        </p:txBody>
      </p:sp>
      <p:sp>
        <p:nvSpPr>
          <p:cNvPr id="3" name="Content Placeholder 2">
            <a:extLst>
              <a:ext uri="{FF2B5EF4-FFF2-40B4-BE49-F238E27FC236}">
                <a16:creationId xmlns:a16="http://schemas.microsoft.com/office/drawing/2014/main" id="{77628743-83B2-4746-AF01-83920CB0FBF1}"/>
              </a:ext>
            </a:extLst>
          </p:cNvPr>
          <p:cNvSpPr>
            <a:spLocks noGrp="1"/>
          </p:cNvSpPr>
          <p:nvPr>
            <p:ph idx="1"/>
          </p:nvPr>
        </p:nvSpPr>
        <p:spPr/>
        <p:txBody>
          <a:bodyPr/>
          <a:lstStyle/>
          <a:p>
            <a:r>
              <a:rPr lang="en-US" dirty="0"/>
              <a:t>Can the model’s decision-making processes be queried or monitored by external actors?</a:t>
            </a:r>
          </a:p>
          <a:p>
            <a:endParaRPr lang="en-US" dirty="0"/>
          </a:p>
          <a:p>
            <a:pPr marL="0" indent="0">
              <a:buNone/>
            </a:pPr>
            <a:r>
              <a:rPr lang="en-US" dirty="0"/>
              <a:t>It is important that the outputs can be monitored externally to show that the model is fair, unbiased, and does not harm some users.</a:t>
            </a:r>
          </a:p>
          <a:p>
            <a:pPr marL="0" indent="0">
              <a:buNone/>
            </a:pPr>
            <a:endParaRPr lang="en-US" dirty="0"/>
          </a:p>
        </p:txBody>
      </p:sp>
    </p:spTree>
    <p:extLst>
      <p:ext uri="{BB962C8B-B14F-4D97-AF65-F5344CB8AC3E}">
        <p14:creationId xmlns:p14="http://schemas.microsoft.com/office/powerpoint/2010/main" val="75432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3CE4-71EE-294A-871C-671F43A013A0}"/>
              </a:ext>
            </a:extLst>
          </p:cNvPr>
          <p:cNvSpPr>
            <a:spLocks noGrp="1"/>
          </p:cNvSpPr>
          <p:nvPr>
            <p:ph type="title"/>
          </p:nvPr>
        </p:nvSpPr>
        <p:spPr/>
        <p:txBody>
          <a:bodyPr/>
          <a:lstStyle/>
          <a:p>
            <a:r>
              <a:rPr lang="en-US" b="1" dirty="0">
                <a:solidFill>
                  <a:schemeClr val="accent1"/>
                </a:solidFill>
              </a:rPr>
              <a:t>Equity</a:t>
            </a:r>
          </a:p>
        </p:txBody>
      </p:sp>
      <p:sp>
        <p:nvSpPr>
          <p:cNvPr id="3" name="Content Placeholder 2">
            <a:extLst>
              <a:ext uri="{FF2B5EF4-FFF2-40B4-BE49-F238E27FC236}">
                <a16:creationId xmlns:a16="http://schemas.microsoft.com/office/drawing/2014/main" id="{94E64B26-613E-1B43-89A9-02B088FC882A}"/>
              </a:ext>
            </a:extLst>
          </p:cNvPr>
          <p:cNvSpPr>
            <a:spLocks noGrp="1"/>
          </p:cNvSpPr>
          <p:nvPr>
            <p:ph idx="1"/>
          </p:nvPr>
        </p:nvSpPr>
        <p:spPr/>
        <p:txBody>
          <a:bodyPr/>
          <a:lstStyle/>
          <a:p>
            <a:r>
              <a:rPr lang="en-US" dirty="0"/>
              <a:t>If used to guide decision-making, has the ML model been tested to determine whether it disproportionately benefits or harms some individuals or groups more than others?</a:t>
            </a:r>
          </a:p>
          <a:p>
            <a:endParaRPr lang="en-US" dirty="0"/>
          </a:p>
          <a:p>
            <a:pPr marL="0" indent="0">
              <a:buNone/>
            </a:pPr>
            <a:r>
              <a:rPr lang="en-US" dirty="0"/>
              <a:t>It is important that the outputs can be monitored externally to show that the model is fair, unbiased, and does not harm some users.</a:t>
            </a:r>
          </a:p>
          <a:p>
            <a:pPr marL="0" indent="0">
              <a:buNone/>
            </a:pPr>
            <a:endParaRPr lang="en-US" dirty="0"/>
          </a:p>
          <a:p>
            <a:endParaRPr lang="en-US" dirty="0"/>
          </a:p>
        </p:txBody>
      </p:sp>
    </p:spTree>
    <p:extLst>
      <p:ext uri="{BB962C8B-B14F-4D97-AF65-F5344CB8AC3E}">
        <p14:creationId xmlns:p14="http://schemas.microsoft.com/office/powerpoint/2010/main" val="309112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492C-16CE-3741-868E-1D4DF0E2608E}"/>
              </a:ext>
            </a:extLst>
          </p:cNvPr>
          <p:cNvSpPr>
            <a:spLocks noGrp="1"/>
          </p:cNvSpPr>
          <p:nvPr>
            <p:ph type="title"/>
          </p:nvPr>
        </p:nvSpPr>
        <p:spPr/>
        <p:txBody>
          <a:bodyPr/>
          <a:lstStyle/>
          <a:p>
            <a:r>
              <a:rPr lang="en-US" b="1" dirty="0">
                <a:solidFill>
                  <a:schemeClr val="accent1"/>
                </a:solidFill>
              </a:rPr>
              <a:t>Accountability / Responsibility</a:t>
            </a:r>
          </a:p>
        </p:txBody>
      </p:sp>
      <p:sp>
        <p:nvSpPr>
          <p:cNvPr id="3" name="Content Placeholder 2">
            <a:extLst>
              <a:ext uri="{FF2B5EF4-FFF2-40B4-BE49-F238E27FC236}">
                <a16:creationId xmlns:a16="http://schemas.microsoft.com/office/drawing/2014/main" id="{7C39BF9B-5AB2-2A44-B264-0E7EC5756C43}"/>
              </a:ext>
            </a:extLst>
          </p:cNvPr>
          <p:cNvSpPr>
            <a:spLocks noGrp="1"/>
          </p:cNvSpPr>
          <p:nvPr>
            <p:ph idx="1"/>
          </p:nvPr>
        </p:nvSpPr>
        <p:spPr/>
        <p:txBody>
          <a:bodyPr/>
          <a:lstStyle/>
          <a:p>
            <a:r>
              <a:rPr lang="en-US" dirty="0"/>
              <a:t>If used to guide decision-making, are there mechanisms in place to ensure that someone will be responsible for responding to feedback and redressing harms, if necessary?</a:t>
            </a:r>
          </a:p>
          <a:p>
            <a:endParaRPr lang="en-US" dirty="0"/>
          </a:p>
          <a:p>
            <a:pPr marL="0" indent="0">
              <a:buNone/>
            </a:pPr>
            <a:r>
              <a:rPr lang="en-US" dirty="0"/>
              <a:t>An accountable setup both makes sure that there are systems in place to prevent harmful errors and makes sure someone is responsible for and correcting errors.</a:t>
            </a:r>
            <a:r>
              <a:rPr lang="en-US" dirty="0">
                <a:effectLst/>
              </a:rPr>
              <a:t> </a:t>
            </a:r>
            <a:endParaRPr lang="en-US" dirty="0"/>
          </a:p>
          <a:p>
            <a:endParaRPr lang="en-US" dirty="0"/>
          </a:p>
        </p:txBody>
      </p:sp>
    </p:spTree>
    <p:extLst>
      <p:ext uri="{BB962C8B-B14F-4D97-AF65-F5344CB8AC3E}">
        <p14:creationId xmlns:p14="http://schemas.microsoft.com/office/powerpoint/2010/main" val="171702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F9BE-98B3-7043-B191-5C52042D72FF}"/>
              </a:ext>
            </a:extLst>
          </p:cNvPr>
          <p:cNvSpPr>
            <a:spLocks noGrp="1"/>
          </p:cNvSpPr>
          <p:nvPr>
            <p:ph type="title"/>
          </p:nvPr>
        </p:nvSpPr>
        <p:spPr/>
        <p:txBody>
          <a:bodyPr/>
          <a:lstStyle/>
          <a:p>
            <a:r>
              <a:rPr lang="en-US" b="1" dirty="0">
                <a:solidFill>
                  <a:schemeClr val="accent1"/>
                </a:solidFill>
              </a:rPr>
              <a:t>Demographic parity</a:t>
            </a:r>
          </a:p>
        </p:txBody>
      </p:sp>
      <p:sp>
        <p:nvSpPr>
          <p:cNvPr id="3" name="Content Placeholder 2">
            <a:extLst>
              <a:ext uri="{FF2B5EF4-FFF2-40B4-BE49-F238E27FC236}">
                <a16:creationId xmlns:a16="http://schemas.microsoft.com/office/drawing/2014/main" id="{CC3D3CA9-9666-9D4F-B535-2D736A36A876}"/>
              </a:ext>
            </a:extLst>
          </p:cNvPr>
          <p:cNvSpPr>
            <a:spLocks noGrp="1"/>
          </p:cNvSpPr>
          <p:nvPr>
            <p:ph idx="1"/>
          </p:nvPr>
        </p:nvSpPr>
        <p:spPr/>
        <p:txBody>
          <a:bodyPr/>
          <a:lstStyle/>
          <a:p>
            <a:pPr marL="0" indent="0">
              <a:buNone/>
            </a:pPr>
            <a:r>
              <a:rPr lang="en-US" dirty="0"/>
              <a:t>In this case, the fake news detection is considered the source is equal.</a:t>
            </a:r>
          </a:p>
          <a:p>
            <a:pPr marL="0" indent="0">
              <a:buNone/>
            </a:pPr>
            <a:r>
              <a:rPr lang="en-US" dirty="0"/>
              <a:t>For example, </a:t>
            </a:r>
            <a:r>
              <a:rPr lang="en-US" b="1" dirty="0"/>
              <a:t>Source based Fake News Classification </a:t>
            </a:r>
            <a:r>
              <a:rPr lang="en-US" b="1" dirty="0">
                <a:solidFill>
                  <a:schemeClr val="accent5"/>
                </a:solidFill>
              </a:rPr>
              <a:t>(</a:t>
            </a:r>
            <a:r>
              <a:rPr lang="en-US" b="1" dirty="0">
                <a:solidFill>
                  <a:schemeClr val="accent5"/>
                </a:solidFill>
                <a:hlinkClick r:id="rId2"/>
              </a:rPr>
              <a:t>https://www.kaggle.com/ruchi798/source-based-news-classification</a:t>
            </a:r>
            <a:r>
              <a:rPr lang="en-US" b="1" dirty="0">
                <a:solidFill>
                  <a:schemeClr val="accent5"/>
                </a:solidFill>
              </a:rPr>
              <a:t>)</a:t>
            </a:r>
          </a:p>
          <a:p>
            <a:pPr marL="0" indent="0">
              <a:buNone/>
            </a:pPr>
            <a:r>
              <a:rPr lang="en-US" dirty="0"/>
              <a:t>The dataset source from ”News”, “politics news”, “Government News”, “left-news”, “</a:t>
            </a:r>
            <a:r>
              <a:rPr lang="en-US" dirty="0" err="1"/>
              <a:t>US_News</a:t>
            </a:r>
            <a:r>
              <a:rPr lang="en-US" dirty="0"/>
              <a:t>”, “Middle-east”, “World news”.</a:t>
            </a:r>
          </a:p>
          <a:p>
            <a:pPr marL="0" indent="0">
              <a:buNone/>
            </a:pPr>
            <a:endParaRPr lang="en-US" dirty="0"/>
          </a:p>
          <a:p>
            <a:pPr marL="0" indent="0">
              <a:buNone/>
            </a:pPr>
            <a:r>
              <a:rPr lang="en-US" dirty="0"/>
              <a:t>Others like “News source date”, “News source Location”, “News type”, …</a:t>
            </a:r>
            <a:r>
              <a:rPr lang="en-US" dirty="0" err="1"/>
              <a:t>etc</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090055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678</Words>
  <Application>Microsoft Macintosh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Third week update (Dataset Fairness)</vt:lpstr>
      <vt:lpstr>Relevance</vt:lpstr>
      <vt:lpstr>Representativeness</vt:lpstr>
      <vt:lpstr>Value</vt:lpstr>
      <vt:lpstr>Explainability</vt:lpstr>
      <vt:lpstr>Auditability</vt:lpstr>
      <vt:lpstr>Equity</vt:lpstr>
      <vt:lpstr>Accountability / Responsibility</vt:lpstr>
      <vt:lpstr>Demographic parity</vt:lpstr>
      <vt:lpstr>Fairness through unawareness</vt:lpstr>
      <vt:lpstr>Confusion matrix</vt:lpstr>
      <vt:lpstr>Equality of odds</vt:lpstr>
      <vt:lpstr>Some dataset</vt:lpstr>
      <vt:lpstr>Video or file 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week update (Dataset Fairness)</dc:title>
  <dc:creator>Yueyang Qin</dc:creator>
  <cp:lastModifiedBy>Yueyang Qin</cp:lastModifiedBy>
  <cp:revision>3</cp:revision>
  <dcterms:created xsi:type="dcterms:W3CDTF">2021-09-30T03:53:08Z</dcterms:created>
  <dcterms:modified xsi:type="dcterms:W3CDTF">2021-09-30T23:45:46Z</dcterms:modified>
</cp:coreProperties>
</file>