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tmp" ContentType="image/png"/>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16.jpg" ContentType="image/jpeg"/>
  <Override PartName="/ppt/media/image17.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72" r:id="rId3"/>
    <p:sldId id="401" r:id="rId4"/>
    <p:sldId id="442" r:id="rId5"/>
    <p:sldId id="440" r:id="rId6"/>
    <p:sldId id="406" r:id="rId7"/>
    <p:sldId id="407" r:id="rId8"/>
    <p:sldId id="409" r:id="rId9"/>
    <p:sldId id="410" r:id="rId10"/>
    <p:sldId id="411" r:id="rId11"/>
    <p:sldId id="408" r:id="rId12"/>
    <p:sldId id="414" r:id="rId13"/>
    <p:sldId id="415" r:id="rId14"/>
    <p:sldId id="416" r:id="rId15"/>
    <p:sldId id="417" r:id="rId16"/>
    <p:sldId id="418" r:id="rId17"/>
    <p:sldId id="420" r:id="rId18"/>
    <p:sldId id="421" r:id="rId19"/>
    <p:sldId id="422" r:id="rId20"/>
    <p:sldId id="424" r:id="rId21"/>
    <p:sldId id="425" r:id="rId22"/>
    <p:sldId id="258" r:id="rId23"/>
    <p:sldId id="428" r:id="rId24"/>
    <p:sldId id="43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5B5B"/>
    <a:srgbClr val="20788C"/>
    <a:srgbClr val="F7931B"/>
    <a:srgbClr val="AC9FE5"/>
    <a:srgbClr val="203864"/>
    <a:srgbClr val="CBD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26" autoAdjust="0"/>
  </p:normalViewPr>
  <p:slideViewPr>
    <p:cSldViewPr snapToGrid="0">
      <p:cViewPr varScale="1">
        <p:scale>
          <a:sx n="87" d="100"/>
          <a:sy n="87" d="100"/>
        </p:scale>
        <p:origin x="1470" y="5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Cash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numRef>
              <c:f>Sheet1!$A$2</c:f>
              <c:numCache>
                <c:formatCode>General</c:formatCode>
                <c:ptCount val="1"/>
                <c:pt idx="0">
                  <c:v>2019</c:v>
                </c:pt>
              </c:numCache>
            </c:numRef>
          </c:cat>
          <c:val>
            <c:numRef>
              <c:f>Sheet1!$B$2</c:f>
              <c:numCache>
                <c:formatCode>General</c:formatCode>
                <c:ptCount val="1"/>
                <c:pt idx="0">
                  <c:v>210</c:v>
                </c:pt>
              </c:numCache>
            </c:numRef>
          </c:val>
          <c:extLst>
            <c:ext xmlns:c16="http://schemas.microsoft.com/office/drawing/2014/chart" uri="{C3380CC4-5D6E-409C-BE32-E72D297353CC}">
              <c16:uniqueId val="{00000000-5147-41A4-8E57-593652D82775}"/>
            </c:ext>
          </c:extLst>
        </c:ser>
        <c:ser>
          <c:idx val="1"/>
          <c:order val="1"/>
          <c:tx>
            <c:strRef>
              <c:f>Sheet1!$C$1</c:f>
              <c:strCache>
                <c:ptCount val="1"/>
                <c:pt idx="0">
                  <c:v>Credit Cards</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numRef>
              <c:f>Sheet1!$A$2</c:f>
              <c:numCache>
                <c:formatCode>General</c:formatCode>
                <c:ptCount val="1"/>
                <c:pt idx="0">
                  <c:v>2019</c:v>
                </c:pt>
              </c:numCache>
            </c:numRef>
          </c:cat>
          <c:val>
            <c:numRef>
              <c:f>Sheet1!$C$2</c:f>
              <c:numCache>
                <c:formatCode>General</c:formatCode>
                <c:ptCount val="1"/>
                <c:pt idx="0">
                  <c:v>990</c:v>
                </c:pt>
              </c:numCache>
            </c:numRef>
          </c:val>
          <c:extLst>
            <c:ext xmlns:c16="http://schemas.microsoft.com/office/drawing/2014/chart" uri="{C3380CC4-5D6E-409C-BE32-E72D297353CC}">
              <c16:uniqueId val="{00000001-5147-41A4-8E57-593652D82775}"/>
            </c:ext>
          </c:extLst>
        </c:ser>
        <c:ser>
          <c:idx val="2"/>
          <c:order val="2"/>
          <c:tx>
            <c:strRef>
              <c:f>Sheet1!$D$1</c:f>
              <c:strCache>
                <c:ptCount val="1"/>
                <c:pt idx="0">
                  <c:v>Cryptocurrecy</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147-41A4-8E57-593652D8277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pt idx="0">
                  <c:v>2019</c:v>
                </c:pt>
              </c:numCache>
            </c:numRef>
          </c:cat>
          <c:val>
            <c:numRef>
              <c:f>Sheet1!$D$2</c:f>
              <c:numCache>
                <c:formatCode>General</c:formatCode>
                <c:ptCount val="1"/>
                <c:pt idx="0">
                  <c:v>1206</c:v>
                </c:pt>
              </c:numCache>
            </c:numRef>
          </c:val>
          <c:extLst>
            <c:ext xmlns:c16="http://schemas.microsoft.com/office/drawing/2014/chart" uri="{C3380CC4-5D6E-409C-BE32-E72D297353CC}">
              <c16:uniqueId val="{00000002-5147-41A4-8E57-593652D82775}"/>
            </c:ext>
          </c:extLst>
        </c:ser>
        <c:ser>
          <c:idx val="3"/>
          <c:order val="3"/>
          <c:tx>
            <c:strRef>
              <c:f>Sheet1!$E$1</c:f>
              <c:strCache>
                <c:ptCount val="1"/>
                <c:pt idx="0">
                  <c:v>Debit Cards</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cat>
            <c:numRef>
              <c:f>Sheet1!$A$2</c:f>
              <c:numCache>
                <c:formatCode>General</c:formatCode>
                <c:ptCount val="1"/>
                <c:pt idx="0">
                  <c:v>2019</c:v>
                </c:pt>
              </c:numCache>
            </c:numRef>
          </c:cat>
          <c:val>
            <c:numRef>
              <c:f>Sheet1!$E$2</c:f>
              <c:numCache>
                <c:formatCode>General</c:formatCode>
                <c:ptCount val="1"/>
                <c:pt idx="0">
                  <c:v>434</c:v>
                </c:pt>
              </c:numCache>
            </c:numRef>
          </c:val>
          <c:extLst>
            <c:ext xmlns:c16="http://schemas.microsoft.com/office/drawing/2014/chart" uri="{C3380CC4-5D6E-409C-BE32-E72D297353CC}">
              <c16:uniqueId val="{00000003-5147-41A4-8E57-593652D82775}"/>
            </c:ext>
          </c:extLst>
        </c:ser>
        <c:dLbls>
          <c:showLegendKey val="0"/>
          <c:showVal val="0"/>
          <c:showCatName val="0"/>
          <c:showSerName val="0"/>
          <c:showPercent val="0"/>
          <c:showBubbleSize val="0"/>
        </c:dLbls>
        <c:gapWidth val="164"/>
        <c:overlap val="-22"/>
        <c:axId val="1027478015"/>
        <c:axId val="1027474687"/>
      </c:barChart>
      <c:catAx>
        <c:axId val="1027478015"/>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27474687"/>
        <c:crosses val="autoZero"/>
        <c:auto val="1"/>
        <c:lblAlgn val="ctr"/>
        <c:lblOffset val="100"/>
        <c:noMultiLvlLbl val="0"/>
      </c:catAx>
      <c:valAx>
        <c:axId val="10274746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27478015"/>
        <c:crosses val="autoZero"/>
        <c:crossBetween val="between"/>
      </c:valAx>
      <c:spPr>
        <a:noFill/>
        <a:ln>
          <a:noFill/>
        </a:ln>
        <a:effectLst/>
      </c:spPr>
    </c:plotArea>
    <c:legend>
      <c:legendPos val="r"/>
      <c:layout>
        <c:manualLayout>
          <c:xMode val="edge"/>
          <c:yMode val="edge"/>
          <c:x val="0.74968667356917029"/>
          <c:y val="0.25364974501745174"/>
          <c:w val="0.25031332643082976"/>
          <c:h val="0.4927005099650965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859887617297738E-2"/>
          <c:y val="0.18040692908005493"/>
          <c:w val="0.89429300898082598"/>
          <c:h val="0.72875303583067819"/>
        </c:manualLayout>
      </c:layout>
      <c:barChart>
        <c:barDir val="col"/>
        <c:grouping val="clustered"/>
        <c:varyColors val="0"/>
        <c:ser>
          <c:idx val="0"/>
          <c:order val="0"/>
          <c:tx>
            <c:strRef>
              <c:f>Sheet1!$B$1</c:f>
              <c:strCache>
                <c:ptCount val="1"/>
                <c:pt idx="0">
                  <c:v>Cash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numRef>
              <c:f>Sheet1!$A$2</c:f>
              <c:numCache>
                <c:formatCode>General</c:formatCode>
                <c:ptCount val="1"/>
                <c:pt idx="0">
                  <c:v>2020</c:v>
                </c:pt>
              </c:numCache>
            </c:numRef>
          </c:cat>
          <c:val>
            <c:numRef>
              <c:f>Sheet1!$B$2</c:f>
              <c:numCache>
                <c:formatCode>General</c:formatCode>
                <c:ptCount val="1"/>
                <c:pt idx="0">
                  <c:v>596</c:v>
                </c:pt>
              </c:numCache>
            </c:numRef>
          </c:val>
          <c:extLst>
            <c:ext xmlns:c16="http://schemas.microsoft.com/office/drawing/2014/chart" uri="{C3380CC4-5D6E-409C-BE32-E72D297353CC}">
              <c16:uniqueId val="{00000000-6A65-47CF-8587-E5A90709674A}"/>
            </c:ext>
          </c:extLst>
        </c:ser>
        <c:ser>
          <c:idx val="1"/>
          <c:order val="1"/>
          <c:tx>
            <c:strRef>
              <c:f>Sheet1!$C$1</c:f>
              <c:strCache>
                <c:ptCount val="1"/>
                <c:pt idx="0">
                  <c:v>Credit Cards</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numRef>
              <c:f>Sheet1!$A$2</c:f>
              <c:numCache>
                <c:formatCode>General</c:formatCode>
                <c:ptCount val="1"/>
                <c:pt idx="0">
                  <c:v>2020</c:v>
                </c:pt>
              </c:numCache>
            </c:numRef>
          </c:cat>
          <c:val>
            <c:numRef>
              <c:f>Sheet1!$C$2</c:f>
              <c:numCache>
                <c:formatCode>General</c:formatCode>
                <c:ptCount val="1"/>
                <c:pt idx="0">
                  <c:v>1660</c:v>
                </c:pt>
              </c:numCache>
            </c:numRef>
          </c:val>
          <c:extLst>
            <c:ext xmlns:c16="http://schemas.microsoft.com/office/drawing/2014/chart" uri="{C3380CC4-5D6E-409C-BE32-E72D297353CC}">
              <c16:uniqueId val="{00000001-6A65-47CF-8587-E5A90709674A}"/>
            </c:ext>
          </c:extLst>
        </c:ser>
        <c:ser>
          <c:idx val="2"/>
          <c:order val="2"/>
          <c:tx>
            <c:strRef>
              <c:f>Sheet1!$D$1</c:f>
              <c:strCache>
                <c:ptCount val="1"/>
                <c:pt idx="0">
                  <c:v>Cryptocurrecy</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pt idx="0">
                  <c:v>2020</c:v>
                </c:pt>
              </c:numCache>
            </c:numRef>
          </c:cat>
          <c:val>
            <c:numRef>
              <c:f>Sheet1!$D$2</c:f>
              <c:numCache>
                <c:formatCode>General</c:formatCode>
                <c:ptCount val="1"/>
                <c:pt idx="0">
                  <c:v>9542</c:v>
                </c:pt>
              </c:numCache>
            </c:numRef>
          </c:val>
          <c:extLst>
            <c:ext xmlns:c16="http://schemas.microsoft.com/office/drawing/2014/chart" uri="{C3380CC4-5D6E-409C-BE32-E72D297353CC}">
              <c16:uniqueId val="{00000002-6A65-47CF-8587-E5A90709674A}"/>
            </c:ext>
          </c:extLst>
        </c:ser>
        <c:ser>
          <c:idx val="3"/>
          <c:order val="3"/>
          <c:tx>
            <c:strRef>
              <c:f>Sheet1!$E$1</c:f>
              <c:strCache>
                <c:ptCount val="1"/>
                <c:pt idx="0">
                  <c:v>Debit Cards</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cat>
            <c:numRef>
              <c:f>Sheet1!$A$2</c:f>
              <c:numCache>
                <c:formatCode>General</c:formatCode>
                <c:ptCount val="1"/>
                <c:pt idx="0">
                  <c:v>2020</c:v>
                </c:pt>
              </c:numCache>
            </c:numRef>
          </c:cat>
          <c:val>
            <c:numRef>
              <c:f>Sheet1!$E$2</c:f>
              <c:numCache>
                <c:formatCode>General</c:formatCode>
                <c:ptCount val="1"/>
                <c:pt idx="0">
                  <c:v>1518</c:v>
                </c:pt>
              </c:numCache>
            </c:numRef>
          </c:val>
          <c:extLst>
            <c:ext xmlns:c16="http://schemas.microsoft.com/office/drawing/2014/chart" uri="{C3380CC4-5D6E-409C-BE32-E72D297353CC}">
              <c16:uniqueId val="{00000003-6A65-47CF-8587-E5A90709674A}"/>
            </c:ext>
          </c:extLst>
        </c:ser>
        <c:dLbls>
          <c:showLegendKey val="0"/>
          <c:showVal val="0"/>
          <c:showCatName val="0"/>
          <c:showSerName val="0"/>
          <c:showPercent val="0"/>
          <c:showBubbleSize val="0"/>
        </c:dLbls>
        <c:gapWidth val="164"/>
        <c:overlap val="-22"/>
        <c:axId val="1081800079"/>
        <c:axId val="1187975135"/>
      </c:barChart>
      <c:catAx>
        <c:axId val="1081800079"/>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87975135"/>
        <c:crosses val="autoZero"/>
        <c:auto val="1"/>
        <c:lblAlgn val="ctr"/>
        <c:lblOffset val="100"/>
        <c:noMultiLvlLbl val="0"/>
      </c:catAx>
      <c:valAx>
        <c:axId val="11879751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818000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Cash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numRef>
              <c:f>Sheet1!$A$2</c:f>
              <c:numCache>
                <c:formatCode>General</c:formatCode>
                <c:ptCount val="1"/>
                <c:pt idx="0">
                  <c:v>2018</c:v>
                </c:pt>
              </c:numCache>
            </c:numRef>
          </c:cat>
          <c:val>
            <c:numRef>
              <c:f>Sheet1!$B$2</c:f>
              <c:numCache>
                <c:formatCode>General</c:formatCode>
                <c:ptCount val="1"/>
                <c:pt idx="0">
                  <c:v>202</c:v>
                </c:pt>
              </c:numCache>
            </c:numRef>
          </c:val>
          <c:extLst>
            <c:ext xmlns:c16="http://schemas.microsoft.com/office/drawing/2014/chart" uri="{C3380CC4-5D6E-409C-BE32-E72D297353CC}">
              <c16:uniqueId val="{00000000-E82E-4889-8F17-722713D2641C}"/>
            </c:ext>
          </c:extLst>
        </c:ser>
        <c:ser>
          <c:idx val="1"/>
          <c:order val="1"/>
          <c:tx>
            <c:strRef>
              <c:f>Sheet1!$C$1</c:f>
              <c:strCache>
                <c:ptCount val="1"/>
                <c:pt idx="0">
                  <c:v>Credit Cards</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numRef>
              <c:f>Sheet1!$A$2</c:f>
              <c:numCache>
                <c:formatCode>General</c:formatCode>
                <c:ptCount val="1"/>
                <c:pt idx="0">
                  <c:v>2018</c:v>
                </c:pt>
              </c:numCache>
            </c:numRef>
          </c:cat>
          <c:val>
            <c:numRef>
              <c:f>Sheet1!$C$2</c:f>
              <c:numCache>
                <c:formatCode>General</c:formatCode>
                <c:ptCount val="1"/>
                <c:pt idx="0">
                  <c:v>1254</c:v>
                </c:pt>
              </c:numCache>
            </c:numRef>
          </c:val>
          <c:extLst>
            <c:ext xmlns:c16="http://schemas.microsoft.com/office/drawing/2014/chart" uri="{C3380CC4-5D6E-409C-BE32-E72D297353CC}">
              <c16:uniqueId val="{00000001-E82E-4889-8F17-722713D2641C}"/>
            </c:ext>
          </c:extLst>
        </c:ser>
        <c:ser>
          <c:idx val="2"/>
          <c:order val="2"/>
          <c:tx>
            <c:strRef>
              <c:f>Sheet1!$D$1</c:f>
              <c:strCache>
                <c:ptCount val="1"/>
                <c:pt idx="0">
                  <c:v>Cryptocurrecy</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pt idx="0">
                  <c:v>2018</c:v>
                </c:pt>
              </c:numCache>
            </c:numRef>
          </c:cat>
          <c:val>
            <c:numRef>
              <c:f>Sheet1!$D$2</c:f>
              <c:numCache>
                <c:formatCode>General</c:formatCode>
                <c:ptCount val="1"/>
                <c:pt idx="0">
                  <c:v>498</c:v>
                </c:pt>
              </c:numCache>
            </c:numRef>
          </c:val>
          <c:extLst>
            <c:ext xmlns:c16="http://schemas.microsoft.com/office/drawing/2014/chart" uri="{C3380CC4-5D6E-409C-BE32-E72D297353CC}">
              <c16:uniqueId val="{00000002-E82E-4889-8F17-722713D2641C}"/>
            </c:ext>
          </c:extLst>
        </c:ser>
        <c:ser>
          <c:idx val="3"/>
          <c:order val="3"/>
          <c:tx>
            <c:strRef>
              <c:f>Sheet1!$E$1</c:f>
              <c:strCache>
                <c:ptCount val="1"/>
                <c:pt idx="0">
                  <c:v>Debit Cards</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cat>
            <c:numRef>
              <c:f>Sheet1!$A$2</c:f>
              <c:numCache>
                <c:formatCode>General</c:formatCode>
                <c:ptCount val="1"/>
                <c:pt idx="0">
                  <c:v>2018</c:v>
                </c:pt>
              </c:numCache>
            </c:numRef>
          </c:cat>
          <c:val>
            <c:numRef>
              <c:f>Sheet1!$E$2</c:f>
              <c:numCache>
                <c:formatCode>General</c:formatCode>
                <c:ptCount val="1"/>
                <c:pt idx="0">
                  <c:v>490</c:v>
                </c:pt>
              </c:numCache>
            </c:numRef>
          </c:val>
          <c:extLst>
            <c:ext xmlns:c16="http://schemas.microsoft.com/office/drawing/2014/chart" uri="{C3380CC4-5D6E-409C-BE32-E72D297353CC}">
              <c16:uniqueId val="{00000003-E82E-4889-8F17-722713D2641C}"/>
            </c:ext>
          </c:extLst>
        </c:ser>
        <c:dLbls>
          <c:showLegendKey val="0"/>
          <c:showVal val="0"/>
          <c:showCatName val="0"/>
          <c:showSerName val="0"/>
          <c:showPercent val="0"/>
          <c:showBubbleSize val="0"/>
        </c:dLbls>
        <c:gapWidth val="164"/>
        <c:overlap val="-22"/>
        <c:axId val="1192646559"/>
        <c:axId val="1192643231"/>
      </c:barChart>
      <c:catAx>
        <c:axId val="1192646559"/>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92643231"/>
        <c:crosses val="autoZero"/>
        <c:auto val="1"/>
        <c:lblAlgn val="ctr"/>
        <c:lblOffset val="100"/>
        <c:noMultiLvlLbl val="0"/>
      </c:catAx>
      <c:valAx>
        <c:axId val="11926432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926465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1465E6-CE19-470E-865B-D0077156E06D}" type="datetimeFigureOut">
              <a:rPr lang="zh-CN" altLang="en-US" smtClean="0"/>
              <a:t>2022/12/10</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7294F8-EAAD-48B2-9282-9015F97B8480}" type="slidenum">
              <a:rPr lang="zh-CN" altLang="en-US" smtClean="0"/>
              <a:t>‹#›</a:t>
            </a:fld>
            <a:endParaRPr lang="zh-CN" altLang="en-US"/>
          </a:p>
        </p:txBody>
      </p:sp>
    </p:spTree>
    <p:extLst>
      <p:ext uri="{BB962C8B-B14F-4D97-AF65-F5344CB8AC3E}">
        <p14:creationId xmlns:p14="http://schemas.microsoft.com/office/powerpoint/2010/main" val="2024186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1E7294F8-EAAD-48B2-9282-9015F97B8480}" type="slidenum">
              <a:rPr lang="zh-CN" altLang="en-US" smtClean="0"/>
              <a:t>1</a:t>
            </a:fld>
            <a:endParaRPr lang="zh-CN" altLang="en-US"/>
          </a:p>
        </p:txBody>
      </p:sp>
    </p:spTree>
    <p:extLst>
      <p:ext uri="{BB962C8B-B14F-4D97-AF65-F5344CB8AC3E}">
        <p14:creationId xmlns:p14="http://schemas.microsoft.com/office/powerpoint/2010/main" val="3837395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1E7294F8-EAAD-48B2-9282-9015F97B8480}" type="slidenum">
              <a:rPr lang="zh-CN" altLang="en-US" smtClean="0"/>
              <a:t>2</a:t>
            </a:fld>
            <a:endParaRPr lang="zh-CN" altLang="en-US"/>
          </a:p>
        </p:txBody>
      </p:sp>
    </p:spTree>
    <p:extLst>
      <p:ext uri="{BB962C8B-B14F-4D97-AF65-F5344CB8AC3E}">
        <p14:creationId xmlns:p14="http://schemas.microsoft.com/office/powerpoint/2010/main" val="560292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1E7294F8-EAAD-48B2-9282-9015F97B8480}" type="slidenum">
              <a:rPr lang="zh-CN" altLang="en-US" smtClean="0"/>
              <a:t>3</a:t>
            </a:fld>
            <a:endParaRPr lang="zh-CN" altLang="en-US"/>
          </a:p>
        </p:txBody>
      </p:sp>
    </p:spTree>
    <p:extLst>
      <p:ext uri="{BB962C8B-B14F-4D97-AF65-F5344CB8AC3E}">
        <p14:creationId xmlns:p14="http://schemas.microsoft.com/office/powerpoint/2010/main" val="2639649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1E7294F8-EAAD-48B2-9282-9015F97B8480}" type="slidenum">
              <a:rPr lang="zh-CN" altLang="en-US" smtClean="0"/>
              <a:t>4</a:t>
            </a:fld>
            <a:endParaRPr lang="zh-CN" altLang="en-US"/>
          </a:p>
        </p:txBody>
      </p:sp>
    </p:spTree>
    <p:extLst>
      <p:ext uri="{BB962C8B-B14F-4D97-AF65-F5344CB8AC3E}">
        <p14:creationId xmlns:p14="http://schemas.microsoft.com/office/powerpoint/2010/main" val="1439286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sz="1800" kern="100" dirty="0">
                <a:solidFill>
                  <a:srgbClr val="FF0000"/>
                </a:solidFill>
                <a:effectLst/>
                <a:latin typeface="Calibri" panose="020F0502020204030204" pitchFamily="34" charset="0"/>
                <a:ea typeface="等线" panose="02010600030101010101" pitchFamily="2" charset="-122"/>
                <a:cs typeface="Arial" panose="020B0604020202020204" pitchFamily="34" charset="0"/>
              </a:rPr>
              <a:t>A general tren</a:t>
            </a:r>
            <a:r>
              <a:rPr lang="en-US" altLang="zh-CN" sz="1800" kern="100" dirty="0">
                <a:effectLst/>
                <a:latin typeface="Calibri" panose="020F0502020204030204" pitchFamily="34" charset="0"/>
                <a:ea typeface="等线" panose="02010600030101010101" pitchFamily="2" charset="-122"/>
                <a:cs typeface="Arial" panose="020B0604020202020204" pitchFamily="34" charset="0"/>
              </a:rPr>
              <a:t>d is that more and more people are becoming victims of cryptocurrency scams. So detect cyber scams in their early stages is important. In this paper, we classify all Bitcoin transactions into three categories: 1) transactions involved in a Ponzi scheme,</a:t>
            </a:r>
            <a:br>
              <a:rPr lang="en-US" altLang="zh-CN" sz="1800" kern="100" dirty="0">
                <a:effectLst/>
                <a:latin typeface="Calibri" panose="020F0502020204030204" pitchFamily="34" charset="0"/>
                <a:ea typeface="等线" panose="02010600030101010101" pitchFamily="2" charset="-122"/>
                <a:cs typeface="Arial" panose="020B0604020202020204" pitchFamily="34" charset="0"/>
              </a:rPr>
            </a:br>
            <a:r>
              <a:rPr lang="en-US" altLang="zh-CN" sz="1800" kern="100" dirty="0">
                <a:effectLst/>
                <a:latin typeface="Calibri" panose="020F0502020204030204" pitchFamily="34" charset="0"/>
                <a:ea typeface="等线" panose="02010600030101010101" pitchFamily="2" charset="-122"/>
                <a:cs typeface="Arial" panose="020B0604020202020204" pitchFamily="34" charset="0"/>
              </a:rPr>
              <a:t>2) transactions involved in other types of scams, or 3) normal non-scam transactions</a:t>
            </a:r>
            <a:endParaRPr lang="zh-CN" altLang="zh-CN" sz="1800" kern="100" dirty="0">
              <a:effectLst/>
              <a:latin typeface="Calibri" panose="020F0502020204030204" pitchFamily="34" charset="0"/>
              <a:ea typeface="等线" panose="02010600030101010101" pitchFamily="2" charset="-122"/>
              <a:cs typeface="Arial" panose="020B0604020202020204" pitchFamily="34" charset="0"/>
            </a:endParaRPr>
          </a:p>
          <a:p>
            <a:pPr algn="l"/>
            <a:r>
              <a:rPr lang="en-US" altLang="zh-CN" sz="1800" kern="100" dirty="0">
                <a:effectLst/>
                <a:latin typeface="Calibri" panose="020F0502020204030204" pitchFamily="34" charset="0"/>
                <a:ea typeface="等线" panose="02010600030101010101" pitchFamily="2" charset="-122"/>
                <a:cs typeface="Arial" panose="020B0604020202020204" pitchFamily="34" charset="0"/>
              </a:rPr>
              <a:t> </a:t>
            </a:r>
            <a:endParaRPr lang="zh-CN" altLang="zh-CN" sz="1800" kern="100" dirty="0">
              <a:effectLst/>
              <a:latin typeface="Calibri" panose="020F0502020204030204" pitchFamily="34" charset="0"/>
              <a:ea typeface="等线" panose="02010600030101010101" pitchFamily="2" charset="-122"/>
              <a:cs typeface="Arial" panose="020B0604020202020204" pitchFamily="34" charset="0"/>
            </a:endParaRPr>
          </a:p>
          <a:p>
            <a:endParaRPr lang="zh-CN" altLang="en-US" dirty="0"/>
          </a:p>
        </p:txBody>
      </p:sp>
      <p:sp>
        <p:nvSpPr>
          <p:cNvPr id="4" name="Slide Number Placeholder 3"/>
          <p:cNvSpPr>
            <a:spLocks noGrp="1"/>
          </p:cNvSpPr>
          <p:nvPr>
            <p:ph type="sldNum" sz="quarter" idx="5"/>
          </p:nvPr>
        </p:nvSpPr>
        <p:spPr/>
        <p:txBody>
          <a:bodyPr/>
          <a:lstStyle/>
          <a:p>
            <a:fld id="{1E7294F8-EAAD-48B2-9282-9015F97B8480}" type="slidenum">
              <a:rPr lang="zh-CN" altLang="en-US" smtClean="0"/>
              <a:t>6</a:t>
            </a:fld>
            <a:endParaRPr lang="zh-CN" altLang="en-US"/>
          </a:p>
        </p:txBody>
      </p:sp>
    </p:spTree>
    <p:extLst>
      <p:ext uri="{BB962C8B-B14F-4D97-AF65-F5344CB8AC3E}">
        <p14:creationId xmlns:p14="http://schemas.microsoft.com/office/powerpoint/2010/main" val="2270910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1E7294F8-EAAD-48B2-9282-9015F97B8480}" type="slidenum">
              <a:rPr lang="zh-CN" altLang="en-US" smtClean="0"/>
              <a:t>16</a:t>
            </a:fld>
            <a:endParaRPr lang="zh-CN" altLang="en-US"/>
          </a:p>
        </p:txBody>
      </p:sp>
    </p:spTree>
    <p:extLst>
      <p:ext uri="{BB962C8B-B14F-4D97-AF65-F5344CB8AC3E}">
        <p14:creationId xmlns:p14="http://schemas.microsoft.com/office/powerpoint/2010/main" val="2879205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61FB7-BF03-0414-752E-C8C86178159D}"/>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A2C6712D-24BD-1B46-F5F3-12081566A7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1EC3A943-659A-0AFC-90A6-395B47215841}"/>
              </a:ext>
            </a:extLst>
          </p:cNvPr>
          <p:cNvSpPr>
            <a:spLocks noGrp="1"/>
          </p:cNvSpPr>
          <p:nvPr>
            <p:ph type="dt" sz="half" idx="10"/>
          </p:nvPr>
        </p:nvSpPr>
        <p:spPr/>
        <p:txBody>
          <a:bodyPr/>
          <a:lstStyle/>
          <a:p>
            <a:endParaRPr lang="zh-CN" altLang="en-US"/>
          </a:p>
        </p:txBody>
      </p:sp>
      <p:sp>
        <p:nvSpPr>
          <p:cNvPr id="5" name="Footer Placeholder 4">
            <a:extLst>
              <a:ext uri="{FF2B5EF4-FFF2-40B4-BE49-F238E27FC236}">
                <a16:creationId xmlns:a16="http://schemas.microsoft.com/office/drawing/2014/main" id="{46D7758E-4C42-631A-2436-9A909AA31A7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3A4A686-A052-0EC2-A570-3AA080258A6F}"/>
              </a:ext>
            </a:extLst>
          </p:cNvPr>
          <p:cNvSpPr>
            <a:spLocks noGrp="1"/>
          </p:cNvSpPr>
          <p:nvPr>
            <p:ph type="sldNum" sz="quarter" idx="12"/>
          </p:nvPr>
        </p:nvSpPr>
        <p:spPr/>
        <p:txBody>
          <a:bodyPr/>
          <a:lstStyle/>
          <a:p>
            <a:fld id="{3CF3424F-304B-471D-A5FE-C3E71F928832}" type="slidenum">
              <a:rPr lang="zh-CN" altLang="en-US" smtClean="0"/>
              <a:t>‹#›</a:t>
            </a:fld>
            <a:endParaRPr lang="zh-CN" altLang="en-US"/>
          </a:p>
        </p:txBody>
      </p:sp>
    </p:spTree>
    <p:extLst>
      <p:ext uri="{BB962C8B-B14F-4D97-AF65-F5344CB8AC3E}">
        <p14:creationId xmlns:p14="http://schemas.microsoft.com/office/powerpoint/2010/main" val="3202548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51DD1-C3DB-0A64-9781-FBCBD7072654}"/>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C9F74EC-B2AB-315B-3FFC-3501CF6F6341}"/>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3C8BC8F-17B7-F17E-1E0D-4A6D4861A1CE}"/>
              </a:ext>
            </a:extLst>
          </p:cNvPr>
          <p:cNvSpPr>
            <a:spLocks noGrp="1"/>
          </p:cNvSpPr>
          <p:nvPr>
            <p:ph type="dt" sz="half" idx="10"/>
          </p:nvPr>
        </p:nvSpPr>
        <p:spPr/>
        <p:txBody>
          <a:bodyPr/>
          <a:lstStyle/>
          <a:p>
            <a:endParaRPr lang="zh-CN" altLang="en-US"/>
          </a:p>
        </p:txBody>
      </p:sp>
      <p:sp>
        <p:nvSpPr>
          <p:cNvPr id="5" name="Footer Placeholder 4">
            <a:extLst>
              <a:ext uri="{FF2B5EF4-FFF2-40B4-BE49-F238E27FC236}">
                <a16:creationId xmlns:a16="http://schemas.microsoft.com/office/drawing/2014/main" id="{B61EE8A7-0A3A-698F-96CC-97B5607BC1B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B301B04-2715-AF91-2F03-3974A6EDB6BA}"/>
              </a:ext>
            </a:extLst>
          </p:cNvPr>
          <p:cNvSpPr>
            <a:spLocks noGrp="1"/>
          </p:cNvSpPr>
          <p:nvPr>
            <p:ph type="sldNum" sz="quarter" idx="12"/>
          </p:nvPr>
        </p:nvSpPr>
        <p:spPr/>
        <p:txBody>
          <a:bodyPr/>
          <a:lstStyle/>
          <a:p>
            <a:fld id="{3CF3424F-304B-471D-A5FE-C3E71F928832}" type="slidenum">
              <a:rPr lang="zh-CN" altLang="en-US" smtClean="0"/>
              <a:t>‹#›</a:t>
            </a:fld>
            <a:endParaRPr lang="zh-CN" altLang="en-US"/>
          </a:p>
        </p:txBody>
      </p:sp>
    </p:spTree>
    <p:extLst>
      <p:ext uri="{BB962C8B-B14F-4D97-AF65-F5344CB8AC3E}">
        <p14:creationId xmlns:p14="http://schemas.microsoft.com/office/powerpoint/2010/main" val="260695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77C8D9-0171-76AA-1301-5506089971F8}"/>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63DE2B3F-E91D-B03A-8312-12772AF13BEB}"/>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93D5226-F7AB-C728-E28B-BACB85AD3035}"/>
              </a:ext>
            </a:extLst>
          </p:cNvPr>
          <p:cNvSpPr>
            <a:spLocks noGrp="1"/>
          </p:cNvSpPr>
          <p:nvPr>
            <p:ph type="dt" sz="half" idx="10"/>
          </p:nvPr>
        </p:nvSpPr>
        <p:spPr/>
        <p:txBody>
          <a:bodyPr/>
          <a:lstStyle/>
          <a:p>
            <a:endParaRPr lang="zh-CN" altLang="en-US"/>
          </a:p>
        </p:txBody>
      </p:sp>
      <p:sp>
        <p:nvSpPr>
          <p:cNvPr id="5" name="Footer Placeholder 4">
            <a:extLst>
              <a:ext uri="{FF2B5EF4-FFF2-40B4-BE49-F238E27FC236}">
                <a16:creationId xmlns:a16="http://schemas.microsoft.com/office/drawing/2014/main" id="{2272B38E-0F2D-2B62-490C-34E8043BD46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9270085-8BEB-DFF4-E422-EB9A866A0C2C}"/>
              </a:ext>
            </a:extLst>
          </p:cNvPr>
          <p:cNvSpPr>
            <a:spLocks noGrp="1"/>
          </p:cNvSpPr>
          <p:nvPr>
            <p:ph type="sldNum" sz="quarter" idx="12"/>
          </p:nvPr>
        </p:nvSpPr>
        <p:spPr/>
        <p:txBody>
          <a:bodyPr/>
          <a:lstStyle/>
          <a:p>
            <a:fld id="{3CF3424F-304B-471D-A5FE-C3E71F928832}" type="slidenum">
              <a:rPr lang="zh-CN" altLang="en-US" smtClean="0"/>
              <a:t>‹#›</a:t>
            </a:fld>
            <a:endParaRPr lang="zh-CN" altLang="en-US"/>
          </a:p>
        </p:txBody>
      </p:sp>
    </p:spTree>
    <p:extLst>
      <p:ext uri="{BB962C8B-B14F-4D97-AF65-F5344CB8AC3E}">
        <p14:creationId xmlns:p14="http://schemas.microsoft.com/office/powerpoint/2010/main" val="528622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805891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C311F-B911-F6D7-F974-AB3D2E5A251F}"/>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0A56691-A6AA-E086-0C47-8AF0862AD3E7}"/>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73DD1F0-0C15-F22A-C104-71AE8462B8A7}"/>
              </a:ext>
            </a:extLst>
          </p:cNvPr>
          <p:cNvSpPr>
            <a:spLocks noGrp="1"/>
          </p:cNvSpPr>
          <p:nvPr>
            <p:ph type="dt" sz="half" idx="10"/>
          </p:nvPr>
        </p:nvSpPr>
        <p:spPr/>
        <p:txBody>
          <a:bodyPr/>
          <a:lstStyle/>
          <a:p>
            <a:endParaRPr lang="zh-CN" altLang="en-US"/>
          </a:p>
        </p:txBody>
      </p:sp>
      <p:sp>
        <p:nvSpPr>
          <p:cNvPr id="5" name="Footer Placeholder 4">
            <a:extLst>
              <a:ext uri="{FF2B5EF4-FFF2-40B4-BE49-F238E27FC236}">
                <a16:creationId xmlns:a16="http://schemas.microsoft.com/office/drawing/2014/main" id="{8F770EFE-F6A7-8F8F-E555-6C4609F855C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6FE92AC-5A74-F70D-E605-6C10752CAF5A}"/>
              </a:ext>
            </a:extLst>
          </p:cNvPr>
          <p:cNvSpPr>
            <a:spLocks noGrp="1"/>
          </p:cNvSpPr>
          <p:nvPr>
            <p:ph type="sldNum" sz="quarter" idx="12"/>
          </p:nvPr>
        </p:nvSpPr>
        <p:spPr/>
        <p:txBody>
          <a:bodyPr/>
          <a:lstStyle/>
          <a:p>
            <a:fld id="{3CF3424F-304B-471D-A5FE-C3E71F928832}" type="slidenum">
              <a:rPr lang="zh-CN" altLang="en-US" smtClean="0"/>
              <a:t>‹#›</a:t>
            </a:fld>
            <a:endParaRPr lang="zh-CN" altLang="en-US"/>
          </a:p>
        </p:txBody>
      </p:sp>
    </p:spTree>
    <p:extLst>
      <p:ext uri="{BB962C8B-B14F-4D97-AF65-F5344CB8AC3E}">
        <p14:creationId xmlns:p14="http://schemas.microsoft.com/office/powerpoint/2010/main" val="804431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683B1-D2F3-4777-2E42-42CB5FC5B0D4}"/>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17F8613-7821-F8C4-709C-88488B7D47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00943142-93BF-D674-C3DF-8EA087B4289E}"/>
              </a:ext>
            </a:extLst>
          </p:cNvPr>
          <p:cNvSpPr>
            <a:spLocks noGrp="1"/>
          </p:cNvSpPr>
          <p:nvPr>
            <p:ph type="dt" sz="half" idx="10"/>
          </p:nvPr>
        </p:nvSpPr>
        <p:spPr/>
        <p:txBody>
          <a:bodyPr/>
          <a:lstStyle/>
          <a:p>
            <a:endParaRPr lang="zh-CN" altLang="en-US"/>
          </a:p>
        </p:txBody>
      </p:sp>
      <p:sp>
        <p:nvSpPr>
          <p:cNvPr id="5" name="Footer Placeholder 4">
            <a:extLst>
              <a:ext uri="{FF2B5EF4-FFF2-40B4-BE49-F238E27FC236}">
                <a16:creationId xmlns:a16="http://schemas.microsoft.com/office/drawing/2014/main" id="{5605DADD-7FF1-563A-27F2-A312C2299E3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2D54FF1-4206-25D0-34DF-7F9B8A82718E}"/>
              </a:ext>
            </a:extLst>
          </p:cNvPr>
          <p:cNvSpPr>
            <a:spLocks noGrp="1"/>
          </p:cNvSpPr>
          <p:nvPr>
            <p:ph type="sldNum" sz="quarter" idx="12"/>
          </p:nvPr>
        </p:nvSpPr>
        <p:spPr/>
        <p:txBody>
          <a:bodyPr/>
          <a:lstStyle/>
          <a:p>
            <a:fld id="{3CF3424F-304B-471D-A5FE-C3E71F928832}" type="slidenum">
              <a:rPr lang="zh-CN" altLang="en-US" smtClean="0"/>
              <a:t>‹#›</a:t>
            </a:fld>
            <a:endParaRPr lang="zh-CN" altLang="en-US"/>
          </a:p>
        </p:txBody>
      </p:sp>
    </p:spTree>
    <p:extLst>
      <p:ext uri="{BB962C8B-B14F-4D97-AF65-F5344CB8AC3E}">
        <p14:creationId xmlns:p14="http://schemas.microsoft.com/office/powerpoint/2010/main" val="1512059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29247-7100-544E-F57C-D149BF3A7849}"/>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2E5C99B5-2428-DEF4-5106-083BE4E1C7CC}"/>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206A25D3-84F9-6391-F02C-40B01C4D0439}"/>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2D2532F5-2296-3CC1-E766-39A32599B5C7}"/>
              </a:ext>
            </a:extLst>
          </p:cNvPr>
          <p:cNvSpPr>
            <a:spLocks noGrp="1"/>
          </p:cNvSpPr>
          <p:nvPr>
            <p:ph type="dt" sz="half" idx="10"/>
          </p:nvPr>
        </p:nvSpPr>
        <p:spPr/>
        <p:txBody>
          <a:bodyPr/>
          <a:lstStyle/>
          <a:p>
            <a:endParaRPr lang="zh-CN" altLang="en-US"/>
          </a:p>
        </p:txBody>
      </p:sp>
      <p:sp>
        <p:nvSpPr>
          <p:cNvPr id="6" name="Footer Placeholder 5">
            <a:extLst>
              <a:ext uri="{FF2B5EF4-FFF2-40B4-BE49-F238E27FC236}">
                <a16:creationId xmlns:a16="http://schemas.microsoft.com/office/drawing/2014/main" id="{AEB25A14-0EEF-3943-F2B2-74D64AED1955}"/>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47CB1E7-9CC0-C97B-4EF5-678299D4ABEC}"/>
              </a:ext>
            </a:extLst>
          </p:cNvPr>
          <p:cNvSpPr>
            <a:spLocks noGrp="1"/>
          </p:cNvSpPr>
          <p:nvPr>
            <p:ph type="sldNum" sz="quarter" idx="12"/>
          </p:nvPr>
        </p:nvSpPr>
        <p:spPr/>
        <p:txBody>
          <a:bodyPr/>
          <a:lstStyle/>
          <a:p>
            <a:fld id="{3CF3424F-304B-471D-A5FE-C3E71F928832}" type="slidenum">
              <a:rPr lang="zh-CN" altLang="en-US" smtClean="0"/>
              <a:t>‹#›</a:t>
            </a:fld>
            <a:endParaRPr lang="zh-CN" altLang="en-US"/>
          </a:p>
        </p:txBody>
      </p:sp>
    </p:spTree>
    <p:extLst>
      <p:ext uri="{BB962C8B-B14F-4D97-AF65-F5344CB8AC3E}">
        <p14:creationId xmlns:p14="http://schemas.microsoft.com/office/powerpoint/2010/main" val="338504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41F6-3C78-8E42-B40F-FB8E89AACD26}"/>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1F0C1BC-1782-7866-FEA8-1ABEACE759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9A0DD157-561B-3B17-418D-36B773EC9F1A}"/>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7AC9F324-0A31-7E85-C483-80764EDFC9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9E41207E-B074-3337-9EA3-5CB5B0B90305}"/>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35D51D4D-F95A-B9C6-7503-5C3A9621C3C9}"/>
              </a:ext>
            </a:extLst>
          </p:cNvPr>
          <p:cNvSpPr>
            <a:spLocks noGrp="1"/>
          </p:cNvSpPr>
          <p:nvPr>
            <p:ph type="dt" sz="half" idx="10"/>
          </p:nvPr>
        </p:nvSpPr>
        <p:spPr/>
        <p:txBody>
          <a:bodyPr/>
          <a:lstStyle/>
          <a:p>
            <a:endParaRPr lang="zh-CN" altLang="en-US"/>
          </a:p>
        </p:txBody>
      </p:sp>
      <p:sp>
        <p:nvSpPr>
          <p:cNvPr id="8" name="Footer Placeholder 7">
            <a:extLst>
              <a:ext uri="{FF2B5EF4-FFF2-40B4-BE49-F238E27FC236}">
                <a16:creationId xmlns:a16="http://schemas.microsoft.com/office/drawing/2014/main" id="{ABD455B2-F6D9-4415-9556-A3E59B88747F}"/>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4DDBEEB9-3CAE-75CF-50BE-F0E646864279}"/>
              </a:ext>
            </a:extLst>
          </p:cNvPr>
          <p:cNvSpPr>
            <a:spLocks noGrp="1"/>
          </p:cNvSpPr>
          <p:nvPr>
            <p:ph type="sldNum" sz="quarter" idx="12"/>
          </p:nvPr>
        </p:nvSpPr>
        <p:spPr/>
        <p:txBody>
          <a:bodyPr/>
          <a:lstStyle/>
          <a:p>
            <a:fld id="{3CF3424F-304B-471D-A5FE-C3E71F928832}" type="slidenum">
              <a:rPr lang="zh-CN" altLang="en-US" smtClean="0"/>
              <a:t>‹#›</a:t>
            </a:fld>
            <a:endParaRPr lang="zh-CN" altLang="en-US"/>
          </a:p>
        </p:txBody>
      </p:sp>
    </p:spTree>
    <p:extLst>
      <p:ext uri="{BB962C8B-B14F-4D97-AF65-F5344CB8AC3E}">
        <p14:creationId xmlns:p14="http://schemas.microsoft.com/office/powerpoint/2010/main" val="2068367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DC6E-0190-C8A2-EA77-0F583AFE2FEA}"/>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9C1666FF-DA1A-5E01-0E29-2443B57CF2C5}"/>
              </a:ext>
            </a:extLst>
          </p:cNvPr>
          <p:cNvSpPr>
            <a:spLocks noGrp="1"/>
          </p:cNvSpPr>
          <p:nvPr>
            <p:ph type="dt" sz="half" idx="10"/>
          </p:nvPr>
        </p:nvSpPr>
        <p:spPr/>
        <p:txBody>
          <a:bodyPr/>
          <a:lstStyle/>
          <a:p>
            <a:endParaRPr lang="zh-CN" altLang="en-US"/>
          </a:p>
        </p:txBody>
      </p:sp>
      <p:sp>
        <p:nvSpPr>
          <p:cNvPr id="4" name="Footer Placeholder 3">
            <a:extLst>
              <a:ext uri="{FF2B5EF4-FFF2-40B4-BE49-F238E27FC236}">
                <a16:creationId xmlns:a16="http://schemas.microsoft.com/office/drawing/2014/main" id="{CB2E782D-1815-0223-C85B-A583C07254EA}"/>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23306B17-196A-A794-C286-37F850DC39AB}"/>
              </a:ext>
            </a:extLst>
          </p:cNvPr>
          <p:cNvSpPr>
            <a:spLocks noGrp="1"/>
          </p:cNvSpPr>
          <p:nvPr>
            <p:ph type="sldNum" sz="quarter" idx="12"/>
          </p:nvPr>
        </p:nvSpPr>
        <p:spPr/>
        <p:txBody>
          <a:bodyPr/>
          <a:lstStyle/>
          <a:p>
            <a:fld id="{3CF3424F-304B-471D-A5FE-C3E71F928832}" type="slidenum">
              <a:rPr lang="zh-CN" altLang="en-US" smtClean="0"/>
              <a:t>‹#›</a:t>
            </a:fld>
            <a:endParaRPr lang="zh-CN" altLang="en-US"/>
          </a:p>
        </p:txBody>
      </p:sp>
    </p:spTree>
    <p:extLst>
      <p:ext uri="{BB962C8B-B14F-4D97-AF65-F5344CB8AC3E}">
        <p14:creationId xmlns:p14="http://schemas.microsoft.com/office/powerpoint/2010/main" val="1994246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4E87AF-C9CF-08C0-9918-69EB6373071F}"/>
              </a:ext>
            </a:extLst>
          </p:cNvPr>
          <p:cNvSpPr>
            <a:spLocks noGrp="1"/>
          </p:cNvSpPr>
          <p:nvPr>
            <p:ph type="dt" sz="half" idx="10"/>
          </p:nvPr>
        </p:nvSpPr>
        <p:spPr/>
        <p:txBody>
          <a:bodyPr/>
          <a:lstStyle/>
          <a:p>
            <a:endParaRPr lang="zh-CN" altLang="en-US"/>
          </a:p>
        </p:txBody>
      </p:sp>
      <p:sp>
        <p:nvSpPr>
          <p:cNvPr id="3" name="Footer Placeholder 2">
            <a:extLst>
              <a:ext uri="{FF2B5EF4-FFF2-40B4-BE49-F238E27FC236}">
                <a16:creationId xmlns:a16="http://schemas.microsoft.com/office/drawing/2014/main" id="{51145B06-DC34-F19A-FB0A-77D5CEDF2CAC}"/>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D1045219-B4F6-F500-CB59-708A171A7E52}"/>
              </a:ext>
            </a:extLst>
          </p:cNvPr>
          <p:cNvSpPr>
            <a:spLocks noGrp="1"/>
          </p:cNvSpPr>
          <p:nvPr>
            <p:ph type="sldNum" sz="quarter" idx="12"/>
          </p:nvPr>
        </p:nvSpPr>
        <p:spPr/>
        <p:txBody>
          <a:bodyPr/>
          <a:lstStyle/>
          <a:p>
            <a:fld id="{3CF3424F-304B-471D-A5FE-C3E71F928832}" type="slidenum">
              <a:rPr lang="zh-CN" altLang="en-US" smtClean="0"/>
              <a:t>‹#›</a:t>
            </a:fld>
            <a:endParaRPr lang="zh-CN" altLang="en-US"/>
          </a:p>
        </p:txBody>
      </p:sp>
    </p:spTree>
    <p:extLst>
      <p:ext uri="{BB962C8B-B14F-4D97-AF65-F5344CB8AC3E}">
        <p14:creationId xmlns:p14="http://schemas.microsoft.com/office/powerpoint/2010/main" val="334195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DE46-2070-8996-968C-3737CAF0B1E1}"/>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1F13AF9-1DEE-1FF6-B09A-14640578E6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87EF2DAB-8488-BD90-A37A-77FCCD5153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C1F31DEA-1BAF-3060-633D-8EA43AA9F53A}"/>
              </a:ext>
            </a:extLst>
          </p:cNvPr>
          <p:cNvSpPr>
            <a:spLocks noGrp="1"/>
          </p:cNvSpPr>
          <p:nvPr>
            <p:ph type="dt" sz="half" idx="10"/>
          </p:nvPr>
        </p:nvSpPr>
        <p:spPr/>
        <p:txBody>
          <a:bodyPr/>
          <a:lstStyle/>
          <a:p>
            <a:endParaRPr lang="zh-CN" altLang="en-US"/>
          </a:p>
        </p:txBody>
      </p:sp>
      <p:sp>
        <p:nvSpPr>
          <p:cNvPr id="6" name="Footer Placeholder 5">
            <a:extLst>
              <a:ext uri="{FF2B5EF4-FFF2-40B4-BE49-F238E27FC236}">
                <a16:creationId xmlns:a16="http://schemas.microsoft.com/office/drawing/2014/main" id="{9F2A0A20-9BE0-59BB-A3DD-EA2AAC0E008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D20D131-F8B3-E12D-1F35-1E75BC6A956C}"/>
              </a:ext>
            </a:extLst>
          </p:cNvPr>
          <p:cNvSpPr>
            <a:spLocks noGrp="1"/>
          </p:cNvSpPr>
          <p:nvPr>
            <p:ph type="sldNum" sz="quarter" idx="12"/>
          </p:nvPr>
        </p:nvSpPr>
        <p:spPr/>
        <p:txBody>
          <a:bodyPr/>
          <a:lstStyle/>
          <a:p>
            <a:fld id="{3CF3424F-304B-471D-A5FE-C3E71F928832}" type="slidenum">
              <a:rPr lang="zh-CN" altLang="en-US" smtClean="0"/>
              <a:t>‹#›</a:t>
            </a:fld>
            <a:endParaRPr lang="zh-CN" altLang="en-US"/>
          </a:p>
        </p:txBody>
      </p:sp>
    </p:spTree>
    <p:extLst>
      <p:ext uri="{BB962C8B-B14F-4D97-AF65-F5344CB8AC3E}">
        <p14:creationId xmlns:p14="http://schemas.microsoft.com/office/powerpoint/2010/main" val="144072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837D-9DC0-E007-18C8-4F7B7699404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9C4FF57E-0DB6-FE5D-100A-CC3E9FE718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A798A80A-1BAA-C33A-967B-F1B6BF427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C250E0B3-F60B-D495-683C-E7EE5073241C}"/>
              </a:ext>
            </a:extLst>
          </p:cNvPr>
          <p:cNvSpPr>
            <a:spLocks noGrp="1"/>
          </p:cNvSpPr>
          <p:nvPr>
            <p:ph type="dt" sz="half" idx="10"/>
          </p:nvPr>
        </p:nvSpPr>
        <p:spPr/>
        <p:txBody>
          <a:bodyPr/>
          <a:lstStyle/>
          <a:p>
            <a:endParaRPr lang="zh-CN" altLang="en-US"/>
          </a:p>
        </p:txBody>
      </p:sp>
      <p:sp>
        <p:nvSpPr>
          <p:cNvPr id="6" name="Footer Placeholder 5">
            <a:extLst>
              <a:ext uri="{FF2B5EF4-FFF2-40B4-BE49-F238E27FC236}">
                <a16:creationId xmlns:a16="http://schemas.microsoft.com/office/drawing/2014/main" id="{E3599960-7BE2-D623-2F79-4ABECC7E8FE5}"/>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DE70BACE-F70E-5C99-030E-11D21681F3FE}"/>
              </a:ext>
            </a:extLst>
          </p:cNvPr>
          <p:cNvSpPr>
            <a:spLocks noGrp="1"/>
          </p:cNvSpPr>
          <p:nvPr>
            <p:ph type="sldNum" sz="quarter" idx="12"/>
          </p:nvPr>
        </p:nvSpPr>
        <p:spPr/>
        <p:txBody>
          <a:bodyPr/>
          <a:lstStyle/>
          <a:p>
            <a:fld id="{3CF3424F-304B-471D-A5FE-C3E71F928832}" type="slidenum">
              <a:rPr lang="zh-CN" altLang="en-US" smtClean="0"/>
              <a:t>‹#›</a:t>
            </a:fld>
            <a:endParaRPr lang="zh-CN" altLang="en-US"/>
          </a:p>
        </p:txBody>
      </p:sp>
    </p:spTree>
    <p:extLst>
      <p:ext uri="{BB962C8B-B14F-4D97-AF65-F5344CB8AC3E}">
        <p14:creationId xmlns:p14="http://schemas.microsoft.com/office/powerpoint/2010/main" val="1973344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32B80C-D1DF-D07B-2081-A6D499AB6C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525AD35-D234-43CF-1A22-C7C0E756B9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1A2629A-ED4C-ECA1-CB39-019A3992F0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a:extLst>
              <a:ext uri="{FF2B5EF4-FFF2-40B4-BE49-F238E27FC236}">
                <a16:creationId xmlns:a16="http://schemas.microsoft.com/office/drawing/2014/main" id="{C7BC2014-D209-853F-04D0-175575488B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4DCEBB62-8C1E-C298-9A05-1575A6D43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F3424F-304B-471D-A5FE-C3E71F928832}" type="slidenum">
              <a:rPr lang="zh-CN" altLang="en-US" smtClean="0"/>
              <a:t>‹#›</a:t>
            </a:fld>
            <a:endParaRPr lang="zh-CN" altLang="en-US"/>
          </a:p>
        </p:txBody>
      </p:sp>
    </p:spTree>
    <p:extLst>
      <p:ext uri="{BB962C8B-B14F-4D97-AF65-F5344CB8AC3E}">
        <p14:creationId xmlns:p14="http://schemas.microsoft.com/office/powerpoint/2010/main" val="241819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7" Type="http://schemas.openxmlformats.org/officeDocument/2006/relationships/image" Target="../media/image17.jp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7" Type="http://schemas.openxmlformats.org/officeDocument/2006/relationships/image" Target="../media/image17.jpg"/><Relationship Id="rId1" Type="http://schemas.openxmlformats.org/officeDocument/2006/relationships/slideLayout" Target="../slideLayouts/slideLayout7.xml"/><Relationship Id="rId6" Type="http://schemas.openxmlformats.org/officeDocument/2006/relationships/image" Target="../media/image16.jp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agram&#10;&#10;Description automatically generated">
            <a:extLst>
              <a:ext uri="{FF2B5EF4-FFF2-40B4-BE49-F238E27FC236}">
                <a16:creationId xmlns:a16="http://schemas.microsoft.com/office/drawing/2014/main" id="{5AE398A1-A97A-7A4A-44EE-B019178B4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838227"/>
          </a:xfrm>
          <a:prstGeom prst="rect">
            <a:avLst/>
          </a:prstGeom>
          <a:ln>
            <a:solidFill>
              <a:srgbClr val="CBD9FF"/>
            </a:solidFill>
          </a:ln>
        </p:spPr>
      </p:pic>
      <p:pic>
        <p:nvPicPr>
          <p:cNvPr id="1026" name="Picture 2" descr="Job Vacancy] BNU-HKBU United International College (UIC)">
            <a:extLst>
              <a:ext uri="{FF2B5EF4-FFF2-40B4-BE49-F238E27FC236}">
                <a16:creationId xmlns:a16="http://schemas.microsoft.com/office/drawing/2014/main" id="{1C75DA92-84E5-32FE-626B-D7528021D67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9033"/>
          <a:stretch/>
        </p:blipFill>
        <p:spPr bwMode="auto">
          <a:xfrm>
            <a:off x="2765809" y="6042775"/>
            <a:ext cx="2212890" cy="6787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A3EA5CD2-1860-5C65-72DE-F69DA0D75F9F}"/>
              </a:ext>
            </a:extLst>
          </p:cNvPr>
          <p:cNvSpPr txBox="1">
            <a:spLocks/>
          </p:cNvSpPr>
          <p:nvPr/>
        </p:nvSpPr>
        <p:spPr>
          <a:xfrm>
            <a:off x="1257284" y="2313573"/>
            <a:ext cx="9320107" cy="172787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4000" b="1" dirty="0">
                <a:latin typeface="+mj-ea"/>
              </a:rPr>
              <a:t>An Attention-based Long Short-Term Memory</a:t>
            </a:r>
            <a:br>
              <a:rPr lang="en-US" altLang="zh-TW" sz="4000" b="1" dirty="0">
                <a:latin typeface="+mj-ea"/>
              </a:rPr>
            </a:br>
            <a:r>
              <a:rPr lang="en-US" altLang="zh-TW" sz="4000" b="1" dirty="0">
                <a:latin typeface="+mj-ea"/>
              </a:rPr>
              <a:t>Framework for Detection of Bitcoin Scams</a:t>
            </a:r>
            <a:endParaRPr lang="zh-TW" altLang="en-US" sz="4000" b="1" dirty="0">
              <a:latin typeface="+mj-ea"/>
            </a:endParaRPr>
          </a:p>
        </p:txBody>
      </p:sp>
      <p:sp>
        <p:nvSpPr>
          <p:cNvPr id="5" name="Subtitle 2">
            <a:extLst>
              <a:ext uri="{FF2B5EF4-FFF2-40B4-BE49-F238E27FC236}">
                <a16:creationId xmlns:a16="http://schemas.microsoft.com/office/drawing/2014/main" id="{0B3CF3A9-BE62-D504-3ADB-46BC56AEDECE}"/>
              </a:ext>
            </a:extLst>
          </p:cNvPr>
          <p:cNvSpPr txBox="1">
            <a:spLocks/>
          </p:cNvSpPr>
          <p:nvPr/>
        </p:nvSpPr>
        <p:spPr>
          <a:xfrm>
            <a:off x="1543397" y="4041445"/>
            <a:ext cx="8897814" cy="171310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dirty="0">
                <a:latin typeface="Times New Roman" pitchFamily="18" charset="0"/>
                <a:cs typeface="Times New Roman" pitchFamily="18" charset="0"/>
              </a:rPr>
              <a:t>Puyang Zhao</a:t>
            </a:r>
            <a:r>
              <a:rPr lang="en-US" altLang="zh-CN" sz="2000" baseline="30000" dirty="0">
                <a:latin typeface="Times New Roman" pitchFamily="18" charset="0"/>
                <a:cs typeface="Times New Roman" pitchFamily="18" charset="0"/>
              </a:rPr>
              <a:t>1</a:t>
            </a:r>
            <a:r>
              <a:rPr lang="en-US" altLang="zh-CN" sz="2000" dirty="0">
                <a:latin typeface="Times New Roman" pitchFamily="18" charset="0"/>
                <a:cs typeface="Times New Roman" pitchFamily="18" charset="0"/>
              </a:rPr>
              <a:t>, Wei Tian</a:t>
            </a:r>
            <a:r>
              <a:rPr lang="en-US" altLang="zh-CN" sz="2000" baseline="30000" dirty="0">
                <a:latin typeface="Times New Roman" pitchFamily="18" charset="0"/>
                <a:cs typeface="Times New Roman" pitchFamily="18" charset="0"/>
              </a:rPr>
              <a:t>1</a:t>
            </a:r>
            <a:r>
              <a:rPr lang="en-US" altLang="zh-CN" sz="2000" dirty="0">
                <a:latin typeface="Times New Roman" pitchFamily="18" charset="0"/>
                <a:cs typeface="Times New Roman" pitchFamily="18" charset="0"/>
              </a:rPr>
              <a:t>, </a:t>
            </a:r>
            <a:r>
              <a:rPr lang="en-US" altLang="zh-CN" sz="2000" dirty="0" err="1">
                <a:latin typeface="Times New Roman" pitchFamily="18" charset="0"/>
                <a:cs typeface="Times New Roman" pitchFamily="18" charset="0"/>
              </a:rPr>
              <a:t>Lefu</a:t>
            </a:r>
            <a:r>
              <a:rPr lang="en-US" altLang="zh-CN" sz="2000" dirty="0">
                <a:latin typeface="Times New Roman" pitchFamily="18" charset="0"/>
                <a:cs typeface="Times New Roman" pitchFamily="18" charset="0"/>
              </a:rPr>
              <a:t> Xiao</a:t>
            </a:r>
            <a:r>
              <a:rPr lang="en-US" altLang="zh-CN" sz="2000" baseline="30000" dirty="0">
                <a:latin typeface="Times New Roman" pitchFamily="18" charset="0"/>
                <a:cs typeface="Times New Roman" pitchFamily="18" charset="0"/>
              </a:rPr>
              <a:t>1</a:t>
            </a:r>
            <a:r>
              <a:rPr lang="en-US" altLang="zh-CN" sz="2000" dirty="0">
                <a:latin typeface="Times New Roman" pitchFamily="18" charset="0"/>
                <a:cs typeface="Times New Roman" pitchFamily="18" charset="0"/>
              </a:rPr>
              <a:t>, </a:t>
            </a:r>
            <a:r>
              <a:rPr lang="en-US" altLang="zh-CN" sz="2000" dirty="0" err="1">
                <a:latin typeface="Times New Roman" pitchFamily="18" charset="0"/>
                <a:cs typeface="Times New Roman" pitchFamily="18" charset="0"/>
              </a:rPr>
              <a:t>Xinhui</a:t>
            </a:r>
            <a:r>
              <a:rPr lang="en-US" altLang="zh-CN" sz="2000" dirty="0">
                <a:latin typeface="Times New Roman" pitchFamily="18" charset="0"/>
                <a:cs typeface="Times New Roman" pitchFamily="18" charset="0"/>
              </a:rPr>
              <a:t> Liu</a:t>
            </a:r>
            <a:r>
              <a:rPr lang="en-US" altLang="zh-CN" sz="2000" baseline="30000" dirty="0">
                <a:latin typeface="Times New Roman" pitchFamily="18" charset="0"/>
                <a:cs typeface="Times New Roman" pitchFamily="18" charset="0"/>
              </a:rPr>
              <a:t>1</a:t>
            </a:r>
            <a:r>
              <a:rPr lang="en-US" altLang="zh-CN" sz="2000" dirty="0">
                <a:latin typeface="Times New Roman" pitchFamily="18" charset="0"/>
                <a:cs typeface="Times New Roman" pitchFamily="18" charset="0"/>
              </a:rPr>
              <a:t> and </a:t>
            </a:r>
            <a:r>
              <a:rPr lang="en-US" altLang="zh-CN" sz="2000" dirty="0" err="1">
                <a:latin typeface="Times New Roman" pitchFamily="18" charset="0"/>
                <a:cs typeface="Times New Roman" pitchFamily="18" charset="0"/>
              </a:rPr>
              <a:t>Jingjin</a:t>
            </a:r>
            <a:r>
              <a:rPr lang="en-US" altLang="zh-CN" sz="2000" dirty="0">
                <a:latin typeface="Times New Roman" pitchFamily="18" charset="0"/>
                <a:cs typeface="Times New Roman" pitchFamily="18" charset="0"/>
              </a:rPr>
              <a:t> Wu</a:t>
            </a:r>
            <a:r>
              <a:rPr lang="en-US" altLang="zh-CN" sz="2000" baseline="30000" dirty="0">
                <a:latin typeface="Times New Roman" pitchFamily="18" charset="0"/>
                <a:cs typeface="Times New Roman" pitchFamily="18" charset="0"/>
              </a:rPr>
              <a:t>1</a:t>
            </a:r>
            <a:r>
              <a:rPr lang="en-US" altLang="zh-CN" sz="2000" dirty="0">
                <a:latin typeface="Times New Roman" pitchFamily="18" charset="0"/>
                <a:cs typeface="Times New Roman" pitchFamily="18" charset="0"/>
              </a:rPr>
              <a:t> </a:t>
            </a:r>
          </a:p>
          <a:p>
            <a:pPr marL="0" indent="0" algn="ctr">
              <a:buNone/>
            </a:pPr>
            <a:r>
              <a:rPr lang="en-US" altLang="zh-CN" sz="2000" dirty="0">
                <a:latin typeface="Times New Roman" pitchFamily="18" charset="0"/>
                <a:cs typeface="Times New Roman" pitchFamily="18" charset="0"/>
              </a:rPr>
              <a:t>IEEE HDIS 2022, 9 December 2022</a:t>
            </a:r>
          </a:p>
          <a:p>
            <a:pPr marL="0" indent="0" algn="ctr">
              <a:buNone/>
            </a:pPr>
            <a:endParaRPr lang="en-US" altLang="zh-CN" sz="2000" dirty="0">
              <a:latin typeface="Times New Roman" pitchFamily="18" charset="0"/>
              <a:cs typeface="Times New Roman" pitchFamily="18" charset="0"/>
            </a:endParaRPr>
          </a:p>
          <a:p>
            <a:pPr marL="342900" indent="-342900" algn="ctr">
              <a:buFont typeface="Arial" panose="020B0604020202020204" pitchFamily="34" charset="0"/>
              <a:buAutoNum type="arabicPeriod"/>
            </a:pPr>
            <a:r>
              <a:rPr lang="en-US" altLang="zh-CN" sz="1800" dirty="0">
                <a:latin typeface="Times New Roman" pitchFamily="18" charset="0"/>
                <a:cs typeface="Times New Roman" pitchFamily="18" charset="0"/>
              </a:rPr>
              <a:t>Faculty of Science and Technology, BNU-HKBU United International College, China </a:t>
            </a:r>
          </a:p>
        </p:txBody>
      </p:sp>
      <p:sp>
        <p:nvSpPr>
          <p:cNvPr id="2" name="Slide Number Placeholder 1">
            <a:extLst>
              <a:ext uri="{FF2B5EF4-FFF2-40B4-BE49-F238E27FC236}">
                <a16:creationId xmlns:a16="http://schemas.microsoft.com/office/drawing/2014/main" id="{E2AB8BE7-0428-6762-4F3A-C25791CC5252}"/>
              </a:ext>
            </a:extLst>
          </p:cNvPr>
          <p:cNvSpPr>
            <a:spLocks noGrp="1"/>
          </p:cNvSpPr>
          <p:nvPr>
            <p:ph type="sldNum" sz="quarter" idx="12"/>
          </p:nvPr>
        </p:nvSpPr>
        <p:spPr/>
        <p:txBody>
          <a:bodyPr/>
          <a:lstStyle/>
          <a:p>
            <a:fld id="{3CF3424F-304B-471D-A5FE-C3E71F928832}" type="slidenum">
              <a:rPr lang="zh-CN" altLang="en-US" smtClean="0"/>
              <a:t>1</a:t>
            </a:fld>
            <a:endParaRPr lang="zh-CN" altLang="en-US"/>
          </a:p>
        </p:txBody>
      </p:sp>
      <p:pic>
        <p:nvPicPr>
          <p:cNvPr id="6" name="Picture 2">
            <a:extLst>
              <a:ext uri="{FF2B5EF4-FFF2-40B4-BE49-F238E27FC236}">
                <a16:creationId xmlns:a16="http://schemas.microsoft.com/office/drawing/2014/main" id="{40675A62-2505-6DB8-6164-CE668BD6C2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1849" y="6042775"/>
            <a:ext cx="4850607" cy="627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285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663820" y="2608020"/>
            <a:ext cx="4116657" cy="192867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tabLst>
                <a:tab pos="2865895" algn="l"/>
              </a:tabLst>
              <a:defRPr/>
            </a:pPr>
            <a:r>
              <a:rPr lang="en-US" altLang="zh-TW" sz="66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rPr>
              <a:t>Outline</a:t>
            </a:r>
            <a:endParaRPr lang="zh-TW" altLang="en-US" sz="6600" b="1" dirty="0">
              <a:solidFill>
                <a:schemeClr val="accent1">
                  <a:lumMod val="75000"/>
                </a:schemeClr>
              </a:solidFill>
              <a:latin typeface="Times New Roman" panose="02020603050405020304" pitchFamily="18" charset="0"/>
              <a:cs typeface="Times New Roman" panose="02020603050405020304" pitchFamily="18" charset="0"/>
            </a:endParaRPr>
          </a:p>
          <a:p>
            <a:pPr defTabSz="685783" fontAlgn="base">
              <a:spcBef>
                <a:spcPct val="0"/>
              </a:spcBef>
              <a:spcAft>
                <a:spcPct val="0"/>
              </a:spcAft>
              <a:tabLst>
                <a:tab pos="2865895" algn="l"/>
              </a:tabLst>
            </a:pPr>
            <a:endParaRPr lang="en-US" altLang="zh-CN" sz="5333" b="1" dirty="0">
              <a:solidFill>
                <a:schemeClr val="accent1">
                  <a:lumMod val="75000"/>
                </a:schemeClr>
              </a:solidFill>
              <a:latin typeface="+mj-lt"/>
              <a:ea typeface="+mj-ea"/>
              <a:sym typeface="Calibri" panose="020F0502020204030204" pitchFamily="34" charset="0"/>
            </a:endParaRPr>
          </a:p>
        </p:txBody>
      </p:sp>
      <p:sp>
        <p:nvSpPr>
          <p:cNvPr id="4" name="文本框 6"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txBox="1">
            <a:spLocks noChangeArrowheads="1"/>
          </p:cNvSpPr>
          <p:nvPr/>
        </p:nvSpPr>
        <p:spPr bwMode="auto">
          <a:xfrm>
            <a:off x="5524791" y="711723"/>
            <a:ext cx="18558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400" b="1" dirty="0">
                <a:solidFill>
                  <a:srgbClr val="203864"/>
                </a:solidFill>
                <a:latin typeface="Times New Roman" panose="02020603050405020304" pitchFamily="18" charset="0"/>
                <a:cs typeface="Times New Roman" panose="02020603050405020304" pitchFamily="18" charset="0"/>
              </a:rPr>
              <a:t>Introduction</a:t>
            </a:r>
            <a:endParaRPr lang="zh-CN" altLang="en-US" sz="2400" b="1" dirty="0">
              <a:solidFill>
                <a:srgbClr val="203864"/>
              </a:solidFill>
              <a:latin typeface="Times New Roman" panose="02020603050405020304" pitchFamily="18" charset="0"/>
              <a:cs typeface="Times New Roman" panose="02020603050405020304" pitchFamily="18" charset="0"/>
            </a:endParaRPr>
          </a:p>
        </p:txBody>
      </p:sp>
      <p:sp>
        <p:nvSpPr>
          <p:cNvPr id="6" name="矩形 5"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4696424" y="636652"/>
            <a:ext cx="567513" cy="567513"/>
          </a:xfrm>
          <a:prstGeom prst="rect">
            <a:avLst/>
          </a:prstGeom>
          <a:solidFill>
            <a:schemeClr val="accent1">
              <a:lumMod val="75000"/>
            </a:schemeClr>
          </a:solidFill>
          <a:ln>
            <a:solidFill>
              <a:schemeClr val="accent1">
                <a:lumMod val="75000"/>
              </a:schemeClr>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zh-CN" sz="3200" dirty="0">
                <a:latin typeface="+mj-lt"/>
              </a:rPr>
              <a:t>1</a:t>
            </a:r>
            <a:endParaRPr lang="zh-CN" altLang="en-US" sz="3200" dirty="0">
              <a:latin typeface="+mj-lt"/>
            </a:endParaRPr>
          </a:p>
        </p:txBody>
      </p:sp>
      <p:sp>
        <p:nvSpPr>
          <p:cNvPr id="7" name="文本框 6"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txBox="1">
            <a:spLocks noChangeArrowheads="1"/>
          </p:cNvSpPr>
          <p:nvPr/>
        </p:nvSpPr>
        <p:spPr bwMode="auto">
          <a:xfrm>
            <a:off x="5524791" y="1760040"/>
            <a:ext cx="19543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400" b="1" dirty="0">
                <a:solidFill>
                  <a:srgbClr val="203864"/>
                </a:solidFill>
                <a:latin typeface="Times New Roman" panose="02020603050405020304" pitchFamily="18" charset="0"/>
                <a:cs typeface="Times New Roman" panose="02020603050405020304" pitchFamily="18" charset="0"/>
              </a:rPr>
              <a:t>Related work</a:t>
            </a:r>
            <a:endParaRPr lang="zh-CN" altLang="en-US" sz="2400" b="1" dirty="0">
              <a:solidFill>
                <a:srgbClr val="203864"/>
              </a:solidFill>
              <a:latin typeface="Times New Roman" panose="02020603050405020304" pitchFamily="18" charset="0"/>
              <a:cs typeface="Times New Roman" panose="02020603050405020304" pitchFamily="18" charset="0"/>
            </a:endParaRPr>
          </a:p>
        </p:txBody>
      </p:sp>
      <p:sp>
        <p:nvSpPr>
          <p:cNvPr id="9" name="矩形 8"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4696424" y="1684970"/>
            <a:ext cx="567513" cy="567513"/>
          </a:xfrm>
          <a:prstGeom prst="rect">
            <a:avLst/>
          </a:prstGeom>
          <a:solidFill>
            <a:schemeClr val="accent1">
              <a:lumMod val="75000"/>
            </a:schemeClr>
          </a:solidFill>
          <a:ln>
            <a:solidFill>
              <a:schemeClr val="accent1">
                <a:lumMod val="75000"/>
              </a:schemeClr>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zh-CN" sz="3200" dirty="0">
                <a:latin typeface="+mj-lt"/>
              </a:rPr>
              <a:t>2</a:t>
            </a:r>
            <a:endParaRPr lang="zh-CN" altLang="en-US" sz="3200">
              <a:latin typeface="+mj-lt"/>
            </a:endParaRPr>
          </a:p>
        </p:txBody>
      </p:sp>
      <p:sp>
        <p:nvSpPr>
          <p:cNvPr id="10" name="文本框 9"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txBox="1">
            <a:spLocks noChangeArrowheads="1"/>
          </p:cNvSpPr>
          <p:nvPr/>
        </p:nvSpPr>
        <p:spPr bwMode="auto">
          <a:xfrm>
            <a:off x="5524791" y="2806235"/>
            <a:ext cx="22268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TW" sz="2400" b="1" dirty="0">
                <a:solidFill>
                  <a:srgbClr val="DF5B5B"/>
                </a:solidFill>
                <a:latin typeface="Times New Roman" panose="02020603050405020304" pitchFamily="18" charset="0"/>
                <a:cs typeface="Times New Roman" panose="02020603050405020304" pitchFamily="18" charset="0"/>
              </a:rPr>
              <a:t>Data Collection</a:t>
            </a:r>
            <a:endParaRPr lang="zh-CN" altLang="en-US" sz="2400" b="1" dirty="0">
              <a:solidFill>
                <a:srgbClr val="DF5B5B"/>
              </a:solidFill>
              <a:latin typeface="Times New Roman" panose="02020603050405020304" pitchFamily="18" charset="0"/>
              <a:cs typeface="Times New Roman" panose="02020603050405020304" pitchFamily="18" charset="0"/>
            </a:endParaRPr>
          </a:p>
        </p:txBody>
      </p:sp>
      <p:sp>
        <p:nvSpPr>
          <p:cNvPr id="11" name="文本框 6"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txBox="1">
            <a:spLocks noChangeArrowheads="1"/>
          </p:cNvSpPr>
          <p:nvPr/>
        </p:nvSpPr>
        <p:spPr bwMode="auto">
          <a:xfrm>
            <a:off x="5524792" y="3875563"/>
            <a:ext cx="35782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TW" sz="2400" b="1" dirty="0">
                <a:solidFill>
                  <a:srgbClr val="203864"/>
                </a:solidFill>
                <a:latin typeface="Times New Roman" panose="02020603050405020304" pitchFamily="18" charset="0"/>
                <a:cs typeface="Times New Roman" panose="02020603050405020304" pitchFamily="18" charset="0"/>
              </a:rPr>
              <a:t>Multi-Class Classification</a:t>
            </a:r>
            <a:endParaRPr lang="zh-CN" altLang="en-US" sz="2400" dirty="0">
              <a:solidFill>
                <a:srgbClr val="203864"/>
              </a:solidFill>
              <a:latin typeface="+mj-ea"/>
              <a:ea typeface="+mj-ea"/>
            </a:endParaRPr>
          </a:p>
        </p:txBody>
      </p:sp>
      <p:sp>
        <p:nvSpPr>
          <p:cNvPr id="14" name="矩形 13"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4696423" y="2733287"/>
            <a:ext cx="567513" cy="567513"/>
          </a:xfrm>
          <a:prstGeom prst="rect">
            <a:avLst/>
          </a:prstGeom>
          <a:solidFill>
            <a:srgbClr val="DF5B5B"/>
          </a:solidFill>
          <a:ln>
            <a:solidFill>
              <a:srgbClr val="DF5B5B"/>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zh-CN" sz="3200" dirty="0">
                <a:latin typeface="+mj-lt"/>
              </a:rPr>
              <a:t>3</a:t>
            </a:r>
            <a:endParaRPr lang="zh-CN" altLang="en-US" sz="3200">
              <a:latin typeface="+mj-lt"/>
            </a:endParaRPr>
          </a:p>
        </p:txBody>
      </p:sp>
      <p:sp>
        <p:nvSpPr>
          <p:cNvPr id="15" name="矩形 14"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4696424" y="3819139"/>
            <a:ext cx="567513" cy="567513"/>
          </a:xfrm>
          <a:prstGeom prst="rect">
            <a:avLst/>
          </a:prstGeom>
          <a:solidFill>
            <a:schemeClr val="accent1">
              <a:lumMod val="75000"/>
            </a:schemeClr>
          </a:solidFill>
          <a:ln>
            <a:solidFill>
              <a:schemeClr val="accent1">
                <a:lumMod val="75000"/>
              </a:schemeClr>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zh-CN" sz="3200" dirty="0">
                <a:latin typeface="+mj-lt"/>
              </a:rPr>
              <a:t>4</a:t>
            </a:r>
            <a:endParaRPr lang="zh-CN" altLang="en-US" sz="3200" dirty="0">
              <a:latin typeface="+mj-lt"/>
            </a:endParaRPr>
          </a:p>
        </p:txBody>
      </p:sp>
      <p:sp>
        <p:nvSpPr>
          <p:cNvPr id="18" name="矩形 17"/>
          <p:cNvSpPr/>
          <p:nvPr/>
        </p:nvSpPr>
        <p:spPr>
          <a:xfrm>
            <a:off x="163918" y="2271432"/>
            <a:ext cx="272031" cy="1961592"/>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a:extLst>
              <a:ext uri="{FF2B5EF4-FFF2-40B4-BE49-F238E27FC236}">
                <a16:creationId xmlns:a16="http://schemas.microsoft.com/office/drawing/2014/main" id="{DEE405B5-6CCC-4DFB-A6E0-F9803AA113A9}"/>
              </a:ext>
            </a:extLst>
          </p:cNvPr>
          <p:cNvSpPr/>
          <p:nvPr/>
        </p:nvSpPr>
        <p:spPr>
          <a:xfrm>
            <a:off x="4696421" y="4948400"/>
            <a:ext cx="567513" cy="567513"/>
          </a:xfrm>
          <a:prstGeom prst="rect">
            <a:avLst/>
          </a:prstGeom>
          <a:solidFill>
            <a:schemeClr val="accent1">
              <a:lumMod val="75000"/>
            </a:schemeClr>
          </a:solidFill>
          <a:ln>
            <a:solidFill>
              <a:schemeClr val="accent1">
                <a:lumMod val="75000"/>
              </a:schemeClr>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zh-CN" sz="3200" dirty="0">
                <a:latin typeface="+mj-lt"/>
              </a:rPr>
              <a:t>5</a:t>
            </a:r>
            <a:endParaRPr lang="zh-CN" altLang="en-US" sz="3200" dirty="0">
              <a:latin typeface="+mj-lt"/>
            </a:endParaRPr>
          </a:p>
        </p:txBody>
      </p:sp>
      <p:sp>
        <p:nvSpPr>
          <p:cNvPr id="19" name="文本框 6"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a:extLst>
              <a:ext uri="{FF2B5EF4-FFF2-40B4-BE49-F238E27FC236}">
                <a16:creationId xmlns:a16="http://schemas.microsoft.com/office/drawing/2014/main" id="{9151F325-0F0D-40C6-BC94-22FC9A415E25}"/>
              </a:ext>
            </a:extLst>
          </p:cNvPr>
          <p:cNvSpPr txBox="1">
            <a:spLocks noChangeArrowheads="1"/>
          </p:cNvSpPr>
          <p:nvPr/>
        </p:nvSpPr>
        <p:spPr bwMode="auto">
          <a:xfrm>
            <a:off x="5524791" y="5001947"/>
            <a:ext cx="30251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TW" sz="2400" b="1" dirty="0">
                <a:solidFill>
                  <a:srgbClr val="203864"/>
                </a:solidFill>
                <a:latin typeface="Times New Roman" panose="02020603050405020304" pitchFamily="18" charset="0"/>
                <a:cs typeface="Times New Roman" panose="02020603050405020304" pitchFamily="18" charset="0"/>
              </a:rPr>
              <a:t>Results &amp; Conclusion</a:t>
            </a:r>
            <a:endParaRPr lang="zh-CN" altLang="en-US" sz="2400" dirty="0">
              <a:solidFill>
                <a:srgbClr val="203864"/>
              </a:solidFill>
              <a:latin typeface="+mj-ea"/>
              <a:ea typeface="+mj-ea"/>
            </a:endParaRPr>
          </a:p>
        </p:txBody>
      </p:sp>
    </p:spTree>
    <p:extLst>
      <p:ext uri="{BB962C8B-B14F-4D97-AF65-F5344CB8AC3E}">
        <p14:creationId xmlns:p14="http://schemas.microsoft.com/office/powerpoint/2010/main" val="4223151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0C3E0B-DD81-DAA8-32E8-858FB06E11E6}"/>
              </a:ext>
            </a:extLst>
          </p:cNvPr>
          <p:cNvSpPr>
            <a:spLocks noGrp="1"/>
          </p:cNvSpPr>
          <p:nvPr>
            <p:ph type="sldNum" sz="quarter" idx="12"/>
          </p:nvPr>
        </p:nvSpPr>
        <p:spPr/>
        <p:txBody>
          <a:bodyPr/>
          <a:lstStyle/>
          <a:p>
            <a:fld id="{3CF3424F-304B-471D-A5FE-C3E71F928832}" type="slidenum">
              <a:rPr lang="zh-CN" altLang="en-US" smtClean="0"/>
              <a:t>11</a:t>
            </a:fld>
            <a:endParaRPr lang="zh-CN" altLang="en-US"/>
          </a:p>
        </p:txBody>
      </p:sp>
      <p:sp>
        <p:nvSpPr>
          <p:cNvPr id="3" name="矩形 23">
            <a:extLst>
              <a:ext uri="{FF2B5EF4-FFF2-40B4-BE49-F238E27FC236}">
                <a16:creationId xmlns:a16="http://schemas.microsoft.com/office/drawing/2014/main" id="{E6F27A31-2C94-C5B1-BA5B-66271186579F}"/>
              </a:ext>
            </a:extLst>
          </p:cNvPr>
          <p:cNvSpPr/>
          <p:nvPr/>
        </p:nvSpPr>
        <p:spPr>
          <a:xfrm>
            <a:off x="0" y="260648"/>
            <a:ext cx="1271464" cy="4320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造字工房悦黑体验版常规体" pitchFamily="50" charset="-122"/>
              </a:rPr>
              <a:t>Part 3.1</a:t>
            </a:r>
            <a:endParaRPr lang="zh-CN" altLang="en-US" dirty="0">
              <a:ea typeface="造字工房悦黑体验版常规体" pitchFamily="50" charset="-122"/>
            </a:endParaRPr>
          </a:p>
        </p:txBody>
      </p:sp>
      <p:sp>
        <p:nvSpPr>
          <p:cNvPr id="4" name="矩形 24">
            <a:extLst>
              <a:ext uri="{FF2B5EF4-FFF2-40B4-BE49-F238E27FC236}">
                <a16:creationId xmlns:a16="http://schemas.microsoft.com/office/drawing/2014/main" id="{AB2E7671-3E80-E175-29D1-762A4A773326}"/>
              </a:ext>
            </a:extLst>
          </p:cNvPr>
          <p:cNvSpPr/>
          <p:nvPr/>
        </p:nvSpPr>
        <p:spPr>
          <a:xfrm>
            <a:off x="1343472" y="260648"/>
            <a:ext cx="72008" cy="4320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5" name="矩形 25">
            <a:extLst>
              <a:ext uri="{FF2B5EF4-FFF2-40B4-BE49-F238E27FC236}">
                <a16:creationId xmlns:a16="http://schemas.microsoft.com/office/drawing/2014/main" id="{92DDC5E5-318B-8E56-9DD2-33ABE2E3EFA3}"/>
              </a:ext>
            </a:extLst>
          </p:cNvPr>
          <p:cNvSpPr/>
          <p:nvPr/>
        </p:nvSpPr>
        <p:spPr>
          <a:xfrm>
            <a:off x="1480796" y="464299"/>
            <a:ext cx="63624" cy="22440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6" name="TextBox 5">
            <a:extLst>
              <a:ext uri="{FF2B5EF4-FFF2-40B4-BE49-F238E27FC236}">
                <a16:creationId xmlns:a16="http://schemas.microsoft.com/office/drawing/2014/main" id="{B6EDE6B4-987A-C861-2E99-CFAD445F4783}"/>
              </a:ext>
            </a:extLst>
          </p:cNvPr>
          <p:cNvSpPr txBox="1"/>
          <p:nvPr/>
        </p:nvSpPr>
        <p:spPr>
          <a:xfrm>
            <a:off x="1609736" y="136525"/>
            <a:ext cx="7374466" cy="1323439"/>
          </a:xfrm>
          <a:prstGeom prst="rect">
            <a:avLst/>
          </a:prstGeom>
          <a:noFill/>
        </p:spPr>
        <p:txBody>
          <a:bodyPr wrap="square">
            <a:spAutoFit/>
          </a:bodyPr>
          <a:lstStyle/>
          <a:p>
            <a:r>
              <a:rPr lang="en-GB" altLang="zh-CN" sz="40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rPr>
              <a:t>Collection of Bitcoin addresses</a:t>
            </a:r>
            <a:endParaRPr lang="zh-TW" altLang="en-US" sz="4000" b="1" dirty="0">
              <a:solidFill>
                <a:schemeClr val="accent1">
                  <a:lumMod val="75000"/>
                </a:schemeClr>
              </a:solidFill>
              <a:latin typeface="Times New Roman" panose="02020603050405020304" pitchFamily="18" charset="0"/>
              <a:cs typeface="Times New Roman" panose="02020603050405020304" pitchFamily="18" charset="0"/>
            </a:endParaRPr>
          </a:p>
          <a:p>
            <a:endParaRPr lang="zh-CN" altLang="en-US" sz="40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endParaRPr>
          </a:p>
        </p:txBody>
      </p:sp>
      <p:pic>
        <p:nvPicPr>
          <p:cNvPr id="13" name="图片 10">
            <a:extLst>
              <a:ext uri="{FF2B5EF4-FFF2-40B4-BE49-F238E27FC236}">
                <a16:creationId xmlns:a16="http://schemas.microsoft.com/office/drawing/2014/main" id="{9429ACF1-A83E-A79B-951B-D5E73E9DA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19" y="880494"/>
            <a:ext cx="5684085" cy="5152372"/>
          </a:xfrm>
          <a:prstGeom prst="rect">
            <a:avLst/>
          </a:prstGeom>
          <a:ln>
            <a:solidFill>
              <a:srgbClr val="7030A0"/>
            </a:solidFill>
          </a:ln>
          <a:effectLst>
            <a:softEdge rad="12700"/>
          </a:effectLst>
        </p:spPr>
      </p:pic>
      <p:pic>
        <p:nvPicPr>
          <p:cNvPr id="14" name="Picture 4" descr="Reddit - Apps on Google Play">
            <a:extLst>
              <a:ext uri="{FF2B5EF4-FFF2-40B4-BE49-F238E27FC236}">
                <a16:creationId xmlns:a16="http://schemas.microsoft.com/office/drawing/2014/main" id="{7099A387-08A1-3F12-AB57-3AA6FC5851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09" t="20095" r="56829" b="21318"/>
          <a:stretch/>
        </p:blipFill>
        <p:spPr bwMode="auto">
          <a:xfrm>
            <a:off x="635732" y="1558652"/>
            <a:ext cx="401999" cy="3308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Bitcointalk Merit Winning Methods &amp; Proposals -3-">
            <a:extLst>
              <a:ext uri="{FF2B5EF4-FFF2-40B4-BE49-F238E27FC236}">
                <a16:creationId xmlns:a16="http://schemas.microsoft.com/office/drawing/2014/main" id="{D7C885F5-754C-91CE-C90C-FFA2BBB51A4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6846" b="15138"/>
          <a:stretch/>
        </p:blipFill>
        <p:spPr bwMode="auto">
          <a:xfrm>
            <a:off x="1134429" y="1509211"/>
            <a:ext cx="328993" cy="4296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Check Bitcoin Address for mentions and abuses">
            <a:extLst>
              <a:ext uri="{FF2B5EF4-FFF2-40B4-BE49-F238E27FC236}">
                <a16:creationId xmlns:a16="http://schemas.microsoft.com/office/drawing/2014/main" id="{9E60D5F7-488D-1540-DF42-CE339EF5D67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67247"/>
          <a:stretch/>
        </p:blipFill>
        <p:spPr bwMode="auto">
          <a:xfrm>
            <a:off x="3300168" y="1271414"/>
            <a:ext cx="212228" cy="2024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表格 8">
            <a:extLst>
              <a:ext uri="{FF2B5EF4-FFF2-40B4-BE49-F238E27FC236}">
                <a16:creationId xmlns:a16="http://schemas.microsoft.com/office/drawing/2014/main" id="{54FF7709-E8CB-4165-0C5E-00BFA9C9D11C}"/>
              </a:ext>
            </a:extLst>
          </p:cNvPr>
          <p:cNvGraphicFramePr>
            <a:graphicFrameLocks noGrp="1"/>
          </p:cNvGraphicFramePr>
          <p:nvPr>
            <p:extLst>
              <p:ext uri="{D42A27DB-BD31-4B8C-83A1-F6EECF244321}">
                <p14:modId xmlns:p14="http://schemas.microsoft.com/office/powerpoint/2010/main" val="3598059185"/>
              </p:ext>
            </p:extLst>
          </p:nvPr>
        </p:nvGraphicFramePr>
        <p:xfrm>
          <a:off x="337447" y="5853810"/>
          <a:ext cx="4645788" cy="1004190"/>
        </p:xfrm>
        <a:graphic>
          <a:graphicData uri="http://schemas.openxmlformats.org/drawingml/2006/table">
            <a:tbl>
              <a:tblPr firstRow="1" firstCol="1" bandRow="1"/>
              <a:tblGrid>
                <a:gridCol w="1390377">
                  <a:extLst>
                    <a:ext uri="{9D8B030D-6E8A-4147-A177-3AD203B41FA5}">
                      <a16:colId xmlns:a16="http://schemas.microsoft.com/office/drawing/2014/main" val="3830088599"/>
                    </a:ext>
                  </a:extLst>
                </a:gridCol>
                <a:gridCol w="3255411">
                  <a:extLst>
                    <a:ext uri="{9D8B030D-6E8A-4147-A177-3AD203B41FA5}">
                      <a16:colId xmlns:a16="http://schemas.microsoft.com/office/drawing/2014/main" val="3046764160"/>
                    </a:ext>
                  </a:extLst>
                </a:gridCol>
              </a:tblGrid>
              <a:tr h="193048">
                <a:tc>
                  <a:txBody>
                    <a:bodyPr/>
                    <a:lstStyle/>
                    <a:p>
                      <a:pPr algn="ctr"/>
                      <a:r>
                        <a:rPr lang="en-US" sz="1200" b="1" kern="100" dirty="0">
                          <a:effectLst/>
                          <a:latin typeface="Arial" panose="020B0604020202020204" pitchFamily="34" charset="0"/>
                          <a:ea typeface="等线" panose="02010600030101010101" pitchFamily="2" charset="-122"/>
                          <a:cs typeface="Times New Roman" panose="02020603050405020304" pitchFamily="18" charset="0"/>
                        </a:rPr>
                        <a:t>Types</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r>
                        <a:rPr lang="en-US" sz="1200" b="1" kern="100" dirty="0">
                          <a:effectLst/>
                          <a:latin typeface="Arial" panose="020B0604020202020204" pitchFamily="34" charset="0"/>
                          <a:ea typeface="等线" panose="02010600030101010101" pitchFamily="2" charset="-122"/>
                          <a:cs typeface="Times New Roman" panose="02020603050405020304" pitchFamily="18" charset="0"/>
                        </a:rPr>
                        <a:t>Bitcoin address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990626671"/>
                  </a:ext>
                </a:extLst>
              </a:tr>
              <a:tr h="212693">
                <a:tc>
                  <a:txBody>
                    <a:bodyPr/>
                    <a:lstStyle/>
                    <a:p>
                      <a:pPr algn="ctr"/>
                      <a:r>
                        <a:rPr lang="en-US" sz="1200" kern="100" dirty="0">
                          <a:effectLst/>
                          <a:latin typeface="Arial" panose="020B0604020202020204" pitchFamily="34" charset="0"/>
                          <a:ea typeface="等线" panose="02010600030101010101" pitchFamily="2" charset="-122"/>
                          <a:cs typeface="Times New Roman" panose="02020603050405020304" pitchFamily="18" charset="0"/>
                        </a:rPr>
                        <a:t>Ponzi Scheme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r>
                        <a:rPr lang="en-US" sz="1200" kern="100" dirty="0">
                          <a:effectLst/>
                          <a:latin typeface="Arial" panose="020B0604020202020204" pitchFamily="34" charset="0"/>
                          <a:ea typeface="等线" panose="02010600030101010101" pitchFamily="2" charset="-122"/>
                          <a:cs typeface="Times New Roman" panose="02020603050405020304" pitchFamily="18" charset="0"/>
                        </a:rPr>
                        <a:t>19g9exzmtJ2sQbBBB3x2PiY9pReVCm8HqA</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4073701091"/>
                  </a:ext>
                </a:extLst>
              </a:tr>
              <a:tr h="193048">
                <a:tc>
                  <a:txBody>
                    <a:bodyPr/>
                    <a:lstStyle/>
                    <a:p>
                      <a:pPr algn="ctr"/>
                      <a:r>
                        <a:rPr lang="en-US" sz="1200" kern="100" dirty="0">
                          <a:effectLst/>
                          <a:latin typeface="Arial" panose="020B0604020202020204" pitchFamily="34" charset="0"/>
                          <a:ea typeface="等线" panose="02010600030101010101" pitchFamily="2" charset="-122"/>
                          <a:cs typeface="Times New Roman" panose="02020603050405020304" pitchFamily="18" charset="0"/>
                        </a:rPr>
                        <a:t>Other Scam</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r>
                        <a:rPr lang="en-US" sz="1200" kern="100" dirty="0">
                          <a:effectLst/>
                          <a:latin typeface="Arial" panose="020B0604020202020204" pitchFamily="34" charset="0"/>
                          <a:ea typeface="等线" panose="02010600030101010101" pitchFamily="2" charset="-122"/>
                          <a:cs typeface="Times New Roman" panose="02020603050405020304" pitchFamily="18" charset="0"/>
                        </a:rPr>
                        <a:t>1CamL5swGf1sVCkzuya6TyE1KXAT3xmdxZ</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842937133"/>
                  </a:ext>
                </a:extLst>
              </a:tr>
              <a:tr h="193048">
                <a:tc>
                  <a:txBody>
                    <a:bodyPr/>
                    <a:lstStyle/>
                    <a:p>
                      <a:pPr algn="ctr"/>
                      <a:r>
                        <a:rPr lang="en-US" sz="1200" kern="100" dirty="0">
                          <a:effectLst/>
                          <a:latin typeface="Arial" panose="020B0604020202020204" pitchFamily="34" charset="0"/>
                          <a:ea typeface="等线" panose="02010600030101010101" pitchFamily="2" charset="-122"/>
                          <a:cs typeface="Times New Roman" panose="02020603050405020304" pitchFamily="18" charset="0"/>
                        </a:rPr>
                        <a:t>Non-Scam</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r>
                        <a:rPr lang="en-US" sz="1200" kern="100" dirty="0">
                          <a:effectLst/>
                          <a:latin typeface="Arial" panose="020B0604020202020204" pitchFamily="34" charset="0"/>
                          <a:ea typeface="等线" panose="02010600030101010101" pitchFamily="2" charset="-122"/>
                          <a:cs typeface="Times New Roman" panose="02020603050405020304" pitchFamily="18" charset="0"/>
                        </a:rPr>
                        <a:t>1AfSRAGjxx5azGtCgboxnAP1F6pB95VALW</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3857539"/>
                  </a:ext>
                </a:extLst>
              </a:tr>
              <a:tr h="212353">
                <a:tc>
                  <a:txBody>
                    <a:bodyPr/>
                    <a:lstStyle/>
                    <a:p>
                      <a:pPr algn="ctr"/>
                      <a:r>
                        <a:rPr lang="en-US" sz="1200" kern="100" dirty="0">
                          <a:effectLst/>
                          <a:latin typeface="Arial" panose="020B0604020202020204" pitchFamily="34" charset="0"/>
                          <a:ea typeface="等线" panose="02010600030101010101" pitchFamily="2" charset="-122"/>
                          <a:cs typeface="Times New Roman" panose="02020603050405020304" pitchFamily="18" charset="0"/>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r>
                        <a:rPr lang="en-US" sz="1200" kern="100" dirty="0">
                          <a:effectLst/>
                          <a:latin typeface="Arial" panose="020B0604020202020204" pitchFamily="34" charset="0"/>
                          <a:ea typeface="等线" panose="02010600030101010101" pitchFamily="2" charset="-122"/>
                          <a:cs typeface="Times New Roman" panose="02020603050405020304" pitchFamily="18" charset="0"/>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532097533"/>
                  </a:ext>
                </a:extLst>
              </a:tr>
            </a:tbl>
          </a:graphicData>
        </a:graphic>
      </p:graphicFrame>
      <p:sp>
        <p:nvSpPr>
          <p:cNvPr id="22" name="TextBox 21">
            <a:extLst>
              <a:ext uri="{FF2B5EF4-FFF2-40B4-BE49-F238E27FC236}">
                <a16:creationId xmlns:a16="http://schemas.microsoft.com/office/drawing/2014/main" id="{5E30903E-C708-E03D-EFEE-70CA7E4AB886}"/>
              </a:ext>
            </a:extLst>
          </p:cNvPr>
          <p:cNvSpPr txBox="1"/>
          <p:nvPr/>
        </p:nvSpPr>
        <p:spPr>
          <a:xfrm>
            <a:off x="5178494" y="1271414"/>
            <a:ext cx="7002223" cy="4465838"/>
          </a:xfrm>
          <a:prstGeom prst="rect">
            <a:avLst/>
          </a:prstGeom>
          <a:noFill/>
        </p:spPr>
        <p:txBody>
          <a:bodyPr wrap="square">
            <a:spAutoFit/>
          </a:bodyPr>
          <a:lstStyle/>
          <a:p>
            <a:pPr marL="800100" lvl="1" indent="-342900">
              <a:lnSpc>
                <a:spcPct val="90000"/>
              </a:lnSpc>
              <a:spcBef>
                <a:spcPts val="500"/>
              </a:spcBef>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The two largest Bitcoin communities Reddit and Bitcointalk.org contain addresses that conduct Bitcoin transactions.</a:t>
            </a:r>
          </a:p>
          <a:p>
            <a:pPr marL="800100" lvl="1" indent="-342900">
              <a:lnSpc>
                <a:spcPct val="90000"/>
              </a:lnSpc>
              <a:spcBef>
                <a:spcPts val="500"/>
              </a:spcBef>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800100" lvl="1" indent="-342900">
              <a:lnSpc>
                <a:spcPct val="90000"/>
              </a:lnSpc>
              <a:spcBef>
                <a:spcPts val="500"/>
              </a:spcBef>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We focus on investigating advertisements related to High-Yield Investment Programs (HYIPs).</a:t>
            </a:r>
          </a:p>
          <a:p>
            <a:pPr marL="800100" lvl="1" indent="-342900">
              <a:lnSpc>
                <a:spcPct val="90000"/>
              </a:lnSpc>
              <a:spcBef>
                <a:spcPts val="500"/>
              </a:spcBef>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800100" lvl="1" indent="-342900">
              <a:lnSpc>
                <a:spcPct val="90000"/>
              </a:lnSpc>
              <a:spcBef>
                <a:spcPts val="500"/>
              </a:spcBef>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Bitcoin Abuse Database website report addresses related to cyber scams.</a:t>
            </a:r>
          </a:p>
          <a:p>
            <a:pPr marL="800100" lvl="1" indent="-342900">
              <a:lnSpc>
                <a:spcPct val="90000"/>
              </a:lnSpc>
              <a:spcBef>
                <a:spcPts val="500"/>
              </a:spcBef>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800100" lvl="1" indent="-342900">
              <a:lnSpc>
                <a:spcPct val="90000"/>
              </a:lnSpc>
              <a:spcBef>
                <a:spcPts val="500"/>
              </a:spcBef>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Other existing relevant papers also provide publicly available data.</a:t>
            </a:r>
          </a:p>
        </p:txBody>
      </p:sp>
      <p:cxnSp>
        <p:nvCxnSpPr>
          <p:cNvPr id="27" name="Connector: Curved 26">
            <a:extLst>
              <a:ext uri="{FF2B5EF4-FFF2-40B4-BE49-F238E27FC236}">
                <a16:creationId xmlns:a16="http://schemas.microsoft.com/office/drawing/2014/main" id="{8827096F-35F2-0DF1-E2E0-AF09964617A1}"/>
              </a:ext>
            </a:extLst>
          </p:cNvPr>
          <p:cNvCxnSpPr>
            <a:endCxn id="17" idx="3"/>
          </p:cNvCxnSpPr>
          <p:nvPr/>
        </p:nvCxnSpPr>
        <p:spPr>
          <a:xfrm rot="16200000" flipH="1">
            <a:off x="2189335" y="3562004"/>
            <a:ext cx="4253287" cy="1334513"/>
          </a:xfrm>
          <a:prstGeom prst="curvedConnector4">
            <a:avLst>
              <a:gd name="adj1" fmla="val 1727"/>
              <a:gd name="adj2" fmla="val 117130"/>
            </a:avLst>
          </a:prstGeom>
          <a:ln w="28575">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62177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0C3E0B-DD81-DAA8-32E8-858FB06E11E6}"/>
              </a:ext>
            </a:extLst>
          </p:cNvPr>
          <p:cNvSpPr>
            <a:spLocks noGrp="1"/>
          </p:cNvSpPr>
          <p:nvPr>
            <p:ph type="sldNum" sz="quarter" idx="12"/>
          </p:nvPr>
        </p:nvSpPr>
        <p:spPr/>
        <p:txBody>
          <a:bodyPr/>
          <a:lstStyle/>
          <a:p>
            <a:fld id="{3CF3424F-304B-471D-A5FE-C3E71F928832}" type="slidenum">
              <a:rPr lang="zh-CN" altLang="en-US" smtClean="0"/>
              <a:t>12</a:t>
            </a:fld>
            <a:endParaRPr lang="zh-CN" altLang="en-US"/>
          </a:p>
        </p:txBody>
      </p:sp>
      <p:sp>
        <p:nvSpPr>
          <p:cNvPr id="3" name="矩形 23">
            <a:extLst>
              <a:ext uri="{FF2B5EF4-FFF2-40B4-BE49-F238E27FC236}">
                <a16:creationId xmlns:a16="http://schemas.microsoft.com/office/drawing/2014/main" id="{E6F27A31-2C94-C5B1-BA5B-66271186579F}"/>
              </a:ext>
            </a:extLst>
          </p:cNvPr>
          <p:cNvSpPr/>
          <p:nvPr/>
        </p:nvSpPr>
        <p:spPr>
          <a:xfrm>
            <a:off x="0" y="260648"/>
            <a:ext cx="1271464" cy="4320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造字工房悦黑体验版常规体" pitchFamily="50" charset="-122"/>
              </a:rPr>
              <a:t>Part 3.2</a:t>
            </a:r>
            <a:endParaRPr lang="zh-CN" altLang="en-US" dirty="0">
              <a:ea typeface="造字工房悦黑体验版常规体" pitchFamily="50" charset="-122"/>
            </a:endParaRPr>
          </a:p>
        </p:txBody>
      </p:sp>
      <p:sp>
        <p:nvSpPr>
          <p:cNvPr id="4" name="矩形 24">
            <a:extLst>
              <a:ext uri="{FF2B5EF4-FFF2-40B4-BE49-F238E27FC236}">
                <a16:creationId xmlns:a16="http://schemas.microsoft.com/office/drawing/2014/main" id="{AB2E7671-3E80-E175-29D1-762A4A773326}"/>
              </a:ext>
            </a:extLst>
          </p:cNvPr>
          <p:cNvSpPr/>
          <p:nvPr/>
        </p:nvSpPr>
        <p:spPr>
          <a:xfrm>
            <a:off x="1343472" y="260648"/>
            <a:ext cx="72008" cy="4320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5" name="矩形 25">
            <a:extLst>
              <a:ext uri="{FF2B5EF4-FFF2-40B4-BE49-F238E27FC236}">
                <a16:creationId xmlns:a16="http://schemas.microsoft.com/office/drawing/2014/main" id="{92DDC5E5-318B-8E56-9DD2-33ABE2E3EFA3}"/>
              </a:ext>
            </a:extLst>
          </p:cNvPr>
          <p:cNvSpPr/>
          <p:nvPr/>
        </p:nvSpPr>
        <p:spPr>
          <a:xfrm>
            <a:off x="1480796" y="464299"/>
            <a:ext cx="63624" cy="22440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6" name="TextBox 5">
            <a:extLst>
              <a:ext uri="{FF2B5EF4-FFF2-40B4-BE49-F238E27FC236}">
                <a16:creationId xmlns:a16="http://schemas.microsoft.com/office/drawing/2014/main" id="{B6EDE6B4-987A-C861-2E99-CFAD445F4783}"/>
              </a:ext>
            </a:extLst>
          </p:cNvPr>
          <p:cNvSpPr txBox="1"/>
          <p:nvPr/>
        </p:nvSpPr>
        <p:spPr>
          <a:xfrm>
            <a:off x="1689635" y="107598"/>
            <a:ext cx="10233076" cy="1323439"/>
          </a:xfrm>
          <a:prstGeom prst="rect">
            <a:avLst/>
          </a:prstGeom>
          <a:noFill/>
        </p:spPr>
        <p:txBody>
          <a:bodyPr wrap="square">
            <a:spAutoFit/>
          </a:bodyPr>
          <a:lstStyle/>
          <a:p>
            <a:r>
              <a:rPr lang="en-GB" altLang="zh-CN" sz="40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rPr>
              <a:t>Dataset Construction</a:t>
            </a:r>
            <a:endParaRPr lang="zh-TW" altLang="en-US" sz="4000" b="1" dirty="0">
              <a:solidFill>
                <a:schemeClr val="accent1">
                  <a:lumMod val="75000"/>
                </a:schemeClr>
              </a:solidFill>
              <a:latin typeface="Times New Roman" panose="02020603050405020304" pitchFamily="18" charset="0"/>
              <a:cs typeface="Times New Roman" panose="02020603050405020304" pitchFamily="18" charset="0"/>
            </a:endParaRPr>
          </a:p>
          <a:p>
            <a:endParaRPr lang="zh-CN" altLang="en-US" sz="40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endParaRPr>
          </a:p>
        </p:txBody>
      </p:sp>
      <p:pic>
        <p:nvPicPr>
          <p:cNvPr id="13" name="图片 10">
            <a:extLst>
              <a:ext uri="{FF2B5EF4-FFF2-40B4-BE49-F238E27FC236}">
                <a16:creationId xmlns:a16="http://schemas.microsoft.com/office/drawing/2014/main" id="{9429ACF1-A83E-A79B-951B-D5E73E9DA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19" y="880494"/>
            <a:ext cx="5684085" cy="5152372"/>
          </a:xfrm>
          <a:prstGeom prst="rect">
            <a:avLst/>
          </a:prstGeom>
          <a:ln>
            <a:solidFill>
              <a:srgbClr val="7030A0"/>
            </a:solidFill>
          </a:ln>
          <a:effectLst>
            <a:softEdge rad="12700"/>
          </a:effectLst>
        </p:spPr>
      </p:pic>
      <p:pic>
        <p:nvPicPr>
          <p:cNvPr id="14" name="Picture 4" descr="Reddit - Apps on Google Play">
            <a:extLst>
              <a:ext uri="{FF2B5EF4-FFF2-40B4-BE49-F238E27FC236}">
                <a16:creationId xmlns:a16="http://schemas.microsoft.com/office/drawing/2014/main" id="{7099A387-08A1-3F12-AB57-3AA6FC5851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09" t="20095" r="56829" b="21318"/>
          <a:stretch/>
        </p:blipFill>
        <p:spPr bwMode="auto">
          <a:xfrm>
            <a:off x="635732" y="1558652"/>
            <a:ext cx="401999" cy="3308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Bitcointalk Merit Winning Methods &amp; Proposals -3-">
            <a:extLst>
              <a:ext uri="{FF2B5EF4-FFF2-40B4-BE49-F238E27FC236}">
                <a16:creationId xmlns:a16="http://schemas.microsoft.com/office/drawing/2014/main" id="{D7C885F5-754C-91CE-C90C-FFA2BBB51A4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6846" b="15138"/>
          <a:stretch/>
        </p:blipFill>
        <p:spPr bwMode="auto">
          <a:xfrm>
            <a:off x="1134429" y="1509211"/>
            <a:ext cx="328993" cy="4296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Check Bitcoin Address for mentions and abuses">
            <a:extLst>
              <a:ext uri="{FF2B5EF4-FFF2-40B4-BE49-F238E27FC236}">
                <a16:creationId xmlns:a16="http://schemas.microsoft.com/office/drawing/2014/main" id="{9E60D5F7-488D-1540-DF42-CE339EF5D67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67247"/>
          <a:stretch/>
        </p:blipFill>
        <p:spPr bwMode="auto">
          <a:xfrm>
            <a:off x="3300168" y="1271414"/>
            <a:ext cx="212228" cy="2024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表格 8">
            <a:extLst>
              <a:ext uri="{FF2B5EF4-FFF2-40B4-BE49-F238E27FC236}">
                <a16:creationId xmlns:a16="http://schemas.microsoft.com/office/drawing/2014/main" id="{54FF7709-E8CB-4165-0C5E-00BFA9C9D11C}"/>
              </a:ext>
            </a:extLst>
          </p:cNvPr>
          <p:cNvGraphicFramePr>
            <a:graphicFrameLocks noGrp="1"/>
          </p:cNvGraphicFramePr>
          <p:nvPr/>
        </p:nvGraphicFramePr>
        <p:xfrm>
          <a:off x="337447" y="5853810"/>
          <a:ext cx="4645788" cy="1004190"/>
        </p:xfrm>
        <a:graphic>
          <a:graphicData uri="http://schemas.openxmlformats.org/drawingml/2006/table">
            <a:tbl>
              <a:tblPr firstRow="1" firstCol="1" bandRow="1"/>
              <a:tblGrid>
                <a:gridCol w="1390377">
                  <a:extLst>
                    <a:ext uri="{9D8B030D-6E8A-4147-A177-3AD203B41FA5}">
                      <a16:colId xmlns:a16="http://schemas.microsoft.com/office/drawing/2014/main" val="3830088599"/>
                    </a:ext>
                  </a:extLst>
                </a:gridCol>
                <a:gridCol w="3255411">
                  <a:extLst>
                    <a:ext uri="{9D8B030D-6E8A-4147-A177-3AD203B41FA5}">
                      <a16:colId xmlns:a16="http://schemas.microsoft.com/office/drawing/2014/main" val="3046764160"/>
                    </a:ext>
                  </a:extLst>
                </a:gridCol>
              </a:tblGrid>
              <a:tr h="193048">
                <a:tc>
                  <a:txBody>
                    <a:bodyPr/>
                    <a:lstStyle/>
                    <a:p>
                      <a:pPr algn="ctr"/>
                      <a:r>
                        <a:rPr lang="en-US" sz="1200" b="1" kern="100" dirty="0">
                          <a:effectLst/>
                          <a:latin typeface="Arial" panose="020B0604020202020204" pitchFamily="34" charset="0"/>
                          <a:ea typeface="等线" panose="02010600030101010101" pitchFamily="2" charset="-122"/>
                          <a:cs typeface="Times New Roman" panose="02020603050405020304" pitchFamily="18" charset="0"/>
                        </a:rPr>
                        <a:t>Types</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r>
                        <a:rPr lang="en-US" sz="1200" b="1" kern="100" dirty="0">
                          <a:effectLst/>
                          <a:latin typeface="Arial" panose="020B0604020202020204" pitchFamily="34" charset="0"/>
                          <a:ea typeface="等线" panose="02010600030101010101" pitchFamily="2" charset="-122"/>
                          <a:cs typeface="Times New Roman" panose="02020603050405020304" pitchFamily="18" charset="0"/>
                        </a:rPr>
                        <a:t>Bitcoin address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990626671"/>
                  </a:ext>
                </a:extLst>
              </a:tr>
              <a:tr h="212693">
                <a:tc>
                  <a:txBody>
                    <a:bodyPr/>
                    <a:lstStyle/>
                    <a:p>
                      <a:pPr algn="ctr"/>
                      <a:r>
                        <a:rPr lang="en-US" sz="1200" kern="100" dirty="0">
                          <a:effectLst/>
                          <a:latin typeface="Arial" panose="020B0604020202020204" pitchFamily="34" charset="0"/>
                          <a:ea typeface="等线" panose="02010600030101010101" pitchFamily="2" charset="-122"/>
                          <a:cs typeface="Times New Roman" panose="02020603050405020304" pitchFamily="18" charset="0"/>
                        </a:rPr>
                        <a:t>Ponzi Scheme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r>
                        <a:rPr lang="en-US" sz="1200" kern="100" dirty="0">
                          <a:effectLst/>
                          <a:latin typeface="Arial" panose="020B0604020202020204" pitchFamily="34" charset="0"/>
                          <a:ea typeface="等线" panose="02010600030101010101" pitchFamily="2" charset="-122"/>
                          <a:cs typeface="Times New Roman" panose="02020603050405020304" pitchFamily="18" charset="0"/>
                        </a:rPr>
                        <a:t>19g9exzmtJ2sQbBBB3x2PiY9pReVCm8HqA</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4073701091"/>
                  </a:ext>
                </a:extLst>
              </a:tr>
              <a:tr h="193048">
                <a:tc>
                  <a:txBody>
                    <a:bodyPr/>
                    <a:lstStyle/>
                    <a:p>
                      <a:pPr algn="ctr"/>
                      <a:r>
                        <a:rPr lang="en-US" sz="1200" kern="100" dirty="0">
                          <a:effectLst/>
                          <a:latin typeface="Arial" panose="020B0604020202020204" pitchFamily="34" charset="0"/>
                          <a:ea typeface="等线" panose="02010600030101010101" pitchFamily="2" charset="-122"/>
                          <a:cs typeface="Times New Roman" panose="02020603050405020304" pitchFamily="18" charset="0"/>
                        </a:rPr>
                        <a:t>Other Scam</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r>
                        <a:rPr lang="en-US" sz="1200" kern="100" dirty="0">
                          <a:effectLst/>
                          <a:latin typeface="Arial" panose="020B0604020202020204" pitchFamily="34" charset="0"/>
                          <a:ea typeface="等线" panose="02010600030101010101" pitchFamily="2" charset="-122"/>
                          <a:cs typeface="Times New Roman" panose="02020603050405020304" pitchFamily="18" charset="0"/>
                        </a:rPr>
                        <a:t>1CamL5swGf1sVCkzuya6TyE1KXAT3xmdxZ</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842937133"/>
                  </a:ext>
                </a:extLst>
              </a:tr>
              <a:tr h="193048">
                <a:tc>
                  <a:txBody>
                    <a:bodyPr/>
                    <a:lstStyle/>
                    <a:p>
                      <a:pPr algn="ctr"/>
                      <a:r>
                        <a:rPr lang="en-US" sz="1200" kern="100" dirty="0">
                          <a:effectLst/>
                          <a:latin typeface="Arial" panose="020B0604020202020204" pitchFamily="34" charset="0"/>
                          <a:ea typeface="等线" panose="02010600030101010101" pitchFamily="2" charset="-122"/>
                          <a:cs typeface="Times New Roman" panose="02020603050405020304" pitchFamily="18" charset="0"/>
                        </a:rPr>
                        <a:t>Non-Scam</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r>
                        <a:rPr lang="en-US" sz="1200" kern="100" dirty="0">
                          <a:effectLst/>
                          <a:latin typeface="Arial" panose="020B0604020202020204" pitchFamily="34" charset="0"/>
                          <a:ea typeface="等线" panose="02010600030101010101" pitchFamily="2" charset="-122"/>
                          <a:cs typeface="Times New Roman" panose="02020603050405020304" pitchFamily="18" charset="0"/>
                        </a:rPr>
                        <a:t>1AfSRAGjxx5azGtCgboxnAP1F6pB95VALW</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3857539"/>
                  </a:ext>
                </a:extLst>
              </a:tr>
              <a:tr h="212353">
                <a:tc>
                  <a:txBody>
                    <a:bodyPr/>
                    <a:lstStyle/>
                    <a:p>
                      <a:pPr algn="ctr"/>
                      <a:r>
                        <a:rPr lang="en-US" sz="1200" kern="100" dirty="0">
                          <a:effectLst/>
                          <a:latin typeface="Arial" panose="020B0604020202020204" pitchFamily="34" charset="0"/>
                          <a:ea typeface="等线" panose="02010600030101010101" pitchFamily="2" charset="-122"/>
                          <a:cs typeface="Times New Roman" panose="02020603050405020304" pitchFamily="18" charset="0"/>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r>
                        <a:rPr lang="en-US" sz="1200" kern="100" dirty="0">
                          <a:effectLst/>
                          <a:latin typeface="Arial" panose="020B0604020202020204" pitchFamily="34" charset="0"/>
                          <a:ea typeface="等线" panose="02010600030101010101" pitchFamily="2" charset="-122"/>
                          <a:cs typeface="Times New Roman" panose="02020603050405020304" pitchFamily="18" charset="0"/>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532097533"/>
                  </a:ext>
                </a:extLst>
              </a:tr>
            </a:tbl>
          </a:graphicData>
        </a:graphic>
      </p:graphicFrame>
      <p:cxnSp>
        <p:nvCxnSpPr>
          <p:cNvPr id="27" name="Connector: Curved 26">
            <a:extLst>
              <a:ext uri="{FF2B5EF4-FFF2-40B4-BE49-F238E27FC236}">
                <a16:creationId xmlns:a16="http://schemas.microsoft.com/office/drawing/2014/main" id="{8827096F-35F2-0DF1-E2E0-AF09964617A1}"/>
              </a:ext>
            </a:extLst>
          </p:cNvPr>
          <p:cNvCxnSpPr>
            <a:endCxn id="17" idx="3"/>
          </p:cNvCxnSpPr>
          <p:nvPr/>
        </p:nvCxnSpPr>
        <p:spPr>
          <a:xfrm rot="16200000" flipH="1">
            <a:off x="2189335" y="3562004"/>
            <a:ext cx="4253287" cy="1334513"/>
          </a:xfrm>
          <a:prstGeom prst="curvedConnector4">
            <a:avLst>
              <a:gd name="adj1" fmla="val 1727"/>
              <a:gd name="adj2" fmla="val 117130"/>
            </a:avLst>
          </a:prstGeom>
          <a:ln w="28575">
            <a:tailEnd type="triangle"/>
          </a:ln>
        </p:spPr>
        <p:style>
          <a:lnRef idx="3">
            <a:schemeClr val="dk1"/>
          </a:lnRef>
          <a:fillRef idx="0">
            <a:schemeClr val="dk1"/>
          </a:fillRef>
          <a:effectRef idx="2">
            <a:schemeClr val="dk1"/>
          </a:effectRef>
          <a:fontRef idx="minor">
            <a:schemeClr val="tx1"/>
          </a:fontRef>
        </p:style>
      </p:cxnSp>
      <p:sp>
        <p:nvSpPr>
          <p:cNvPr id="7" name="Content Placeholder 2">
            <a:extLst>
              <a:ext uri="{FF2B5EF4-FFF2-40B4-BE49-F238E27FC236}">
                <a16:creationId xmlns:a16="http://schemas.microsoft.com/office/drawing/2014/main" id="{3D5BBF1D-5FB5-2AE1-5FD1-E1A0C0FF11A3}"/>
              </a:ext>
            </a:extLst>
          </p:cNvPr>
          <p:cNvSpPr txBox="1">
            <a:spLocks/>
          </p:cNvSpPr>
          <p:nvPr/>
        </p:nvSpPr>
        <p:spPr>
          <a:xfrm>
            <a:off x="5183447" y="1889465"/>
            <a:ext cx="6739264" cy="470343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latin typeface="Times New Roman" panose="02020603050405020304" pitchFamily="18" charset="0"/>
                <a:cs typeface="Times New Roman" panose="02020603050405020304" pitchFamily="18" charset="0"/>
              </a:rPr>
              <a:t>Extract transaction data from Bitcoin addresses through Bitcoin APIs.</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Access transaction data by Blockchain APIs with web crawlers.</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Discard duplicate transactions or transactions containing no data.</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Standardize the characteristics when necessary.</a:t>
            </a:r>
          </a:p>
          <a:p>
            <a:pPr marL="457200" lvl="1" indent="0">
              <a:buNone/>
            </a:pPr>
            <a:endParaRPr lang="en-HK" dirty="0">
              <a:latin typeface="Times New Roman" panose="02020603050405020304" pitchFamily="18" charset="0"/>
              <a:cs typeface="Times New Roman" panose="02020603050405020304" pitchFamily="18" charset="0"/>
            </a:endParaRPr>
          </a:p>
          <a:p>
            <a:pPr lvl="1"/>
            <a:endParaRPr lang="en-HK" sz="1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381348-7885-0D68-80E5-C6F6A66B3A6F}"/>
              </a:ext>
            </a:extLst>
          </p:cNvPr>
          <p:cNvSpPr txBox="1"/>
          <p:nvPr/>
        </p:nvSpPr>
        <p:spPr>
          <a:xfrm>
            <a:off x="5776404" y="981996"/>
            <a:ext cx="6094520" cy="523220"/>
          </a:xfrm>
          <a:prstGeom prst="rect">
            <a:avLst/>
          </a:prstGeom>
          <a:noFill/>
        </p:spPr>
        <p:txBody>
          <a:bodyPr wrap="square">
            <a:spAutoFit/>
          </a:bodyPr>
          <a:lstStyle/>
          <a:p>
            <a:pPr marL="0" indent="0">
              <a:buNone/>
            </a:pPr>
            <a:r>
              <a:rPr lang="en-HK" altLang="zh-CN" sz="2800" b="1" dirty="0">
                <a:latin typeface="Times New Roman" panose="02020603050405020304" pitchFamily="18" charset="0"/>
                <a:ea typeface="方正宋刻本秀楷简体" panose="02000000000000000000" pitchFamily="2" charset="-122"/>
                <a:cs typeface="Times New Roman" panose="02020603050405020304" pitchFamily="18" charset="0"/>
              </a:rPr>
              <a:t>Data Extraction:</a:t>
            </a:r>
          </a:p>
        </p:txBody>
      </p:sp>
    </p:spTree>
    <p:extLst>
      <p:ext uri="{BB962C8B-B14F-4D97-AF65-F5344CB8AC3E}">
        <p14:creationId xmlns:p14="http://schemas.microsoft.com/office/powerpoint/2010/main" val="3869770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0C3E0B-DD81-DAA8-32E8-858FB06E11E6}"/>
              </a:ext>
            </a:extLst>
          </p:cNvPr>
          <p:cNvSpPr>
            <a:spLocks noGrp="1"/>
          </p:cNvSpPr>
          <p:nvPr>
            <p:ph type="sldNum" sz="quarter" idx="12"/>
          </p:nvPr>
        </p:nvSpPr>
        <p:spPr/>
        <p:txBody>
          <a:bodyPr/>
          <a:lstStyle/>
          <a:p>
            <a:fld id="{3CF3424F-304B-471D-A5FE-C3E71F928832}" type="slidenum">
              <a:rPr lang="zh-CN" altLang="en-US" smtClean="0"/>
              <a:t>13</a:t>
            </a:fld>
            <a:endParaRPr lang="zh-CN" altLang="en-US"/>
          </a:p>
        </p:txBody>
      </p:sp>
      <p:sp>
        <p:nvSpPr>
          <p:cNvPr id="3" name="矩形 23">
            <a:extLst>
              <a:ext uri="{FF2B5EF4-FFF2-40B4-BE49-F238E27FC236}">
                <a16:creationId xmlns:a16="http://schemas.microsoft.com/office/drawing/2014/main" id="{E6F27A31-2C94-C5B1-BA5B-66271186579F}"/>
              </a:ext>
            </a:extLst>
          </p:cNvPr>
          <p:cNvSpPr/>
          <p:nvPr/>
        </p:nvSpPr>
        <p:spPr>
          <a:xfrm>
            <a:off x="0" y="260648"/>
            <a:ext cx="1271464" cy="4320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造字工房悦黑体验版常规体" pitchFamily="50" charset="-122"/>
              </a:rPr>
              <a:t>Part 3.3</a:t>
            </a:r>
            <a:endParaRPr lang="zh-CN" altLang="en-US" dirty="0">
              <a:ea typeface="造字工房悦黑体验版常规体" pitchFamily="50" charset="-122"/>
            </a:endParaRPr>
          </a:p>
        </p:txBody>
      </p:sp>
      <p:sp>
        <p:nvSpPr>
          <p:cNvPr id="4" name="矩形 24">
            <a:extLst>
              <a:ext uri="{FF2B5EF4-FFF2-40B4-BE49-F238E27FC236}">
                <a16:creationId xmlns:a16="http://schemas.microsoft.com/office/drawing/2014/main" id="{AB2E7671-3E80-E175-29D1-762A4A773326}"/>
              </a:ext>
            </a:extLst>
          </p:cNvPr>
          <p:cNvSpPr/>
          <p:nvPr/>
        </p:nvSpPr>
        <p:spPr>
          <a:xfrm>
            <a:off x="1343472" y="260648"/>
            <a:ext cx="72008" cy="4320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5" name="矩形 25">
            <a:extLst>
              <a:ext uri="{FF2B5EF4-FFF2-40B4-BE49-F238E27FC236}">
                <a16:creationId xmlns:a16="http://schemas.microsoft.com/office/drawing/2014/main" id="{92DDC5E5-318B-8E56-9DD2-33ABE2E3EFA3}"/>
              </a:ext>
            </a:extLst>
          </p:cNvPr>
          <p:cNvSpPr/>
          <p:nvPr/>
        </p:nvSpPr>
        <p:spPr>
          <a:xfrm>
            <a:off x="1480796" y="464299"/>
            <a:ext cx="63624" cy="22440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6" name="TextBox 5">
            <a:extLst>
              <a:ext uri="{FF2B5EF4-FFF2-40B4-BE49-F238E27FC236}">
                <a16:creationId xmlns:a16="http://schemas.microsoft.com/office/drawing/2014/main" id="{B6EDE6B4-987A-C861-2E99-CFAD445F4783}"/>
              </a:ext>
            </a:extLst>
          </p:cNvPr>
          <p:cNvSpPr txBox="1"/>
          <p:nvPr/>
        </p:nvSpPr>
        <p:spPr>
          <a:xfrm>
            <a:off x="1609736" y="98801"/>
            <a:ext cx="10233076" cy="1323439"/>
          </a:xfrm>
          <a:prstGeom prst="rect">
            <a:avLst/>
          </a:prstGeom>
          <a:noFill/>
        </p:spPr>
        <p:txBody>
          <a:bodyPr wrap="square">
            <a:spAutoFit/>
          </a:bodyPr>
          <a:lstStyle/>
          <a:p>
            <a:r>
              <a:rPr lang="en-GB" altLang="zh-CN" sz="40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rPr>
              <a:t>Dataset Construction</a:t>
            </a:r>
            <a:endParaRPr lang="zh-TW" altLang="en-US" sz="4000" b="1" dirty="0">
              <a:solidFill>
                <a:schemeClr val="accent1">
                  <a:lumMod val="75000"/>
                </a:schemeClr>
              </a:solidFill>
              <a:latin typeface="Times New Roman" panose="02020603050405020304" pitchFamily="18" charset="0"/>
              <a:cs typeface="Times New Roman" panose="02020603050405020304" pitchFamily="18" charset="0"/>
            </a:endParaRPr>
          </a:p>
          <a:p>
            <a:endParaRPr lang="zh-CN" altLang="en-US" sz="40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endParaRPr>
          </a:p>
        </p:txBody>
      </p:sp>
      <p:pic>
        <p:nvPicPr>
          <p:cNvPr id="13" name="图片 10">
            <a:extLst>
              <a:ext uri="{FF2B5EF4-FFF2-40B4-BE49-F238E27FC236}">
                <a16:creationId xmlns:a16="http://schemas.microsoft.com/office/drawing/2014/main" id="{9429ACF1-A83E-A79B-951B-D5E73E9DA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19" y="880494"/>
            <a:ext cx="5684085" cy="5152372"/>
          </a:xfrm>
          <a:prstGeom prst="rect">
            <a:avLst/>
          </a:prstGeom>
          <a:ln>
            <a:solidFill>
              <a:srgbClr val="7030A0"/>
            </a:solidFill>
          </a:ln>
          <a:effectLst>
            <a:softEdge rad="12700"/>
          </a:effectLst>
        </p:spPr>
      </p:pic>
      <p:pic>
        <p:nvPicPr>
          <p:cNvPr id="14" name="Picture 4" descr="Reddit - Apps on Google Play">
            <a:extLst>
              <a:ext uri="{FF2B5EF4-FFF2-40B4-BE49-F238E27FC236}">
                <a16:creationId xmlns:a16="http://schemas.microsoft.com/office/drawing/2014/main" id="{7099A387-08A1-3F12-AB57-3AA6FC5851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09" t="20095" r="56829" b="21318"/>
          <a:stretch/>
        </p:blipFill>
        <p:spPr bwMode="auto">
          <a:xfrm>
            <a:off x="635732" y="1558652"/>
            <a:ext cx="401999" cy="3308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Bitcointalk Merit Winning Methods &amp; Proposals -3-">
            <a:extLst>
              <a:ext uri="{FF2B5EF4-FFF2-40B4-BE49-F238E27FC236}">
                <a16:creationId xmlns:a16="http://schemas.microsoft.com/office/drawing/2014/main" id="{D7C885F5-754C-91CE-C90C-FFA2BBB51A4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6846" b="15138"/>
          <a:stretch/>
        </p:blipFill>
        <p:spPr bwMode="auto">
          <a:xfrm>
            <a:off x="1134429" y="1509211"/>
            <a:ext cx="328993" cy="4296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Check Bitcoin Address for mentions and abuses">
            <a:extLst>
              <a:ext uri="{FF2B5EF4-FFF2-40B4-BE49-F238E27FC236}">
                <a16:creationId xmlns:a16="http://schemas.microsoft.com/office/drawing/2014/main" id="{9E60D5F7-488D-1540-DF42-CE339EF5D67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67247"/>
          <a:stretch/>
        </p:blipFill>
        <p:spPr bwMode="auto">
          <a:xfrm>
            <a:off x="3300168" y="1271414"/>
            <a:ext cx="212228" cy="2024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表格 8">
            <a:extLst>
              <a:ext uri="{FF2B5EF4-FFF2-40B4-BE49-F238E27FC236}">
                <a16:creationId xmlns:a16="http://schemas.microsoft.com/office/drawing/2014/main" id="{54FF7709-E8CB-4165-0C5E-00BFA9C9D11C}"/>
              </a:ext>
            </a:extLst>
          </p:cNvPr>
          <p:cNvGraphicFramePr>
            <a:graphicFrameLocks noGrp="1"/>
          </p:cNvGraphicFramePr>
          <p:nvPr/>
        </p:nvGraphicFramePr>
        <p:xfrm>
          <a:off x="337447" y="5853810"/>
          <a:ext cx="4645788" cy="1004190"/>
        </p:xfrm>
        <a:graphic>
          <a:graphicData uri="http://schemas.openxmlformats.org/drawingml/2006/table">
            <a:tbl>
              <a:tblPr firstRow="1" firstCol="1" bandRow="1"/>
              <a:tblGrid>
                <a:gridCol w="1390377">
                  <a:extLst>
                    <a:ext uri="{9D8B030D-6E8A-4147-A177-3AD203B41FA5}">
                      <a16:colId xmlns:a16="http://schemas.microsoft.com/office/drawing/2014/main" val="3830088599"/>
                    </a:ext>
                  </a:extLst>
                </a:gridCol>
                <a:gridCol w="3255411">
                  <a:extLst>
                    <a:ext uri="{9D8B030D-6E8A-4147-A177-3AD203B41FA5}">
                      <a16:colId xmlns:a16="http://schemas.microsoft.com/office/drawing/2014/main" val="3046764160"/>
                    </a:ext>
                  </a:extLst>
                </a:gridCol>
              </a:tblGrid>
              <a:tr h="193048">
                <a:tc>
                  <a:txBody>
                    <a:bodyPr/>
                    <a:lstStyle/>
                    <a:p>
                      <a:pPr algn="ctr"/>
                      <a:r>
                        <a:rPr lang="en-US" sz="1200" b="1" kern="100" dirty="0">
                          <a:effectLst/>
                          <a:latin typeface="Arial" panose="020B0604020202020204" pitchFamily="34" charset="0"/>
                          <a:ea typeface="等线" panose="02010600030101010101" pitchFamily="2" charset="-122"/>
                          <a:cs typeface="Times New Roman" panose="02020603050405020304" pitchFamily="18" charset="0"/>
                        </a:rPr>
                        <a:t>Types</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r>
                        <a:rPr lang="en-US" sz="1200" b="1" kern="100" dirty="0">
                          <a:effectLst/>
                          <a:latin typeface="Arial" panose="020B0604020202020204" pitchFamily="34" charset="0"/>
                          <a:ea typeface="等线" panose="02010600030101010101" pitchFamily="2" charset="-122"/>
                          <a:cs typeface="Times New Roman" panose="02020603050405020304" pitchFamily="18" charset="0"/>
                        </a:rPr>
                        <a:t>Bitcoin address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990626671"/>
                  </a:ext>
                </a:extLst>
              </a:tr>
              <a:tr h="212693">
                <a:tc>
                  <a:txBody>
                    <a:bodyPr/>
                    <a:lstStyle/>
                    <a:p>
                      <a:pPr algn="ctr"/>
                      <a:r>
                        <a:rPr lang="en-US" sz="1200" kern="100" dirty="0">
                          <a:effectLst/>
                          <a:latin typeface="Arial" panose="020B0604020202020204" pitchFamily="34" charset="0"/>
                          <a:ea typeface="等线" panose="02010600030101010101" pitchFamily="2" charset="-122"/>
                          <a:cs typeface="Times New Roman" panose="02020603050405020304" pitchFamily="18" charset="0"/>
                        </a:rPr>
                        <a:t>Ponzi Scheme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r>
                        <a:rPr lang="en-US" sz="1200" kern="100" dirty="0">
                          <a:effectLst/>
                          <a:latin typeface="Arial" panose="020B0604020202020204" pitchFamily="34" charset="0"/>
                          <a:ea typeface="等线" panose="02010600030101010101" pitchFamily="2" charset="-122"/>
                          <a:cs typeface="Times New Roman" panose="02020603050405020304" pitchFamily="18" charset="0"/>
                        </a:rPr>
                        <a:t>19g9exzmtJ2sQbBBB3x2PiY9pReVCm8HqA</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4073701091"/>
                  </a:ext>
                </a:extLst>
              </a:tr>
              <a:tr h="193048">
                <a:tc>
                  <a:txBody>
                    <a:bodyPr/>
                    <a:lstStyle/>
                    <a:p>
                      <a:pPr algn="ctr"/>
                      <a:r>
                        <a:rPr lang="en-US" sz="1200" kern="100" dirty="0">
                          <a:effectLst/>
                          <a:latin typeface="Arial" panose="020B0604020202020204" pitchFamily="34" charset="0"/>
                          <a:ea typeface="等线" panose="02010600030101010101" pitchFamily="2" charset="-122"/>
                          <a:cs typeface="Times New Roman" panose="02020603050405020304" pitchFamily="18" charset="0"/>
                        </a:rPr>
                        <a:t>Other Scam</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r>
                        <a:rPr lang="en-US" sz="1200" kern="100" dirty="0">
                          <a:effectLst/>
                          <a:latin typeface="Arial" panose="020B0604020202020204" pitchFamily="34" charset="0"/>
                          <a:ea typeface="等线" panose="02010600030101010101" pitchFamily="2" charset="-122"/>
                          <a:cs typeface="Times New Roman" panose="02020603050405020304" pitchFamily="18" charset="0"/>
                        </a:rPr>
                        <a:t>1CamL5swGf1sVCkzuya6TyE1KXAT3xmdxZ</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842937133"/>
                  </a:ext>
                </a:extLst>
              </a:tr>
              <a:tr h="193048">
                <a:tc>
                  <a:txBody>
                    <a:bodyPr/>
                    <a:lstStyle/>
                    <a:p>
                      <a:pPr algn="ctr"/>
                      <a:r>
                        <a:rPr lang="en-US" sz="1200" kern="100" dirty="0">
                          <a:effectLst/>
                          <a:latin typeface="Arial" panose="020B0604020202020204" pitchFamily="34" charset="0"/>
                          <a:ea typeface="等线" panose="02010600030101010101" pitchFamily="2" charset="-122"/>
                          <a:cs typeface="Times New Roman" panose="02020603050405020304" pitchFamily="18" charset="0"/>
                        </a:rPr>
                        <a:t>Non-Scam</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r>
                        <a:rPr lang="en-US" sz="1200" kern="100" dirty="0">
                          <a:effectLst/>
                          <a:latin typeface="Arial" panose="020B0604020202020204" pitchFamily="34" charset="0"/>
                          <a:ea typeface="等线" panose="02010600030101010101" pitchFamily="2" charset="-122"/>
                          <a:cs typeface="Times New Roman" panose="02020603050405020304" pitchFamily="18" charset="0"/>
                        </a:rPr>
                        <a:t>1AfSRAGjxx5azGtCgboxnAP1F6pB95VALW</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3857539"/>
                  </a:ext>
                </a:extLst>
              </a:tr>
              <a:tr h="212353">
                <a:tc>
                  <a:txBody>
                    <a:bodyPr/>
                    <a:lstStyle/>
                    <a:p>
                      <a:pPr algn="ctr"/>
                      <a:r>
                        <a:rPr lang="en-US" sz="1200" kern="100" dirty="0">
                          <a:effectLst/>
                          <a:latin typeface="Arial" panose="020B0604020202020204" pitchFamily="34" charset="0"/>
                          <a:ea typeface="等线" panose="02010600030101010101" pitchFamily="2" charset="-122"/>
                          <a:cs typeface="Times New Roman" panose="02020603050405020304" pitchFamily="18" charset="0"/>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r>
                        <a:rPr lang="en-US" sz="1200" kern="100" dirty="0">
                          <a:effectLst/>
                          <a:latin typeface="Arial" panose="020B0604020202020204" pitchFamily="34" charset="0"/>
                          <a:ea typeface="等线" panose="02010600030101010101" pitchFamily="2" charset="-122"/>
                          <a:cs typeface="Times New Roman" panose="02020603050405020304" pitchFamily="18" charset="0"/>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532097533"/>
                  </a:ext>
                </a:extLst>
              </a:tr>
            </a:tbl>
          </a:graphicData>
        </a:graphic>
      </p:graphicFrame>
      <p:cxnSp>
        <p:nvCxnSpPr>
          <p:cNvPr id="27" name="Connector: Curved 26">
            <a:extLst>
              <a:ext uri="{FF2B5EF4-FFF2-40B4-BE49-F238E27FC236}">
                <a16:creationId xmlns:a16="http://schemas.microsoft.com/office/drawing/2014/main" id="{8827096F-35F2-0DF1-E2E0-AF09964617A1}"/>
              </a:ext>
            </a:extLst>
          </p:cNvPr>
          <p:cNvCxnSpPr>
            <a:endCxn id="17" idx="3"/>
          </p:cNvCxnSpPr>
          <p:nvPr/>
        </p:nvCxnSpPr>
        <p:spPr>
          <a:xfrm rot="16200000" flipH="1">
            <a:off x="2189335" y="3562004"/>
            <a:ext cx="4253287" cy="1334513"/>
          </a:xfrm>
          <a:prstGeom prst="curvedConnector4">
            <a:avLst>
              <a:gd name="adj1" fmla="val 1727"/>
              <a:gd name="adj2" fmla="val 117130"/>
            </a:avLst>
          </a:prstGeom>
          <a:ln w="28575">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6D522BEA-B382-9E71-33CF-EC29D6AD5767}"/>
              </a:ext>
            </a:extLst>
          </p:cNvPr>
          <p:cNvSpPr txBox="1"/>
          <p:nvPr/>
        </p:nvSpPr>
        <p:spPr>
          <a:xfrm>
            <a:off x="5836298" y="1560923"/>
            <a:ext cx="6355702" cy="1477328"/>
          </a:xfrm>
          <a:prstGeom prst="rect">
            <a:avLst/>
          </a:prstGeom>
          <a:noFill/>
        </p:spPr>
        <p:txBody>
          <a:bodyPr wrap="square" rtlCol="0">
            <a:spAutoFit/>
          </a:bodyPr>
          <a:lstStyle/>
          <a:p>
            <a:pPr>
              <a:buClr>
                <a:schemeClr val="accent2"/>
              </a:buClr>
            </a:pPr>
            <a:r>
              <a:rPr lang="en-US" sz="2400" dirty="0">
                <a:latin typeface="Times New Roman" panose="02020603050405020304" pitchFamily="18" charset="0"/>
                <a:cs typeface="Times New Roman" panose="02020603050405020304" pitchFamily="18" charset="0"/>
              </a:rPr>
              <a:t>Divide data into training and test set with a ratio of 80:20. The number of transactions belonging to each category is shown below</a:t>
            </a:r>
          </a:p>
          <a:p>
            <a:pPr marL="342900" indent="-342900">
              <a:buFont typeface="Wingdings" panose="05000000000000000000" pitchFamily="2" charset="2"/>
              <a:buChar char="ü"/>
            </a:pPr>
            <a:endParaRPr lang="en-CN" dirty="0">
              <a:latin typeface="Times New Roman" panose="02020603050405020304" pitchFamily="18" charset="0"/>
              <a:cs typeface="Times New Roman" panose="02020603050405020304" pitchFamily="18" charset="0"/>
            </a:endParaRPr>
          </a:p>
        </p:txBody>
      </p:sp>
      <p:graphicFrame>
        <p:nvGraphicFramePr>
          <p:cNvPr id="9" name="表格 12">
            <a:extLst>
              <a:ext uri="{FF2B5EF4-FFF2-40B4-BE49-F238E27FC236}">
                <a16:creationId xmlns:a16="http://schemas.microsoft.com/office/drawing/2014/main" id="{37DF9B5D-5DFB-1B04-C193-5D658E9AB815}"/>
              </a:ext>
            </a:extLst>
          </p:cNvPr>
          <p:cNvGraphicFramePr>
            <a:graphicFrameLocks noGrp="1"/>
          </p:cNvGraphicFramePr>
          <p:nvPr>
            <p:extLst>
              <p:ext uri="{D42A27DB-BD31-4B8C-83A1-F6EECF244321}">
                <p14:modId xmlns:p14="http://schemas.microsoft.com/office/powerpoint/2010/main" val="3914566841"/>
              </p:ext>
            </p:extLst>
          </p:nvPr>
        </p:nvGraphicFramePr>
        <p:xfrm>
          <a:off x="6541297" y="3167674"/>
          <a:ext cx="3996682" cy="1239524"/>
        </p:xfrm>
        <a:graphic>
          <a:graphicData uri="http://schemas.openxmlformats.org/drawingml/2006/table">
            <a:tbl>
              <a:tblPr firstRow="1" firstCol="1" bandRow="1"/>
              <a:tblGrid>
                <a:gridCol w="2040130">
                  <a:extLst>
                    <a:ext uri="{9D8B030D-6E8A-4147-A177-3AD203B41FA5}">
                      <a16:colId xmlns:a16="http://schemas.microsoft.com/office/drawing/2014/main" val="3415704271"/>
                    </a:ext>
                  </a:extLst>
                </a:gridCol>
                <a:gridCol w="1956552">
                  <a:extLst>
                    <a:ext uri="{9D8B030D-6E8A-4147-A177-3AD203B41FA5}">
                      <a16:colId xmlns:a16="http://schemas.microsoft.com/office/drawing/2014/main" val="1436675531"/>
                    </a:ext>
                  </a:extLst>
                </a:gridCol>
              </a:tblGrid>
              <a:tr h="309881">
                <a:tc>
                  <a:txBody>
                    <a:bodyPr/>
                    <a:lstStyle/>
                    <a:p>
                      <a:pPr algn="ctr"/>
                      <a:r>
                        <a:rPr lang="en-US" sz="1600" b="1" kern="100" dirty="0">
                          <a:effectLst/>
                          <a:latin typeface="Arial" panose="020B0604020202020204" pitchFamily="34" charset="0"/>
                          <a:ea typeface="等线" panose="02010600030101010101" pitchFamily="2" charset="-122"/>
                          <a:cs typeface="Times New Roman" panose="02020603050405020304" pitchFamily="18" charset="0"/>
                        </a:rPr>
                        <a:t>Type</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b="1" kern="100" dirty="0">
                          <a:effectLst/>
                          <a:latin typeface="Arial" panose="020B0604020202020204" pitchFamily="34" charset="0"/>
                          <a:ea typeface="等线" panose="02010600030101010101" pitchFamily="2" charset="-122"/>
                          <a:cs typeface="Times New Roman" panose="02020603050405020304" pitchFamily="18" charset="0"/>
                        </a:rPr>
                        <a:t>No. of instances</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2841399"/>
                  </a:ext>
                </a:extLst>
              </a:tr>
              <a:tr h="309881">
                <a:tc>
                  <a:txBody>
                    <a:bodyPr/>
                    <a:lstStyle/>
                    <a:p>
                      <a:pPr algn="ctr"/>
                      <a:r>
                        <a:rPr lang="en-US" sz="1600" kern="100" dirty="0">
                          <a:effectLst/>
                          <a:latin typeface="Arial" panose="020B0604020202020204" pitchFamily="34" charset="0"/>
                          <a:ea typeface="等线" panose="02010600030101010101" pitchFamily="2" charset="-122"/>
                          <a:cs typeface="Times New Roman" panose="02020603050405020304" pitchFamily="18" charset="0"/>
                        </a:rPr>
                        <a:t>Normal Instances</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100" dirty="0">
                          <a:effectLst/>
                          <a:latin typeface="Arial" panose="020B0604020202020204" pitchFamily="34" charset="0"/>
                          <a:ea typeface="等线" panose="02010600030101010101" pitchFamily="2" charset="-122"/>
                          <a:cs typeface="Times New Roman" panose="02020603050405020304" pitchFamily="18" charset="0"/>
                        </a:rPr>
                        <a:t>3008</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7054423"/>
                  </a:ext>
                </a:extLst>
              </a:tr>
              <a:tr h="309881">
                <a:tc>
                  <a:txBody>
                    <a:bodyPr/>
                    <a:lstStyle/>
                    <a:p>
                      <a:pPr algn="ctr"/>
                      <a:r>
                        <a:rPr lang="en-US" sz="1600" kern="100" dirty="0">
                          <a:effectLst/>
                          <a:latin typeface="Arial" panose="020B0604020202020204" pitchFamily="34" charset="0"/>
                          <a:ea typeface="等线" panose="02010600030101010101" pitchFamily="2" charset="-122"/>
                          <a:cs typeface="Times New Roman" panose="02020603050405020304" pitchFamily="18" charset="0"/>
                        </a:rPr>
                        <a:t>Ponzi Schemes</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100" dirty="0">
                          <a:effectLst/>
                          <a:latin typeface="Arial" panose="020B0604020202020204" pitchFamily="34" charset="0"/>
                          <a:ea typeface="等线" panose="02010600030101010101" pitchFamily="2" charset="-122"/>
                          <a:cs typeface="Times New Roman" panose="02020603050405020304" pitchFamily="18" charset="0"/>
                        </a:rPr>
                        <a:t>285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267234"/>
                  </a:ext>
                </a:extLst>
              </a:tr>
              <a:tr h="309881">
                <a:tc>
                  <a:txBody>
                    <a:bodyPr/>
                    <a:lstStyle/>
                    <a:p>
                      <a:pPr algn="ctr"/>
                      <a:r>
                        <a:rPr lang="en-US" sz="1600" kern="100" dirty="0">
                          <a:effectLst/>
                          <a:latin typeface="Arial" panose="020B0604020202020204" pitchFamily="34" charset="0"/>
                          <a:ea typeface="等线" panose="02010600030101010101" pitchFamily="2" charset="-122"/>
                          <a:cs typeface="Times New Roman" panose="02020603050405020304" pitchFamily="18" charset="0"/>
                        </a:rPr>
                        <a:t>Other Scams</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100" dirty="0">
                          <a:effectLst/>
                          <a:latin typeface="Arial" panose="020B0604020202020204" pitchFamily="34" charset="0"/>
                          <a:ea typeface="等线" panose="02010600030101010101" pitchFamily="2" charset="-122"/>
                          <a:cs typeface="Times New Roman" panose="02020603050405020304" pitchFamily="18" charset="0"/>
                        </a:rPr>
                        <a:t>3526</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6033927"/>
                  </a:ext>
                </a:extLst>
              </a:tr>
            </a:tbl>
          </a:graphicData>
        </a:graphic>
      </p:graphicFrame>
      <p:sp>
        <p:nvSpPr>
          <p:cNvPr id="18" name="TextBox 17">
            <a:extLst>
              <a:ext uri="{FF2B5EF4-FFF2-40B4-BE49-F238E27FC236}">
                <a16:creationId xmlns:a16="http://schemas.microsoft.com/office/drawing/2014/main" id="{EF4056E7-DD1C-62AC-5FA4-A446C6324D15}"/>
              </a:ext>
            </a:extLst>
          </p:cNvPr>
          <p:cNvSpPr txBox="1"/>
          <p:nvPr/>
        </p:nvSpPr>
        <p:spPr>
          <a:xfrm>
            <a:off x="5947457" y="4827233"/>
            <a:ext cx="6152224" cy="1569660"/>
          </a:xfrm>
          <a:prstGeom prst="rect">
            <a:avLst/>
          </a:prstGeom>
          <a:noFill/>
        </p:spPr>
        <p:txBody>
          <a:bodyPr wrap="square">
            <a:spAutoFit/>
          </a:bodyPr>
          <a:lstStyle/>
          <a:p>
            <a:r>
              <a:rPr lang="zh-CN" altLang="en-US" sz="2400" dirty="0">
                <a:latin typeface="Times New Roman" panose="02020603050405020304" pitchFamily="18" charset="0"/>
                <a:cs typeface="Times New Roman" panose="02020603050405020304" pitchFamily="18" charset="0"/>
              </a:rPr>
              <a:t>The dataset has serious proportion imbalances across the three categories. Such imbalance may affects the prediction and has to be addressed properly.</a:t>
            </a:r>
          </a:p>
        </p:txBody>
      </p:sp>
    </p:spTree>
    <p:extLst>
      <p:ext uri="{BB962C8B-B14F-4D97-AF65-F5344CB8AC3E}">
        <p14:creationId xmlns:p14="http://schemas.microsoft.com/office/powerpoint/2010/main" val="689102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663820" y="2608020"/>
            <a:ext cx="4116657" cy="192867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tabLst>
                <a:tab pos="2865895" algn="l"/>
              </a:tabLst>
              <a:defRPr/>
            </a:pPr>
            <a:r>
              <a:rPr lang="en-US" altLang="zh-TW" sz="66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rPr>
              <a:t>Outline</a:t>
            </a:r>
            <a:endParaRPr lang="zh-TW" altLang="en-US" sz="6600" b="1" dirty="0">
              <a:solidFill>
                <a:schemeClr val="accent1">
                  <a:lumMod val="75000"/>
                </a:schemeClr>
              </a:solidFill>
              <a:latin typeface="Times New Roman" panose="02020603050405020304" pitchFamily="18" charset="0"/>
              <a:cs typeface="Times New Roman" panose="02020603050405020304" pitchFamily="18" charset="0"/>
            </a:endParaRPr>
          </a:p>
          <a:p>
            <a:pPr defTabSz="685783" fontAlgn="base">
              <a:spcBef>
                <a:spcPct val="0"/>
              </a:spcBef>
              <a:spcAft>
                <a:spcPct val="0"/>
              </a:spcAft>
              <a:tabLst>
                <a:tab pos="2865895" algn="l"/>
              </a:tabLst>
            </a:pPr>
            <a:endParaRPr lang="en-US" altLang="zh-CN" sz="5333" b="1" dirty="0">
              <a:solidFill>
                <a:schemeClr val="accent1">
                  <a:lumMod val="75000"/>
                </a:schemeClr>
              </a:solidFill>
              <a:latin typeface="+mj-lt"/>
              <a:ea typeface="+mj-ea"/>
              <a:sym typeface="Calibri" panose="020F0502020204030204" pitchFamily="34" charset="0"/>
            </a:endParaRPr>
          </a:p>
        </p:txBody>
      </p:sp>
      <p:sp>
        <p:nvSpPr>
          <p:cNvPr id="4" name="文本框 6"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txBox="1">
            <a:spLocks noChangeArrowheads="1"/>
          </p:cNvSpPr>
          <p:nvPr/>
        </p:nvSpPr>
        <p:spPr bwMode="auto">
          <a:xfrm>
            <a:off x="5524791" y="711723"/>
            <a:ext cx="18558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400" b="1" dirty="0">
                <a:solidFill>
                  <a:srgbClr val="203864"/>
                </a:solidFill>
                <a:latin typeface="Times New Roman" panose="02020603050405020304" pitchFamily="18" charset="0"/>
                <a:cs typeface="Times New Roman" panose="02020603050405020304" pitchFamily="18" charset="0"/>
              </a:rPr>
              <a:t>Introduction</a:t>
            </a:r>
            <a:endParaRPr lang="zh-CN" altLang="en-US" sz="2400" b="1" dirty="0">
              <a:solidFill>
                <a:srgbClr val="203864"/>
              </a:solidFill>
              <a:latin typeface="Times New Roman" panose="02020603050405020304" pitchFamily="18" charset="0"/>
              <a:cs typeface="Times New Roman" panose="02020603050405020304" pitchFamily="18" charset="0"/>
            </a:endParaRPr>
          </a:p>
        </p:txBody>
      </p:sp>
      <p:sp>
        <p:nvSpPr>
          <p:cNvPr id="6" name="矩形 5"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4696424" y="636652"/>
            <a:ext cx="567513" cy="567513"/>
          </a:xfrm>
          <a:prstGeom prst="rect">
            <a:avLst/>
          </a:prstGeom>
          <a:solidFill>
            <a:schemeClr val="accent1">
              <a:lumMod val="75000"/>
            </a:schemeClr>
          </a:solidFill>
          <a:ln>
            <a:solidFill>
              <a:schemeClr val="accent1">
                <a:lumMod val="75000"/>
              </a:schemeClr>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zh-CN" sz="3200" dirty="0">
                <a:latin typeface="+mj-lt"/>
              </a:rPr>
              <a:t>1</a:t>
            </a:r>
            <a:endParaRPr lang="zh-CN" altLang="en-US" sz="3200" dirty="0">
              <a:latin typeface="+mj-lt"/>
            </a:endParaRPr>
          </a:p>
        </p:txBody>
      </p:sp>
      <p:sp>
        <p:nvSpPr>
          <p:cNvPr id="7" name="文本框 6"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txBox="1">
            <a:spLocks noChangeArrowheads="1"/>
          </p:cNvSpPr>
          <p:nvPr/>
        </p:nvSpPr>
        <p:spPr bwMode="auto">
          <a:xfrm>
            <a:off x="5524791" y="1760040"/>
            <a:ext cx="19543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400" b="1" dirty="0">
                <a:solidFill>
                  <a:srgbClr val="203864"/>
                </a:solidFill>
                <a:latin typeface="Times New Roman" panose="02020603050405020304" pitchFamily="18" charset="0"/>
                <a:cs typeface="Times New Roman" panose="02020603050405020304" pitchFamily="18" charset="0"/>
              </a:rPr>
              <a:t>Related work</a:t>
            </a:r>
            <a:endParaRPr lang="zh-CN" altLang="en-US" sz="2400" b="1" dirty="0">
              <a:solidFill>
                <a:srgbClr val="203864"/>
              </a:solidFill>
              <a:latin typeface="Times New Roman" panose="02020603050405020304" pitchFamily="18" charset="0"/>
              <a:cs typeface="Times New Roman" panose="02020603050405020304" pitchFamily="18" charset="0"/>
            </a:endParaRPr>
          </a:p>
        </p:txBody>
      </p:sp>
      <p:sp>
        <p:nvSpPr>
          <p:cNvPr id="9" name="矩形 8"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4696424" y="1684970"/>
            <a:ext cx="567513" cy="567513"/>
          </a:xfrm>
          <a:prstGeom prst="rect">
            <a:avLst/>
          </a:prstGeom>
          <a:solidFill>
            <a:schemeClr val="accent1">
              <a:lumMod val="75000"/>
            </a:schemeClr>
          </a:solidFill>
          <a:ln>
            <a:solidFill>
              <a:schemeClr val="accent1">
                <a:lumMod val="75000"/>
              </a:schemeClr>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zh-CN" sz="3200" dirty="0">
                <a:latin typeface="+mj-lt"/>
              </a:rPr>
              <a:t>2</a:t>
            </a:r>
            <a:endParaRPr lang="zh-CN" altLang="en-US" sz="3200">
              <a:latin typeface="+mj-lt"/>
            </a:endParaRPr>
          </a:p>
        </p:txBody>
      </p:sp>
      <p:sp>
        <p:nvSpPr>
          <p:cNvPr id="10" name="文本框 9"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txBox="1">
            <a:spLocks noChangeArrowheads="1"/>
          </p:cNvSpPr>
          <p:nvPr/>
        </p:nvSpPr>
        <p:spPr bwMode="auto">
          <a:xfrm>
            <a:off x="5524791" y="2806235"/>
            <a:ext cx="22268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TW" sz="2400" b="1" dirty="0">
                <a:solidFill>
                  <a:srgbClr val="203864"/>
                </a:solidFill>
                <a:latin typeface="Times New Roman" panose="02020603050405020304" pitchFamily="18" charset="0"/>
                <a:cs typeface="Times New Roman" panose="02020603050405020304" pitchFamily="18" charset="0"/>
              </a:rPr>
              <a:t>Data Collection</a:t>
            </a:r>
            <a:endParaRPr lang="zh-CN" altLang="en-US" sz="2400" b="1" dirty="0">
              <a:solidFill>
                <a:srgbClr val="203864"/>
              </a:solidFill>
              <a:latin typeface="Times New Roman" panose="02020603050405020304" pitchFamily="18" charset="0"/>
              <a:cs typeface="Times New Roman" panose="02020603050405020304" pitchFamily="18" charset="0"/>
            </a:endParaRPr>
          </a:p>
        </p:txBody>
      </p:sp>
      <p:sp>
        <p:nvSpPr>
          <p:cNvPr id="11" name="文本框 6"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txBox="1">
            <a:spLocks noChangeArrowheads="1"/>
          </p:cNvSpPr>
          <p:nvPr/>
        </p:nvSpPr>
        <p:spPr bwMode="auto">
          <a:xfrm>
            <a:off x="5524792" y="3875563"/>
            <a:ext cx="35782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TW" sz="2400" b="1" dirty="0">
                <a:solidFill>
                  <a:srgbClr val="DF5B5B"/>
                </a:solidFill>
                <a:latin typeface="Times New Roman" panose="02020603050405020304" pitchFamily="18" charset="0"/>
                <a:cs typeface="Times New Roman" panose="02020603050405020304" pitchFamily="18" charset="0"/>
              </a:rPr>
              <a:t>Multi-Class Classification</a:t>
            </a:r>
            <a:endParaRPr lang="zh-CN" altLang="en-US" sz="2400" b="1" dirty="0">
              <a:solidFill>
                <a:srgbClr val="DF5B5B"/>
              </a:solidFill>
              <a:latin typeface="Times New Roman" panose="02020603050405020304" pitchFamily="18" charset="0"/>
              <a:cs typeface="Times New Roman" panose="02020603050405020304" pitchFamily="18" charset="0"/>
            </a:endParaRPr>
          </a:p>
        </p:txBody>
      </p:sp>
      <p:sp>
        <p:nvSpPr>
          <p:cNvPr id="14" name="矩形 13"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4696423" y="2733287"/>
            <a:ext cx="567513" cy="567513"/>
          </a:xfrm>
          <a:prstGeom prst="rect">
            <a:avLst/>
          </a:prstGeom>
          <a:solidFill>
            <a:schemeClr val="accent1">
              <a:lumMod val="75000"/>
            </a:schemeClr>
          </a:solidFill>
          <a:ln>
            <a:solidFill>
              <a:schemeClr val="accent1">
                <a:lumMod val="75000"/>
              </a:schemeClr>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zh-CN" sz="3200" dirty="0">
                <a:latin typeface="+mj-lt"/>
              </a:rPr>
              <a:t>3</a:t>
            </a:r>
            <a:endParaRPr lang="zh-CN" altLang="en-US" sz="3200">
              <a:latin typeface="+mj-lt"/>
            </a:endParaRPr>
          </a:p>
        </p:txBody>
      </p:sp>
      <p:sp>
        <p:nvSpPr>
          <p:cNvPr id="15" name="矩形 14"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4696424" y="3819139"/>
            <a:ext cx="567513" cy="567513"/>
          </a:xfrm>
          <a:prstGeom prst="rect">
            <a:avLst/>
          </a:prstGeom>
          <a:solidFill>
            <a:srgbClr val="DF5B5B"/>
          </a:solidFill>
          <a:ln>
            <a:solidFill>
              <a:srgbClr val="DF5B5B"/>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zh-CN" sz="3200" dirty="0">
                <a:latin typeface="+mj-lt"/>
              </a:rPr>
              <a:t>4</a:t>
            </a:r>
            <a:endParaRPr lang="zh-CN" altLang="en-US" sz="3200" dirty="0">
              <a:latin typeface="+mj-lt"/>
            </a:endParaRPr>
          </a:p>
        </p:txBody>
      </p:sp>
      <p:sp>
        <p:nvSpPr>
          <p:cNvPr id="18" name="矩形 17"/>
          <p:cNvSpPr/>
          <p:nvPr/>
        </p:nvSpPr>
        <p:spPr>
          <a:xfrm>
            <a:off x="163918" y="2271432"/>
            <a:ext cx="272031" cy="1961592"/>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a:extLst>
              <a:ext uri="{FF2B5EF4-FFF2-40B4-BE49-F238E27FC236}">
                <a16:creationId xmlns:a16="http://schemas.microsoft.com/office/drawing/2014/main" id="{DEE405B5-6CCC-4DFB-A6E0-F9803AA113A9}"/>
              </a:ext>
            </a:extLst>
          </p:cNvPr>
          <p:cNvSpPr/>
          <p:nvPr/>
        </p:nvSpPr>
        <p:spPr>
          <a:xfrm>
            <a:off x="4696421" y="4948400"/>
            <a:ext cx="567513" cy="567513"/>
          </a:xfrm>
          <a:prstGeom prst="rect">
            <a:avLst/>
          </a:prstGeom>
          <a:solidFill>
            <a:schemeClr val="accent1">
              <a:lumMod val="75000"/>
            </a:schemeClr>
          </a:solidFill>
          <a:ln>
            <a:solidFill>
              <a:schemeClr val="accent1">
                <a:lumMod val="75000"/>
              </a:schemeClr>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zh-CN" sz="3200" dirty="0">
                <a:latin typeface="+mj-lt"/>
              </a:rPr>
              <a:t>5</a:t>
            </a:r>
            <a:endParaRPr lang="zh-CN" altLang="en-US" sz="3200" dirty="0">
              <a:latin typeface="+mj-lt"/>
            </a:endParaRPr>
          </a:p>
        </p:txBody>
      </p:sp>
      <p:sp>
        <p:nvSpPr>
          <p:cNvPr id="19" name="文本框 6"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a:extLst>
              <a:ext uri="{FF2B5EF4-FFF2-40B4-BE49-F238E27FC236}">
                <a16:creationId xmlns:a16="http://schemas.microsoft.com/office/drawing/2014/main" id="{9151F325-0F0D-40C6-BC94-22FC9A415E25}"/>
              </a:ext>
            </a:extLst>
          </p:cNvPr>
          <p:cNvSpPr txBox="1">
            <a:spLocks noChangeArrowheads="1"/>
          </p:cNvSpPr>
          <p:nvPr/>
        </p:nvSpPr>
        <p:spPr bwMode="auto">
          <a:xfrm>
            <a:off x="5524791" y="5001947"/>
            <a:ext cx="30251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TW" sz="2400" b="1" dirty="0">
                <a:solidFill>
                  <a:srgbClr val="203864"/>
                </a:solidFill>
                <a:latin typeface="Times New Roman" panose="02020603050405020304" pitchFamily="18" charset="0"/>
                <a:cs typeface="Times New Roman" panose="02020603050405020304" pitchFamily="18" charset="0"/>
              </a:rPr>
              <a:t>Results &amp; Conclusion</a:t>
            </a:r>
            <a:endParaRPr lang="zh-CN" altLang="en-US" sz="2400" dirty="0">
              <a:solidFill>
                <a:srgbClr val="203864"/>
              </a:solidFill>
              <a:latin typeface="+mj-ea"/>
              <a:ea typeface="+mj-ea"/>
            </a:endParaRPr>
          </a:p>
        </p:txBody>
      </p:sp>
    </p:spTree>
    <p:extLst>
      <p:ext uri="{BB962C8B-B14F-4D97-AF65-F5344CB8AC3E}">
        <p14:creationId xmlns:p14="http://schemas.microsoft.com/office/powerpoint/2010/main" val="2093292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EAEBF3-1913-075D-A574-61CE80589BFE}"/>
              </a:ext>
            </a:extLst>
          </p:cNvPr>
          <p:cNvSpPr>
            <a:spLocks noGrp="1"/>
          </p:cNvSpPr>
          <p:nvPr>
            <p:ph type="sldNum" sz="quarter" idx="12"/>
          </p:nvPr>
        </p:nvSpPr>
        <p:spPr/>
        <p:txBody>
          <a:bodyPr/>
          <a:lstStyle/>
          <a:p>
            <a:fld id="{3CF3424F-304B-471D-A5FE-C3E71F928832}" type="slidenum">
              <a:rPr lang="zh-CN" altLang="en-US" smtClean="0"/>
              <a:t>15</a:t>
            </a:fld>
            <a:endParaRPr lang="zh-CN" altLang="en-US"/>
          </a:p>
        </p:txBody>
      </p:sp>
      <p:sp>
        <p:nvSpPr>
          <p:cNvPr id="3" name="TextBox 2">
            <a:extLst>
              <a:ext uri="{FF2B5EF4-FFF2-40B4-BE49-F238E27FC236}">
                <a16:creationId xmlns:a16="http://schemas.microsoft.com/office/drawing/2014/main" id="{9FDFDF28-B05D-896B-B401-DAC9B934BB75}"/>
              </a:ext>
            </a:extLst>
          </p:cNvPr>
          <p:cNvSpPr txBox="1"/>
          <p:nvPr/>
        </p:nvSpPr>
        <p:spPr>
          <a:xfrm>
            <a:off x="1609736" y="164089"/>
            <a:ext cx="8033490" cy="1049235"/>
          </a:xfrm>
          <a:prstGeom prst="rect">
            <a:avLst/>
          </a:prstGeom>
        </p:spPr>
        <p:txBody>
          <a:bodyPr vert="horz" lIns="91440" tIns="45720" rIns="91440" bIns="45720" rtlCol="0" anchor="t">
            <a:noAutofit/>
          </a:bodyPr>
          <a:lstStyle/>
          <a:p>
            <a:pPr defTabSz="914400">
              <a:lnSpc>
                <a:spcPct val="90000"/>
              </a:lnSpc>
              <a:spcBef>
                <a:spcPct val="0"/>
              </a:spcBef>
              <a:spcAft>
                <a:spcPts val="600"/>
              </a:spcAft>
            </a:pPr>
            <a:r>
              <a:rPr lang="en-US" altLang="zh-TW" sz="40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rPr>
              <a:t>Traditional Data Mining Methods</a:t>
            </a:r>
          </a:p>
        </p:txBody>
      </p:sp>
      <p:sp>
        <p:nvSpPr>
          <p:cNvPr id="4" name="TextBox 3">
            <a:extLst>
              <a:ext uri="{FF2B5EF4-FFF2-40B4-BE49-F238E27FC236}">
                <a16:creationId xmlns:a16="http://schemas.microsoft.com/office/drawing/2014/main" id="{CF342439-3909-C8DB-2E3E-01DC6FC77D90}"/>
              </a:ext>
            </a:extLst>
          </p:cNvPr>
          <p:cNvSpPr txBox="1"/>
          <p:nvPr/>
        </p:nvSpPr>
        <p:spPr>
          <a:xfrm>
            <a:off x="259810" y="1213324"/>
            <a:ext cx="10538034" cy="4336059"/>
          </a:xfrm>
          <a:prstGeom prst="rect">
            <a:avLst/>
          </a:prstGeom>
          <a:noFill/>
        </p:spPr>
        <p:txBody>
          <a:bodyPr wrap="square" rtlCol="0">
            <a:spAutoFit/>
          </a:bodyPr>
          <a:lstStyle/>
          <a:p>
            <a:pPr>
              <a:lnSpc>
                <a:spcPct val="150000"/>
              </a:lnSpc>
              <a:buClr>
                <a:schemeClr val="accent1"/>
              </a:buClr>
            </a:pPr>
            <a:r>
              <a:rPr lang="en-US" altLang="zh-TW" sz="2000" b="1" dirty="0">
                <a:solidFill>
                  <a:schemeClr val="accent6"/>
                </a:solidFill>
                <a:latin typeface="Times New Roman" panose="02020603050405020304" pitchFamily="18" charset="0"/>
                <a:cs typeface="Times New Roman" panose="02020603050405020304" pitchFamily="18" charset="0"/>
              </a:rPr>
              <a:t>Random Forest (RF) </a:t>
            </a:r>
          </a:p>
          <a:p>
            <a:pPr marL="914400" lvl="1" indent="-457200">
              <a:lnSpc>
                <a:spcPct val="150000"/>
              </a:lnSpc>
              <a:buClr>
                <a:schemeClr val="accent1"/>
              </a:buClr>
              <a:buFont typeface="Wingdings" panose="05000000000000000000" pitchFamily="2" charset="2"/>
              <a:buChar char="ü"/>
            </a:pPr>
            <a:r>
              <a:rPr lang="en-US" altLang="zh-TW" dirty="0">
                <a:latin typeface="Times New Roman" panose="02020603050405020304" pitchFamily="18" charset="0"/>
                <a:cs typeface="Times New Roman" panose="02020603050405020304" pitchFamily="18" charset="0"/>
              </a:rPr>
              <a:t> </a:t>
            </a:r>
            <a:r>
              <a:rPr lang="zh-TW" altLang="en-US" dirty="0">
                <a:latin typeface="Times New Roman" panose="02020603050405020304" pitchFamily="18" charset="0"/>
                <a:cs typeface="Times New Roman" panose="02020603050405020304" pitchFamily="18" charset="0"/>
              </a:rPr>
              <a:t>𝐑𝐅 </a:t>
            </a:r>
            <a:r>
              <a:rPr lang="en-US" altLang="zh-TW" dirty="0">
                <a:latin typeface="Times New Roman" panose="02020603050405020304" pitchFamily="18" charset="0"/>
                <a:cs typeface="Times New Roman" panose="02020603050405020304" pitchFamily="18" charset="0"/>
              </a:rPr>
              <a:t>is a classifier containing multiple </a:t>
            </a:r>
            <a:r>
              <a:rPr lang="zh-TW" altLang="en-US" dirty="0">
                <a:latin typeface="Times New Roman" panose="02020603050405020304" pitchFamily="18" charset="0"/>
                <a:cs typeface="Times New Roman" panose="02020603050405020304" pitchFamily="18" charset="0"/>
              </a:rPr>
              <a:t>𝐝𝐞𝐜𝐢𝐬𝐢𝐨𝐧 𝐭𝐫𝐞𝐞𝐬</a:t>
            </a:r>
            <a:r>
              <a:rPr lang="en-US" altLang="zh-TW" dirty="0">
                <a:latin typeface="Times New Roman" panose="02020603050405020304" pitchFamily="18" charset="0"/>
                <a:cs typeface="Times New Roman" panose="02020603050405020304" pitchFamily="18" charset="0"/>
              </a:rPr>
              <a:t>, and its output is determined by each tree of each output category.</a:t>
            </a:r>
          </a:p>
          <a:p>
            <a:pPr>
              <a:lnSpc>
                <a:spcPct val="150000"/>
              </a:lnSpc>
              <a:buClr>
                <a:schemeClr val="accent1"/>
              </a:buClr>
            </a:pPr>
            <a:r>
              <a:rPr lang="en-US" altLang="zh-TW" sz="2000" b="1" dirty="0">
                <a:solidFill>
                  <a:schemeClr val="accent6"/>
                </a:solidFill>
                <a:latin typeface="Times New Roman" panose="02020603050405020304" pitchFamily="18" charset="0"/>
                <a:cs typeface="Times New Roman" panose="02020603050405020304" pitchFamily="18" charset="0"/>
              </a:rPr>
              <a:t>Extra Trees (ET)</a:t>
            </a:r>
          </a:p>
          <a:p>
            <a:pPr marL="914400" lvl="1" indent="-457200">
              <a:lnSpc>
                <a:spcPct val="150000"/>
              </a:lnSpc>
              <a:buClr>
                <a:schemeClr val="accent1"/>
              </a:buClr>
              <a:buFont typeface="Wingdings" panose="05000000000000000000" pitchFamily="2" charset="2"/>
              <a:buChar char="ü"/>
            </a:pPr>
            <a:r>
              <a:rPr lang="en-US" altLang="zh-TW" b="1" dirty="0">
                <a:latin typeface="Times New Roman" panose="02020603050405020304" pitchFamily="18" charset="0"/>
                <a:cs typeface="Times New Roman" panose="02020603050405020304" pitchFamily="18" charset="0"/>
              </a:rPr>
              <a:t>ET </a:t>
            </a:r>
            <a:r>
              <a:rPr lang="en-US" altLang="zh-TW" dirty="0">
                <a:latin typeface="Times New Roman" panose="02020603050405020304" pitchFamily="18" charset="0"/>
                <a:cs typeface="Times New Roman" panose="02020603050405020304" pitchFamily="18" charset="0"/>
              </a:rPr>
              <a:t>is a variant of </a:t>
            </a:r>
            <a:r>
              <a:rPr lang="en-US" altLang="zh-TW" b="1" dirty="0">
                <a:latin typeface="Times New Roman" panose="02020603050405020304" pitchFamily="18" charset="0"/>
                <a:cs typeface="Times New Roman" panose="02020603050405020304" pitchFamily="18" charset="0"/>
              </a:rPr>
              <a:t>RF</a:t>
            </a:r>
            <a:r>
              <a:rPr lang="en-US" altLang="zh-TW" dirty="0">
                <a:latin typeface="Times New Roman" panose="02020603050405020304" pitchFamily="18" charset="0"/>
                <a:cs typeface="Times New Roman" panose="02020603050405020304" pitchFamily="18" charset="0"/>
              </a:rPr>
              <a:t>. For the training set, each decision tree uses the original training set. After the division features are selected, </a:t>
            </a:r>
            <a:r>
              <a:rPr lang="en-US" altLang="zh-TW" b="1" dirty="0">
                <a:latin typeface="Times New Roman" panose="02020603050405020304" pitchFamily="18" charset="0"/>
                <a:cs typeface="Times New Roman" panose="02020603050405020304" pitchFamily="18" charset="0"/>
              </a:rPr>
              <a:t>extra trees </a:t>
            </a:r>
            <a:r>
              <a:rPr lang="en-US" altLang="zh-TW" dirty="0">
                <a:latin typeface="Times New Roman" panose="02020603050405020304" pitchFamily="18" charset="0"/>
                <a:cs typeface="Times New Roman" panose="02020603050405020304" pitchFamily="18" charset="0"/>
              </a:rPr>
              <a:t>randomly select a feature value to further divide the </a:t>
            </a:r>
            <a:r>
              <a:rPr lang="en-US" altLang="zh-TW" b="1" dirty="0">
                <a:latin typeface="Times New Roman" panose="02020603050405020304" pitchFamily="18" charset="0"/>
                <a:cs typeface="Times New Roman" panose="02020603050405020304" pitchFamily="18" charset="0"/>
              </a:rPr>
              <a:t>decision tree</a:t>
            </a:r>
            <a:r>
              <a:rPr lang="en-US" altLang="zh-TW" dirty="0">
                <a:latin typeface="Times New Roman" panose="02020603050405020304" pitchFamily="18" charset="0"/>
                <a:cs typeface="Times New Roman" panose="02020603050405020304" pitchFamily="18" charset="0"/>
              </a:rPr>
              <a:t>.</a:t>
            </a:r>
          </a:p>
          <a:p>
            <a:pPr>
              <a:lnSpc>
                <a:spcPct val="150000"/>
              </a:lnSpc>
              <a:buClr>
                <a:schemeClr val="accent1"/>
              </a:buClr>
            </a:pPr>
            <a:r>
              <a:rPr lang="en-HK" altLang="zh-TW" sz="2000" b="1" dirty="0">
                <a:solidFill>
                  <a:schemeClr val="accent6"/>
                </a:solidFill>
                <a:latin typeface="Times New Roman" panose="02020603050405020304" pitchFamily="18" charset="0"/>
                <a:cs typeface="Times New Roman" panose="02020603050405020304" pitchFamily="18" charset="0"/>
              </a:rPr>
              <a:t>Gradient Boosting (GB)</a:t>
            </a:r>
          </a:p>
          <a:p>
            <a:pPr marL="914400" lvl="1" indent="-457200">
              <a:lnSpc>
                <a:spcPct val="150000"/>
              </a:lnSpc>
              <a:buClr>
                <a:schemeClr val="accent1"/>
              </a:buClr>
              <a:buFont typeface="Wingdings" panose="05000000000000000000" pitchFamily="2" charset="2"/>
              <a:buChar char="ü"/>
            </a:pPr>
            <a:r>
              <a:rPr lang="en-US" altLang="zh-TW" dirty="0">
                <a:latin typeface="Times New Roman" panose="02020603050405020304" pitchFamily="18" charset="0"/>
                <a:cs typeface="Times New Roman" panose="02020603050405020304" pitchFamily="18" charset="0"/>
              </a:rPr>
              <a:t>In </a:t>
            </a:r>
            <a:r>
              <a:rPr lang="en-US" altLang="zh-TW" b="1" dirty="0">
                <a:latin typeface="Times New Roman" panose="02020603050405020304" pitchFamily="18" charset="0"/>
                <a:cs typeface="Times New Roman" panose="02020603050405020304" pitchFamily="18" charset="0"/>
              </a:rPr>
              <a:t>GB</a:t>
            </a:r>
            <a:r>
              <a:rPr lang="en-US" altLang="zh-TW" dirty="0">
                <a:latin typeface="Times New Roman" panose="02020603050405020304" pitchFamily="18" charset="0"/>
                <a:cs typeface="Times New Roman" panose="02020603050405020304" pitchFamily="18" charset="0"/>
              </a:rPr>
              <a:t>, each iteration generates a weak learner that fits the gradient of the loss function with respect to the previous cumulative model and then adds this learner to the cumulative model. </a:t>
            </a:r>
            <a:endParaRPr lang="en-HK" altLang="zh-TW" dirty="0">
              <a:latin typeface="Times New Roman" panose="02020603050405020304" pitchFamily="18" charset="0"/>
              <a:cs typeface="Times New Roman" panose="02020603050405020304" pitchFamily="18" charset="0"/>
            </a:endParaRPr>
          </a:p>
        </p:txBody>
      </p:sp>
      <p:sp>
        <p:nvSpPr>
          <p:cNvPr id="6" name="矩形 23">
            <a:extLst>
              <a:ext uri="{FF2B5EF4-FFF2-40B4-BE49-F238E27FC236}">
                <a16:creationId xmlns:a16="http://schemas.microsoft.com/office/drawing/2014/main" id="{B22129E7-94C1-68BB-EBAA-5FF6B24540A5}"/>
              </a:ext>
            </a:extLst>
          </p:cNvPr>
          <p:cNvSpPr/>
          <p:nvPr/>
        </p:nvSpPr>
        <p:spPr>
          <a:xfrm>
            <a:off x="0" y="260648"/>
            <a:ext cx="1271464" cy="4320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造字工房悦黑体验版常规体" pitchFamily="50" charset="-122"/>
              </a:rPr>
              <a:t>Part 4.1</a:t>
            </a:r>
            <a:endParaRPr lang="zh-CN" altLang="en-US" dirty="0">
              <a:ea typeface="造字工房悦黑体验版常规体" pitchFamily="50" charset="-122"/>
            </a:endParaRPr>
          </a:p>
        </p:txBody>
      </p:sp>
      <p:sp>
        <p:nvSpPr>
          <p:cNvPr id="7" name="矩形 24">
            <a:extLst>
              <a:ext uri="{FF2B5EF4-FFF2-40B4-BE49-F238E27FC236}">
                <a16:creationId xmlns:a16="http://schemas.microsoft.com/office/drawing/2014/main" id="{88CA3527-7063-CC91-B36B-8D49BE2ECB91}"/>
              </a:ext>
            </a:extLst>
          </p:cNvPr>
          <p:cNvSpPr/>
          <p:nvPr/>
        </p:nvSpPr>
        <p:spPr>
          <a:xfrm>
            <a:off x="1343472" y="260648"/>
            <a:ext cx="72008" cy="4320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8" name="矩形 25">
            <a:extLst>
              <a:ext uri="{FF2B5EF4-FFF2-40B4-BE49-F238E27FC236}">
                <a16:creationId xmlns:a16="http://schemas.microsoft.com/office/drawing/2014/main" id="{CE037166-4736-C0DB-5991-2F721A3409ED}"/>
              </a:ext>
            </a:extLst>
          </p:cNvPr>
          <p:cNvSpPr/>
          <p:nvPr/>
        </p:nvSpPr>
        <p:spPr>
          <a:xfrm>
            <a:off x="1480796" y="464299"/>
            <a:ext cx="63624" cy="22440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Tree>
    <p:extLst>
      <p:ext uri="{BB962C8B-B14F-4D97-AF65-F5344CB8AC3E}">
        <p14:creationId xmlns:p14="http://schemas.microsoft.com/office/powerpoint/2010/main" val="3282281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82625D-32C4-C195-B5AF-238A0A617B58}"/>
              </a:ext>
            </a:extLst>
          </p:cNvPr>
          <p:cNvSpPr>
            <a:spLocks noGrp="1"/>
          </p:cNvSpPr>
          <p:nvPr>
            <p:ph type="sldNum" sz="quarter" idx="12"/>
          </p:nvPr>
        </p:nvSpPr>
        <p:spPr/>
        <p:txBody>
          <a:bodyPr/>
          <a:lstStyle/>
          <a:p>
            <a:fld id="{3CF3424F-304B-471D-A5FE-C3E71F928832}" type="slidenum">
              <a:rPr lang="zh-CN" altLang="en-US" smtClean="0"/>
              <a:t>16</a:t>
            </a:fld>
            <a:endParaRPr lang="zh-CN" altLang="en-US"/>
          </a:p>
        </p:txBody>
      </p:sp>
      <p:sp>
        <p:nvSpPr>
          <p:cNvPr id="3" name="矩形 23">
            <a:extLst>
              <a:ext uri="{FF2B5EF4-FFF2-40B4-BE49-F238E27FC236}">
                <a16:creationId xmlns:a16="http://schemas.microsoft.com/office/drawing/2014/main" id="{BA67755D-12A5-D67A-6672-7A0905B9BEB1}"/>
              </a:ext>
            </a:extLst>
          </p:cNvPr>
          <p:cNvSpPr/>
          <p:nvPr/>
        </p:nvSpPr>
        <p:spPr>
          <a:xfrm>
            <a:off x="0" y="260648"/>
            <a:ext cx="1271464" cy="4320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造字工房悦黑体验版常规体" pitchFamily="50" charset="-122"/>
              </a:rPr>
              <a:t>Part 4.2.1</a:t>
            </a:r>
            <a:endParaRPr lang="zh-CN" altLang="en-US" dirty="0">
              <a:ea typeface="造字工房悦黑体验版常规体" pitchFamily="50" charset="-122"/>
            </a:endParaRPr>
          </a:p>
        </p:txBody>
      </p:sp>
      <p:sp>
        <p:nvSpPr>
          <p:cNvPr id="4" name="矩形 24">
            <a:extLst>
              <a:ext uri="{FF2B5EF4-FFF2-40B4-BE49-F238E27FC236}">
                <a16:creationId xmlns:a16="http://schemas.microsoft.com/office/drawing/2014/main" id="{A7FAF044-82EA-D2B2-80CD-5615954F97FA}"/>
              </a:ext>
            </a:extLst>
          </p:cNvPr>
          <p:cNvSpPr/>
          <p:nvPr/>
        </p:nvSpPr>
        <p:spPr>
          <a:xfrm>
            <a:off x="1343472" y="260648"/>
            <a:ext cx="72008" cy="4320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5" name="矩形 25">
            <a:extLst>
              <a:ext uri="{FF2B5EF4-FFF2-40B4-BE49-F238E27FC236}">
                <a16:creationId xmlns:a16="http://schemas.microsoft.com/office/drawing/2014/main" id="{E437B8B1-926F-6B5D-249A-16E34F4932EF}"/>
              </a:ext>
            </a:extLst>
          </p:cNvPr>
          <p:cNvSpPr/>
          <p:nvPr/>
        </p:nvSpPr>
        <p:spPr>
          <a:xfrm>
            <a:off x="1480796" y="464299"/>
            <a:ext cx="63624" cy="22440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pic>
        <p:nvPicPr>
          <p:cNvPr id="10" name="图片 11">
            <a:extLst>
              <a:ext uri="{FF2B5EF4-FFF2-40B4-BE49-F238E27FC236}">
                <a16:creationId xmlns:a16="http://schemas.microsoft.com/office/drawing/2014/main" id="{23BF4350-FDC1-CB8B-C886-FF801001E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2093" y="2065586"/>
            <a:ext cx="3952766" cy="4345025"/>
          </a:xfrm>
          <a:prstGeom prst="rect">
            <a:avLst/>
          </a:prstGeom>
        </p:spPr>
      </p:pic>
      <p:sp>
        <p:nvSpPr>
          <p:cNvPr id="11" name="TextBox 10">
            <a:extLst>
              <a:ext uri="{FF2B5EF4-FFF2-40B4-BE49-F238E27FC236}">
                <a16:creationId xmlns:a16="http://schemas.microsoft.com/office/drawing/2014/main" id="{1A1864A7-D024-E771-030E-033FC3F55044}"/>
              </a:ext>
            </a:extLst>
          </p:cNvPr>
          <p:cNvSpPr txBox="1"/>
          <p:nvPr/>
        </p:nvSpPr>
        <p:spPr>
          <a:xfrm>
            <a:off x="0" y="1259091"/>
            <a:ext cx="7178675" cy="1421992"/>
          </a:xfrm>
          <a:prstGeom prst="rect">
            <a:avLst/>
          </a:prstGeom>
          <a:noFill/>
        </p:spPr>
        <p:txBody>
          <a:bodyPr wrap="square" rtlCol="0">
            <a:spAutoFit/>
          </a:bodyPr>
          <a:lstStyle/>
          <a:p>
            <a:pPr marL="457200" indent="-457200">
              <a:lnSpc>
                <a:spcPct val="150000"/>
              </a:lnSpc>
              <a:buClr>
                <a:schemeClr val="accent1"/>
              </a:buClr>
              <a:buFont typeface="Arial" panose="020B0604020202020204" pitchFamily="34" charset="0"/>
              <a:buChar char="•"/>
            </a:pPr>
            <a:r>
              <a:rPr lang="en-US" altLang="zh-TW" sz="2000" b="1" dirty="0">
                <a:latin typeface="Times New Roman" panose="02020603050405020304" pitchFamily="18" charset="0"/>
                <a:cs typeface="Times New Roman" panose="02020603050405020304" pitchFamily="18" charset="0"/>
              </a:rPr>
              <a:t>LSTM</a:t>
            </a:r>
            <a:r>
              <a:rPr lang="en-US" altLang="zh-TW" sz="2000" dirty="0">
                <a:latin typeface="Times New Roman" panose="02020603050405020304" pitchFamily="18" charset="0"/>
                <a:cs typeface="Times New Roman" panose="02020603050405020304" pitchFamily="18" charset="0"/>
              </a:rPr>
              <a:t> evolved from </a:t>
            </a:r>
            <a:r>
              <a:rPr lang="en-US" altLang="zh-TW" sz="2000" b="1" dirty="0">
                <a:latin typeface="Times New Roman" panose="02020603050405020304" pitchFamily="18" charset="0"/>
                <a:cs typeface="Times New Roman" panose="02020603050405020304" pitchFamily="18" charset="0"/>
              </a:rPr>
              <a:t>recurrent neural networks (RNN)</a:t>
            </a:r>
            <a:r>
              <a:rPr lang="en-US" altLang="zh-TW" sz="2000" i="1"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and solve the gradient vanishing problem of </a:t>
            </a:r>
            <a:r>
              <a:rPr lang="en-US" altLang="zh-TW" sz="2000" b="1" dirty="0">
                <a:latin typeface="Times New Roman" panose="02020603050405020304" pitchFamily="18" charset="0"/>
                <a:cs typeface="Times New Roman" panose="02020603050405020304" pitchFamily="18" charset="0"/>
              </a:rPr>
              <a:t>RNN</a:t>
            </a:r>
            <a:r>
              <a:rPr lang="en-US" altLang="zh-TW" sz="2000" dirty="0">
                <a:latin typeface="Times New Roman" panose="02020603050405020304" pitchFamily="18" charset="0"/>
                <a:cs typeface="Times New Roman" panose="02020603050405020304" pitchFamily="18" charset="0"/>
              </a:rPr>
              <a:t> in capturing long-range information.</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3003EB8-EBC9-998B-E045-E2BC04DA6F85}"/>
                  </a:ext>
                </a:extLst>
              </p:cNvPr>
              <p:cNvSpPr txBox="1"/>
              <p:nvPr/>
            </p:nvSpPr>
            <p:spPr>
              <a:xfrm>
                <a:off x="635732" y="4293278"/>
                <a:ext cx="5666887" cy="646331"/>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cs typeface="Times New Roman" panose="02020603050405020304" pitchFamily="18" charset="0"/>
                            </a:rPr>
                          </m:ctrlPr>
                        </m:sSubPr>
                        <m:e>
                          <m:r>
                            <a:rPr lang="en-US" altLang="zh-TW" sz="2400" b="0" i="1" smtClean="0">
                              <a:latin typeface="Cambria Math" panose="02040503050406030204" pitchFamily="18" charset="0"/>
                              <a:cs typeface="Times New Roman" panose="02020603050405020304" pitchFamily="18" charset="0"/>
                            </a:rPr>
                            <m:t>h</m:t>
                          </m:r>
                        </m:e>
                        <m:sub>
                          <m:r>
                            <a:rPr lang="en-US" altLang="zh-TW" sz="2400" b="0" i="1" smtClean="0">
                              <a:latin typeface="Cambria Math" panose="02040503050406030204" pitchFamily="18" charset="0"/>
                              <a:cs typeface="Times New Roman" panose="02020603050405020304" pitchFamily="18" charset="0"/>
                            </a:rPr>
                            <m:t>𝑡</m:t>
                          </m:r>
                        </m:sub>
                      </m:sSub>
                      <m:r>
                        <a:rPr lang="en-US" altLang="zh-TW" sz="2400" b="0" i="1" smtClean="0">
                          <a:latin typeface="Cambria Math" panose="02040503050406030204" pitchFamily="18" charset="0"/>
                          <a:cs typeface="Times New Roman" panose="02020603050405020304" pitchFamily="18" charset="0"/>
                        </a:rPr>
                        <m:t>=</m:t>
                      </m:r>
                      <m:sSub>
                        <m:sSubPr>
                          <m:ctrlPr>
                            <a:rPr lang="en-US" altLang="zh-TW" sz="2400" b="0" i="1" smtClean="0">
                              <a:latin typeface="Cambria Math" panose="02040503050406030204" pitchFamily="18" charset="0"/>
                              <a:cs typeface="Times New Roman" panose="02020603050405020304" pitchFamily="18" charset="0"/>
                            </a:rPr>
                          </m:ctrlPr>
                        </m:sSubPr>
                        <m:e>
                          <m:r>
                            <a:rPr lang="en-US" altLang="zh-TW" sz="2400" b="0" i="1" smtClean="0">
                              <a:latin typeface="Cambria Math" panose="02040503050406030204" pitchFamily="18" charset="0"/>
                              <a:cs typeface="Times New Roman" panose="02020603050405020304" pitchFamily="18" charset="0"/>
                            </a:rPr>
                            <m:t>𝑜</m:t>
                          </m:r>
                        </m:e>
                        <m:sub>
                          <m:r>
                            <a:rPr lang="en-US" altLang="zh-TW" sz="2400" b="0" i="1" smtClean="0">
                              <a:latin typeface="Cambria Math" panose="02040503050406030204" pitchFamily="18" charset="0"/>
                              <a:cs typeface="Times New Roman" panose="02020603050405020304" pitchFamily="18" charset="0"/>
                            </a:rPr>
                            <m:t>𝑡</m:t>
                          </m:r>
                        </m:sub>
                      </m:sSub>
                      <m:r>
                        <a:rPr lang="en-US" altLang="zh-TW" sz="2400" b="0" i="1" smtClean="0">
                          <a:latin typeface="Cambria Math" panose="02040503050406030204" pitchFamily="18" charset="0"/>
                          <a:cs typeface="Times New Roman" panose="02020603050405020304" pitchFamily="18" charset="0"/>
                        </a:rPr>
                        <m:t>∗</m:t>
                      </m:r>
                      <m:r>
                        <m:rPr>
                          <m:sty m:val="p"/>
                        </m:rPr>
                        <a:rPr lang="en-US" altLang="zh-TW" sz="2400" b="0" i="0" smtClean="0">
                          <a:latin typeface="Cambria Math" panose="02040503050406030204" pitchFamily="18" charset="0"/>
                          <a:cs typeface="Times New Roman" panose="02020603050405020304" pitchFamily="18" charset="0"/>
                        </a:rPr>
                        <m:t>tanh</m:t>
                      </m:r>
                      <m:r>
                        <a:rPr lang="en-US" altLang="zh-TW" sz="2400" b="0" i="1" smtClean="0">
                          <a:latin typeface="Cambria Math" panose="02040503050406030204" pitchFamily="18" charset="0"/>
                          <a:cs typeface="Times New Roman" panose="02020603050405020304" pitchFamily="18" charset="0"/>
                        </a:rPr>
                        <m:t>⁡(</m:t>
                      </m:r>
                      <m:sSub>
                        <m:sSubPr>
                          <m:ctrlPr>
                            <a:rPr lang="en-US" altLang="zh-TW" sz="2400" b="0" i="1" smtClean="0">
                              <a:latin typeface="Cambria Math" panose="02040503050406030204" pitchFamily="18" charset="0"/>
                              <a:cs typeface="Times New Roman" panose="02020603050405020304" pitchFamily="18" charset="0"/>
                            </a:rPr>
                          </m:ctrlPr>
                        </m:sSubPr>
                        <m:e>
                          <m:r>
                            <a:rPr lang="en-US" altLang="zh-TW" sz="2400" b="0" i="1" smtClean="0">
                              <a:latin typeface="Cambria Math" panose="02040503050406030204" pitchFamily="18" charset="0"/>
                              <a:cs typeface="Times New Roman" panose="02020603050405020304" pitchFamily="18" charset="0"/>
                            </a:rPr>
                            <m:t>𝑖</m:t>
                          </m:r>
                        </m:e>
                        <m:sub>
                          <m:r>
                            <a:rPr lang="en-US" altLang="zh-TW" sz="2400" b="0" i="1" smtClean="0">
                              <a:latin typeface="Cambria Math" panose="02040503050406030204" pitchFamily="18" charset="0"/>
                              <a:cs typeface="Times New Roman" panose="02020603050405020304" pitchFamily="18" charset="0"/>
                            </a:rPr>
                            <m:t>𝑡</m:t>
                          </m:r>
                        </m:sub>
                      </m:sSub>
                      <m:r>
                        <a:rPr lang="en-US" altLang="zh-TW" sz="2400" b="0" i="1" smtClean="0">
                          <a:latin typeface="Cambria Math" panose="02040503050406030204" pitchFamily="18" charset="0"/>
                          <a:cs typeface="Times New Roman" panose="02020603050405020304" pitchFamily="18" charset="0"/>
                        </a:rPr>
                        <m:t>∗</m:t>
                      </m:r>
                      <m:sSubSup>
                        <m:sSubSupPr>
                          <m:ctrlPr>
                            <a:rPr lang="en-US" altLang="zh-TW" sz="2400" b="0" i="1" smtClean="0">
                              <a:latin typeface="Cambria Math" panose="02040503050406030204" pitchFamily="18" charset="0"/>
                              <a:cs typeface="Times New Roman" panose="02020603050405020304" pitchFamily="18" charset="0"/>
                            </a:rPr>
                          </m:ctrlPr>
                        </m:sSubSupPr>
                        <m:e>
                          <m:r>
                            <a:rPr lang="en-US" altLang="zh-TW" sz="2400" b="0" i="1" smtClean="0">
                              <a:latin typeface="Cambria Math" panose="02040503050406030204" pitchFamily="18" charset="0"/>
                              <a:cs typeface="Times New Roman" panose="02020603050405020304" pitchFamily="18" charset="0"/>
                            </a:rPr>
                            <m:t>𝑐</m:t>
                          </m:r>
                        </m:e>
                        <m:sub>
                          <m:r>
                            <a:rPr lang="en-US" altLang="zh-TW" sz="2400" b="0" i="1" smtClean="0">
                              <a:latin typeface="Cambria Math" panose="02040503050406030204" pitchFamily="18" charset="0"/>
                              <a:cs typeface="Times New Roman" panose="02020603050405020304" pitchFamily="18" charset="0"/>
                            </a:rPr>
                            <m:t>𝑡</m:t>
                          </m:r>
                        </m:sub>
                        <m:sup>
                          <m:r>
                            <a:rPr lang="en-US" altLang="zh-TW" sz="2400" b="0" i="1" smtClean="0">
                              <a:latin typeface="Cambria Math" panose="02040503050406030204" pitchFamily="18" charset="0"/>
                              <a:cs typeface="Times New Roman" panose="02020603050405020304" pitchFamily="18" charset="0"/>
                            </a:rPr>
                            <m:t>′</m:t>
                          </m:r>
                        </m:sup>
                      </m:sSubSup>
                      <m:r>
                        <a:rPr lang="en-US" altLang="zh-TW" sz="2400" b="0" i="1" smtClean="0">
                          <a:latin typeface="Cambria Math" panose="02040503050406030204" pitchFamily="18" charset="0"/>
                          <a:cs typeface="Times New Roman" panose="02020603050405020304" pitchFamily="18" charset="0"/>
                        </a:rPr>
                        <m:t>+</m:t>
                      </m:r>
                      <m:sSub>
                        <m:sSubPr>
                          <m:ctrlPr>
                            <a:rPr lang="en-US" altLang="zh-TW" sz="2400" b="0" i="1" smtClean="0">
                              <a:latin typeface="Cambria Math" panose="02040503050406030204" pitchFamily="18" charset="0"/>
                              <a:cs typeface="Times New Roman" panose="02020603050405020304" pitchFamily="18" charset="0"/>
                            </a:rPr>
                          </m:ctrlPr>
                        </m:sSubPr>
                        <m:e>
                          <m:r>
                            <a:rPr lang="en-US" altLang="zh-TW" sz="2400" b="0" i="1" smtClean="0">
                              <a:latin typeface="Cambria Math" panose="02040503050406030204" pitchFamily="18" charset="0"/>
                              <a:cs typeface="Times New Roman" panose="02020603050405020304" pitchFamily="18" charset="0"/>
                            </a:rPr>
                            <m:t>𝑓</m:t>
                          </m:r>
                        </m:e>
                        <m:sub>
                          <m:r>
                            <a:rPr lang="en-US" altLang="zh-TW" sz="2400" b="0" i="1" smtClean="0">
                              <a:latin typeface="Cambria Math" panose="02040503050406030204" pitchFamily="18" charset="0"/>
                              <a:cs typeface="Times New Roman" panose="02020603050405020304" pitchFamily="18" charset="0"/>
                            </a:rPr>
                            <m:t>𝑡</m:t>
                          </m:r>
                        </m:sub>
                      </m:sSub>
                      <m:sSub>
                        <m:sSubPr>
                          <m:ctrlPr>
                            <a:rPr lang="en-US" altLang="zh-TW" sz="2400" b="0" i="1" smtClean="0">
                              <a:latin typeface="Cambria Math" panose="02040503050406030204" pitchFamily="18" charset="0"/>
                              <a:cs typeface="Times New Roman" panose="02020603050405020304" pitchFamily="18" charset="0"/>
                            </a:rPr>
                          </m:ctrlPr>
                        </m:sSubPr>
                        <m:e>
                          <m:r>
                            <a:rPr lang="en-US" altLang="zh-TW" sz="2400" b="0" i="1" smtClean="0">
                              <a:latin typeface="Cambria Math" panose="02040503050406030204" pitchFamily="18" charset="0"/>
                              <a:cs typeface="Times New Roman" panose="02020603050405020304" pitchFamily="18" charset="0"/>
                            </a:rPr>
                            <m:t>𝑐</m:t>
                          </m:r>
                        </m:e>
                        <m:sub>
                          <m:r>
                            <a:rPr lang="en-US" altLang="zh-TW" sz="2400" b="0" i="1" smtClean="0">
                              <a:latin typeface="Cambria Math" panose="02040503050406030204" pitchFamily="18" charset="0"/>
                              <a:cs typeface="Times New Roman" panose="02020603050405020304" pitchFamily="18" charset="0"/>
                            </a:rPr>
                            <m:t>𝑡</m:t>
                          </m:r>
                          <m:r>
                            <a:rPr lang="en-US" altLang="zh-TW" sz="2400" b="0" i="1" smtClean="0">
                              <a:latin typeface="Cambria Math" panose="02040503050406030204" pitchFamily="18" charset="0"/>
                              <a:cs typeface="Times New Roman" panose="02020603050405020304" pitchFamily="18" charset="0"/>
                            </a:rPr>
                            <m:t>−1 </m:t>
                          </m:r>
                        </m:sub>
                      </m:sSub>
                      <m:r>
                        <a:rPr lang="en-US" altLang="zh-TW" sz="2400" b="0" i="1" smtClean="0">
                          <a:latin typeface="Cambria Math" panose="02040503050406030204" pitchFamily="18" charset="0"/>
                          <a:cs typeface="Times New Roman" panose="02020603050405020304" pitchFamily="18" charset="0"/>
                        </a:rPr>
                        <m:t>)</m:t>
                      </m:r>
                    </m:oMath>
                  </m:oMathPara>
                </a14:m>
                <a:endParaRPr lang="en-US" altLang="zh-TW" sz="2400"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03003EB8-EBC9-998B-E045-E2BC04DA6F85}"/>
                  </a:ext>
                </a:extLst>
              </p:cNvPr>
              <p:cNvSpPr txBox="1">
                <a:spLocks noRot="1" noChangeAspect="1" noMove="1" noResize="1" noEditPoints="1" noAdjustHandles="1" noChangeArrowheads="1" noChangeShapeType="1" noTextEdit="1"/>
              </p:cNvSpPr>
              <p:nvPr/>
            </p:nvSpPr>
            <p:spPr>
              <a:xfrm>
                <a:off x="635732" y="4293278"/>
                <a:ext cx="5666887" cy="64633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89">
                <a:extLst>
                  <a:ext uri="{FF2B5EF4-FFF2-40B4-BE49-F238E27FC236}">
                    <a16:creationId xmlns:a16="http://schemas.microsoft.com/office/drawing/2014/main" id="{66D48428-2C47-5F53-AAD9-8015AA91B598}"/>
                  </a:ext>
                </a:extLst>
              </p:cNvPr>
              <p:cNvSpPr txBox="1"/>
              <p:nvPr/>
            </p:nvSpPr>
            <p:spPr>
              <a:xfrm>
                <a:off x="475683" y="5224174"/>
                <a:ext cx="6861430" cy="923330"/>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𝑜</m:t>
                        </m:r>
                      </m:e>
                      <m:sub>
                        <m:r>
                          <a:rPr lang="en-US" b="0" i="1" smtClean="0">
                            <a:latin typeface="Cambria Math" panose="02040503050406030204" pitchFamily="18" charset="0"/>
                            <a:cs typeface="Times New Roman" panose="02020603050405020304" pitchFamily="18" charset="0"/>
                          </a:rPr>
                          <m:t>𝑡</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𝑖</m:t>
                        </m:r>
                      </m:e>
                      <m:sub>
                        <m:r>
                          <a:rPr lang="en-US" b="0" i="1" smtClean="0">
                            <a:latin typeface="Cambria Math" panose="02040503050406030204" pitchFamily="18" charset="0"/>
                            <a:cs typeface="Times New Roman" panose="02020603050405020304" pitchFamily="18" charset="0"/>
                          </a:rPr>
                          <m:t>𝑡</m:t>
                        </m:r>
                      </m:sub>
                    </m:sSub>
                    <m:r>
                      <a:rPr lang="en-US" b="0" i="1" smtClean="0">
                        <a:latin typeface="Cambria Math" panose="02040503050406030204" pitchFamily="18" charset="0"/>
                        <a:cs typeface="Times New Roman" panose="02020603050405020304" pitchFamily="18" charset="0"/>
                      </a:rPr>
                      <m:t>, </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𝑓</m:t>
                        </m:r>
                      </m:e>
                      <m:sub>
                        <m:r>
                          <a:rPr lang="en-US" b="0" i="1" smtClean="0">
                            <a:latin typeface="Cambria Math" panose="02040503050406030204" pitchFamily="18" charset="0"/>
                            <a:cs typeface="Times New Roman" panose="02020603050405020304" pitchFamily="18" charset="0"/>
                          </a:rPr>
                          <m:t>𝑡</m:t>
                        </m:r>
                      </m:sub>
                    </m:sSub>
                    <m:r>
                      <a:rPr lang="en-US" b="0" i="1" smtClean="0">
                        <a:latin typeface="Cambria Math" panose="02040503050406030204" pitchFamily="18" charset="0"/>
                        <a:cs typeface="Times New Roman" panose="02020603050405020304" pitchFamily="18" charset="0"/>
                      </a:rPr>
                      <m:t>:</m:t>
                    </m:r>
                    <m:r>
                      <a:rPr lang="en-US" b="0" i="0" smtClean="0">
                        <a:latin typeface="Cambria Math" panose="02040503050406030204" pitchFamily="18" charset="0"/>
                        <a:cs typeface="Times New Roman" panose="02020603050405020304" pitchFamily="18" charset="0"/>
                      </a:rPr>
                      <m:t> </m:t>
                    </m:r>
                  </m:oMath>
                </a14:m>
                <a:r>
                  <a:rPr lang="en-AU" dirty="0">
                    <a:latin typeface="Times New Roman" panose="02020603050405020304" pitchFamily="18" charset="0"/>
                    <a:cs typeface="Times New Roman" panose="02020603050405020304" pitchFamily="18" charset="0"/>
                  </a:rPr>
                  <a:t>outputs from the output, input and forget gates at time t</a:t>
                </a:r>
              </a:p>
              <a:p>
                <a14:m>
                  <m:oMath xmlns:m="http://schemas.openxmlformats.org/officeDocument/2006/math">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𝑐</m:t>
                        </m:r>
                      </m:e>
                      <m:sub>
                        <m:r>
                          <a:rPr lang="en-US" b="0" i="1" smtClean="0">
                            <a:latin typeface="Cambria Math" panose="02040503050406030204" pitchFamily="18" charset="0"/>
                            <a:cs typeface="Times New Roman" panose="02020603050405020304" pitchFamily="18" charset="0"/>
                          </a:rPr>
                          <m:t>𝑡</m:t>
                        </m:r>
                      </m:sub>
                      <m:sup>
                        <m:r>
                          <a:rPr lang="en-US" b="0" i="1" smtClean="0">
                            <a:latin typeface="Cambria Math" panose="02040503050406030204" pitchFamily="18" charset="0"/>
                            <a:cs typeface="Times New Roman" panose="02020603050405020304" pitchFamily="18" charset="0"/>
                          </a:rPr>
                          <m:t>′</m:t>
                        </m:r>
                      </m:sup>
                    </m:sSubSup>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m:t>
                        </m:r>
                      </m:e>
                    </m:d>
                    <m:r>
                      <a:rPr lang="en-US" b="0" i="1" smtClean="0">
                        <a:latin typeface="Cambria Math" panose="02040503050406030204" pitchFamily="18" charset="0"/>
                        <a:cs typeface="Times New Roman" panose="02020603050405020304" pitchFamily="18" charset="0"/>
                      </a:rPr>
                      <m:t>:</m:t>
                    </m:r>
                  </m:oMath>
                </a14:m>
                <a:r>
                  <a:rPr lang="en-AU" dirty="0">
                    <a:latin typeface="Times New Roman" panose="02020603050405020304" pitchFamily="18" charset="0"/>
                    <a:cs typeface="Times New Roman" panose="02020603050405020304" pitchFamily="18" charset="0"/>
                  </a:rPr>
                  <a:t> the candidate states of the memory cell at time t</a:t>
                </a:r>
              </a:p>
              <a:p>
                <a14:m>
                  <m:oMath xmlns:m="http://schemas.openxmlformats.org/officeDocument/2006/math">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𝑐</m:t>
                        </m:r>
                      </m:e>
                      <m:sub>
                        <m:r>
                          <a:rPr lang="en-US" altLang="zh-CN" b="0" i="1" smtClean="0">
                            <a:latin typeface="Cambria Math" panose="02040503050406030204" pitchFamily="18" charset="0"/>
                            <a:cs typeface="Times New Roman" panose="02020603050405020304" pitchFamily="18" charset="0"/>
                          </a:rPr>
                          <m:t>𝑡</m:t>
                        </m:r>
                      </m:sub>
                    </m:sSub>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m:t>
                        </m:r>
                      </m:e>
                    </m:d>
                    <m:r>
                      <a:rPr lang="en-US" altLang="zh-CN" b="0" i="1" smtClean="0">
                        <a:latin typeface="Cambria Math" panose="02040503050406030204" pitchFamily="18" charset="0"/>
                        <a:cs typeface="Times New Roman" panose="02020603050405020304" pitchFamily="18" charset="0"/>
                      </a:rPr>
                      <m:t>:</m:t>
                    </m:r>
                  </m:oMath>
                </a14:m>
                <a:r>
                  <a:rPr lang="en-AU" altLang="zh-CN" dirty="0">
                    <a:latin typeface="Times New Roman" panose="02020603050405020304" pitchFamily="18" charset="0"/>
                    <a:cs typeface="Times New Roman" panose="02020603050405020304" pitchFamily="18" charset="0"/>
                  </a:rPr>
                  <a:t> the final states of the memory cell at time t</a:t>
                </a:r>
              </a:p>
            </p:txBody>
          </p:sp>
        </mc:Choice>
        <mc:Fallback xmlns="">
          <p:sp>
            <p:nvSpPr>
              <p:cNvPr id="14" name="TextBox 89">
                <a:extLst>
                  <a:ext uri="{FF2B5EF4-FFF2-40B4-BE49-F238E27FC236}">
                    <a16:creationId xmlns:a16="http://schemas.microsoft.com/office/drawing/2014/main" id="{66D48428-2C47-5F53-AAD9-8015AA91B598}"/>
                  </a:ext>
                </a:extLst>
              </p:cNvPr>
              <p:cNvSpPr txBox="1">
                <a:spLocks noRot="1" noChangeAspect="1" noMove="1" noResize="1" noEditPoints="1" noAdjustHandles="1" noChangeArrowheads="1" noChangeShapeType="1" noTextEdit="1"/>
              </p:cNvSpPr>
              <p:nvPr/>
            </p:nvSpPr>
            <p:spPr>
              <a:xfrm>
                <a:off x="475683" y="5224174"/>
                <a:ext cx="6861430" cy="923330"/>
              </a:xfrm>
              <a:prstGeom prst="rect">
                <a:avLst/>
              </a:prstGeom>
              <a:blipFill>
                <a:blip r:embed="rId5"/>
                <a:stretch>
                  <a:fillRect t="-3974" b="-99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5">
                <a:extLst>
                  <a:ext uri="{FF2B5EF4-FFF2-40B4-BE49-F238E27FC236}">
                    <a16:creationId xmlns:a16="http://schemas.microsoft.com/office/drawing/2014/main" id="{5C77D3B1-C692-2EB2-5A28-A95D7E1E4C5B}"/>
                  </a:ext>
                </a:extLst>
              </p:cNvPr>
              <p:cNvSpPr txBox="1"/>
              <p:nvPr/>
            </p:nvSpPr>
            <p:spPr>
              <a:xfrm>
                <a:off x="406814" y="3096353"/>
                <a:ext cx="8847276" cy="498663"/>
              </a:xfrm>
              <a:prstGeom prst="rect">
                <a:avLst/>
              </a:prstGeom>
              <a:noFill/>
            </p:spPr>
            <p:txBody>
              <a:bodyPr wrap="square" rtlCol="0">
                <a:spAutoFit/>
              </a:bodyPr>
              <a:lstStyle/>
              <a:p>
                <a:pPr>
                  <a:lnSpc>
                    <a:spcPct val="150000"/>
                  </a:lnSpc>
                  <a:buClr>
                    <a:schemeClr val="accent1"/>
                  </a:buClr>
                </a:pPr>
                <a14:m>
                  <m:oMath xmlns:m="http://schemas.openxmlformats.org/officeDocument/2006/math">
                    <m:sSub>
                      <m:sSubPr>
                        <m:ctrlPr>
                          <a:rPr lang="en-US" altLang="zh-TW" sz="2000" b="0" i="1" smtClean="0">
                            <a:latin typeface="Cambria Math" panose="02040503050406030204" pitchFamily="18" charset="0"/>
                            <a:cs typeface="Times New Roman" panose="02020603050405020304" pitchFamily="18" charset="0"/>
                          </a:rPr>
                        </m:ctrlPr>
                      </m:sSubPr>
                      <m:e>
                        <m:r>
                          <a:rPr lang="en-US" altLang="zh-TW" sz="2000" b="0" i="1" smtClean="0">
                            <a:latin typeface="Cambria Math" panose="02040503050406030204" pitchFamily="18" charset="0"/>
                            <a:cs typeface="Times New Roman" panose="02020603050405020304" pitchFamily="18" charset="0"/>
                          </a:rPr>
                          <m:t>h</m:t>
                        </m:r>
                      </m:e>
                      <m:sub>
                        <m:r>
                          <a:rPr lang="en-US" altLang="zh-TW" sz="2000" b="0" i="1" smtClean="0">
                            <a:latin typeface="Cambria Math" panose="02040503050406030204" pitchFamily="18" charset="0"/>
                            <a:cs typeface="Times New Roman" panose="02020603050405020304" pitchFamily="18" charset="0"/>
                          </a:rPr>
                          <m:t>𝑡</m:t>
                        </m:r>
                      </m:sub>
                    </m:sSub>
                  </m:oMath>
                </a14:m>
                <a:r>
                  <a:rPr lang="en-US" altLang="zh-TW" sz="2000" dirty="0">
                    <a:latin typeface="Times New Roman" panose="02020603050405020304" pitchFamily="18" charset="0"/>
                    <a:cs typeface="Times New Roman" panose="02020603050405020304" pitchFamily="18" charset="0"/>
                  </a:rPr>
                  <a:t>, the output of the </a:t>
                </a:r>
                <a:r>
                  <a:rPr lang="en-US" altLang="zh-TW" sz="2000" b="1" dirty="0">
                    <a:latin typeface="Times New Roman" panose="02020603050405020304" pitchFamily="18" charset="0"/>
                    <a:cs typeface="Times New Roman" panose="02020603050405020304" pitchFamily="18" charset="0"/>
                  </a:rPr>
                  <a:t>LSTM</a:t>
                </a:r>
                <a:r>
                  <a:rPr lang="en-US" altLang="zh-TW" sz="2000" dirty="0">
                    <a:latin typeface="Times New Roman" panose="02020603050405020304" pitchFamily="18" charset="0"/>
                    <a:cs typeface="Times New Roman" panose="02020603050405020304" pitchFamily="18" charset="0"/>
                  </a:rPr>
                  <a:t> at time t, can be calculated by:</a:t>
                </a:r>
              </a:p>
            </p:txBody>
          </p:sp>
        </mc:Choice>
        <mc:Fallback xmlns="">
          <p:sp>
            <p:nvSpPr>
              <p:cNvPr id="15" name="TextBox 5">
                <a:extLst>
                  <a:ext uri="{FF2B5EF4-FFF2-40B4-BE49-F238E27FC236}">
                    <a16:creationId xmlns:a16="http://schemas.microsoft.com/office/drawing/2014/main" id="{5C77D3B1-C692-2EB2-5A28-A95D7E1E4C5B}"/>
                  </a:ext>
                </a:extLst>
              </p:cNvPr>
              <p:cNvSpPr txBox="1">
                <a:spLocks noRot="1" noChangeAspect="1" noMove="1" noResize="1" noEditPoints="1" noAdjustHandles="1" noChangeArrowheads="1" noChangeShapeType="1" noTextEdit="1"/>
              </p:cNvSpPr>
              <p:nvPr/>
            </p:nvSpPr>
            <p:spPr>
              <a:xfrm>
                <a:off x="406814" y="3096353"/>
                <a:ext cx="8847276" cy="498663"/>
              </a:xfrm>
              <a:prstGeom prst="rect">
                <a:avLst/>
              </a:prstGeom>
              <a:blipFill>
                <a:blip r:embed="rId6"/>
                <a:stretch>
                  <a:fillRect b="-20732"/>
                </a:stretch>
              </a:blipFill>
            </p:spPr>
            <p:txBody>
              <a:bodyPr/>
              <a:lstStyle/>
              <a:p>
                <a:r>
                  <a:rPr lang="zh-CN" altLang="en-US">
                    <a:noFill/>
                  </a:rPr>
                  <a:t> </a:t>
                </a:r>
              </a:p>
            </p:txBody>
          </p:sp>
        </mc:Fallback>
      </mc:AlternateContent>
      <p:pic>
        <p:nvPicPr>
          <p:cNvPr id="16" name="图片 12">
            <a:extLst>
              <a:ext uri="{FF2B5EF4-FFF2-40B4-BE49-F238E27FC236}">
                <a16:creationId xmlns:a16="http://schemas.microsoft.com/office/drawing/2014/main" id="{B1BE8AEF-1935-F7F9-3D2E-FE34686F3F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42480" y="54077"/>
            <a:ext cx="4717130" cy="1920748"/>
          </a:xfrm>
          <a:prstGeom prst="rect">
            <a:avLst/>
          </a:prstGeom>
        </p:spPr>
      </p:pic>
      <p:sp>
        <p:nvSpPr>
          <p:cNvPr id="7" name="Rectangle 6">
            <a:extLst>
              <a:ext uri="{FF2B5EF4-FFF2-40B4-BE49-F238E27FC236}">
                <a16:creationId xmlns:a16="http://schemas.microsoft.com/office/drawing/2014/main" id="{F54B7CB6-9D6D-5792-38CF-8298F8E882F2}"/>
              </a:ext>
            </a:extLst>
          </p:cNvPr>
          <p:cNvSpPr/>
          <p:nvPr/>
        </p:nvSpPr>
        <p:spPr>
          <a:xfrm>
            <a:off x="7178675" y="121298"/>
            <a:ext cx="1620092" cy="18535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4B399AA9-966B-CC45-565F-CD6AA88713F7}"/>
              </a:ext>
            </a:extLst>
          </p:cNvPr>
          <p:cNvSpPr/>
          <p:nvPr/>
        </p:nvSpPr>
        <p:spPr>
          <a:xfrm>
            <a:off x="8907300" y="136525"/>
            <a:ext cx="1007706" cy="18535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a:extLst>
              <a:ext uri="{FF2B5EF4-FFF2-40B4-BE49-F238E27FC236}">
                <a16:creationId xmlns:a16="http://schemas.microsoft.com/office/drawing/2014/main" id="{C751D96F-DA69-B997-C9E2-5EAAEC9D7F19}"/>
              </a:ext>
            </a:extLst>
          </p:cNvPr>
          <p:cNvSpPr/>
          <p:nvPr/>
        </p:nvSpPr>
        <p:spPr>
          <a:xfrm>
            <a:off x="10117493" y="136525"/>
            <a:ext cx="1526137" cy="18535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a:extLst>
              <a:ext uri="{FF2B5EF4-FFF2-40B4-BE49-F238E27FC236}">
                <a16:creationId xmlns:a16="http://schemas.microsoft.com/office/drawing/2014/main" id="{CFA13854-F587-9982-C131-A5A370509B37}"/>
              </a:ext>
            </a:extLst>
          </p:cNvPr>
          <p:cNvSpPr txBox="1"/>
          <p:nvPr/>
        </p:nvSpPr>
        <p:spPr>
          <a:xfrm>
            <a:off x="7354878" y="-48141"/>
            <a:ext cx="1443889" cy="369332"/>
          </a:xfrm>
          <a:prstGeom prst="rect">
            <a:avLst/>
          </a:prstGeom>
          <a:noFill/>
        </p:spPr>
        <p:txBody>
          <a:bodyPr wrap="square">
            <a:spAutoFit/>
          </a:bodyPr>
          <a:lstStyle/>
          <a:p>
            <a:r>
              <a:rPr lang="en-US" altLang="zh-TW" sz="1800" b="1" dirty="0">
                <a:latin typeface="Times New Roman" panose="02020603050405020304" pitchFamily="18" charset="0"/>
                <a:cs typeface="Times New Roman" panose="02020603050405020304" pitchFamily="18" charset="0"/>
              </a:rPr>
              <a:t>Input Gate</a:t>
            </a:r>
            <a:endParaRPr lang="zh-CN" altLang="en-US" dirty="0"/>
          </a:p>
        </p:txBody>
      </p:sp>
      <p:sp>
        <p:nvSpPr>
          <p:cNvPr id="20" name="TextBox 19">
            <a:extLst>
              <a:ext uri="{FF2B5EF4-FFF2-40B4-BE49-F238E27FC236}">
                <a16:creationId xmlns:a16="http://schemas.microsoft.com/office/drawing/2014/main" id="{C7DDF769-8D5A-BC71-99E8-0520E4FFE4F1}"/>
              </a:ext>
            </a:extLst>
          </p:cNvPr>
          <p:cNvSpPr txBox="1"/>
          <p:nvPr/>
        </p:nvSpPr>
        <p:spPr>
          <a:xfrm>
            <a:off x="8675914" y="-55796"/>
            <a:ext cx="1654860" cy="369332"/>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Forget Gate</a:t>
            </a:r>
            <a:endParaRPr lang="zh-CN" altLang="en-US" b="1"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88912FEA-9823-EF3D-3F98-AABE41E9210F}"/>
              </a:ext>
            </a:extLst>
          </p:cNvPr>
          <p:cNvSpPr txBox="1"/>
          <p:nvPr/>
        </p:nvSpPr>
        <p:spPr>
          <a:xfrm>
            <a:off x="10248962" y="-55796"/>
            <a:ext cx="1402848" cy="369332"/>
          </a:xfrm>
          <a:prstGeom prst="rect">
            <a:avLst/>
          </a:prstGeom>
          <a:noFill/>
        </p:spPr>
        <p:txBody>
          <a:bodyPr wrap="square">
            <a:spAutoFit/>
          </a:bodyPr>
          <a:lstStyle/>
          <a:p>
            <a:r>
              <a:rPr lang="en-US" altLang="zh-CN" sz="1800" b="1" dirty="0">
                <a:effectLst/>
                <a:latin typeface="Calibri" panose="020F0502020204030204" pitchFamily="34" charset="0"/>
                <a:ea typeface="等线" panose="02010600030101010101" pitchFamily="2" charset="-122"/>
                <a:cs typeface="Arial" panose="020B0604020202020204" pitchFamily="34" charset="0"/>
              </a:rPr>
              <a:t>Output Gate</a:t>
            </a:r>
            <a:endParaRPr lang="zh-CN" altLang="en-US" b="1" dirty="0"/>
          </a:p>
        </p:txBody>
      </p:sp>
      <p:sp>
        <p:nvSpPr>
          <p:cNvPr id="25" name="TextBox 24">
            <a:extLst>
              <a:ext uri="{FF2B5EF4-FFF2-40B4-BE49-F238E27FC236}">
                <a16:creationId xmlns:a16="http://schemas.microsoft.com/office/drawing/2014/main" id="{109346A6-6203-DE3F-89FF-653BC1B5FBD7}"/>
              </a:ext>
            </a:extLst>
          </p:cNvPr>
          <p:cNvSpPr txBox="1"/>
          <p:nvPr/>
        </p:nvSpPr>
        <p:spPr>
          <a:xfrm>
            <a:off x="1652953" y="164089"/>
            <a:ext cx="5849385"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altLang="zh-CN" sz="40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rPr>
              <a:t>Our proposed A-LSTM</a:t>
            </a:r>
            <a:endParaRPr lang="en-US" altLang="zh-TW" sz="40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endParaRPr>
          </a:p>
        </p:txBody>
      </p:sp>
    </p:spTree>
    <p:extLst>
      <p:ext uri="{BB962C8B-B14F-4D97-AF65-F5344CB8AC3E}">
        <p14:creationId xmlns:p14="http://schemas.microsoft.com/office/powerpoint/2010/main" val="3333595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82625D-32C4-C195-B5AF-238A0A617B58}"/>
              </a:ext>
            </a:extLst>
          </p:cNvPr>
          <p:cNvSpPr>
            <a:spLocks noGrp="1"/>
          </p:cNvSpPr>
          <p:nvPr>
            <p:ph type="sldNum" sz="quarter" idx="12"/>
          </p:nvPr>
        </p:nvSpPr>
        <p:spPr/>
        <p:txBody>
          <a:bodyPr/>
          <a:lstStyle/>
          <a:p>
            <a:fld id="{3CF3424F-304B-471D-A5FE-C3E71F928832}" type="slidenum">
              <a:rPr lang="zh-CN" altLang="en-US" smtClean="0"/>
              <a:t>17</a:t>
            </a:fld>
            <a:endParaRPr lang="zh-CN" altLang="en-US"/>
          </a:p>
        </p:txBody>
      </p:sp>
      <p:sp>
        <p:nvSpPr>
          <p:cNvPr id="3" name="矩形 23">
            <a:extLst>
              <a:ext uri="{FF2B5EF4-FFF2-40B4-BE49-F238E27FC236}">
                <a16:creationId xmlns:a16="http://schemas.microsoft.com/office/drawing/2014/main" id="{BA67755D-12A5-D67A-6672-7A0905B9BEB1}"/>
              </a:ext>
            </a:extLst>
          </p:cNvPr>
          <p:cNvSpPr/>
          <p:nvPr/>
        </p:nvSpPr>
        <p:spPr>
          <a:xfrm>
            <a:off x="0" y="260648"/>
            <a:ext cx="1271464" cy="4320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造字工房悦黑体验版常规体" pitchFamily="50" charset="-122"/>
              </a:rPr>
              <a:t>Part 4.2.2</a:t>
            </a:r>
            <a:endParaRPr lang="zh-CN" altLang="en-US" dirty="0">
              <a:ea typeface="造字工房悦黑体验版常规体" pitchFamily="50" charset="-122"/>
            </a:endParaRPr>
          </a:p>
        </p:txBody>
      </p:sp>
      <p:sp>
        <p:nvSpPr>
          <p:cNvPr id="4" name="矩形 24">
            <a:extLst>
              <a:ext uri="{FF2B5EF4-FFF2-40B4-BE49-F238E27FC236}">
                <a16:creationId xmlns:a16="http://schemas.microsoft.com/office/drawing/2014/main" id="{A7FAF044-82EA-D2B2-80CD-5615954F97FA}"/>
              </a:ext>
            </a:extLst>
          </p:cNvPr>
          <p:cNvSpPr/>
          <p:nvPr/>
        </p:nvSpPr>
        <p:spPr>
          <a:xfrm>
            <a:off x="1343472" y="260648"/>
            <a:ext cx="72008" cy="4320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5" name="矩形 25">
            <a:extLst>
              <a:ext uri="{FF2B5EF4-FFF2-40B4-BE49-F238E27FC236}">
                <a16:creationId xmlns:a16="http://schemas.microsoft.com/office/drawing/2014/main" id="{E437B8B1-926F-6B5D-249A-16E34F4932EF}"/>
              </a:ext>
            </a:extLst>
          </p:cNvPr>
          <p:cNvSpPr/>
          <p:nvPr/>
        </p:nvSpPr>
        <p:spPr>
          <a:xfrm>
            <a:off x="1480796" y="464299"/>
            <a:ext cx="63624" cy="22440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6" name="TextBox 5">
            <a:extLst>
              <a:ext uri="{FF2B5EF4-FFF2-40B4-BE49-F238E27FC236}">
                <a16:creationId xmlns:a16="http://schemas.microsoft.com/office/drawing/2014/main" id="{60683C1F-ABDB-6CAC-DBA4-80F827DA26C9}"/>
              </a:ext>
            </a:extLst>
          </p:cNvPr>
          <p:cNvSpPr txBox="1"/>
          <p:nvPr/>
        </p:nvSpPr>
        <p:spPr>
          <a:xfrm>
            <a:off x="1652953" y="164089"/>
            <a:ext cx="5849385"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altLang="zh-CN" sz="40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rPr>
              <a:t>Our proposed A-LSTM</a:t>
            </a:r>
            <a:endParaRPr lang="en-US" altLang="zh-TW" sz="40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endParaRPr>
          </a:p>
        </p:txBody>
      </p:sp>
      <p:sp>
        <p:nvSpPr>
          <p:cNvPr id="7" name="TextBox 6">
            <a:extLst>
              <a:ext uri="{FF2B5EF4-FFF2-40B4-BE49-F238E27FC236}">
                <a16:creationId xmlns:a16="http://schemas.microsoft.com/office/drawing/2014/main" id="{07A23E3F-F736-27A9-1618-1E8325666728}"/>
              </a:ext>
            </a:extLst>
          </p:cNvPr>
          <p:cNvSpPr txBox="1"/>
          <p:nvPr/>
        </p:nvSpPr>
        <p:spPr>
          <a:xfrm>
            <a:off x="0" y="1883464"/>
            <a:ext cx="7142480" cy="2806987"/>
          </a:xfrm>
          <a:prstGeom prst="rect">
            <a:avLst/>
          </a:prstGeom>
          <a:noFill/>
        </p:spPr>
        <p:txBody>
          <a:bodyPr wrap="square" rtlCol="0">
            <a:spAutoFit/>
          </a:bodyPr>
          <a:lstStyle/>
          <a:p>
            <a:pPr marL="457200" indent="-457200">
              <a:lnSpc>
                <a:spcPct val="150000"/>
              </a:lnSpc>
              <a:buClr>
                <a:schemeClr val="accent1"/>
              </a:buClr>
              <a:buFont typeface="Arial" panose="020B0604020202020204" pitchFamily="34" charset="0"/>
              <a:buChar char="•"/>
            </a:pPr>
            <a:r>
              <a:rPr lang="en-US" altLang="zh-TW" sz="2000" dirty="0">
                <a:latin typeface="Times New Roman" panose="02020603050405020304" pitchFamily="18" charset="0"/>
                <a:cs typeface="Times New Roman" panose="02020603050405020304" pitchFamily="18" charset="0"/>
              </a:rPr>
              <a:t>Adds an </a:t>
            </a:r>
            <a:r>
              <a:rPr lang="en-US" altLang="zh-TW" sz="2000" b="1" dirty="0">
                <a:latin typeface="Times New Roman" panose="02020603050405020304" pitchFamily="18" charset="0"/>
                <a:cs typeface="Times New Roman" panose="02020603050405020304" pitchFamily="18" charset="0"/>
              </a:rPr>
              <a:t>attention</a:t>
            </a:r>
            <a:r>
              <a:rPr lang="en-US" altLang="zh-TW" sz="2000" dirty="0">
                <a:latin typeface="Times New Roman" panose="02020603050405020304" pitchFamily="18" charset="0"/>
                <a:cs typeface="Times New Roman" panose="02020603050405020304" pitchFamily="18" charset="0"/>
              </a:rPr>
              <a:t> mechanism to </a:t>
            </a:r>
            <a:r>
              <a:rPr lang="en-US" altLang="zh-TW" sz="2000" b="1" dirty="0">
                <a:latin typeface="Times New Roman" panose="02020603050405020304" pitchFamily="18" charset="0"/>
                <a:cs typeface="Times New Roman" panose="02020603050405020304" pitchFamily="18" charset="0"/>
              </a:rPr>
              <a:t>LSTM</a:t>
            </a:r>
            <a:r>
              <a:rPr lang="en-US" altLang="zh-TW" sz="2000" dirty="0">
                <a:latin typeface="Times New Roman" panose="02020603050405020304" pitchFamily="18" charset="0"/>
                <a:cs typeface="Times New Roman" panose="02020603050405020304" pitchFamily="18" charset="0"/>
              </a:rPr>
              <a:t> can better capture global information</a:t>
            </a:r>
          </a:p>
          <a:p>
            <a:pPr marL="914400" lvl="1" indent="-457200">
              <a:lnSpc>
                <a:spcPct val="150000"/>
              </a:lnSpc>
              <a:buClr>
                <a:schemeClr val="accent1"/>
              </a:buClr>
              <a:buFont typeface="Wingdings" panose="05000000000000000000" pitchFamily="2" charset="2"/>
              <a:buChar char="ü"/>
            </a:pPr>
            <a:r>
              <a:rPr lang="en-US" altLang="zh-TW" sz="2000" dirty="0">
                <a:latin typeface="Times New Roman" panose="02020603050405020304" pitchFamily="18" charset="0"/>
                <a:cs typeface="Times New Roman" panose="02020603050405020304" pitchFamily="18" charset="0"/>
              </a:rPr>
              <a:t>In fraud detection, we need to focus on the key features first and discard the redundant features</a:t>
            </a:r>
          </a:p>
          <a:p>
            <a:pPr marL="914400" lvl="1" indent="-457200">
              <a:lnSpc>
                <a:spcPct val="150000"/>
              </a:lnSpc>
              <a:buClr>
                <a:schemeClr val="accent1"/>
              </a:buClr>
              <a:buFont typeface="Wingdings" panose="05000000000000000000" pitchFamily="2" charset="2"/>
              <a:buChar char="ü"/>
            </a:pPr>
            <a:r>
              <a:rPr lang="en-US" altLang="zh-TW" sz="2000" dirty="0">
                <a:latin typeface="Times New Roman" panose="02020603050405020304" pitchFamily="18" charset="0"/>
                <a:cs typeface="Times New Roman" panose="02020603050405020304" pitchFamily="18" charset="0"/>
              </a:rPr>
              <a:t>The attention mechanism is capable of handling the dependence among the </a:t>
            </a:r>
            <a:r>
              <a:rPr lang="en-US" altLang="zh-TW" sz="2000" b="1" dirty="0">
                <a:latin typeface="Times New Roman" panose="02020603050405020304" pitchFamily="18" charset="0"/>
                <a:cs typeface="Times New Roman" panose="02020603050405020304" pitchFamily="18" charset="0"/>
              </a:rPr>
              <a:t>LSTM</a:t>
            </a:r>
            <a:r>
              <a:rPr lang="en-US" altLang="zh-TW" sz="2000" dirty="0">
                <a:latin typeface="Times New Roman" panose="02020603050405020304" pitchFamily="18" charset="0"/>
                <a:cs typeface="Times New Roman" panose="02020603050405020304" pitchFamily="18" charset="0"/>
              </a:rPr>
              <a:t> outputs</a:t>
            </a:r>
          </a:p>
        </p:txBody>
      </p:sp>
      <p:sp>
        <p:nvSpPr>
          <p:cNvPr id="8" name="Slide Number Placeholder 1">
            <a:extLst>
              <a:ext uri="{FF2B5EF4-FFF2-40B4-BE49-F238E27FC236}">
                <a16:creationId xmlns:a16="http://schemas.microsoft.com/office/drawing/2014/main" id="{6746319A-680E-D345-216A-B442FE3EF8A5}"/>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CF3424F-304B-471D-A5FE-C3E71F928832}" type="slidenum">
              <a:rPr lang="zh-CN" altLang="en-US" smtClean="0"/>
              <a:pPr/>
              <a:t>17</a:t>
            </a:fld>
            <a:endParaRPr lang="zh-CN" altLang="en-US"/>
          </a:p>
        </p:txBody>
      </p:sp>
      <p:pic>
        <p:nvPicPr>
          <p:cNvPr id="9" name="图片 11">
            <a:extLst>
              <a:ext uri="{FF2B5EF4-FFF2-40B4-BE49-F238E27FC236}">
                <a16:creationId xmlns:a16="http://schemas.microsoft.com/office/drawing/2014/main" id="{259AF50D-B387-12A9-0766-01ACADD2AD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2093" y="2065586"/>
            <a:ext cx="3952766" cy="4345025"/>
          </a:xfrm>
          <a:prstGeom prst="rect">
            <a:avLst/>
          </a:prstGeom>
        </p:spPr>
      </p:pic>
      <p:pic>
        <p:nvPicPr>
          <p:cNvPr id="11" name="图片 12">
            <a:extLst>
              <a:ext uri="{FF2B5EF4-FFF2-40B4-BE49-F238E27FC236}">
                <a16:creationId xmlns:a16="http://schemas.microsoft.com/office/drawing/2014/main" id="{1798FDCE-6FC0-4073-33DA-CBFDE2B744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2480" y="54077"/>
            <a:ext cx="4717130" cy="1920748"/>
          </a:xfrm>
          <a:prstGeom prst="rect">
            <a:avLst/>
          </a:prstGeom>
        </p:spPr>
      </p:pic>
      <p:sp>
        <p:nvSpPr>
          <p:cNvPr id="12" name="Rectangle 11">
            <a:extLst>
              <a:ext uri="{FF2B5EF4-FFF2-40B4-BE49-F238E27FC236}">
                <a16:creationId xmlns:a16="http://schemas.microsoft.com/office/drawing/2014/main" id="{6FF45DE0-9845-E73B-F8A0-52012AFAC1D2}"/>
              </a:ext>
            </a:extLst>
          </p:cNvPr>
          <p:cNvSpPr/>
          <p:nvPr/>
        </p:nvSpPr>
        <p:spPr>
          <a:xfrm>
            <a:off x="7178675" y="121298"/>
            <a:ext cx="1620092" cy="18535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a:extLst>
              <a:ext uri="{FF2B5EF4-FFF2-40B4-BE49-F238E27FC236}">
                <a16:creationId xmlns:a16="http://schemas.microsoft.com/office/drawing/2014/main" id="{76FFBF56-21C5-A620-AAB5-8201F83C1399}"/>
              </a:ext>
            </a:extLst>
          </p:cNvPr>
          <p:cNvSpPr/>
          <p:nvPr/>
        </p:nvSpPr>
        <p:spPr>
          <a:xfrm>
            <a:off x="8907300" y="136525"/>
            <a:ext cx="1007706" cy="18535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13">
            <a:extLst>
              <a:ext uri="{FF2B5EF4-FFF2-40B4-BE49-F238E27FC236}">
                <a16:creationId xmlns:a16="http://schemas.microsoft.com/office/drawing/2014/main" id="{9F731C3A-C35E-69A3-6389-2A38F0C372A4}"/>
              </a:ext>
            </a:extLst>
          </p:cNvPr>
          <p:cNvSpPr/>
          <p:nvPr/>
        </p:nvSpPr>
        <p:spPr>
          <a:xfrm>
            <a:off x="10117493" y="136525"/>
            <a:ext cx="1526137" cy="18535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a:extLst>
              <a:ext uri="{FF2B5EF4-FFF2-40B4-BE49-F238E27FC236}">
                <a16:creationId xmlns:a16="http://schemas.microsoft.com/office/drawing/2014/main" id="{84745159-511A-3D49-B24A-51693777833C}"/>
              </a:ext>
            </a:extLst>
          </p:cNvPr>
          <p:cNvSpPr txBox="1"/>
          <p:nvPr/>
        </p:nvSpPr>
        <p:spPr>
          <a:xfrm>
            <a:off x="7354878" y="-48141"/>
            <a:ext cx="1443889" cy="369332"/>
          </a:xfrm>
          <a:prstGeom prst="rect">
            <a:avLst/>
          </a:prstGeom>
          <a:noFill/>
        </p:spPr>
        <p:txBody>
          <a:bodyPr wrap="square">
            <a:spAutoFit/>
          </a:bodyPr>
          <a:lstStyle/>
          <a:p>
            <a:r>
              <a:rPr lang="en-US" altLang="zh-TW" sz="1800" b="1" dirty="0">
                <a:latin typeface="Times New Roman" panose="02020603050405020304" pitchFamily="18" charset="0"/>
                <a:cs typeface="Times New Roman" panose="02020603050405020304" pitchFamily="18" charset="0"/>
              </a:rPr>
              <a:t>Input Gate</a:t>
            </a:r>
            <a:endParaRPr lang="zh-CN" altLang="en-US" dirty="0"/>
          </a:p>
        </p:txBody>
      </p:sp>
      <p:sp>
        <p:nvSpPr>
          <p:cNvPr id="17" name="TextBox 16">
            <a:extLst>
              <a:ext uri="{FF2B5EF4-FFF2-40B4-BE49-F238E27FC236}">
                <a16:creationId xmlns:a16="http://schemas.microsoft.com/office/drawing/2014/main" id="{2524F5DB-5B9A-9B15-0F5F-D766212A644F}"/>
              </a:ext>
            </a:extLst>
          </p:cNvPr>
          <p:cNvSpPr txBox="1"/>
          <p:nvPr/>
        </p:nvSpPr>
        <p:spPr>
          <a:xfrm>
            <a:off x="8675914" y="-55796"/>
            <a:ext cx="1654860" cy="369332"/>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Forget Gate</a:t>
            </a:r>
            <a:endParaRPr lang="zh-CN" altLang="en-US"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4D2F5E7D-143F-1E71-45D3-393027F70A55}"/>
              </a:ext>
            </a:extLst>
          </p:cNvPr>
          <p:cNvSpPr txBox="1"/>
          <p:nvPr/>
        </p:nvSpPr>
        <p:spPr>
          <a:xfrm>
            <a:off x="10248962" y="-55796"/>
            <a:ext cx="1402848" cy="369332"/>
          </a:xfrm>
          <a:prstGeom prst="rect">
            <a:avLst/>
          </a:prstGeom>
          <a:noFill/>
        </p:spPr>
        <p:txBody>
          <a:bodyPr wrap="square">
            <a:spAutoFit/>
          </a:bodyPr>
          <a:lstStyle/>
          <a:p>
            <a:r>
              <a:rPr lang="en-US" altLang="zh-CN" sz="1800" b="1" dirty="0">
                <a:effectLst/>
                <a:latin typeface="Calibri" panose="020F0502020204030204" pitchFamily="34" charset="0"/>
                <a:ea typeface="等线" panose="02010600030101010101" pitchFamily="2" charset="-122"/>
                <a:cs typeface="Arial" panose="020B0604020202020204" pitchFamily="34" charset="0"/>
              </a:rPr>
              <a:t>Output Gate</a:t>
            </a:r>
            <a:endParaRPr lang="zh-CN" altLang="en-US" b="1" dirty="0"/>
          </a:p>
        </p:txBody>
      </p:sp>
    </p:spTree>
    <p:extLst>
      <p:ext uri="{BB962C8B-B14F-4D97-AF65-F5344CB8AC3E}">
        <p14:creationId xmlns:p14="http://schemas.microsoft.com/office/powerpoint/2010/main" val="2188626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3">
            <a:extLst>
              <a:ext uri="{FF2B5EF4-FFF2-40B4-BE49-F238E27FC236}">
                <a16:creationId xmlns:a16="http://schemas.microsoft.com/office/drawing/2014/main" id="{BA67755D-12A5-D67A-6672-7A0905B9BEB1}"/>
              </a:ext>
            </a:extLst>
          </p:cNvPr>
          <p:cNvSpPr/>
          <p:nvPr/>
        </p:nvSpPr>
        <p:spPr>
          <a:xfrm>
            <a:off x="0" y="260648"/>
            <a:ext cx="1271464" cy="4320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造字工房悦黑体验版常规体" pitchFamily="50" charset="-122"/>
              </a:rPr>
              <a:t>Part 4.2.3</a:t>
            </a:r>
            <a:endParaRPr lang="zh-CN" altLang="en-US" dirty="0">
              <a:ea typeface="造字工房悦黑体验版常规体" pitchFamily="50" charset="-122"/>
            </a:endParaRPr>
          </a:p>
        </p:txBody>
      </p:sp>
      <p:sp>
        <p:nvSpPr>
          <p:cNvPr id="4" name="矩形 24">
            <a:extLst>
              <a:ext uri="{FF2B5EF4-FFF2-40B4-BE49-F238E27FC236}">
                <a16:creationId xmlns:a16="http://schemas.microsoft.com/office/drawing/2014/main" id="{A7FAF044-82EA-D2B2-80CD-5615954F97FA}"/>
              </a:ext>
            </a:extLst>
          </p:cNvPr>
          <p:cNvSpPr/>
          <p:nvPr/>
        </p:nvSpPr>
        <p:spPr>
          <a:xfrm>
            <a:off x="1343472" y="260648"/>
            <a:ext cx="72008" cy="4320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5" name="矩形 25">
            <a:extLst>
              <a:ext uri="{FF2B5EF4-FFF2-40B4-BE49-F238E27FC236}">
                <a16:creationId xmlns:a16="http://schemas.microsoft.com/office/drawing/2014/main" id="{E437B8B1-926F-6B5D-249A-16E34F4932EF}"/>
              </a:ext>
            </a:extLst>
          </p:cNvPr>
          <p:cNvSpPr/>
          <p:nvPr/>
        </p:nvSpPr>
        <p:spPr>
          <a:xfrm>
            <a:off x="1480796" y="464299"/>
            <a:ext cx="63624" cy="22440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8" name="TextBox 7">
            <a:extLst>
              <a:ext uri="{FF2B5EF4-FFF2-40B4-BE49-F238E27FC236}">
                <a16:creationId xmlns:a16="http://schemas.microsoft.com/office/drawing/2014/main" id="{50F342CE-4F85-4BC4-7DB1-B3D695B438A5}"/>
              </a:ext>
            </a:extLst>
          </p:cNvPr>
          <p:cNvSpPr txBox="1"/>
          <p:nvPr/>
        </p:nvSpPr>
        <p:spPr>
          <a:xfrm>
            <a:off x="148362" y="845287"/>
            <a:ext cx="6706086" cy="1421992"/>
          </a:xfrm>
          <a:prstGeom prst="rect">
            <a:avLst/>
          </a:prstGeom>
          <a:noFill/>
        </p:spPr>
        <p:txBody>
          <a:bodyPr wrap="square" rtlCol="0">
            <a:spAutoFit/>
          </a:bodyPr>
          <a:lstStyle/>
          <a:p>
            <a:pPr marL="342900" indent="-342900">
              <a:lnSpc>
                <a:spcPct val="150000"/>
              </a:lnSpc>
              <a:buClr>
                <a:schemeClr val="accent1"/>
              </a:buClr>
              <a:buFont typeface="Arial" panose="020B0604020202020204" pitchFamily="34" charset="0"/>
              <a:buChar char="•"/>
            </a:pPr>
            <a:r>
              <a:rPr lang="en-US" altLang="zh-TW" sz="2000" b="1" dirty="0">
                <a:latin typeface="Times New Roman" panose="02020603050405020304" pitchFamily="18" charset="0"/>
                <a:cs typeface="Times New Roman" panose="02020603050405020304" pitchFamily="18" charset="0"/>
              </a:rPr>
              <a:t>Attention</a:t>
            </a:r>
            <a:r>
              <a:rPr lang="en-US" altLang="zh-TW" sz="2000" dirty="0">
                <a:latin typeface="Times New Roman" panose="02020603050405020304" pitchFamily="18" charset="0"/>
                <a:cs typeface="Times New Roman" panose="02020603050405020304" pitchFamily="18" charset="0"/>
              </a:rPr>
              <a:t> mechanism handling the dependence among the </a:t>
            </a:r>
            <a:r>
              <a:rPr lang="en-US" altLang="zh-TW" sz="2000" b="1" dirty="0">
                <a:latin typeface="Times New Roman" panose="02020603050405020304" pitchFamily="18" charset="0"/>
                <a:cs typeface="Times New Roman" panose="02020603050405020304" pitchFamily="18" charset="0"/>
              </a:rPr>
              <a:t>LSTM</a:t>
            </a:r>
            <a:r>
              <a:rPr lang="en-US" altLang="zh-TW" sz="2000" dirty="0">
                <a:latin typeface="Times New Roman" panose="02020603050405020304" pitchFamily="18" charset="0"/>
                <a:cs typeface="Times New Roman" panose="02020603050405020304" pitchFamily="18" charset="0"/>
              </a:rPr>
              <a:t> outputs by the </a:t>
            </a:r>
            <a:r>
              <a:rPr lang="en-US" altLang="zh-TW" sz="2000" b="1" dirty="0">
                <a:latin typeface="Times New Roman" panose="02020603050405020304" pitchFamily="18" charset="0"/>
                <a:cs typeface="Times New Roman" panose="02020603050405020304" pitchFamily="18" charset="0"/>
              </a:rPr>
              <a:t>attention</a:t>
            </a:r>
            <a:r>
              <a:rPr lang="en-US" altLang="zh-TW" sz="2000" dirty="0">
                <a:latin typeface="Times New Roman" panose="02020603050405020304" pitchFamily="18" charset="0"/>
                <a:cs typeface="Times New Roman" panose="02020603050405020304" pitchFamily="18" charset="0"/>
              </a:rPr>
              <a:t> weights matrices </a:t>
            </a:r>
            <a:r>
              <a:rPr lang="en-US" altLang="zh-TW" sz="2000" b="1" dirty="0">
                <a:latin typeface="Times New Roman" panose="02020603050405020304" pitchFamily="18" charset="0"/>
                <a:cs typeface="Times New Roman" panose="02020603050405020304" pitchFamily="18" charset="0"/>
              </a:rPr>
              <a:t>Q (query)</a:t>
            </a:r>
            <a:r>
              <a:rPr lang="en-US" altLang="zh-TW" sz="2000" dirty="0">
                <a:latin typeface="Times New Roman" panose="02020603050405020304" pitchFamily="18" charset="0"/>
                <a:cs typeface="Times New Roman" panose="02020603050405020304" pitchFamily="18" charset="0"/>
              </a:rPr>
              <a:t>,</a:t>
            </a:r>
            <a:r>
              <a:rPr lang="en-US" altLang="zh-TW" sz="2000" b="1" dirty="0">
                <a:latin typeface="Times New Roman" panose="02020603050405020304" pitchFamily="18" charset="0"/>
                <a:cs typeface="Times New Roman" panose="02020603050405020304" pitchFamily="18" charset="0"/>
              </a:rPr>
              <a:t> K (key value)</a:t>
            </a:r>
            <a:r>
              <a:rPr lang="en-US" altLang="zh-TW" sz="2000" dirty="0">
                <a:latin typeface="Times New Roman" panose="02020603050405020304" pitchFamily="18" charset="0"/>
                <a:cs typeface="Times New Roman" panose="02020603050405020304" pitchFamily="18" charset="0"/>
              </a:rPr>
              <a:t>,</a:t>
            </a:r>
            <a:r>
              <a:rPr lang="en-US" altLang="zh-TW" sz="2000" b="1"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and</a:t>
            </a:r>
            <a:r>
              <a:rPr lang="en-US" altLang="zh-TW" sz="2000" b="1" dirty="0">
                <a:latin typeface="Times New Roman" panose="02020603050405020304" pitchFamily="18" charset="0"/>
                <a:cs typeface="Times New Roman" panose="02020603050405020304" pitchFamily="18" charset="0"/>
              </a:rPr>
              <a:t> V (value)</a:t>
            </a:r>
          </a:p>
        </p:txBody>
      </p:sp>
      <p:sp>
        <p:nvSpPr>
          <p:cNvPr id="9" name="TextBox 8">
            <a:extLst>
              <a:ext uri="{FF2B5EF4-FFF2-40B4-BE49-F238E27FC236}">
                <a16:creationId xmlns:a16="http://schemas.microsoft.com/office/drawing/2014/main" id="{7D632EBB-E3C5-2A29-4F4C-27C3B98A50AD}"/>
              </a:ext>
            </a:extLst>
          </p:cNvPr>
          <p:cNvSpPr txBox="1"/>
          <p:nvPr/>
        </p:nvSpPr>
        <p:spPr>
          <a:xfrm>
            <a:off x="148362" y="2351370"/>
            <a:ext cx="6706086" cy="960328"/>
          </a:xfrm>
          <a:prstGeom prst="rect">
            <a:avLst/>
          </a:prstGeom>
          <a:noFill/>
        </p:spPr>
        <p:txBody>
          <a:bodyPr wrap="square" rtlCol="0">
            <a:spAutoFit/>
          </a:bodyPr>
          <a:lstStyle/>
          <a:p>
            <a:pPr marL="342900" indent="-342900">
              <a:lnSpc>
                <a:spcPct val="150000"/>
              </a:lnSpc>
              <a:buClr>
                <a:schemeClr val="accent1"/>
              </a:buClr>
              <a:buFont typeface="Arial" panose="020B0604020202020204" pitchFamily="34" charset="0"/>
              <a:buChar char="•"/>
            </a:pPr>
            <a:r>
              <a:rPr lang="en-US" altLang="zh-TW" sz="2000" dirty="0">
                <a:latin typeface="Times New Roman" panose="02020603050405020304" pitchFamily="18" charset="0"/>
                <a:cs typeface="Times New Roman" panose="02020603050405020304" pitchFamily="18" charset="0"/>
              </a:rPr>
              <a:t>Packing the </a:t>
            </a:r>
            <a:r>
              <a:rPr lang="en-US" altLang="zh-TW" sz="2000" b="1" dirty="0">
                <a:latin typeface="Times New Roman" panose="02020603050405020304" pitchFamily="18" charset="0"/>
                <a:cs typeface="Times New Roman" panose="02020603050405020304" pitchFamily="18" charset="0"/>
              </a:rPr>
              <a:t>embeddings</a:t>
            </a:r>
            <a:r>
              <a:rPr lang="en-US" altLang="zh-TW" sz="2000" dirty="0">
                <a:latin typeface="Times New Roman" panose="02020603050405020304" pitchFamily="18" charset="0"/>
                <a:cs typeface="Times New Roman" panose="02020603050405020304" pitchFamily="18" charset="0"/>
              </a:rPr>
              <a:t> into a matrix </a:t>
            </a:r>
            <a:r>
              <a:rPr lang="en-US" altLang="zh-TW" sz="2000" i="1" dirty="0">
                <a:latin typeface="Times New Roman" panose="02020603050405020304" pitchFamily="18" charset="0"/>
                <a:cs typeface="Times New Roman" panose="02020603050405020304" pitchFamily="18" charset="0"/>
              </a:rPr>
              <a:t>Y</a:t>
            </a:r>
            <a:r>
              <a:rPr lang="en-US" altLang="zh-TW" sz="2000" dirty="0">
                <a:latin typeface="Times New Roman" panose="02020603050405020304" pitchFamily="18" charset="0"/>
                <a:cs typeface="Times New Roman" panose="02020603050405020304" pitchFamily="18" charset="0"/>
              </a:rPr>
              <a:t> and get the output </a:t>
            </a:r>
            <a:r>
              <a:rPr lang="en-US" altLang="zh-TW" sz="2000" i="1" dirty="0">
                <a:latin typeface="Times New Roman" panose="02020603050405020304" pitchFamily="18" charset="0"/>
                <a:cs typeface="Times New Roman" panose="02020603050405020304" pitchFamily="18" charset="0"/>
              </a:rPr>
              <a:t>Z</a:t>
            </a:r>
            <a:r>
              <a:rPr lang="en-US" altLang="zh-TW" sz="2000" dirty="0">
                <a:latin typeface="Times New Roman" panose="02020603050405020304" pitchFamily="18" charset="0"/>
                <a:cs typeface="Times New Roman" panose="02020603050405020304" pitchFamily="18" charset="0"/>
              </a:rPr>
              <a:t> of the attention layer by:</a:t>
            </a:r>
          </a:p>
        </p:txBody>
      </p:sp>
      <mc:AlternateContent xmlns:mc="http://schemas.openxmlformats.org/markup-compatibility/2006" xmlns:a14="http://schemas.microsoft.com/office/drawing/2010/main">
        <mc:Choice Requires="a14">
          <p:sp>
            <p:nvSpPr>
              <p:cNvPr id="11" name="TextBox 13">
                <a:extLst>
                  <a:ext uri="{FF2B5EF4-FFF2-40B4-BE49-F238E27FC236}">
                    <a16:creationId xmlns:a16="http://schemas.microsoft.com/office/drawing/2014/main" id="{50C5FFE7-443F-0D6E-14DA-9C98647DD0D4}"/>
                  </a:ext>
                </a:extLst>
              </p:cNvPr>
              <p:cNvSpPr txBox="1"/>
              <p:nvPr/>
            </p:nvSpPr>
            <p:spPr>
              <a:xfrm>
                <a:off x="1927425" y="3642251"/>
                <a:ext cx="3469830" cy="13451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𝑌</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𝑊</m:t>
                          </m:r>
                        </m:e>
                        <m:sub>
                          <m:r>
                            <a:rPr lang="en-US" sz="2000" b="0" i="1" smtClean="0">
                              <a:latin typeface="Cambria Math" panose="02040503050406030204" pitchFamily="18" charset="0"/>
                            </a:rPr>
                            <m:t>𝑄</m:t>
                          </m:r>
                        </m:sub>
                      </m:sSub>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𝑌</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𝑊</m:t>
                          </m:r>
                        </m:e>
                        <m:sub>
                          <m:r>
                            <a:rPr lang="en-US" sz="2000" b="0" i="1" smtClean="0">
                              <a:latin typeface="Cambria Math" panose="02040503050406030204" pitchFamily="18" charset="0"/>
                            </a:rPr>
                            <m:t>𝐾</m:t>
                          </m:r>
                        </m:sub>
                      </m:sSub>
                      <m:r>
                        <a:rPr lang="en-US" sz="2000" b="0" i="1" smtClean="0">
                          <a:latin typeface="Cambria Math" panose="02040503050406030204" pitchFamily="18" charset="0"/>
                        </a:rPr>
                        <m:t>=</m:t>
                      </m:r>
                      <m:r>
                        <a:rPr lang="en-US" sz="2000" b="0" i="1" smtClean="0">
                          <a:latin typeface="Cambria Math" panose="02040503050406030204" pitchFamily="18" charset="0"/>
                        </a:rPr>
                        <m:t>𝐾</m:t>
                      </m:r>
                    </m:oMath>
                  </m:oMathPara>
                </a14:m>
                <a:endParaRPr lang="en-US" sz="2000" b="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𝑌</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𝑊</m:t>
                          </m:r>
                        </m:e>
                        <m:sub>
                          <m:r>
                            <a:rPr lang="en-US" sz="2000" b="0" i="1" smtClean="0">
                              <a:latin typeface="Cambria Math" panose="02040503050406030204" pitchFamily="18" charset="0"/>
                            </a:rPr>
                            <m:t>𝑉</m:t>
                          </m:r>
                        </m:sub>
                      </m:sSub>
                      <m:r>
                        <a:rPr lang="en-US" sz="2000" b="0" i="1" smtClean="0">
                          <a:latin typeface="Cambria Math" panose="02040503050406030204" pitchFamily="18" charset="0"/>
                        </a:rPr>
                        <m:t>=</m:t>
                      </m:r>
                      <m:r>
                        <a:rPr lang="en-US" sz="2000" b="0" i="1" smtClean="0">
                          <a:latin typeface="Cambria Math" panose="02040503050406030204" pitchFamily="18" charset="0"/>
                        </a:rPr>
                        <m:t>𝑉</m:t>
                      </m:r>
                    </m:oMath>
                  </m:oMathPara>
                </a14:m>
                <a:endParaRPr lang="en-US" sz="2000" b="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𝑍</m:t>
                      </m:r>
                      <m:r>
                        <a:rPr lang="en-US" sz="2000" b="0" i="1" smtClean="0">
                          <a:latin typeface="Cambria Math" panose="02040503050406030204" pitchFamily="18" charset="0"/>
                        </a:rPr>
                        <m:t>=</m:t>
                      </m:r>
                      <m:r>
                        <a:rPr lang="en-US" sz="2000" b="0" i="1" smtClean="0">
                          <a:latin typeface="Cambria Math" panose="02040503050406030204" pitchFamily="18" charset="0"/>
                        </a:rPr>
                        <m:t>𝑠𝑜𝑓𝑡𝑚𝑎𝑥</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𝑄</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𝐾</m:t>
                              </m:r>
                            </m:e>
                            <m:sup>
                              <m:r>
                                <a:rPr lang="en-US" sz="2000" b="0" i="1" smtClean="0">
                                  <a:latin typeface="Cambria Math" panose="02040503050406030204" pitchFamily="18" charset="0"/>
                                </a:rPr>
                                <m:t>𝑇</m:t>
                              </m:r>
                            </m:sup>
                          </m:sSup>
                        </m:e>
                      </m:d>
                      <m:r>
                        <a:rPr lang="en-US" sz="2000" b="0" i="1" smtClean="0">
                          <a:latin typeface="Cambria Math" panose="02040503050406030204" pitchFamily="18" charset="0"/>
                        </a:rPr>
                        <m:t>𝑉</m:t>
                      </m:r>
                    </m:oMath>
                  </m:oMathPara>
                </a14:m>
                <a:endParaRPr lang="en-CN" sz="2000" dirty="0"/>
              </a:p>
            </p:txBody>
          </p:sp>
        </mc:Choice>
        <mc:Fallback xmlns="">
          <p:sp>
            <p:nvSpPr>
              <p:cNvPr id="11" name="TextBox 13">
                <a:extLst>
                  <a:ext uri="{FF2B5EF4-FFF2-40B4-BE49-F238E27FC236}">
                    <a16:creationId xmlns:a16="http://schemas.microsoft.com/office/drawing/2014/main" id="{50C5FFE7-443F-0D6E-14DA-9C98647DD0D4}"/>
                  </a:ext>
                </a:extLst>
              </p:cNvPr>
              <p:cNvSpPr txBox="1">
                <a:spLocks noRot="1" noChangeAspect="1" noMove="1" noResize="1" noEditPoints="1" noAdjustHandles="1" noChangeArrowheads="1" noChangeShapeType="1" noTextEdit="1"/>
              </p:cNvSpPr>
              <p:nvPr/>
            </p:nvSpPr>
            <p:spPr>
              <a:xfrm>
                <a:off x="1927425" y="3642251"/>
                <a:ext cx="3469830" cy="1345112"/>
              </a:xfrm>
              <a:prstGeom prst="rect">
                <a:avLst/>
              </a:prstGeom>
              <a:blipFill>
                <a:blip r:embed="rId4"/>
                <a:stretch>
                  <a:fillRect b="-36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3">
                <a:extLst>
                  <a:ext uri="{FF2B5EF4-FFF2-40B4-BE49-F238E27FC236}">
                    <a16:creationId xmlns:a16="http://schemas.microsoft.com/office/drawing/2014/main" id="{6E626D40-0E41-908E-12FB-0117C3DCE3D5}"/>
                  </a:ext>
                </a:extLst>
              </p:cNvPr>
              <p:cNvSpPr txBox="1"/>
              <p:nvPr/>
            </p:nvSpPr>
            <p:spPr>
              <a:xfrm>
                <a:off x="557793" y="5362956"/>
                <a:ext cx="6094454" cy="665888"/>
              </a:xfrm>
              <a:prstGeom prst="rect">
                <a:avLst/>
              </a:prstGeom>
              <a:noFill/>
            </p:spPr>
            <p:txBody>
              <a:bodyPr wrap="square">
                <a:spAutoFit/>
              </a:bodyPr>
              <a:lstStyle/>
              <a:p>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oMath>
                </a14:m>
                <a:r>
                  <a:rPr lang="en-US" b="0" i="1" dirty="0">
                    <a:latin typeface="Cambria Math" panose="02040503050406030204" pitchFamily="18" charset="0"/>
                  </a:rPr>
                  <a:t> </a:t>
                </a:r>
                <a:r>
                  <a:rPr lang="en-US" b="0" i="1" dirty="0">
                    <a:latin typeface="Times New Roman" panose="02020603050405020304" pitchFamily="18" charset="0"/>
                    <a:cs typeface="Times New Roman" panose="02020603050405020304" pitchFamily="18" charset="0"/>
                  </a:rPr>
                  <a:t>Package the embedding into a matrix</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𝑄</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𝐾</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𝑉</m:t>
                        </m:r>
                      </m:sub>
                    </m:sSub>
                  </m:oMath>
                </a14:m>
                <a:r>
                  <a:rPr lang="en-US" b="0" dirty="0"/>
                  <a:t>: </a:t>
                </a:r>
                <a:r>
                  <a:rPr lang="en-US" i="1" dirty="0">
                    <a:latin typeface="Times New Roman" panose="02020603050405020304" pitchFamily="18" charset="0"/>
                    <a:cs typeface="Times New Roman" panose="02020603050405020304" pitchFamily="18" charset="0"/>
                  </a:rPr>
                  <a:t>weighting matrices</a:t>
                </a:r>
              </a:p>
            </p:txBody>
          </p:sp>
        </mc:Choice>
        <mc:Fallback xmlns="">
          <p:sp>
            <p:nvSpPr>
              <p:cNvPr id="12" name="TextBox 13">
                <a:extLst>
                  <a:ext uri="{FF2B5EF4-FFF2-40B4-BE49-F238E27FC236}">
                    <a16:creationId xmlns:a16="http://schemas.microsoft.com/office/drawing/2014/main" id="{6E626D40-0E41-908E-12FB-0117C3DCE3D5}"/>
                  </a:ext>
                </a:extLst>
              </p:cNvPr>
              <p:cNvSpPr txBox="1">
                <a:spLocks noRot="1" noChangeAspect="1" noMove="1" noResize="1" noEditPoints="1" noAdjustHandles="1" noChangeArrowheads="1" noChangeShapeType="1" noTextEdit="1"/>
              </p:cNvSpPr>
              <p:nvPr/>
            </p:nvSpPr>
            <p:spPr>
              <a:xfrm>
                <a:off x="557793" y="5362956"/>
                <a:ext cx="6094454" cy="665888"/>
              </a:xfrm>
              <a:prstGeom prst="rect">
                <a:avLst/>
              </a:prstGeom>
              <a:blipFill>
                <a:blip r:embed="rId5"/>
                <a:stretch>
                  <a:fillRect t="-5505" b="-11927"/>
                </a:stretch>
              </a:blipFill>
            </p:spPr>
            <p:txBody>
              <a:bodyPr/>
              <a:lstStyle/>
              <a:p>
                <a:r>
                  <a:rPr lang="zh-CN" altLang="en-US">
                    <a:noFill/>
                  </a:rPr>
                  <a:t> </a:t>
                </a:r>
              </a:p>
            </p:txBody>
          </p:sp>
        </mc:Fallback>
      </mc:AlternateContent>
      <p:sp>
        <p:nvSpPr>
          <p:cNvPr id="7" name="Slide Number Placeholder 1">
            <a:extLst>
              <a:ext uri="{FF2B5EF4-FFF2-40B4-BE49-F238E27FC236}">
                <a16:creationId xmlns:a16="http://schemas.microsoft.com/office/drawing/2014/main" id="{C476C0FF-A228-AE5A-B2E2-28513838FE2D}"/>
              </a:ext>
            </a:extLst>
          </p:cNvPr>
          <p:cNvSpPr>
            <a:spLocks noGrp="1"/>
          </p:cNvSpPr>
          <p:nvPr>
            <p:ph type="sldNum" sz="quarter" idx="12"/>
          </p:nvPr>
        </p:nvSpPr>
        <p:spPr>
          <a:xfrm>
            <a:off x="8610600" y="6356350"/>
            <a:ext cx="2743200" cy="365125"/>
          </a:xfrm>
        </p:spPr>
        <p:txBody>
          <a:bodyPr/>
          <a:lstStyle/>
          <a:p>
            <a:fld id="{3CF3424F-304B-471D-A5FE-C3E71F928832}" type="slidenum">
              <a:rPr lang="zh-CN" altLang="en-US" smtClean="0"/>
              <a:t>18</a:t>
            </a:fld>
            <a:endParaRPr lang="zh-CN" altLang="en-US"/>
          </a:p>
        </p:txBody>
      </p:sp>
      <p:pic>
        <p:nvPicPr>
          <p:cNvPr id="13" name="图片 11">
            <a:extLst>
              <a:ext uri="{FF2B5EF4-FFF2-40B4-BE49-F238E27FC236}">
                <a16:creationId xmlns:a16="http://schemas.microsoft.com/office/drawing/2014/main" id="{D4D24313-A5FF-032F-E38B-0BC6C4DA97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12093" y="2065586"/>
            <a:ext cx="3952766" cy="4345025"/>
          </a:xfrm>
          <a:prstGeom prst="rect">
            <a:avLst/>
          </a:prstGeom>
        </p:spPr>
      </p:pic>
      <p:pic>
        <p:nvPicPr>
          <p:cNvPr id="14" name="图片 12">
            <a:extLst>
              <a:ext uri="{FF2B5EF4-FFF2-40B4-BE49-F238E27FC236}">
                <a16:creationId xmlns:a16="http://schemas.microsoft.com/office/drawing/2014/main" id="{7D958F2F-ACBC-7BC5-EBFD-E98369EBC7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42480" y="54077"/>
            <a:ext cx="4717130" cy="1920748"/>
          </a:xfrm>
          <a:prstGeom prst="rect">
            <a:avLst/>
          </a:prstGeom>
        </p:spPr>
      </p:pic>
      <p:sp>
        <p:nvSpPr>
          <p:cNvPr id="15" name="Rectangle 14">
            <a:extLst>
              <a:ext uri="{FF2B5EF4-FFF2-40B4-BE49-F238E27FC236}">
                <a16:creationId xmlns:a16="http://schemas.microsoft.com/office/drawing/2014/main" id="{27A5D33D-198D-1437-03F0-6FB0EF0F0C51}"/>
              </a:ext>
            </a:extLst>
          </p:cNvPr>
          <p:cNvSpPr/>
          <p:nvPr/>
        </p:nvSpPr>
        <p:spPr>
          <a:xfrm>
            <a:off x="7178675" y="121298"/>
            <a:ext cx="1620092" cy="18535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16">
            <a:extLst>
              <a:ext uri="{FF2B5EF4-FFF2-40B4-BE49-F238E27FC236}">
                <a16:creationId xmlns:a16="http://schemas.microsoft.com/office/drawing/2014/main" id="{A3CAD6CA-9414-E905-E7FF-47C447F10BDD}"/>
              </a:ext>
            </a:extLst>
          </p:cNvPr>
          <p:cNvSpPr/>
          <p:nvPr/>
        </p:nvSpPr>
        <p:spPr>
          <a:xfrm>
            <a:off x="8907300" y="136525"/>
            <a:ext cx="1007706" cy="18535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17">
            <a:extLst>
              <a:ext uri="{FF2B5EF4-FFF2-40B4-BE49-F238E27FC236}">
                <a16:creationId xmlns:a16="http://schemas.microsoft.com/office/drawing/2014/main" id="{C294B2FE-49F3-DC55-5A1B-F96BB4846330}"/>
              </a:ext>
            </a:extLst>
          </p:cNvPr>
          <p:cNvSpPr/>
          <p:nvPr/>
        </p:nvSpPr>
        <p:spPr>
          <a:xfrm>
            <a:off x="10117493" y="136525"/>
            <a:ext cx="1526137" cy="18535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a:extLst>
              <a:ext uri="{FF2B5EF4-FFF2-40B4-BE49-F238E27FC236}">
                <a16:creationId xmlns:a16="http://schemas.microsoft.com/office/drawing/2014/main" id="{20DE4438-48BC-A7D2-3A97-321C9F9BAFFA}"/>
              </a:ext>
            </a:extLst>
          </p:cNvPr>
          <p:cNvSpPr txBox="1"/>
          <p:nvPr/>
        </p:nvSpPr>
        <p:spPr>
          <a:xfrm>
            <a:off x="7354878" y="-48141"/>
            <a:ext cx="1443889" cy="369332"/>
          </a:xfrm>
          <a:prstGeom prst="rect">
            <a:avLst/>
          </a:prstGeom>
          <a:noFill/>
        </p:spPr>
        <p:txBody>
          <a:bodyPr wrap="square">
            <a:spAutoFit/>
          </a:bodyPr>
          <a:lstStyle/>
          <a:p>
            <a:r>
              <a:rPr lang="en-US" altLang="zh-TW" sz="1800" b="1" dirty="0">
                <a:latin typeface="Times New Roman" panose="02020603050405020304" pitchFamily="18" charset="0"/>
                <a:cs typeface="Times New Roman" panose="02020603050405020304" pitchFamily="18" charset="0"/>
              </a:rPr>
              <a:t>Input Gate</a:t>
            </a:r>
            <a:endParaRPr lang="zh-CN" altLang="en-US" dirty="0"/>
          </a:p>
        </p:txBody>
      </p:sp>
      <p:sp>
        <p:nvSpPr>
          <p:cNvPr id="20" name="TextBox 19">
            <a:extLst>
              <a:ext uri="{FF2B5EF4-FFF2-40B4-BE49-F238E27FC236}">
                <a16:creationId xmlns:a16="http://schemas.microsoft.com/office/drawing/2014/main" id="{6F0F5FDD-BD0B-8A5C-54BB-7893046FBC45}"/>
              </a:ext>
            </a:extLst>
          </p:cNvPr>
          <p:cNvSpPr txBox="1"/>
          <p:nvPr/>
        </p:nvSpPr>
        <p:spPr>
          <a:xfrm>
            <a:off x="8675914" y="-55796"/>
            <a:ext cx="1654860" cy="369332"/>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Forget Gate</a:t>
            </a:r>
            <a:endParaRPr lang="zh-CN" altLang="en-US" b="1"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39D4B903-7037-13AB-2419-BD3C46CBEE2F}"/>
              </a:ext>
            </a:extLst>
          </p:cNvPr>
          <p:cNvSpPr txBox="1"/>
          <p:nvPr/>
        </p:nvSpPr>
        <p:spPr>
          <a:xfrm>
            <a:off x="10248962" y="-55796"/>
            <a:ext cx="1402848" cy="369332"/>
          </a:xfrm>
          <a:prstGeom prst="rect">
            <a:avLst/>
          </a:prstGeom>
          <a:noFill/>
        </p:spPr>
        <p:txBody>
          <a:bodyPr wrap="square">
            <a:spAutoFit/>
          </a:bodyPr>
          <a:lstStyle/>
          <a:p>
            <a:r>
              <a:rPr lang="en-US" altLang="zh-CN" sz="1800" b="1" dirty="0">
                <a:effectLst/>
                <a:latin typeface="Calibri" panose="020F0502020204030204" pitchFamily="34" charset="0"/>
                <a:ea typeface="等线" panose="02010600030101010101" pitchFamily="2" charset="-122"/>
                <a:cs typeface="Arial" panose="020B0604020202020204" pitchFamily="34" charset="0"/>
              </a:rPr>
              <a:t>Output Gate</a:t>
            </a:r>
            <a:endParaRPr lang="zh-CN" altLang="en-US" b="1" dirty="0"/>
          </a:p>
        </p:txBody>
      </p:sp>
      <p:sp>
        <p:nvSpPr>
          <p:cNvPr id="22" name="TextBox 21">
            <a:extLst>
              <a:ext uri="{FF2B5EF4-FFF2-40B4-BE49-F238E27FC236}">
                <a16:creationId xmlns:a16="http://schemas.microsoft.com/office/drawing/2014/main" id="{2F3715EB-F7C5-084D-9C47-8BFA6A667096}"/>
              </a:ext>
            </a:extLst>
          </p:cNvPr>
          <p:cNvSpPr txBox="1"/>
          <p:nvPr/>
        </p:nvSpPr>
        <p:spPr>
          <a:xfrm>
            <a:off x="1652953" y="164089"/>
            <a:ext cx="5849385"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altLang="zh-CN" sz="40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rPr>
              <a:t>Our proposed A-LSTM</a:t>
            </a:r>
            <a:endParaRPr lang="en-US" altLang="zh-TW" sz="40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endParaRPr>
          </a:p>
        </p:txBody>
      </p:sp>
    </p:spTree>
    <p:extLst>
      <p:ext uri="{BB962C8B-B14F-4D97-AF65-F5344CB8AC3E}">
        <p14:creationId xmlns:p14="http://schemas.microsoft.com/office/powerpoint/2010/main" val="804968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09E65E-A982-AB66-2535-18AB49695B5D}"/>
              </a:ext>
            </a:extLst>
          </p:cNvPr>
          <p:cNvSpPr>
            <a:spLocks noGrp="1"/>
          </p:cNvSpPr>
          <p:nvPr>
            <p:ph type="sldNum" sz="quarter" idx="12"/>
          </p:nvPr>
        </p:nvSpPr>
        <p:spPr>
          <a:xfrm>
            <a:off x="9174436" y="6404257"/>
            <a:ext cx="2743200" cy="365125"/>
          </a:xfrm>
        </p:spPr>
        <p:txBody>
          <a:bodyPr/>
          <a:lstStyle/>
          <a:p>
            <a:fld id="{3CF3424F-304B-471D-A5FE-C3E71F928832}" type="slidenum">
              <a:rPr lang="zh-CN" altLang="en-US" smtClean="0"/>
              <a:t>19</a:t>
            </a:fld>
            <a:endParaRPr lang="zh-CN" altLang="en-US" dirty="0"/>
          </a:p>
        </p:txBody>
      </p:sp>
      <p:sp>
        <p:nvSpPr>
          <p:cNvPr id="3" name="矩形 23">
            <a:extLst>
              <a:ext uri="{FF2B5EF4-FFF2-40B4-BE49-F238E27FC236}">
                <a16:creationId xmlns:a16="http://schemas.microsoft.com/office/drawing/2014/main" id="{5D7480BF-5617-A1D0-A8A6-AEEC208F9C15}"/>
              </a:ext>
            </a:extLst>
          </p:cNvPr>
          <p:cNvSpPr/>
          <p:nvPr/>
        </p:nvSpPr>
        <p:spPr>
          <a:xfrm>
            <a:off x="0" y="260648"/>
            <a:ext cx="1271464" cy="4320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造字工房悦黑体验版常规体" pitchFamily="50" charset="-122"/>
              </a:rPr>
              <a:t>Part 4.3</a:t>
            </a:r>
            <a:endParaRPr lang="zh-CN" altLang="en-US" dirty="0">
              <a:ea typeface="造字工房悦黑体验版常规体" pitchFamily="50" charset="-122"/>
            </a:endParaRPr>
          </a:p>
        </p:txBody>
      </p:sp>
      <p:sp>
        <p:nvSpPr>
          <p:cNvPr id="4" name="矩形 24">
            <a:extLst>
              <a:ext uri="{FF2B5EF4-FFF2-40B4-BE49-F238E27FC236}">
                <a16:creationId xmlns:a16="http://schemas.microsoft.com/office/drawing/2014/main" id="{1D78474E-E4DF-83C0-C36E-A9E65068DCA4}"/>
              </a:ext>
            </a:extLst>
          </p:cNvPr>
          <p:cNvSpPr/>
          <p:nvPr/>
        </p:nvSpPr>
        <p:spPr>
          <a:xfrm>
            <a:off x="1343472" y="260648"/>
            <a:ext cx="72008" cy="4320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5" name="矩形 25">
            <a:extLst>
              <a:ext uri="{FF2B5EF4-FFF2-40B4-BE49-F238E27FC236}">
                <a16:creationId xmlns:a16="http://schemas.microsoft.com/office/drawing/2014/main" id="{3947A769-8004-7794-C643-5478A9E3FFDF}"/>
              </a:ext>
            </a:extLst>
          </p:cNvPr>
          <p:cNvSpPr/>
          <p:nvPr/>
        </p:nvSpPr>
        <p:spPr>
          <a:xfrm>
            <a:off x="1480796" y="464299"/>
            <a:ext cx="63624" cy="22440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6" name="TextBox 5">
            <a:extLst>
              <a:ext uri="{FF2B5EF4-FFF2-40B4-BE49-F238E27FC236}">
                <a16:creationId xmlns:a16="http://schemas.microsoft.com/office/drawing/2014/main" id="{0FE55089-6A2D-662A-0B8B-074DE219063D}"/>
              </a:ext>
            </a:extLst>
          </p:cNvPr>
          <p:cNvSpPr txBox="1"/>
          <p:nvPr/>
        </p:nvSpPr>
        <p:spPr>
          <a:xfrm>
            <a:off x="1800981" y="260648"/>
            <a:ext cx="5922591" cy="104923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GB" altLang="zh-CN" sz="40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rPr>
              <a:t>Performance measures </a:t>
            </a:r>
            <a:endParaRPr lang="en-US" altLang="zh-TW" sz="40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endParaRPr>
          </a:p>
          <a:p>
            <a:pPr defTabSz="914400">
              <a:lnSpc>
                <a:spcPct val="90000"/>
              </a:lnSpc>
              <a:spcBef>
                <a:spcPct val="0"/>
              </a:spcBef>
              <a:spcAft>
                <a:spcPts val="600"/>
              </a:spcAft>
            </a:pPr>
            <a:endParaRPr lang="en-US" altLang="zh-TW" sz="40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endParaRPr>
          </a:p>
        </p:txBody>
      </p:sp>
      <p:sp>
        <p:nvSpPr>
          <p:cNvPr id="7" name="TextBox 6">
            <a:extLst>
              <a:ext uri="{FF2B5EF4-FFF2-40B4-BE49-F238E27FC236}">
                <a16:creationId xmlns:a16="http://schemas.microsoft.com/office/drawing/2014/main" id="{F415C3C7-F82E-FFD8-8E19-8A97F1117A55}"/>
              </a:ext>
            </a:extLst>
          </p:cNvPr>
          <p:cNvSpPr txBox="1"/>
          <p:nvPr/>
        </p:nvSpPr>
        <p:spPr>
          <a:xfrm>
            <a:off x="255515" y="754673"/>
            <a:ext cx="10652630" cy="2306850"/>
          </a:xfrm>
          <a:prstGeom prst="rect">
            <a:avLst/>
          </a:prstGeom>
          <a:noFill/>
        </p:spPr>
        <p:txBody>
          <a:bodyPr wrap="square" rtlCol="0">
            <a:spAutoFit/>
          </a:bodyPr>
          <a:lstStyle/>
          <a:p>
            <a:pPr marL="342900" indent="-342900">
              <a:lnSpc>
                <a:spcPct val="150000"/>
              </a:lnSpc>
              <a:buClr>
                <a:schemeClr val="accent1"/>
              </a:buClr>
              <a:buFont typeface="Arial" panose="020B0604020202020204" pitchFamily="34" charset="0"/>
              <a:buChar char="•"/>
            </a:pPr>
            <a:r>
              <a:rPr lang="en-US" altLang="zh-TW" sz="2000" dirty="0">
                <a:latin typeface="Times New Roman" panose="02020603050405020304" pitchFamily="18" charset="0"/>
                <a:cs typeface="Times New Roman" panose="02020603050405020304" pitchFamily="18" charset="0"/>
              </a:rPr>
              <a:t>The following are our performance measures</a:t>
            </a:r>
          </a:p>
          <a:p>
            <a:pPr marL="800100" lvl="1" indent="-342900">
              <a:lnSpc>
                <a:spcPct val="200000"/>
              </a:lnSpc>
              <a:buClr>
                <a:schemeClr val="accent1"/>
              </a:buClr>
              <a:buFont typeface="Wingdings" panose="05000000000000000000" pitchFamily="2" charset="2"/>
              <a:buChar char="ü"/>
            </a:pPr>
            <a:r>
              <a:rPr lang="en-US" altLang="zh-TW" sz="2000" i="1" dirty="0">
                <a:latin typeface="Times New Roman" panose="02020603050405020304" pitchFamily="18" charset="0"/>
                <a:cs typeface="Times New Roman" panose="02020603050405020304" pitchFamily="18" charset="0"/>
              </a:rPr>
              <a:t>Precision</a:t>
            </a:r>
          </a:p>
          <a:p>
            <a:pPr marL="800100" lvl="1" indent="-342900">
              <a:lnSpc>
                <a:spcPct val="200000"/>
              </a:lnSpc>
              <a:buClr>
                <a:schemeClr val="accent1"/>
              </a:buClr>
              <a:buFont typeface="Wingdings" panose="05000000000000000000" pitchFamily="2" charset="2"/>
              <a:buChar char="ü"/>
            </a:pPr>
            <a:r>
              <a:rPr lang="en-US" altLang="zh-TW" sz="2000" i="1" dirty="0">
                <a:latin typeface="Times New Roman" panose="02020603050405020304" pitchFamily="18" charset="0"/>
                <a:cs typeface="Times New Roman" panose="02020603050405020304" pitchFamily="18" charset="0"/>
              </a:rPr>
              <a:t>Recall</a:t>
            </a:r>
          </a:p>
          <a:p>
            <a:pPr marL="800100" lvl="1" indent="-342900">
              <a:lnSpc>
                <a:spcPct val="200000"/>
              </a:lnSpc>
              <a:buClr>
                <a:schemeClr val="accent1"/>
              </a:buClr>
              <a:buFont typeface="Wingdings" panose="05000000000000000000" pitchFamily="2" charset="2"/>
              <a:buChar char="ü"/>
            </a:pPr>
            <a:r>
              <a:rPr lang="en-US" altLang="zh-TW" sz="2000" i="1" dirty="0">
                <a:latin typeface="Times New Roman" panose="02020603050405020304" pitchFamily="18" charset="0"/>
                <a:cs typeface="Times New Roman" panose="02020603050405020304" pitchFamily="18" charset="0"/>
              </a:rPr>
              <a:t>F1-score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7EF4CF1-014C-0CF7-27E3-19581D84FE4E}"/>
                  </a:ext>
                </a:extLst>
              </p:cNvPr>
              <p:cNvSpPr txBox="1"/>
              <p:nvPr/>
            </p:nvSpPr>
            <p:spPr>
              <a:xfrm>
                <a:off x="1283855" y="2527227"/>
                <a:ext cx="4577714" cy="6399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ea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2×(</m:t>
                          </m:r>
                          <m:r>
                            <a:rPr lang="en-US" b="0" i="1" smtClean="0">
                              <a:solidFill>
                                <a:schemeClr val="tx1"/>
                              </a:solidFill>
                              <a:latin typeface="Cambria Math" panose="02040503050406030204" pitchFamily="18" charset="0"/>
                              <a:ea typeface="Cambria Math" panose="02040503050406030204" pitchFamily="18" charset="0"/>
                            </a:rPr>
                            <m:t>𝑅𝑒𝑐𝑎𝑙𝑙</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𝑃𝑟𝑒𝑐𝑖𝑠𝑖𝑜𝑛</m:t>
                          </m:r>
                          <m:r>
                            <a:rPr lang="en-US" b="0" i="1" smtClean="0">
                              <a:solidFill>
                                <a:schemeClr val="tx1"/>
                              </a:solidFill>
                              <a:latin typeface="Cambria Math" panose="02040503050406030204" pitchFamily="18" charset="0"/>
                              <a:ea typeface="Cambria Math" panose="02040503050406030204" pitchFamily="18" charset="0"/>
                            </a:rPr>
                            <m:t>)</m:t>
                          </m:r>
                        </m:num>
                        <m:den>
                          <m:r>
                            <a:rPr lang="en-US" b="0" i="1" smtClean="0">
                              <a:solidFill>
                                <a:schemeClr val="tx1"/>
                              </a:solidFill>
                              <a:latin typeface="Cambria Math" panose="02040503050406030204" pitchFamily="18" charset="0"/>
                              <a:ea typeface="Cambria Math" panose="02040503050406030204" pitchFamily="18" charset="0"/>
                            </a:rPr>
                            <m:t>𝑅𝑒𝑐𝑎𝑙𝑙</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𝑃𝑟𝑒𝑐𝑖𝑠𝑖𝑜𝑛</m:t>
                          </m:r>
                        </m:den>
                      </m:f>
                    </m:oMath>
                  </m:oMathPara>
                </a14:m>
                <a:endParaRPr lang="en-CN" dirty="0">
                  <a:solidFill>
                    <a:schemeClr val="tx1"/>
                  </a:solidFill>
                </a:endParaRPr>
              </a:p>
            </p:txBody>
          </p:sp>
        </mc:Choice>
        <mc:Fallback xmlns="">
          <p:sp>
            <p:nvSpPr>
              <p:cNvPr id="8" name="TextBox 7">
                <a:extLst>
                  <a:ext uri="{FF2B5EF4-FFF2-40B4-BE49-F238E27FC236}">
                    <a16:creationId xmlns:a16="http://schemas.microsoft.com/office/drawing/2014/main" id="{F7EF4CF1-014C-0CF7-27E3-19581D84FE4E}"/>
                  </a:ext>
                </a:extLst>
              </p:cNvPr>
              <p:cNvSpPr txBox="1">
                <a:spLocks noRot="1" noChangeAspect="1" noMove="1" noResize="1" noEditPoints="1" noAdjustHandles="1" noChangeArrowheads="1" noChangeShapeType="1" noTextEdit="1"/>
              </p:cNvSpPr>
              <p:nvPr/>
            </p:nvSpPr>
            <p:spPr>
              <a:xfrm>
                <a:off x="1283855" y="2527227"/>
                <a:ext cx="4577714" cy="639983"/>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AB1B33F-4D05-1F48-CB67-8816AAAC7FCC}"/>
                  </a:ext>
                </a:extLst>
              </p:cNvPr>
              <p:cNvSpPr txBox="1"/>
              <p:nvPr/>
            </p:nvSpPr>
            <p:spPr>
              <a:xfrm>
                <a:off x="270921" y="3282170"/>
                <a:ext cx="11650158" cy="1028615"/>
              </a:xfrm>
              <a:prstGeom prst="rect">
                <a:avLst/>
              </a:prstGeom>
              <a:noFill/>
            </p:spPr>
            <p:txBody>
              <a:bodyPr wrap="square">
                <a:spAutoFit/>
              </a:bodyPr>
              <a:lstStyle/>
              <a:p>
                <a:pPr marL="342900" indent="-342900">
                  <a:lnSpc>
                    <a:spcPct val="150000"/>
                  </a:lnSpc>
                  <a:buClr>
                    <a:schemeClr val="accent1"/>
                  </a:buClr>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We consider the change in the </a:t>
                </a:r>
                <a:r>
                  <a:rPr lang="en-US" altLang="zh-TW" b="1" dirty="0">
                    <a:latin typeface="Times New Roman" panose="02020603050405020304" pitchFamily="18" charset="0"/>
                    <a:cs typeface="Times New Roman" panose="02020603050405020304" pitchFamily="18" charset="0"/>
                  </a:rPr>
                  <a:t>Gini index </a:t>
                </a:r>
                <a:r>
                  <a:rPr lang="en-US" altLang="zh-TW" dirty="0">
                    <a:latin typeface="Times New Roman" panose="02020603050405020304" pitchFamily="18" charset="0"/>
                    <a:cs typeface="Times New Roman" panose="02020603050405020304" pitchFamily="18" charset="0"/>
                  </a:rPr>
                  <a:t>caused by branching a certain feature vector </a:t>
                </a:r>
                <a14:m>
                  <m:oMath xmlns:m="http://schemas.openxmlformats.org/officeDocument/2006/math">
                    <m:sSub>
                      <m:sSubPr>
                        <m:ctrlPr>
                          <a:rPr lang="en-US" altLang="zh-TW" b="0" i="1" smtClean="0">
                            <a:latin typeface="Cambria Math" panose="02040503050406030204" pitchFamily="18" charset="0"/>
                            <a:cs typeface="Times New Roman" panose="02020603050405020304" pitchFamily="18" charset="0"/>
                          </a:rPr>
                        </m:ctrlPr>
                      </m:sSubPr>
                      <m:e>
                        <m:r>
                          <a:rPr lang="en-US" altLang="zh-TW" b="0" i="1" smtClean="0">
                            <a:latin typeface="Cambria Math" panose="02040503050406030204" pitchFamily="18" charset="0"/>
                            <a:cs typeface="Times New Roman" panose="02020603050405020304" pitchFamily="18" charset="0"/>
                          </a:rPr>
                          <m:t>𝑥</m:t>
                        </m:r>
                      </m:e>
                      <m:sub>
                        <m:r>
                          <a:rPr lang="en-US" altLang="zh-TW" b="0" i="1" smtClean="0">
                            <a:latin typeface="Cambria Math" panose="02040503050406030204" pitchFamily="18" charset="0"/>
                            <a:cs typeface="Times New Roman" panose="02020603050405020304" pitchFamily="18" charset="0"/>
                          </a:rPr>
                          <m:t>𝑗</m:t>
                        </m:r>
                      </m:sub>
                    </m:sSub>
                    <m:r>
                      <a:rPr lang="en-US" altLang="zh-TW" b="0" i="0" smtClean="0">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𝑉𝐼</m:t>
                    </m:r>
                    <m:sSubSup>
                      <m:sSubSupPr>
                        <m:ctrlPr>
                          <a:rPr lang="en-US" altLang="zh-CN" i="1">
                            <a:latin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cs typeface="Times New Roman" panose="02020603050405020304" pitchFamily="18" charset="0"/>
                          </a:rPr>
                          <m:t>𝑀</m:t>
                        </m:r>
                      </m:e>
                      <m:sub>
                        <m:r>
                          <a:rPr lang="en-US" altLang="zh-CN" i="1">
                            <a:latin typeface="Cambria Math" panose="02040503050406030204" pitchFamily="18" charset="0"/>
                            <a:cs typeface="Times New Roman" panose="02020603050405020304" pitchFamily="18" charset="0"/>
                          </a:rPr>
                          <m:t>𝑗</m:t>
                        </m:r>
                      </m:sub>
                      <m:sup>
                        <m:d>
                          <m:dPr>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𝐺𝑖𝑛𝑖</m:t>
                            </m:r>
                          </m:e>
                        </m:d>
                      </m:sup>
                    </m:sSubSup>
                    <m:r>
                      <a:rPr lang="en-US" altLang="zh-CN" b="0" i="1" smtClean="0">
                        <a:latin typeface="Cambria Math" panose="02040503050406030204" pitchFamily="18" charset="0"/>
                        <a:cs typeface="Times New Roman" panose="02020603050405020304" pitchFamily="18" charset="0"/>
                      </a:rPr>
                      <m:t>)</m:t>
                    </m:r>
                  </m:oMath>
                </a14:m>
                <a:r>
                  <a:rPr lang="en-US" altLang="zh-TW" dirty="0">
                    <a:latin typeface="Times New Roman" panose="02020603050405020304" pitchFamily="18" charset="0"/>
                    <a:cs typeface="Times New Roman" panose="02020603050405020304" pitchFamily="18" charset="0"/>
                  </a:rPr>
                  <a:t>, to represent the relative importance </a:t>
                </a:r>
                <a:endParaRPr lang="en-US" altLang="zh-TW" i="1" dirty="0">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3AB1B33F-4D05-1F48-CB67-8816AAAC7FCC}"/>
                  </a:ext>
                </a:extLst>
              </p:cNvPr>
              <p:cNvSpPr txBox="1">
                <a:spLocks noRot="1" noChangeAspect="1" noMove="1" noResize="1" noEditPoints="1" noAdjustHandles="1" noChangeArrowheads="1" noChangeShapeType="1" noTextEdit="1"/>
              </p:cNvSpPr>
              <p:nvPr/>
            </p:nvSpPr>
            <p:spPr>
              <a:xfrm>
                <a:off x="270921" y="3282170"/>
                <a:ext cx="11650158" cy="1028615"/>
              </a:xfrm>
              <a:prstGeom prst="rect">
                <a:avLst/>
              </a:prstGeom>
              <a:blipFill>
                <a:blip r:embed="rId3"/>
                <a:stretch>
                  <a:fillRect l="-314" b="-82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7A25D64-79CE-77CE-0223-3D75570BDD87}"/>
                  </a:ext>
                </a:extLst>
              </p:cNvPr>
              <p:cNvSpPr txBox="1"/>
              <p:nvPr/>
            </p:nvSpPr>
            <p:spPr>
              <a:xfrm>
                <a:off x="439105" y="5272534"/>
                <a:ext cx="4577714" cy="8914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𝐺</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𝐼</m:t>
                          </m:r>
                        </m:e>
                        <m:sub>
                          <m:r>
                            <a:rPr lang="en-US" b="0" i="1" smtClean="0">
                              <a:solidFill>
                                <a:schemeClr val="tx1"/>
                              </a:solidFill>
                              <a:latin typeface="Cambria Math" panose="02040503050406030204" pitchFamily="18" charset="0"/>
                            </a:rPr>
                            <m:t>𝑚</m:t>
                          </m:r>
                        </m:sub>
                      </m:sSub>
                      <m:r>
                        <a:rPr lang="en-US" b="0" i="1" smtClean="0">
                          <a:solidFill>
                            <a:schemeClr val="tx1"/>
                          </a:solidFill>
                          <a:latin typeface="Cambria Math" panose="02040503050406030204" pitchFamily="18" charset="0"/>
                        </a:rPr>
                        <m:t>=</m:t>
                      </m:r>
                      <m:nary>
                        <m:naryPr>
                          <m:chr m:val="∑"/>
                          <m:ctrlPr>
                            <a:rPr lang="en-US" altLang="zh-CN" b="0" i="1" smtClean="0">
                              <a:solidFill>
                                <a:schemeClr val="tx1"/>
                              </a:solidFill>
                              <a:latin typeface="Cambria Math" panose="02040503050406030204" pitchFamily="18" charset="0"/>
                            </a:rPr>
                          </m:ctrlPr>
                        </m:naryPr>
                        <m:sub>
                          <m:r>
                            <m:rPr>
                              <m:brk m:alnAt="23"/>
                            </m:rPr>
                            <a:rPr lang="en-US" altLang="zh-CN" b="0" i="1" smtClean="0">
                              <a:solidFill>
                                <a:schemeClr val="tx1"/>
                              </a:solidFill>
                              <a:latin typeface="Cambria Math" panose="02040503050406030204" pitchFamily="18" charset="0"/>
                            </a:rPr>
                            <m:t>𝑘</m:t>
                          </m:r>
                          <m:r>
                            <a:rPr lang="en-US" altLang="zh-CN" b="0" i="1" smtClean="0">
                              <a:solidFill>
                                <a:schemeClr val="tx1"/>
                              </a:solidFill>
                              <a:latin typeface="Cambria Math" panose="02040503050406030204" pitchFamily="18" charset="0"/>
                            </a:rPr>
                            <m:t>=1</m:t>
                          </m:r>
                        </m:sub>
                        <m:sup>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𝐾</m:t>
                          </m:r>
                          <m:r>
                            <a:rPr lang="en-US" altLang="zh-CN" b="0" i="1" smtClean="0">
                              <a:solidFill>
                                <a:schemeClr val="tx1"/>
                              </a:solidFill>
                              <a:latin typeface="Cambria Math" panose="02040503050406030204" pitchFamily="18" charset="0"/>
                            </a:rPr>
                            <m:t>|</m:t>
                          </m:r>
                        </m:sup>
                        <m:e>
                          <m:nary>
                            <m:naryPr>
                              <m:chr m:val="∑"/>
                              <m:supHide m:val="on"/>
                              <m:ctrlPr>
                                <a:rPr lang="en-US" altLang="zh-CN" b="0" i="1" smtClean="0">
                                  <a:solidFill>
                                    <a:schemeClr val="tx1"/>
                                  </a:solidFill>
                                  <a:latin typeface="Cambria Math" panose="02040503050406030204" pitchFamily="18" charset="0"/>
                                </a:rPr>
                              </m:ctrlPr>
                            </m:naryPr>
                            <m:sub>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𝑘</m:t>
                                  </m:r>
                                </m:e>
                                <m:sup>
                                  <m:r>
                                    <m:rPr>
                                      <m:brk m:alnAt="7"/>
                                    </m:rPr>
                                    <a:rPr lang="en-US" altLang="zh-CN" b="0" i="1" smtClean="0">
                                      <a:solidFill>
                                        <a:schemeClr val="tx1"/>
                                      </a:solidFill>
                                      <a:latin typeface="Cambria Math" panose="02040503050406030204" pitchFamily="18" charset="0"/>
                                    </a:rPr>
                                    <m:t>′</m:t>
                                  </m:r>
                                </m:sup>
                              </m:sSup>
                              <m:r>
                                <m:rPr>
                                  <m:brk m:alnAt="7"/>
                                </m:rP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𝑘</m:t>
                              </m:r>
                            </m:sub>
                            <m:sup/>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𝑃</m:t>
                                  </m:r>
                                </m:e>
                                <m:sub>
                                  <m:r>
                                    <a:rPr lang="en-US" altLang="zh-CN" b="0" i="1" smtClean="0">
                                      <a:solidFill>
                                        <a:schemeClr val="tx1"/>
                                      </a:solidFill>
                                      <a:latin typeface="Cambria Math" panose="02040503050406030204" pitchFamily="18" charset="0"/>
                                    </a:rPr>
                                    <m:t>𝑚𝑘</m:t>
                                  </m:r>
                                </m:sub>
                              </m:sSub>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𝑃</m:t>
                                  </m:r>
                                </m:e>
                                <m:sub>
                                  <m:r>
                                    <a:rPr lang="en-US" altLang="zh-CN" b="0" i="1" smtClean="0">
                                      <a:solidFill>
                                        <a:schemeClr val="tx1"/>
                                      </a:solidFill>
                                      <a:latin typeface="Cambria Math" panose="02040503050406030204" pitchFamily="18" charset="0"/>
                                    </a:rPr>
                                    <m:t>𝑚</m:t>
                                  </m:r>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𝑘</m:t>
                                      </m:r>
                                    </m:e>
                                    <m:sup>
                                      <m:r>
                                        <a:rPr lang="en-US" altLang="zh-CN" b="0" i="1" smtClean="0">
                                          <a:solidFill>
                                            <a:schemeClr val="tx1"/>
                                          </a:solidFill>
                                          <a:latin typeface="Cambria Math" panose="02040503050406030204" pitchFamily="18" charset="0"/>
                                        </a:rPr>
                                        <m:t>′</m:t>
                                      </m:r>
                                    </m:sup>
                                  </m:sSup>
                                </m:sub>
                              </m:sSub>
                              <m:r>
                                <a:rPr lang="en-US" altLang="zh-CN" b="0" i="1" smtClean="0">
                                  <a:solidFill>
                                    <a:schemeClr val="tx1"/>
                                  </a:solidFill>
                                  <a:latin typeface="Cambria Math" panose="02040503050406030204" pitchFamily="18" charset="0"/>
                                </a:rPr>
                                <m:t>=1−</m:t>
                              </m:r>
                              <m:nary>
                                <m:naryPr>
                                  <m:chr m:val="∑"/>
                                  <m:ctrlPr>
                                    <a:rPr lang="en-US" altLang="zh-CN" b="0" i="1" smtClean="0">
                                      <a:solidFill>
                                        <a:schemeClr val="tx1"/>
                                      </a:solidFill>
                                      <a:latin typeface="Cambria Math" panose="02040503050406030204" pitchFamily="18" charset="0"/>
                                    </a:rPr>
                                  </m:ctrlPr>
                                </m:naryPr>
                                <m:sub>
                                  <m:r>
                                    <m:rPr>
                                      <m:brk m:alnAt="23"/>
                                    </m:rPr>
                                    <a:rPr lang="en-US" altLang="zh-CN" b="0" i="1" smtClean="0">
                                      <a:solidFill>
                                        <a:schemeClr val="tx1"/>
                                      </a:solidFill>
                                      <a:latin typeface="Cambria Math" panose="02040503050406030204" pitchFamily="18" charset="0"/>
                                    </a:rPr>
                                    <m:t>𝑘</m:t>
                                  </m:r>
                                  <m:r>
                                    <a:rPr lang="en-US" altLang="zh-CN" b="0" i="1" smtClean="0">
                                      <a:solidFill>
                                        <a:schemeClr val="tx1"/>
                                      </a:solidFill>
                                      <a:latin typeface="Cambria Math" panose="02040503050406030204" pitchFamily="18" charset="0"/>
                                    </a:rPr>
                                    <m:t>=1</m:t>
                                  </m:r>
                                </m:sub>
                                <m:sup>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𝐾</m:t>
                                  </m:r>
                                  <m:r>
                                    <a:rPr lang="en-US" altLang="zh-CN" b="0" i="1" smtClean="0">
                                      <a:solidFill>
                                        <a:schemeClr val="tx1"/>
                                      </a:solidFill>
                                      <a:latin typeface="Cambria Math" panose="02040503050406030204" pitchFamily="18" charset="0"/>
                                    </a:rPr>
                                    <m:t>|</m:t>
                                  </m:r>
                                </m:sup>
                                <m:e>
                                  <m:sSubSup>
                                    <m:sSubSupPr>
                                      <m:ctrlPr>
                                        <a:rPr lang="en-US" altLang="zh-CN" b="0"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𝑃</m:t>
                                      </m:r>
                                    </m:e>
                                    <m:sub>
                                      <m:r>
                                        <a:rPr lang="en-US" altLang="zh-CN" b="0" i="1" smtClean="0">
                                          <a:solidFill>
                                            <a:schemeClr val="tx1"/>
                                          </a:solidFill>
                                          <a:latin typeface="Cambria Math" panose="02040503050406030204" pitchFamily="18" charset="0"/>
                                        </a:rPr>
                                        <m:t>𝑚𝑘</m:t>
                                      </m:r>
                                    </m:sub>
                                    <m:sup>
                                      <m:r>
                                        <a:rPr lang="en-US" altLang="zh-CN" b="0" i="1" smtClean="0">
                                          <a:solidFill>
                                            <a:schemeClr val="tx1"/>
                                          </a:solidFill>
                                          <a:latin typeface="Cambria Math" panose="02040503050406030204" pitchFamily="18" charset="0"/>
                                        </a:rPr>
                                        <m:t>2</m:t>
                                      </m:r>
                                    </m:sup>
                                  </m:sSubSup>
                                </m:e>
                              </m:nary>
                            </m:e>
                          </m:nary>
                        </m:e>
                      </m:nary>
                    </m:oMath>
                  </m:oMathPara>
                </a14:m>
                <a:endParaRPr lang="en-CN" dirty="0">
                  <a:solidFill>
                    <a:schemeClr val="tx1"/>
                  </a:solidFill>
                </a:endParaRPr>
              </a:p>
            </p:txBody>
          </p:sp>
        </mc:Choice>
        <mc:Fallback xmlns="">
          <p:sp>
            <p:nvSpPr>
              <p:cNvPr id="11" name="TextBox 10">
                <a:extLst>
                  <a:ext uri="{FF2B5EF4-FFF2-40B4-BE49-F238E27FC236}">
                    <a16:creationId xmlns:a16="http://schemas.microsoft.com/office/drawing/2014/main" id="{47A25D64-79CE-77CE-0223-3D75570BDD87}"/>
                  </a:ext>
                </a:extLst>
              </p:cNvPr>
              <p:cNvSpPr txBox="1">
                <a:spLocks noRot="1" noChangeAspect="1" noMove="1" noResize="1" noEditPoints="1" noAdjustHandles="1" noChangeArrowheads="1" noChangeShapeType="1" noTextEdit="1"/>
              </p:cNvSpPr>
              <p:nvPr/>
            </p:nvSpPr>
            <p:spPr>
              <a:xfrm>
                <a:off x="439105" y="5272534"/>
                <a:ext cx="4577714" cy="89146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89">
                <a:extLst>
                  <a:ext uri="{FF2B5EF4-FFF2-40B4-BE49-F238E27FC236}">
                    <a16:creationId xmlns:a16="http://schemas.microsoft.com/office/drawing/2014/main" id="{5DB66F6B-EA0B-A3FC-3A2D-328ADBF61473}"/>
                  </a:ext>
                </a:extLst>
              </p:cNvPr>
              <p:cNvSpPr txBox="1"/>
              <p:nvPr/>
            </p:nvSpPr>
            <p:spPr>
              <a:xfrm>
                <a:off x="5581830" y="4960201"/>
                <a:ext cx="4785553" cy="646331"/>
              </a:xfrm>
              <a:prstGeom prst="rect">
                <a:avLst/>
              </a:prstGeom>
              <a:noFill/>
            </p:spPr>
            <p:txBody>
              <a:bodyPr wrap="square" rtlCol="0">
                <a:spAutoFit/>
              </a:bodyPr>
              <a:lstStyle/>
              <a:p>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𝐾</m:t>
                    </m:r>
                  </m:oMath>
                </a14:m>
                <a:r>
                  <a:rPr lang="en-US" altLang="zh-CN" dirty="0">
                    <a:latin typeface="Times New Roman" panose="02020603050405020304" pitchFamily="18" charset="0"/>
                    <a:cs typeface="Times New Roman" panose="02020603050405020304" pitchFamily="18" charset="0"/>
                  </a:rPr>
                  <a:t>: the number of classes</a:t>
                </a:r>
                <a:endParaRPr lang="en-US" i="1" dirty="0">
                  <a:latin typeface="Cambria Math" panose="02040503050406030204" pitchFamily="18" charset="0"/>
                </a:endParaRPr>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𝑚𝑘</m:t>
                        </m:r>
                      </m:sub>
                    </m:sSub>
                  </m:oMath>
                </a14:m>
                <a:r>
                  <a:rPr lang="en-A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proportion of class k in node m</a:t>
                </a:r>
                <a:endParaRPr lang="en-AU" dirty="0">
                  <a:latin typeface="Times New Roman" panose="02020603050405020304" pitchFamily="18" charset="0"/>
                  <a:cs typeface="Times New Roman" panose="02020603050405020304" pitchFamily="18" charset="0"/>
                </a:endParaRPr>
              </a:p>
            </p:txBody>
          </p:sp>
        </mc:Choice>
        <mc:Fallback xmlns="">
          <p:sp>
            <p:nvSpPr>
              <p:cNvPr id="12" name="TextBox 89">
                <a:extLst>
                  <a:ext uri="{FF2B5EF4-FFF2-40B4-BE49-F238E27FC236}">
                    <a16:creationId xmlns:a16="http://schemas.microsoft.com/office/drawing/2014/main" id="{5DB66F6B-EA0B-A3FC-3A2D-328ADBF61473}"/>
                  </a:ext>
                </a:extLst>
              </p:cNvPr>
              <p:cNvSpPr txBox="1">
                <a:spLocks noRot="1" noChangeAspect="1" noMove="1" noResize="1" noEditPoints="1" noAdjustHandles="1" noChangeArrowheads="1" noChangeShapeType="1" noTextEdit="1"/>
              </p:cNvSpPr>
              <p:nvPr/>
            </p:nvSpPr>
            <p:spPr>
              <a:xfrm>
                <a:off x="5581830" y="4960201"/>
                <a:ext cx="4785553" cy="646331"/>
              </a:xfrm>
              <a:prstGeom prst="rect">
                <a:avLst/>
              </a:prstGeom>
              <a:blipFill>
                <a:blip r:embed="rId5"/>
                <a:stretch>
                  <a:fillRect t="-5660"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89">
                <a:extLst>
                  <a:ext uri="{FF2B5EF4-FFF2-40B4-BE49-F238E27FC236}">
                    <a16:creationId xmlns:a16="http://schemas.microsoft.com/office/drawing/2014/main" id="{C3A28C2B-7E4A-F42B-4A7A-BB9F2E9D14B6}"/>
                  </a:ext>
                </a:extLst>
              </p:cNvPr>
              <p:cNvSpPr txBox="1"/>
              <p:nvPr/>
            </p:nvSpPr>
            <p:spPr>
              <a:xfrm>
                <a:off x="4877097" y="5651037"/>
                <a:ext cx="6599556" cy="753220"/>
              </a:xfrm>
              <a:prstGeom prst="rect">
                <a:avLst/>
              </a:prstGeom>
              <a:noFill/>
            </p:spPr>
            <p:txBody>
              <a:bodyPr wrap="square" rtlCol="0">
                <a:spAutoFit/>
              </a:bodyPr>
              <a:lstStyle/>
              <a:p>
                <a:pPr>
                  <a:buClr>
                    <a:schemeClr val="accent1"/>
                  </a:buClr>
                </a:pPr>
                <a:r>
                  <a:rPr lang="en-US" dirty="0">
                    <a:latin typeface="Times New Roman" panose="02020603050405020304" pitchFamily="18" charset="0"/>
                    <a:cs typeface="Times New Roman" panose="02020603050405020304" pitchFamily="18" charset="0"/>
                  </a:rPr>
                  <a:t>The relative importance of feature j at node m: </a:t>
                </a:r>
                <a14:m>
                  <m:oMath xmlns:m="http://schemas.openxmlformats.org/officeDocument/2006/math">
                    <m:r>
                      <a:rPr lang="en-US" b="0" i="1" smtClean="0">
                        <a:latin typeface="Cambria Math" panose="02040503050406030204" pitchFamily="18" charset="0"/>
                        <a:cs typeface="Times New Roman" panose="02020603050405020304" pitchFamily="18" charset="0"/>
                      </a:rPr>
                      <m:t>𝑉𝐼</m:t>
                    </m:r>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𝑀</m:t>
                        </m:r>
                      </m:e>
                      <m:sub>
                        <m:r>
                          <a:rPr lang="en-US" b="0" i="1" smtClean="0">
                            <a:latin typeface="Cambria Math" panose="02040503050406030204" pitchFamily="18" charset="0"/>
                            <a:cs typeface="Times New Roman" panose="02020603050405020304" pitchFamily="18" charset="0"/>
                          </a:rPr>
                          <m:t>𝑗</m:t>
                        </m:r>
                      </m:sub>
                      <m:sup>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𝐺𝑖𝑛𝑖</m:t>
                        </m:r>
                        <m:r>
                          <a:rPr lang="en-US" b="0" i="1" smtClean="0">
                            <a:latin typeface="Cambria Math" panose="02040503050406030204" pitchFamily="18" charset="0"/>
                            <a:cs typeface="Times New Roman" panose="02020603050405020304" pitchFamily="18" charset="0"/>
                          </a:rPr>
                          <m:t>)</m:t>
                        </m:r>
                      </m:sup>
                    </m:sSubSup>
                    <m:r>
                      <a:rPr lang="en-US" b="0" i="1" smtClean="0">
                        <a:latin typeface="Cambria Math" panose="02040503050406030204" pitchFamily="18" charset="0"/>
                        <a:cs typeface="Times New Roman" panose="02020603050405020304" pitchFamily="18" charset="0"/>
                      </a:rPr>
                      <m:t>=</m:t>
                    </m:r>
                    <m:r>
                      <m:rPr>
                        <m:sty m:val="p"/>
                      </m:rPr>
                      <a:rPr lang="el-GR" b="0" i="1" smtClean="0">
                        <a:latin typeface="Cambria Math" panose="02040503050406030204" pitchFamily="18" charset="0"/>
                        <a:ea typeface="Cambria Math" panose="02040503050406030204" pitchFamily="18" charset="0"/>
                        <a:cs typeface="Times New Roman" panose="02020603050405020304" pitchFamily="18" charset="0"/>
                      </a:rPr>
                      <m:t>Δ</m:t>
                    </m:r>
                    <m:r>
                      <a:rPr lang="en-US" b="0" i="1" smtClean="0">
                        <a:latin typeface="Cambria Math" panose="02040503050406030204" pitchFamily="18" charset="0"/>
                        <a:ea typeface="Cambria Math" panose="02040503050406030204" pitchFamily="18" charset="0"/>
                        <a:cs typeface="Times New Roman" panose="02020603050405020304" pitchFamily="18" charset="0"/>
                      </a:rPr>
                      <m:t>𝐺</m:t>
                    </m:r>
                    <m:sSub>
                      <m:sSub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ea typeface="Cambria Math" panose="02040503050406030204" pitchFamily="18" charset="0"/>
                            <a:cs typeface="Times New Roman" panose="02020603050405020304" pitchFamily="18" charset="0"/>
                          </a:rPr>
                          <m:t>𝐼</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𝑚</m:t>
                        </m:r>
                      </m:sub>
                    </m:sSub>
                  </m:oMath>
                </a14:m>
                <a:endParaRPr lang="en-AU" dirty="0">
                  <a:latin typeface="Times New Roman" panose="02020603050405020304" pitchFamily="18" charset="0"/>
                  <a:cs typeface="Times New Roman" panose="02020603050405020304" pitchFamily="18" charset="0"/>
                </a:endParaRPr>
              </a:p>
              <a:p>
                <a:endParaRPr lang="en-AU" dirty="0">
                  <a:latin typeface="Times New Roman" panose="02020603050405020304" pitchFamily="18" charset="0"/>
                  <a:cs typeface="Times New Roman" panose="02020603050405020304" pitchFamily="18" charset="0"/>
                </a:endParaRPr>
              </a:p>
            </p:txBody>
          </p:sp>
        </mc:Choice>
        <mc:Fallback xmlns="">
          <p:sp>
            <p:nvSpPr>
              <p:cNvPr id="13" name="TextBox 89">
                <a:extLst>
                  <a:ext uri="{FF2B5EF4-FFF2-40B4-BE49-F238E27FC236}">
                    <a16:creationId xmlns:a16="http://schemas.microsoft.com/office/drawing/2014/main" id="{C3A28C2B-7E4A-F42B-4A7A-BB9F2E9D14B6}"/>
                  </a:ext>
                </a:extLst>
              </p:cNvPr>
              <p:cNvSpPr txBox="1">
                <a:spLocks noRot="1" noChangeAspect="1" noMove="1" noResize="1" noEditPoints="1" noAdjustHandles="1" noChangeArrowheads="1" noChangeShapeType="1" noTextEdit="1"/>
              </p:cNvSpPr>
              <p:nvPr/>
            </p:nvSpPr>
            <p:spPr>
              <a:xfrm>
                <a:off x="4877097" y="5651037"/>
                <a:ext cx="6599556" cy="753220"/>
              </a:xfrm>
              <a:prstGeom prst="rect">
                <a:avLst/>
              </a:prstGeom>
              <a:blipFill>
                <a:blip r:embed="rId6"/>
                <a:stretch>
                  <a:fillRect l="-7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89">
                <a:extLst>
                  <a:ext uri="{FF2B5EF4-FFF2-40B4-BE49-F238E27FC236}">
                    <a16:creationId xmlns:a16="http://schemas.microsoft.com/office/drawing/2014/main" id="{0EBD77FB-6B35-27DD-CA15-B1F43143AC37}"/>
                  </a:ext>
                </a:extLst>
              </p:cNvPr>
              <p:cNvSpPr txBox="1"/>
              <p:nvPr/>
            </p:nvSpPr>
            <p:spPr>
              <a:xfrm>
                <a:off x="635732" y="4590976"/>
                <a:ext cx="4785553"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Gini index </a:t>
                </a:r>
                <a:r>
                  <a:rPr lang="en-US" dirty="0">
                    <a:latin typeface="Times New Roman" panose="02020603050405020304" pitchFamily="18" charset="0"/>
                    <a:cs typeface="Times New Roman" panose="02020603050405020304" pitchFamily="18" charset="0"/>
                  </a:rPr>
                  <a:t>of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𝑚</m:t>
                        </m:r>
                      </m:sub>
                    </m:sSub>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𝑀</m:t>
                        </m:r>
                      </m:sub>
                    </m:sSub>
                    <m:r>
                      <a:rPr lang="en-US"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a:t>
                </a:r>
              </a:p>
            </p:txBody>
          </p:sp>
        </mc:Choice>
        <mc:Fallback xmlns="">
          <p:sp>
            <p:nvSpPr>
              <p:cNvPr id="14" name="TextBox 89">
                <a:extLst>
                  <a:ext uri="{FF2B5EF4-FFF2-40B4-BE49-F238E27FC236}">
                    <a16:creationId xmlns:a16="http://schemas.microsoft.com/office/drawing/2014/main" id="{0EBD77FB-6B35-27DD-CA15-B1F43143AC37}"/>
                  </a:ext>
                </a:extLst>
              </p:cNvPr>
              <p:cNvSpPr txBox="1">
                <a:spLocks noRot="1" noChangeAspect="1" noMove="1" noResize="1" noEditPoints="1" noAdjustHandles="1" noChangeArrowheads="1" noChangeShapeType="1" noTextEdit="1"/>
              </p:cNvSpPr>
              <p:nvPr/>
            </p:nvSpPr>
            <p:spPr>
              <a:xfrm>
                <a:off x="635732" y="4590976"/>
                <a:ext cx="4785553" cy="369332"/>
              </a:xfrm>
              <a:prstGeom prst="rect">
                <a:avLst/>
              </a:prstGeom>
              <a:blipFill>
                <a:blip r:embed="rId7"/>
                <a:stretch>
                  <a:fillRect l="-764"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8989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663820" y="2608020"/>
            <a:ext cx="4116657" cy="192867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tabLst>
                <a:tab pos="2865895" algn="l"/>
              </a:tabLst>
              <a:defRPr/>
            </a:pPr>
            <a:r>
              <a:rPr lang="en-US" altLang="zh-TW" sz="66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rPr>
              <a:t>Outline</a:t>
            </a:r>
            <a:endParaRPr lang="zh-TW" altLang="en-US" sz="6600" b="1" dirty="0">
              <a:solidFill>
                <a:schemeClr val="accent1">
                  <a:lumMod val="75000"/>
                </a:schemeClr>
              </a:solidFill>
              <a:latin typeface="Times New Roman" panose="02020603050405020304" pitchFamily="18" charset="0"/>
              <a:cs typeface="Times New Roman" panose="02020603050405020304" pitchFamily="18" charset="0"/>
            </a:endParaRPr>
          </a:p>
          <a:p>
            <a:pPr defTabSz="685783" fontAlgn="base">
              <a:spcBef>
                <a:spcPct val="0"/>
              </a:spcBef>
              <a:spcAft>
                <a:spcPct val="0"/>
              </a:spcAft>
              <a:tabLst>
                <a:tab pos="2865895" algn="l"/>
              </a:tabLst>
            </a:pPr>
            <a:endParaRPr lang="en-US" altLang="zh-CN" sz="5333" b="1" dirty="0">
              <a:solidFill>
                <a:schemeClr val="accent1">
                  <a:lumMod val="75000"/>
                </a:schemeClr>
              </a:solidFill>
              <a:latin typeface="+mj-lt"/>
              <a:ea typeface="+mj-ea"/>
              <a:sym typeface="Calibri" panose="020F0502020204030204" pitchFamily="34" charset="0"/>
            </a:endParaRPr>
          </a:p>
        </p:txBody>
      </p:sp>
      <p:sp>
        <p:nvSpPr>
          <p:cNvPr id="4" name="文本框 6"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txBox="1">
            <a:spLocks noChangeArrowheads="1"/>
          </p:cNvSpPr>
          <p:nvPr/>
        </p:nvSpPr>
        <p:spPr bwMode="auto">
          <a:xfrm>
            <a:off x="5524791" y="711723"/>
            <a:ext cx="18558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400" b="1" dirty="0">
                <a:solidFill>
                  <a:srgbClr val="203864"/>
                </a:solidFill>
                <a:latin typeface="Times New Roman" panose="02020603050405020304" pitchFamily="18" charset="0"/>
                <a:cs typeface="Times New Roman" panose="02020603050405020304" pitchFamily="18" charset="0"/>
              </a:rPr>
              <a:t>Introduction</a:t>
            </a:r>
            <a:endParaRPr lang="zh-CN" altLang="en-US" sz="2400" b="1" dirty="0">
              <a:solidFill>
                <a:srgbClr val="203864"/>
              </a:solidFill>
              <a:latin typeface="Times New Roman" panose="02020603050405020304" pitchFamily="18" charset="0"/>
              <a:cs typeface="Times New Roman" panose="02020603050405020304" pitchFamily="18" charset="0"/>
            </a:endParaRPr>
          </a:p>
        </p:txBody>
      </p:sp>
      <p:sp>
        <p:nvSpPr>
          <p:cNvPr id="6" name="矩形 5"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4696424" y="636652"/>
            <a:ext cx="567513" cy="567513"/>
          </a:xfrm>
          <a:prstGeom prst="rect">
            <a:avLst/>
          </a:prstGeom>
          <a:solidFill>
            <a:schemeClr val="accent1">
              <a:lumMod val="75000"/>
            </a:schemeClr>
          </a:solidFill>
          <a:ln>
            <a:solidFill>
              <a:schemeClr val="accent1">
                <a:lumMod val="75000"/>
              </a:schemeClr>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zh-CN" sz="3200" dirty="0">
                <a:latin typeface="+mj-lt"/>
              </a:rPr>
              <a:t>1</a:t>
            </a:r>
            <a:endParaRPr lang="zh-CN" altLang="en-US" sz="3200" dirty="0">
              <a:latin typeface="+mj-lt"/>
            </a:endParaRPr>
          </a:p>
        </p:txBody>
      </p:sp>
      <p:sp>
        <p:nvSpPr>
          <p:cNvPr id="7" name="文本框 6"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txBox="1">
            <a:spLocks noChangeArrowheads="1"/>
          </p:cNvSpPr>
          <p:nvPr/>
        </p:nvSpPr>
        <p:spPr bwMode="auto">
          <a:xfrm>
            <a:off x="5524791" y="1760040"/>
            <a:ext cx="19543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400" b="1" dirty="0">
                <a:solidFill>
                  <a:srgbClr val="203864"/>
                </a:solidFill>
                <a:latin typeface="Times New Roman" panose="02020603050405020304" pitchFamily="18" charset="0"/>
                <a:cs typeface="Times New Roman" panose="02020603050405020304" pitchFamily="18" charset="0"/>
              </a:rPr>
              <a:t>Related work</a:t>
            </a:r>
            <a:endParaRPr lang="zh-CN" altLang="en-US" sz="2400" b="1" dirty="0">
              <a:solidFill>
                <a:srgbClr val="203864"/>
              </a:solidFill>
              <a:latin typeface="Times New Roman" panose="02020603050405020304" pitchFamily="18" charset="0"/>
              <a:cs typeface="Times New Roman" panose="02020603050405020304" pitchFamily="18" charset="0"/>
            </a:endParaRPr>
          </a:p>
        </p:txBody>
      </p:sp>
      <p:sp>
        <p:nvSpPr>
          <p:cNvPr id="9" name="矩形 8"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4696424" y="1684970"/>
            <a:ext cx="567513" cy="567513"/>
          </a:xfrm>
          <a:prstGeom prst="rect">
            <a:avLst/>
          </a:prstGeom>
          <a:solidFill>
            <a:schemeClr val="accent1">
              <a:lumMod val="75000"/>
            </a:schemeClr>
          </a:solidFill>
          <a:ln>
            <a:solidFill>
              <a:schemeClr val="accent1">
                <a:lumMod val="75000"/>
              </a:schemeClr>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zh-CN" sz="3200" dirty="0">
                <a:latin typeface="+mj-lt"/>
              </a:rPr>
              <a:t>2</a:t>
            </a:r>
            <a:endParaRPr lang="zh-CN" altLang="en-US" sz="3200">
              <a:latin typeface="+mj-lt"/>
            </a:endParaRPr>
          </a:p>
        </p:txBody>
      </p:sp>
      <p:sp>
        <p:nvSpPr>
          <p:cNvPr id="10" name="文本框 9"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txBox="1">
            <a:spLocks noChangeArrowheads="1"/>
          </p:cNvSpPr>
          <p:nvPr/>
        </p:nvSpPr>
        <p:spPr bwMode="auto">
          <a:xfrm>
            <a:off x="5524791" y="2806235"/>
            <a:ext cx="22268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TW" sz="2400" b="1" dirty="0">
                <a:solidFill>
                  <a:srgbClr val="203864"/>
                </a:solidFill>
                <a:latin typeface="Times New Roman" panose="02020603050405020304" pitchFamily="18" charset="0"/>
                <a:cs typeface="Times New Roman" panose="02020603050405020304" pitchFamily="18" charset="0"/>
              </a:rPr>
              <a:t>Data Collection</a:t>
            </a:r>
            <a:endParaRPr lang="zh-CN" altLang="en-US" sz="2400" dirty="0">
              <a:solidFill>
                <a:srgbClr val="203864"/>
              </a:solidFill>
              <a:latin typeface="+mj-ea"/>
              <a:ea typeface="+mj-ea"/>
            </a:endParaRPr>
          </a:p>
        </p:txBody>
      </p:sp>
      <p:sp>
        <p:nvSpPr>
          <p:cNvPr id="11" name="文本框 6"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txBox="1">
            <a:spLocks noChangeArrowheads="1"/>
          </p:cNvSpPr>
          <p:nvPr/>
        </p:nvSpPr>
        <p:spPr bwMode="auto">
          <a:xfrm>
            <a:off x="5524792" y="3875563"/>
            <a:ext cx="35782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TW" sz="2400" b="1" dirty="0">
                <a:solidFill>
                  <a:srgbClr val="203864"/>
                </a:solidFill>
                <a:latin typeface="Times New Roman" panose="02020603050405020304" pitchFamily="18" charset="0"/>
                <a:cs typeface="Times New Roman" panose="02020603050405020304" pitchFamily="18" charset="0"/>
              </a:rPr>
              <a:t>Multi-Class Classification</a:t>
            </a:r>
            <a:endParaRPr lang="zh-CN" altLang="en-US" sz="2400" dirty="0">
              <a:solidFill>
                <a:srgbClr val="203864"/>
              </a:solidFill>
              <a:latin typeface="+mj-ea"/>
              <a:ea typeface="+mj-ea"/>
            </a:endParaRPr>
          </a:p>
        </p:txBody>
      </p:sp>
      <p:sp>
        <p:nvSpPr>
          <p:cNvPr id="14" name="矩形 13"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4696423" y="2733287"/>
            <a:ext cx="567513" cy="567513"/>
          </a:xfrm>
          <a:prstGeom prst="rect">
            <a:avLst/>
          </a:prstGeom>
          <a:solidFill>
            <a:schemeClr val="accent1">
              <a:lumMod val="75000"/>
            </a:schemeClr>
          </a:solidFill>
          <a:ln>
            <a:solidFill>
              <a:schemeClr val="accent1">
                <a:lumMod val="75000"/>
              </a:schemeClr>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zh-CN" sz="3200" dirty="0">
                <a:latin typeface="+mj-lt"/>
              </a:rPr>
              <a:t>3</a:t>
            </a:r>
            <a:endParaRPr lang="zh-CN" altLang="en-US" sz="3200">
              <a:latin typeface="+mj-lt"/>
            </a:endParaRPr>
          </a:p>
        </p:txBody>
      </p:sp>
      <p:sp>
        <p:nvSpPr>
          <p:cNvPr id="15" name="矩形 14"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4696424" y="3819139"/>
            <a:ext cx="567513" cy="567513"/>
          </a:xfrm>
          <a:prstGeom prst="rect">
            <a:avLst/>
          </a:prstGeom>
          <a:solidFill>
            <a:schemeClr val="accent1">
              <a:lumMod val="75000"/>
            </a:schemeClr>
          </a:solidFill>
          <a:ln>
            <a:solidFill>
              <a:schemeClr val="accent1">
                <a:lumMod val="75000"/>
              </a:schemeClr>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zh-CN" sz="3200" dirty="0">
                <a:latin typeface="+mj-lt"/>
              </a:rPr>
              <a:t>4</a:t>
            </a:r>
            <a:endParaRPr lang="zh-CN" altLang="en-US" sz="3200" dirty="0">
              <a:latin typeface="+mj-lt"/>
            </a:endParaRPr>
          </a:p>
        </p:txBody>
      </p:sp>
      <p:sp>
        <p:nvSpPr>
          <p:cNvPr id="18" name="矩形 17"/>
          <p:cNvSpPr/>
          <p:nvPr/>
        </p:nvSpPr>
        <p:spPr>
          <a:xfrm>
            <a:off x="163918" y="2271432"/>
            <a:ext cx="272031" cy="1961592"/>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a:extLst>
              <a:ext uri="{FF2B5EF4-FFF2-40B4-BE49-F238E27FC236}">
                <a16:creationId xmlns:a16="http://schemas.microsoft.com/office/drawing/2014/main" id="{DEE405B5-6CCC-4DFB-A6E0-F9803AA113A9}"/>
              </a:ext>
            </a:extLst>
          </p:cNvPr>
          <p:cNvSpPr/>
          <p:nvPr/>
        </p:nvSpPr>
        <p:spPr>
          <a:xfrm>
            <a:off x="4696421" y="4948400"/>
            <a:ext cx="567513" cy="567513"/>
          </a:xfrm>
          <a:prstGeom prst="rect">
            <a:avLst/>
          </a:prstGeom>
          <a:solidFill>
            <a:schemeClr val="accent1">
              <a:lumMod val="75000"/>
            </a:schemeClr>
          </a:solidFill>
          <a:ln>
            <a:solidFill>
              <a:schemeClr val="accent1">
                <a:lumMod val="75000"/>
              </a:schemeClr>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zh-CN" sz="3200" dirty="0">
                <a:latin typeface="+mj-lt"/>
              </a:rPr>
              <a:t>5</a:t>
            </a:r>
            <a:endParaRPr lang="zh-CN" altLang="en-US" sz="3200" dirty="0">
              <a:latin typeface="+mj-lt"/>
            </a:endParaRPr>
          </a:p>
        </p:txBody>
      </p:sp>
      <p:sp>
        <p:nvSpPr>
          <p:cNvPr id="19" name="文本框 6"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a:extLst>
              <a:ext uri="{FF2B5EF4-FFF2-40B4-BE49-F238E27FC236}">
                <a16:creationId xmlns:a16="http://schemas.microsoft.com/office/drawing/2014/main" id="{9151F325-0F0D-40C6-BC94-22FC9A415E25}"/>
              </a:ext>
            </a:extLst>
          </p:cNvPr>
          <p:cNvSpPr txBox="1">
            <a:spLocks noChangeArrowheads="1"/>
          </p:cNvSpPr>
          <p:nvPr/>
        </p:nvSpPr>
        <p:spPr bwMode="auto">
          <a:xfrm>
            <a:off x="5524791" y="5001947"/>
            <a:ext cx="30251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TW" sz="2400" b="1" dirty="0">
                <a:solidFill>
                  <a:srgbClr val="203864"/>
                </a:solidFill>
                <a:latin typeface="Times New Roman" panose="02020603050405020304" pitchFamily="18" charset="0"/>
                <a:cs typeface="Times New Roman" panose="02020603050405020304" pitchFamily="18" charset="0"/>
              </a:rPr>
              <a:t>Results &amp; Conclusion</a:t>
            </a:r>
            <a:endParaRPr lang="zh-CN" altLang="en-US" sz="2400" dirty="0">
              <a:solidFill>
                <a:srgbClr val="203864"/>
              </a:solidFill>
              <a:latin typeface="+mj-ea"/>
              <a:ea typeface="+mj-ea"/>
            </a:endParaRPr>
          </a:p>
        </p:txBody>
      </p:sp>
      <p:pic>
        <p:nvPicPr>
          <p:cNvPr id="12" name="Picture 11" descr="6 Crypto Scams to Watch Out for in 2022 | How to Avoid Bitcoin Scams">
            <a:extLst>
              <a:ext uri="{FF2B5EF4-FFF2-40B4-BE49-F238E27FC236}">
                <a16:creationId xmlns:a16="http://schemas.microsoft.com/office/drawing/2014/main" id="{3D4BB379-15D8-6582-D5AA-DB9E0193A1DA}"/>
              </a:ext>
            </a:extLst>
          </p:cNvPr>
          <p:cNvPicPr>
            <a:picLocks noChangeAspect="1" noChangeArrowheads="1"/>
          </p:cNvPicPr>
          <p:nvPr/>
        </p:nvPicPr>
        <p:blipFill>
          <a:blip r:embed="rId3">
            <a:alphaModFix amt="20000"/>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040172" y="-739859"/>
            <a:ext cx="9999433" cy="6695758"/>
          </a:xfrm>
          <a:prstGeom prst="rect">
            <a:avLst/>
          </a:prstGeom>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663820" y="2608020"/>
            <a:ext cx="4116657" cy="192867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tabLst>
                <a:tab pos="2865895" algn="l"/>
              </a:tabLst>
              <a:defRPr/>
            </a:pPr>
            <a:r>
              <a:rPr lang="en-US" altLang="zh-TW" sz="66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rPr>
              <a:t>Outline</a:t>
            </a:r>
            <a:endParaRPr lang="zh-TW" altLang="en-US" sz="6600" b="1" dirty="0">
              <a:solidFill>
                <a:schemeClr val="accent1">
                  <a:lumMod val="75000"/>
                </a:schemeClr>
              </a:solidFill>
              <a:latin typeface="Times New Roman" panose="02020603050405020304" pitchFamily="18" charset="0"/>
              <a:cs typeface="Times New Roman" panose="02020603050405020304" pitchFamily="18" charset="0"/>
            </a:endParaRPr>
          </a:p>
          <a:p>
            <a:pPr defTabSz="685783" fontAlgn="base">
              <a:spcBef>
                <a:spcPct val="0"/>
              </a:spcBef>
              <a:spcAft>
                <a:spcPct val="0"/>
              </a:spcAft>
              <a:tabLst>
                <a:tab pos="2865895" algn="l"/>
              </a:tabLst>
            </a:pPr>
            <a:endParaRPr lang="en-US" altLang="zh-CN" sz="5333" b="1" dirty="0">
              <a:solidFill>
                <a:schemeClr val="accent1">
                  <a:lumMod val="75000"/>
                </a:schemeClr>
              </a:solidFill>
              <a:latin typeface="+mj-lt"/>
              <a:ea typeface="+mj-ea"/>
              <a:sym typeface="Calibri" panose="020F0502020204030204" pitchFamily="34" charset="0"/>
            </a:endParaRPr>
          </a:p>
        </p:txBody>
      </p:sp>
      <p:sp>
        <p:nvSpPr>
          <p:cNvPr id="4" name="文本框 6"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txBox="1">
            <a:spLocks noChangeArrowheads="1"/>
          </p:cNvSpPr>
          <p:nvPr/>
        </p:nvSpPr>
        <p:spPr bwMode="auto">
          <a:xfrm>
            <a:off x="5524791" y="711723"/>
            <a:ext cx="18558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400" b="1" dirty="0">
                <a:solidFill>
                  <a:srgbClr val="203864"/>
                </a:solidFill>
                <a:latin typeface="Times New Roman" panose="02020603050405020304" pitchFamily="18" charset="0"/>
                <a:cs typeface="Times New Roman" panose="02020603050405020304" pitchFamily="18" charset="0"/>
              </a:rPr>
              <a:t>Introduction</a:t>
            </a:r>
            <a:endParaRPr lang="zh-CN" altLang="en-US" sz="2400" b="1" dirty="0">
              <a:solidFill>
                <a:srgbClr val="203864"/>
              </a:solidFill>
              <a:latin typeface="Times New Roman" panose="02020603050405020304" pitchFamily="18" charset="0"/>
              <a:cs typeface="Times New Roman" panose="02020603050405020304" pitchFamily="18" charset="0"/>
            </a:endParaRPr>
          </a:p>
        </p:txBody>
      </p:sp>
      <p:sp>
        <p:nvSpPr>
          <p:cNvPr id="6" name="矩形 5"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4696424" y="636652"/>
            <a:ext cx="567513" cy="567513"/>
          </a:xfrm>
          <a:prstGeom prst="rect">
            <a:avLst/>
          </a:prstGeom>
          <a:solidFill>
            <a:schemeClr val="accent1">
              <a:lumMod val="75000"/>
            </a:schemeClr>
          </a:solidFill>
          <a:ln>
            <a:solidFill>
              <a:schemeClr val="accent1">
                <a:lumMod val="75000"/>
              </a:schemeClr>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zh-CN" sz="3200" dirty="0">
                <a:latin typeface="+mj-lt"/>
              </a:rPr>
              <a:t>1</a:t>
            </a:r>
            <a:endParaRPr lang="zh-CN" altLang="en-US" sz="3200" dirty="0">
              <a:latin typeface="+mj-lt"/>
            </a:endParaRPr>
          </a:p>
        </p:txBody>
      </p:sp>
      <p:sp>
        <p:nvSpPr>
          <p:cNvPr id="7" name="文本框 6"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txBox="1">
            <a:spLocks noChangeArrowheads="1"/>
          </p:cNvSpPr>
          <p:nvPr/>
        </p:nvSpPr>
        <p:spPr bwMode="auto">
          <a:xfrm>
            <a:off x="5524791" y="1760040"/>
            <a:ext cx="19543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400" b="1" dirty="0">
                <a:solidFill>
                  <a:srgbClr val="203864"/>
                </a:solidFill>
                <a:latin typeface="Times New Roman" panose="02020603050405020304" pitchFamily="18" charset="0"/>
                <a:cs typeface="Times New Roman" panose="02020603050405020304" pitchFamily="18" charset="0"/>
              </a:rPr>
              <a:t>Related work</a:t>
            </a:r>
            <a:endParaRPr lang="zh-CN" altLang="en-US" sz="2400" b="1" dirty="0">
              <a:solidFill>
                <a:srgbClr val="203864"/>
              </a:solidFill>
              <a:latin typeface="Times New Roman" panose="02020603050405020304" pitchFamily="18" charset="0"/>
              <a:cs typeface="Times New Roman" panose="02020603050405020304" pitchFamily="18" charset="0"/>
            </a:endParaRPr>
          </a:p>
        </p:txBody>
      </p:sp>
      <p:sp>
        <p:nvSpPr>
          <p:cNvPr id="9" name="矩形 8"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4696424" y="1684970"/>
            <a:ext cx="567513" cy="567513"/>
          </a:xfrm>
          <a:prstGeom prst="rect">
            <a:avLst/>
          </a:prstGeom>
          <a:solidFill>
            <a:schemeClr val="accent1">
              <a:lumMod val="75000"/>
            </a:schemeClr>
          </a:solidFill>
          <a:ln>
            <a:solidFill>
              <a:schemeClr val="accent1">
                <a:lumMod val="75000"/>
              </a:schemeClr>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zh-CN" sz="3200" dirty="0">
                <a:latin typeface="+mj-lt"/>
              </a:rPr>
              <a:t>2</a:t>
            </a:r>
            <a:endParaRPr lang="zh-CN" altLang="en-US" sz="3200">
              <a:latin typeface="+mj-lt"/>
            </a:endParaRPr>
          </a:p>
        </p:txBody>
      </p:sp>
      <p:sp>
        <p:nvSpPr>
          <p:cNvPr id="10" name="文本框 9"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txBox="1">
            <a:spLocks noChangeArrowheads="1"/>
          </p:cNvSpPr>
          <p:nvPr/>
        </p:nvSpPr>
        <p:spPr bwMode="auto">
          <a:xfrm>
            <a:off x="5524791" y="2806235"/>
            <a:ext cx="22268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TW" sz="2400" b="1" dirty="0">
                <a:solidFill>
                  <a:srgbClr val="203864"/>
                </a:solidFill>
                <a:latin typeface="Times New Roman" panose="02020603050405020304" pitchFamily="18" charset="0"/>
                <a:cs typeface="Times New Roman" panose="02020603050405020304" pitchFamily="18" charset="0"/>
              </a:rPr>
              <a:t>Data Collection</a:t>
            </a:r>
            <a:endParaRPr lang="zh-CN" altLang="en-US" sz="2400" b="1" dirty="0">
              <a:solidFill>
                <a:srgbClr val="203864"/>
              </a:solidFill>
              <a:latin typeface="Times New Roman" panose="02020603050405020304" pitchFamily="18" charset="0"/>
              <a:cs typeface="Times New Roman" panose="02020603050405020304" pitchFamily="18" charset="0"/>
            </a:endParaRPr>
          </a:p>
        </p:txBody>
      </p:sp>
      <p:sp>
        <p:nvSpPr>
          <p:cNvPr id="11" name="文本框 6"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txBox="1">
            <a:spLocks noChangeArrowheads="1"/>
          </p:cNvSpPr>
          <p:nvPr/>
        </p:nvSpPr>
        <p:spPr bwMode="auto">
          <a:xfrm>
            <a:off x="5524792" y="3875563"/>
            <a:ext cx="35782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TW" sz="2400" b="1" dirty="0">
                <a:solidFill>
                  <a:srgbClr val="203864"/>
                </a:solidFill>
                <a:latin typeface="Times New Roman" panose="02020603050405020304" pitchFamily="18" charset="0"/>
                <a:cs typeface="Times New Roman" panose="02020603050405020304" pitchFamily="18" charset="0"/>
              </a:rPr>
              <a:t>Multi-Class Classification</a:t>
            </a:r>
            <a:endParaRPr lang="zh-CN" altLang="en-US" sz="2400" b="1" dirty="0">
              <a:solidFill>
                <a:srgbClr val="203864"/>
              </a:solidFill>
              <a:latin typeface="Times New Roman" panose="02020603050405020304" pitchFamily="18" charset="0"/>
              <a:cs typeface="Times New Roman" panose="02020603050405020304" pitchFamily="18" charset="0"/>
            </a:endParaRPr>
          </a:p>
        </p:txBody>
      </p:sp>
      <p:sp>
        <p:nvSpPr>
          <p:cNvPr id="14" name="矩形 13"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4696423" y="2733287"/>
            <a:ext cx="567513" cy="567513"/>
          </a:xfrm>
          <a:prstGeom prst="rect">
            <a:avLst/>
          </a:prstGeom>
          <a:solidFill>
            <a:schemeClr val="accent1">
              <a:lumMod val="75000"/>
            </a:schemeClr>
          </a:solidFill>
          <a:ln>
            <a:solidFill>
              <a:schemeClr val="accent1">
                <a:lumMod val="75000"/>
              </a:schemeClr>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zh-CN" sz="3200" dirty="0">
                <a:latin typeface="+mj-lt"/>
              </a:rPr>
              <a:t>3</a:t>
            </a:r>
            <a:endParaRPr lang="zh-CN" altLang="en-US" sz="3200">
              <a:latin typeface="+mj-lt"/>
            </a:endParaRPr>
          </a:p>
        </p:txBody>
      </p:sp>
      <p:sp>
        <p:nvSpPr>
          <p:cNvPr id="15" name="矩形 14"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4696424" y="3819139"/>
            <a:ext cx="567513" cy="567513"/>
          </a:xfrm>
          <a:prstGeom prst="rect">
            <a:avLst/>
          </a:prstGeom>
          <a:solidFill>
            <a:schemeClr val="accent1">
              <a:lumMod val="75000"/>
            </a:schemeClr>
          </a:solidFill>
          <a:ln>
            <a:solidFill>
              <a:schemeClr val="accent1">
                <a:lumMod val="75000"/>
              </a:schemeClr>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zh-CN" sz="3200" dirty="0">
                <a:latin typeface="+mj-lt"/>
              </a:rPr>
              <a:t>4</a:t>
            </a:r>
            <a:endParaRPr lang="zh-CN" altLang="en-US" sz="3200" dirty="0">
              <a:latin typeface="+mj-lt"/>
            </a:endParaRPr>
          </a:p>
        </p:txBody>
      </p:sp>
      <p:sp>
        <p:nvSpPr>
          <p:cNvPr id="18" name="矩形 17"/>
          <p:cNvSpPr/>
          <p:nvPr/>
        </p:nvSpPr>
        <p:spPr>
          <a:xfrm>
            <a:off x="163918" y="2271432"/>
            <a:ext cx="272031" cy="1961592"/>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a:extLst>
              <a:ext uri="{FF2B5EF4-FFF2-40B4-BE49-F238E27FC236}">
                <a16:creationId xmlns:a16="http://schemas.microsoft.com/office/drawing/2014/main" id="{DEE405B5-6CCC-4DFB-A6E0-F9803AA113A9}"/>
              </a:ext>
            </a:extLst>
          </p:cNvPr>
          <p:cNvSpPr/>
          <p:nvPr/>
        </p:nvSpPr>
        <p:spPr>
          <a:xfrm>
            <a:off x="4696421" y="4948400"/>
            <a:ext cx="567513" cy="567513"/>
          </a:xfrm>
          <a:prstGeom prst="rect">
            <a:avLst/>
          </a:prstGeom>
          <a:solidFill>
            <a:srgbClr val="DF5B5B"/>
          </a:solidFill>
          <a:ln>
            <a:solidFill>
              <a:srgbClr val="DF5B5B"/>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zh-CN" sz="3200" dirty="0">
                <a:latin typeface="+mj-lt"/>
              </a:rPr>
              <a:t>5</a:t>
            </a:r>
            <a:endParaRPr lang="zh-CN" altLang="en-US" sz="3200" dirty="0">
              <a:latin typeface="+mj-lt"/>
            </a:endParaRPr>
          </a:p>
        </p:txBody>
      </p:sp>
      <p:sp>
        <p:nvSpPr>
          <p:cNvPr id="19" name="文本框 6"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a:extLst>
              <a:ext uri="{FF2B5EF4-FFF2-40B4-BE49-F238E27FC236}">
                <a16:creationId xmlns:a16="http://schemas.microsoft.com/office/drawing/2014/main" id="{9151F325-0F0D-40C6-BC94-22FC9A415E25}"/>
              </a:ext>
            </a:extLst>
          </p:cNvPr>
          <p:cNvSpPr txBox="1">
            <a:spLocks noChangeArrowheads="1"/>
          </p:cNvSpPr>
          <p:nvPr/>
        </p:nvSpPr>
        <p:spPr bwMode="auto">
          <a:xfrm>
            <a:off x="5524791" y="5001947"/>
            <a:ext cx="30251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TW" sz="2400" b="1" dirty="0">
                <a:solidFill>
                  <a:srgbClr val="DF5B5B"/>
                </a:solidFill>
                <a:latin typeface="Times New Roman" panose="02020603050405020304" pitchFamily="18" charset="0"/>
                <a:cs typeface="Times New Roman" panose="02020603050405020304" pitchFamily="18" charset="0"/>
              </a:rPr>
              <a:t>Results &amp; Conclusion</a:t>
            </a:r>
            <a:endParaRPr lang="zh-CN" altLang="en-US" sz="2400" b="1" dirty="0">
              <a:solidFill>
                <a:srgbClr val="DF5B5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6395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2B9E06-9AEF-D647-BBD7-A7EACF7663A8}"/>
              </a:ext>
            </a:extLst>
          </p:cNvPr>
          <p:cNvSpPr>
            <a:spLocks noGrp="1"/>
          </p:cNvSpPr>
          <p:nvPr>
            <p:ph type="sldNum" sz="quarter" idx="12"/>
          </p:nvPr>
        </p:nvSpPr>
        <p:spPr/>
        <p:txBody>
          <a:bodyPr/>
          <a:lstStyle/>
          <a:p>
            <a:fld id="{3CF3424F-304B-471D-A5FE-C3E71F928832}" type="slidenum">
              <a:rPr lang="zh-CN" altLang="en-US" smtClean="0"/>
              <a:t>21</a:t>
            </a:fld>
            <a:endParaRPr lang="zh-CN" altLang="en-US" dirty="0"/>
          </a:p>
        </p:txBody>
      </p:sp>
      <p:sp>
        <p:nvSpPr>
          <p:cNvPr id="3" name="矩形 23">
            <a:extLst>
              <a:ext uri="{FF2B5EF4-FFF2-40B4-BE49-F238E27FC236}">
                <a16:creationId xmlns:a16="http://schemas.microsoft.com/office/drawing/2014/main" id="{F7428EA9-8F4E-087D-0B73-D03377CD89A3}"/>
              </a:ext>
            </a:extLst>
          </p:cNvPr>
          <p:cNvSpPr/>
          <p:nvPr/>
        </p:nvSpPr>
        <p:spPr>
          <a:xfrm>
            <a:off x="0" y="260648"/>
            <a:ext cx="1271464" cy="4320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造字工房悦黑体验版常规体" pitchFamily="50" charset="-122"/>
              </a:rPr>
              <a:t>Part 5</a:t>
            </a:r>
            <a:endParaRPr lang="zh-CN" altLang="en-US" dirty="0">
              <a:ea typeface="造字工房悦黑体验版常规体" pitchFamily="50" charset="-122"/>
            </a:endParaRPr>
          </a:p>
        </p:txBody>
      </p:sp>
      <p:sp>
        <p:nvSpPr>
          <p:cNvPr id="4" name="矩形 24">
            <a:extLst>
              <a:ext uri="{FF2B5EF4-FFF2-40B4-BE49-F238E27FC236}">
                <a16:creationId xmlns:a16="http://schemas.microsoft.com/office/drawing/2014/main" id="{A9A70F04-1CA4-8326-B60A-613465E97EB4}"/>
              </a:ext>
            </a:extLst>
          </p:cNvPr>
          <p:cNvSpPr/>
          <p:nvPr/>
        </p:nvSpPr>
        <p:spPr>
          <a:xfrm>
            <a:off x="1343472" y="260648"/>
            <a:ext cx="72008" cy="4320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5" name="矩形 25">
            <a:extLst>
              <a:ext uri="{FF2B5EF4-FFF2-40B4-BE49-F238E27FC236}">
                <a16:creationId xmlns:a16="http://schemas.microsoft.com/office/drawing/2014/main" id="{73C973A3-6588-AC5F-1648-B55BFC85A950}"/>
              </a:ext>
            </a:extLst>
          </p:cNvPr>
          <p:cNvSpPr/>
          <p:nvPr/>
        </p:nvSpPr>
        <p:spPr>
          <a:xfrm>
            <a:off x="1480796" y="464299"/>
            <a:ext cx="63624" cy="22440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6" name="TextBox 5">
            <a:extLst>
              <a:ext uri="{FF2B5EF4-FFF2-40B4-BE49-F238E27FC236}">
                <a16:creationId xmlns:a16="http://schemas.microsoft.com/office/drawing/2014/main" id="{09B9B5C2-92E3-954B-77FB-67A0C888D5FF}"/>
              </a:ext>
            </a:extLst>
          </p:cNvPr>
          <p:cNvSpPr txBox="1"/>
          <p:nvPr/>
        </p:nvSpPr>
        <p:spPr>
          <a:xfrm>
            <a:off x="1800981" y="260648"/>
            <a:ext cx="5922591" cy="104923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GB" altLang="zh-CN" sz="40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rPr>
              <a:t>Performance comparison</a:t>
            </a:r>
            <a:endParaRPr lang="en-US" altLang="zh-TW" sz="40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endParaRPr>
          </a:p>
        </p:txBody>
      </p:sp>
      <p:pic>
        <p:nvPicPr>
          <p:cNvPr id="7" name="图片 5">
            <a:extLst>
              <a:ext uri="{FF2B5EF4-FFF2-40B4-BE49-F238E27FC236}">
                <a16:creationId xmlns:a16="http://schemas.microsoft.com/office/drawing/2014/main" id="{1CC2630A-095A-8F17-2027-9E737A784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547" y="3835003"/>
            <a:ext cx="6481072" cy="290299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90785D5-B385-8273-9971-C2FB83E37486}"/>
                  </a:ext>
                </a:extLst>
              </p:cNvPr>
              <p:cNvSpPr txBox="1"/>
              <p:nvPr/>
            </p:nvSpPr>
            <p:spPr>
              <a:xfrm>
                <a:off x="546560" y="991347"/>
                <a:ext cx="10391019" cy="3225307"/>
              </a:xfrm>
              <a:prstGeom prst="rect">
                <a:avLst/>
              </a:prstGeom>
              <a:noFill/>
            </p:spPr>
            <p:txBody>
              <a:bodyPr wrap="square" rtlCol="0">
                <a:spAutoFit/>
              </a:bodyPr>
              <a:lstStyle/>
              <a:p>
                <a:pPr>
                  <a:lnSpc>
                    <a:spcPct val="150000"/>
                  </a:lnSpc>
                  <a:buClr>
                    <a:schemeClr val="tx2"/>
                  </a:buClr>
                </a:pPr>
                <a:r>
                  <a:rPr lang="en-US" altLang="zh-TW" sz="1900" b="1" dirty="0">
                    <a:latin typeface="Times New Roman" panose="02020603050405020304" pitchFamily="18" charset="0"/>
                    <a:cs typeface="Times New Roman" panose="02020603050405020304" pitchFamily="18" charset="0"/>
                  </a:rPr>
                  <a:t>A-LSTM</a:t>
                </a:r>
                <a:r>
                  <a:rPr lang="en-US" altLang="zh-TW" sz="1900" dirty="0">
                    <a:latin typeface="Times New Roman" panose="02020603050405020304" pitchFamily="18" charset="0"/>
                    <a:cs typeface="Times New Roman" panose="02020603050405020304" pitchFamily="18" charset="0"/>
                  </a:rPr>
                  <a:t> without Resampling gives the best results with an </a:t>
                </a:r>
                <a:r>
                  <a:rPr lang="en-US" altLang="zh-TW" dirty="0">
                    <a:solidFill>
                      <a:schemeClr val="accent1"/>
                    </a:solidFill>
                    <a:latin typeface="Times New Roman" panose="02020603050405020304" pitchFamily="18" charset="0"/>
                    <a:cs typeface="Times New Roman" panose="02020603050405020304" pitchFamily="18" charset="0"/>
                  </a:rPr>
                  <a:t>82% </a:t>
                </a:r>
                <a14:m>
                  <m:oMath xmlns:m="http://schemas.openxmlformats.org/officeDocument/2006/math">
                    <m:r>
                      <a:rPr lang="en-US" altLang="zh-TW" sz="1800" b="0" i="1" smtClean="0">
                        <a:latin typeface="Cambria Math" panose="02040503050406030204" pitchFamily="18" charset="0"/>
                        <a:cs typeface="Times New Roman" panose="02020603050405020304" pitchFamily="18" charset="0"/>
                      </a:rPr>
                      <m:t>𝐹</m:t>
                    </m:r>
                    <m:r>
                      <a:rPr lang="en-US" altLang="zh-TW" sz="1800" b="0" i="1" smtClean="0">
                        <a:latin typeface="Cambria Math" panose="02040503050406030204" pitchFamily="18" charset="0"/>
                        <a:cs typeface="Times New Roman" panose="02020603050405020304" pitchFamily="18" charset="0"/>
                      </a:rPr>
                      <m:t>1−</m:t>
                    </m:r>
                    <m:r>
                      <a:rPr lang="en-US" altLang="zh-TW" sz="1800" b="0" i="1" smtClean="0">
                        <a:latin typeface="Cambria Math" panose="02040503050406030204" pitchFamily="18" charset="0"/>
                        <a:cs typeface="Times New Roman" panose="02020603050405020304" pitchFamily="18" charset="0"/>
                      </a:rPr>
                      <m:t>𝑠𝑐𝑜𝑟𝑒</m:t>
                    </m:r>
                  </m:oMath>
                </a14:m>
                <a:endParaRPr lang="en-US" altLang="zh-TW" sz="1800" b="0" dirty="0">
                  <a:latin typeface="Times New Roman" panose="02020603050405020304" pitchFamily="18" charset="0"/>
                  <a:cs typeface="Times New Roman" panose="02020603050405020304" pitchFamily="18" charset="0"/>
                </a:endParaRPr>
              </a:p>
              <a:p>
                <a:pPr marL="457200" indent="-457200">
                  <a:lnSpc>
                    <a:spcPct val="150000"/>
                  </a:lnSpc>
                  <a:buClr>
                    <a:schemeClr val="tx2"/>
                  </a:buClr>
                  <a:buFont typeface="Arial" panose="020B0604020202020204" pitchFamily="34" charset="0"/>
                  <a:buChar char="•"/>
                </a:pPr>
                <a:r>
                  <a:rPr lang="en-US" altLang="zh-TW" sz="2000" dirty="0">
                    <a:latin typeface="Times New Roman" panose="02020603050405020304" pitchFamily="18" charset="0"/>
                    <a:cs typeface="Times New Roman" panose="02020603050405020304" pitchFamily="18" charset="0"/>
                  </a:rPr>
                  <a:t>Resampling can improve the performance of some methods but fail for </a:t>
                </a:r>
                <a:r>
                  <a:rPr lang="en-US" altLang="zh-TW" sz="2000" b="1" dirty="0">
                    <a:latin typeface="Times New Roman" panose="02020603050405020304" pitchFamily="18" charset="0"/>
                    <a:cs typeface="Times New Roman" panose="02020603050405020304" pitchFamily="18" charset="0"/>
                  </a:rPr>
                  <a:t>A-LSTM</a:t>
                </a:r>
              </a:p>
              <a:p>
                <a:pPr>
                  <a:lnSpc>
                    <a:spcPct val="150000"/>
                  </a:lnSpc>
                  <a:buClr>
                    <a:schemeClr val="tx2"/>
                  </a:buClr>
                </a:pPr>
                <a:r>
                  <a:rPr lang="en-US" altLang="zh-TW" sz="2000" dirty="0">
                    <a:latin typeface="Times New Roman" panose="02020603050405020304" pitchFamily="18" charset="0"/>
                    <a:cs typeface="Times New Roman" panose="02020603050405020304" pitchFamily="18" charset="0"/>
                  </a:rPr>
                  <a:t>      (Resampling can make </a:t>
                </a:r>
                <a:r>
                  <a:rPr lang="en-US" altLang="zh-TW" sz="2000" b="1" dirty="0">
                    <a:latin typeface="Times New Roman" panose="02020603050405020304" pitchFamily="18" charset="0"/>
                    <a:cs typeface="Times New Roman" panose="02020603050405020304" pitchFamily="18" charset="0"/>
                  </a:rPr>
                  <a:t>A-LSTM</a:t>
                </a:r>
                <a:r>
                  <a:rPr lang="en-US" altLang="zh-TW" sz="2000" dirty="0">
                    <a:latin typeface="Times New Roman" panose="02020603050405020304" pitchFamily="18" charset="0"/>
                    <a:cs typeface="Times New Roman" panose="02020603050405020304" pitchFamily="18" charset="0"/>
                  </a:rPr>
                  <a:t> severely overfitting and lead to poor results)</a:t>
                </a:r>
              </a:p>
              <a:p>
                <a:pPr marL="457200" indent="-457200">
                  <a:lnSpc>
                    <a:spcPct val="150000"/>
                  </a:lnSpc>
                  <a:buClr>
                    <a:schemeClr val="tx2"/>
                  </a:buClr>
                  <a:buFont typeface="Arial" panose="020B0604020202020204" pitchFamily="34" charset="0"/>
                  <a:buChar char="•"/>
                </a:pPr>
                <a:r>
                  <a:rPr lang="en-US" altLang="zh-TW" sz="2000" dirty="0">
                    <a:latin typeface="Times New Roman" panose="02020603050405020304" pitchFamily="18" charset="0"/>
                    <a:cs typeface="Times New Roman" panose="02020603050405020304" pitchFamily="18" charset="0"/>
                  </a:rPr>
                  <a:t>Among resampling approaches, </a:t>
                </a:r>
                <a:r>
                  <a:rPr lang="en-US" altLang="zh-TW" sz="2000" b="1" dirty="0" err="1">
                    <a:latin typeface="Times New Roman" panose="02020603050405020304" pitchFamily="18" charset="0"/>
                    <a:cs typeface="Times New Roman" panose="02020603050405020304" pitchFamily="18" charset="0"/>
                  </a:rPr>
                  <a:t>TomekLinks</a:t>
                </a:r>
                <a:r>
                  <a:rPr lang="en-US" altLang="zh-TW" sz="2000" dirty="0">
                    <a:latin typeface="Times New Roman" panose="02020603050405020304" pitchFamily="18" charset="0"/>
                    <a:cs typeface="Times New Roman" panose="02020603050405020304" pitchFamily="18" charset="0"/>
                  </a:rPr>
                  <a:t> has the most robust performance</a:t>
                </a:r>
              </a:p>
              <a:p>
                <a:pPr marL="457200" indent="-457200">
                  <a:lnSpc>
                    <a:spcPct val="150000"/>
                  </a:lnSpc>
                  <a:buClr>
                    <a:schemeClr val="tx2"/>
                  </a:buClr>
                  <a:buFont typeface="Arial" panose="020B0604020202020204" pitchFamily="34" charset="0"/>
                  <a:buChar char="•"/>
                </a:pPr>
                <a:r>
                  <a:rPr lang="en-US" altLang="zh-TW" sz="2000" dirty="0">
                    <a:latin typeface="Times New Roman" panose="02020603050405020304" pitchFamily="18" charset="0"/>
                    <a:cs typeface="Times New Roman" panose="02020603050405020304" pitchFamily="18" charset="0"/>
                  </a:rPr>
                  <a:t>While selected resampling approaches can achieve certain improvements after integrating with resampling approaches, none of the combinations could outperform </a:t>
                </a:r>
                <a:r>
                  <a:rPr lang="en-US" altLang="zh-TW" sz="2000" b="1" dirty="0">
                    <a:latin typeface="Times New Roman" panose="02020603050405020304" pitchFamily="18" charset="0"/>
                    <a:cs typeface="Times New Roman" panose="02020603050405020304" pitchFamily="18" charset="0"/>
                  </a:rPr>
                  <a:t>A-LSTM.</a:t>
                </a:r>
              </a:p>
              <a:p>
                <a:pPr>
                  <a:lnSpc>
                    <a:spcPct val="150000"/>
                  </a:lnSpc>
                  <a:buClr>
                    <a:schemeClr val="tx2"/>
                  </a:buClr>
                </a:pPr>
                <a:endParaRPr lang="en-US" altLang="zh-TW" sz="1900" dirty="0">
                  <a:solidFill>
                    <a:schemeClr val="accent1"/>
                  </a:solidFill>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A90785D5-B385-8273-9971-C2FB83E37486}"/>
                  </a:ext>
                </a:extLst>
              </p:cNvPr>
              <p:cNvSpPr txBox="1">
                <a:spLocks noRot="1" noChangeAspect="1" noMove="1" noResize="1" noEditPoints="1" noAdjustHandles="1" noChangeArrowheads="1" noChangeShapeType="1" noTextEdit="1"/>
              </p:cNvSpPr>
              <p:nvPr/>
            </p:nvSpPr>
            <p:spPr>
              <a:xfrm>
                <a:off x="546560" y="991347"/>
                <a:ext cx="10391019" cy="3225307"/>
              </a:xfrm>
              <a:prstGeom prst="rect">
                <a:avLst/>
              </a:prstGeom>
              <a:blipFill>
                <a:blip r:embed="rId3"/>
                <a:stretch>
                  <a:fillRect l="-587"/>
                </a:stretch>
              </a:blipFill>
            </p:spPr>
            <p:txBody>
              <a:bodyPr/>
              <a:lstStyle/>
              <a:p>
                <a:r>
                  <a:rPr lang="zh-CN" altLang="en-US">
                    <a:noFill/>
                  </a:rPr>
                  <a:t> </a:t>
                </a:r>
              </a:p>
            </p:txBody>
          </p:sp>
        </mc:Fallback>
      </mc:AlternateContent>
      <p:sp>
        <p:nvSpPr>
          <p:cNvPr id="11" name="TextBox 10">
            <a:extLst>
              <a:ext uri="{FF2B5EF4-FFF2-40B4-BE49-F238E27FC236}">
                <a16:creationId xmlns:a16="http://schemas.microsoft.com/office/drawing/2014/main" id="{AD3EF1C4-3F0F-9EBC-CC77-B490761E79F3}"/>
              </a:ext>
            </a:extLst>
          </p:cNvPr>
          <p:cNvSpPr txBox="1"/>
          <p:nvPr/>
        </p:nvSpPr>
        <p:spPr>
          <a:xfrm>
            <a:off x="1824695" y="4429085"/>
            <a:ext cx="6096000" cy="276999"/>
          </a:xfrm>
          <a:prstGeom prst="rect">
            <a:avLst/>
          </a:prstGeom>
          <a:noFill/>
        </p:spPr>
        <p:txBody>
          <a:bodyPr wrap="square">
            <a:spAutoFit/>
          </a:bodyPr>
          <a:lstStyle/>
          <a:p>
            <a:r>
              <a:rPr lang="en-US" altLang="zh-CN" sz="1200" b="1" dirty="0">
                <a:latin typeface="Times New Roman" panose="02020603050405020304" pitchFamily="18" charset="0"/>
                <a:cs typeface="Times New Roman" panose="02020603050405020304" pitchFamily="18" charset="0"/>
              </a:rPr>
              <a:t>0.74</a:t>
            </a:r>
            <a:endParaRPr lang="zh-CN" altLang="en-US" sz="1200" b="1" dirty="0"/>
          </a:p>
        </p:txBody>
      </p:sp>
      <p:sp>
        <p:nvSpPr>
          <p:cNvPr id="12" name="TextBox 11">
            <a:extLst>
              <a:ext uri="{FF2B5EF4-FFF2-40B4-BE49-F238E27FC236}">
                <a16:creationId xmlns:a16="http://schemas.microsoft.com/office/drawing/2014/main" id="{AB3016BB-68D7-5BED-456D-6EB7C201546A}"/>
              </a:ext>
            </a:extLst>
          </p:cNvPr>
          <p:cNvSpPr txBox="1"/>
          <p:nvPr/>
        </p:nvSpPr>
        <p:spPr>
          <a:xfrm>
            <a:off x="4618657" y="4501664"/>
            <a:ext cx="6096000" cy="276999"/>
          </a:xfrm>
          <a:prstGeom prst="rect">
            <a:avLst/>
          </a:prstGeom>
          <a:noFill/>
        </p:spPr>
        <p:txBody>
          <a:bodyPr wrap="square">
            <a:spAutoFit/>
          </a:bodyPr>
          <a:lstStyle/>
          <a:p>
            <a:r>
              <a:rPr lang="en-US" altLang="zh-CN" sz="1200" b="1" dirty="0">
                <a:latin typeface="Times New Roman" panose="02020603050405020304" pitchFamily="18" charset="0"/>
                <a:cs typeface="Times New Roman" panose="02020603050405020304" pitchFamily="18" charset="0"/>
              </a:rPr>
              <a:t>0.79</a:t>
            </a:r>
            <a:endParaRPr lang="zh-CN" altLang="en-US" sz="1200" b="1" dirty="0"/>
          </a:p>
        </p:txBody>
      </p:sp>
      <p:sp>
        <p:nvSpPr>
          <p:cNvPr id="13" name="TextBox 12">
            <a:extLst>
              <a:ext uri="{FF2B5EF4-FFF2-40B4-BE49-F238E27FC236}">
                <a16:creationId xmlns:a16="http://schemas.microsoft.com/office/drawing/2014/main" id="{64ADBE0E-1554-C347-B8CC-CF72D3543153}"/>
              </a:ext>
            </a:extLst>
          </p:cNvPr>
          <p:cNvSpPr txBox="1"/>
          <p:nvPr/>
        </p:nvSpPr>
        <p:spPr>
          <a:xfrm>
            <a:off x="6177331" y="4152086"/>
            <a:ext cx="690418" cy="276999"/>
          </a:xfrm>
          <a:prstGeom prst="rect">
            <a:avLst/>
          </a:prstGeom>
          <a:noFill/>
        </p:spPr>
        <p:txBody>
          <a:bodyPr wrap="square">
            <a:spAutoFit/>
          </a:bodyPr>
          <a:lstStyle/>
          <a:p>
            <a:r>
              <a:rPr lang="en-US" altLang="zh-CN" sz="1200" b="1" dirty="0">
                <a:latin typeface="Times New Roman" panose="02020603050405020304" pitchFamily="18" charset="0"/>
                <a:cs typeface="Times New Roman" panose="02020603050405020304" pitchFamily="18" charset="0"/>
              </a:rPr>
              <a:t>0.82</a:t>
            </a:r>
            <a:endParaRPr lang="zh-CN" altLang="en-US" sz="1200" b="1" dirty="0"/>
          </a:p>
        </p:txBody>
      </p:sp>
    </p:spTree>
    <p:extLst>
      <p:ext uri="{BB962C8B-B14F-4D97-AF65-F5344CB8AC3E}">
        <p14:creationId xmlns:p14="http://schemas.microsoft.com/office/powerpoint/2010/main" val="221131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7B7EE48-50E7-D5F4-372A-A8C83B38F251}"/>
              </a:ext>
            </a:extLst>
          </p:cNvPr>
          <p:cNvSpPr>
            <a:spLocks noGrp="1"/>
          </p:cNvSpPr>
          <p:nvPr>
            <p:ph type="sldNum" sz="quarter" idx="12"/>
          </p:nvPr>
        </p:nvSpPr>
        <p:spPr/>
        <p:txBody>
          <a:bodyPr/>
          <a:lstStyle/>
          <a:p>
            <a:fld id="{3CF3424F-304B-471D-A5FE-C3E71F928832}" type="slidenum">
              <a:rPr lang="zh-CN" altLang="en-US" smtClean="0"/>
              <a:t>22</a:t>
            </a:fld>
            <a:endParaRPr lang="zh-CN" altLang="en-US"/>
          </a:p>
        </p:txBody>
      </p:sp>
      <p:sp>
        <p:nvSpPr>
          <p:cNvPr id="4" name="TextBox 3">
            <a:extLst>
              <a:ext uri="{FF2B5EF4-FFF2-40B4-BE49-F238E27FC236}">
                <a16:creationId xmlns:a16="http://schemas.microsoft.com/office/drawing/2014/main" id="{46A9BFBC-CBD3-1D67-2AD6-A41E8A000776}"/>
              </a:ext>
            </a:extLst>
          </p:cNvPr>
          <p:cNvSpPr txBox="1"/>
          <p:nvPr/>
        </p:nvSpPr>
        <p:spPr>
          <a:xfrm>
            <a:off x="208949" y="1309883"/>
            <a:ext cx="6422669" cy="3505062"/>
          </a:xfrm>
          <a:prstGeom prst="rect">
            <a:avLst/>
          </a:prstGeom>
          <a:noFill/>
        </p:spPr>
        <p:txBody>
          <a:bodyPr wrap="square" rtlCol="0">
            <a:spAutoFit/>
          </a:bodyPr>
          <a:lstStyle/>
          <a:p>
            <a:pPr marL="342900" indent="-342900">
              <a:lnSpc>
                <a:spcPct val="150000"/>
              </a:lnSpc>
              <a:buClr>
                <a:schemeClr val="accent1"/>
              </a:buClr>
              <a:buFont typeface="Arial" panose="020B0604020202020204" pitchFamily="34" charset="0"/>
              <a:buChar char="•"/>
            </a:pPr>
            <a:r>
              <a:rPr lang="en-US" altLang="zh-TW" sz="2000" dirty="0">
                <a:latin typeface="Times New Roman" panose="02020603050405020304" pitchFamily="18" charset="0"/>
                <a:cs typeface="Times New Roman" panose="02020603050405020304" pitchFamily="18" charset="0"/>
              </a:rPr>
              <a:t>The five most discriminating features sorted by the change in the </a:t>
            </a:r>
            <a:r>
              <a:rPr lang="en-US" altLang="zh-TW" sz="2000" b="1" dirty="0">
                <a:latin typeface="Times New Roman" panose="02020603050405020304" pitchFamily="18" charset="0"/>
                <a:cs typeface="Times New Roman" panose="02020603050405020304" pitchFamily="18" charset="0"/>
              </a:rPr>
              <a:t>Gini index </a:t>
            </a:r>
            <a:r>
              <a:rPr lang="en-US" altLang="zh-TW" sz="2000" dirty="0">
                <a:latin typeface="Times New Roman" panose="02020603050405020304" pitchFamily="18" charset="0"/>
                <a:cs typeface="Times New Roman" panose="02020603050405020304" pitchFamily="18" charset="0"/>
              </a:rPr>
              <a:t>(in ascending order of relevance):</a:t>
            </a:r>
          </a:p>
          <a:p>
            <a:pPr marL="800100" lvl="1" indent="-342900">
              <a:lnSpc>
                <a:spcPct val="150000"/>
              </a:lnSpc>
              <a:buClr>
                <a:schemeClr val="accent1"/>
              </a:buClr>
              <a:buFont typeface="Wingdings" panose="05000000000000000000" pitchFamily="2" charset="2"/>
              <a:buChar char="ü"/>
            </a:pPr>
            <a:r>
              <a:rPr lang="en-US" altLang="zh-TW" i="1" dirty="0">
                <a:latin typeface="Times New Roman" panose="02020603050405020304" pitchFamily="18" charset="0"/>
                <a:cs typeface="Times New Roman" panose="02020603050405020304" pitchFamily="18" charset="0"/>
              </a:rPr>
              <a:t>in vs out</a:t>
            </a:r>
          </a:p>
          <a:p>
            <a:pPr marL="800100" lvl="1" indent="-342900">
              <a:lnSpc>
                <a:spcPct val="150000"/>
              </a:lnSpc>
              <a:buClr>
                <a:schemeClr val="accent1"/>
              </a:buClr>
              <a:buFont typeface="Wingdings" panose="05000000000000000000" pitchFamily="2" charset="2"/>
              <a:buChar char="ü"/>
            </a:pPr>
            <a:r>
              <a:rPr lang="en-US" altLang="zh-TW" i="1" dirty="0">
                <a:latin typeface="Times New Roman" panose="02020603050405020304" pitchFamily="18" charset="0"/>
                <a:cs typeface="Times New Roman" panose="02020603050405020304" pitchFamily="18" charset="0"/>
              </a:rPr>
              <a:t>avg received BTC</a:t>
            </a:r>
          </a:p>
          <a:p>
            <a:pPr marL="800100" lvl="1" indent="-342900">
              <a:lnSpc>
                <a:spcPct val="150000"/>
              </a:lnSpc>
              <a:buClr>
                <a:schemeClr val="accent1"/>
              </a:buClr>
              <a:buFont typeface="Wingdings" panose="05000000000000000000" pitchFamily="2" charset="2"/>
              <a:buChar char="ü"/>
            </a:pPr>
            <a:r>
              <a:rPr lang="en-US" altLang="zh-CN" i="1" dirty="0">
                <a:latin typeface="Times New Roman" panose="02020603050405020304" pitchFamily="18" charset="0"/>
                <a:cs typeface="Times New Roman" panose="02020603050405020304" pitchFamily="18" charset="0"/>
              </a:rPr>
              <a:t>a</a:t>
            </a:r>
            <a:r>
              <a:rPr lang="en-US" altLang="zh-TW" i="1" dirty="0">
                <a:latin typeface="Times New Roman" panose="02020603050405020304" pitchFamily="18" charset="0"/>
                <a:cs typeface="Times New Roman" panose="02020603050405020304" pitchFamily="18" charset="0"/>
              </a:rPr>
              <a:t>vg sent BTC</a:t>
            </a:r>
          </a:p>
          <a:p>
            <a:pPr marL="800100" lvl="1" indent="-342900">
              <a:lnSpc>
                <a:spcPct val="150000"/>
              </a:lnSpc>
              <a:buClr>
                <a:schemeClr val="accent1"/>
              </a:buClr>
              <a:buFont typeface="Wingdings" panose="05000000000000000000" pitchFamily="2" charset="2"/>
              <a:buChar char="ü"/>
            </a:pPr>
            <a:r>
              <a:rPr lang="en-US" altLang="zh-TW" i="1" dirty="0">
                <a:latin typeface="Times New Roman" panose="02020603050405020304" pitchFamily="18" charset="0"/>
                <a:cs typeface="Times New Roman" panose="02020603050405020304" pitchFamily="18" charset="0"/>
              </a:rPr>
              <a:t>total spent BTC</a:t>
            </a:r>
          </a:p>
          <a:p>
            <a:pPr marL="800100" lvl="1" indent="-342900">
              <a:lnSpc>
                <a:spcPct val="150000"/>
              </a:lnSpc>
              <a:buClr>
                <a:schemeClr val="accent1"/>
              </a:buClr>
              <a:buFont typeface="Wingdings" panose="05000000000000000000" pitchFamily="2" charset="2"/>
              <a:buChar char="ü"/>
            </a:pPr>
            <a:r>
              <a:rPr lang="en-US" altLang="zh-TW" i="1" dirty="0">
                <a:latin typeface="Times New Roman" panose="02020603050405020304" pitchFamily="18" charset="0"/>
                <a:cs typeface="Times New Roman" panose="02020603050405020304" pitchFamily="18" charset="0"/>
              </a:rPr>
              <a:t>total received BTC</a:t>
            </a:r>
          </a:p>
        </p:txBody>
      </p:sp>
      <p:sp>
        <p:nvSpPr>
          <p:cNvPr id="8" name="矩形 23">
            <a:extLst>
              <a:ext uri="{FF2B5EF4-FFF2-40B4-BE49-F238E27FC236}">
                <a16:creationId xmlns:a16="http://schemas.microsoft.com/office/drawing/2014/main" id="{B644A6B7-6DFE-03E0-9928-4738143872D5}"/>
              </a:ext>
            </a:extLst>
          </p:cNvPr>
          <p:cNvSpPr/>
          <p:nvPr/>
        </p:nvSpPr>
        <p:spPr>
          <a:xfrm>
            <a:off x="0" y="260648"/>
            <a:ext cx="1271464" cy="4320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造字工房悦黑体验版常规体" pitchFamily="50" charset="-122"/>
              </a:rPr>
              <a:t>Part 5</a:t>
            </a:r>
            <a:endParaRPr lang="zh-CN" altLang="en-US" dirty="0">
              <a:ea typeface="造字工房悦黑体验版常规体" pitchFamily="50" charset="-122"/>
            </a:endParaRPr>
          </a:p>
        </p:txBody>
      </p:sp>
      <p:sp>
        <p:nvSpPr>
          <p:cNvPr id="9" name="矩形 24">
            <a:extLst>
              <a:ext uri="{FF2B5EF4-FFF2-40B4-BE49-F238E27FC236}">
                <a16:creationId xmlns:a16="http://schemas.microsoft.com/office/drawing/2014/main" id="{21951D05-C631-C104-67A6-C74CACC18634}"/>
              </a:ext>
            </a:extLst>
          </p:cNvPr>
          <p:cNvSpPr/>
          <p:nvPr/>
        </p:nvSpPr>
        <p:spPr>
          <a:xfrm>
            <a:off x="1343472" y="260648"/>
            <a:ext cx="72008" cy="4320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10" name="矩形 25">
            <a:extLst>
              <a:ext uri="{FF2B5EF4-FFF2-40B4-BE49-F238E27FC236}">
                <a16:creationId xmlns:a16="http://schemas.microsoft.com/office/drawing/2014/main" id="{F1572469-8BD3-C68C-780C-C59411FC7C06}"/>
              </a:ext>
            </a:extLst>
          </p:cNvPr>
          <p:cNvSpPr/>
          <p:nvPr/>
        </p:nvSpPr>
        <p:spPr>
          <a:xfrm>
            <a:off x="1480796" y="464299"/>
            <a:ext cx="63624" cy="22440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11" name="TextBox 10">
            <a:extLst>
              <a:ext uri="{FF2B5EF4-FFF2-40B4-BE49-F238E27FC236}">
                <a16:creationId xmlns:a16="http://schemas.microsoft.com/office/drawing/2014/main" id="{5FD470B4-0B6D-E6C7-F610-0ADEEC3DCD31}"/>
              </a:ext>
            </a:extLst>
          </p:cNvPr>
          <p:cNvSpPr txBox="1"/>
          <p:nvPr/>
        </p:nvSpPr>
        <p:spPr>
          <a:xfrm>
            <a:off x="1800981" y="260648"/>
            <a:ext cx="5922591" cy="104923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zh-CN" sz="40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rPr>
              <a:t>Importance of features</a:t>
            </a:r>
            <a:endParaRPr lang="en-US" altLang="zh-TW" sz="40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endParaRPr>
          </a:p>
        </p:txBody>
      </p:sp>
      <p:pic>
        <p:nvPicPr>
          <p:cNvPr id="6" name="Picture 5" descr="Chart, bar chart, histogram&#10;&#10;Description automatically generated">
            <a:extLst>
              <a:ext uri="{FF2B5EF4-FFF2-40B4-BE49-F238E27FC236}">
                <a16:creationId xmlns:a16="http://schemas.microsoft.com/office/drawing/2014/main" id="{ACE1EED3-5E7C-D2A9-A021-51A160BF8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9177" y="1572228"/>
            <a:ext cx="5433562" cy="4429280"/>
          </a:xfrm>
          <a:prstGeom prst="rect">
            <a:avLst/>
          </a:prstGeom>
        </p:spPr>
      </p:pic>
    </p:spTree>
    <p:extLst>
      <p:ext uri="{BB962C8B-B14F-4D97-AF65-F5344CB8AC3E}">
        <p14:creationId xmlns:p14="http://schemas.microsoft.com/office/powerpoint/2010/main" val="2450909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7B7EE48-50E7-D5F4-372A-A8C83B38F251}"/>
              </a:ext>
            </a:extLst>
          </p:cNvPr>
          <p:cNvSpPr>
            <a:spLocks noGrp="1"/>
          </p:cNvSpPr>
          <p:nvPr>
            <p:ph type="sldNum" sz="quarter" idx="12"/>
          </p:nvPr>
        </p:nvSpPr>
        <p:spPr/>
        <p:txBody>
          <a:bodyPr/>
          <a:lstStyle/>
          <a:p>
            <a:fld id="{3CF3424F-304B-471D-A5FE-C3E71F928832}" type="slidenum">
              <a:rPr lang="zh-CN" altLang="en-US" smtClean="0"/>
              <a:t>23</a:t>
            </a:fld>
            <a:endParaRPr lang="zh-CN" altLang="en-US"/>
          </a:p>
        </p:txBody>
      </p:sp>
      <p:sp>
        <p:nvSpPr>
          <p:cNvPr id="8" name="矩形 23">
            <a:extLst>
              <a:ext uri="{FF2B5EF4-FFF2-40B4-BE49-F238E27FC236}">
                <a16:creationId xmlns:a16="http://schemas.microsoft.com/office/drawing/2014/main" id="{B644A6B7-6DFE-03E0-9928-4738143872D5}"/>
              </a:ext>
            </a:extLst>
          </p:cNvPr>
          <p:cNvSpPr/>
          <p:nvPr/>
        </p:nvSpPr>
        <p:spPr>
          <a:xfrm>
            <a:off x="0" y="260648"/>
            <a:ext cx="1271464" cy="4320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造字工房悦黑体验版常规体" pitchFamily="50" charset="-122"/>
              </a:rPr>
              <a:t>Part 5</a:t>
            </a:r>
            <a:endParaRPr lang="zh-CN" altLang="en-US" dirty="0">
              <a:ea typeface="造字工房悦黑体验版常规体" pitchFamily="50" charset="-122"/>
            </a:endParaRPr>
          </a:p>
        </p:txBody>
      </p:sp>
      <p:sp>
        <p:nvSpPr>
          <p:cNvPr id="9" name="矩形 24">
            <a:extLst>
              <a:ext uri="{FF2B5EF4-FFF2-40B4-BE49-F238E27FC236}">
                <a16:creationId xmlns:a16="http://schemas.microsoft.com/office/drawing/2014/main" id="{21951D05-C631-C104-67A6-C74CACC18634}"/>
              </a:ext>
            </a:extLst>
          </p:cNvPr>
          <p:cNvSpPr/>
          <p:nvPr/>
        </p:nvSpPr>
        <p:spPr>
          <a:xfrm>
            <a:off x="1343472" y="260648"/>
            <a:ext cx="72008" cy="4320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10" name="矩形 25">
            <a:extLst>
              <a:ext uri="{FF2B5EF4-FFF2-40B4-BE49-F238E27FC236}">
                <a16:creationId xmlns:a16="http://schemas.microsoft.com/office/drawing/2014/main" id="{F1572469-8BD3-C68C-780C-C59411FC7C06}"/>
              </a:ext>
            </a:extLst>
          </p:cNvPr>
          <p:cNvSpPr/>
          <p:nvPr/>
        </p:nvSpPr>
        <p:spPr>
          <a:xfrm>
            <a:off x="1480796" y="464299"/>
            <a:ext cx="63624" cy="22440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11" name="TextBox 10">
            <a:extLst>
              <a:ext uri="{FF2B5EF4-FFF2-40B4-BE49-F238E27FC236}">
                <a16:creationId xmlns:a16="http://schemas.microsoft.com/office/drawing/2014/main" id="{5FD470B4-0B6D-E6C7-F610-0ADEEC3DCD31}"/>
              </a:ext>
            </a:extLst>
          </p:cNvPr>
          <p:cNvSpPr txBox="1"/>
          <p:nvPr/>
        </p:nvSpPr>
        <p:spPr>
          <a:xfrm>
            <a:off x="1800981" y="260648"/>
            <a:ext cx="5922591" cy="104923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zh-CN" sz="40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rPr>
              <a:t>Conclusion</a:t>
            </a:r>
            <a:endParaRPr lang="en-US" altLang="zh-TW" sz="40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endParaRPr>
          </a:p>
        </p:txBody>
      </p:sp>
      <p:sp>
        <p:nvSpPr>
          <p:cNvPr id="2" name="TextBox 1">
            <a:extLst>
              <a:ext uri="{FF2B5EF4-FFF2-40B4-BE49-F238E27FC236}">
                <a16:creationId xmlns:a16="http://schemas.microsoft.com/office/drawing/2014/main" id="{3954A054-3A8F-F5DA-4F78-7691AA13505A}"/>
              </a:ext>
            </a:extLst>
          </p:cNvPr>
          <p:cNvSpPr txBox="1"/>
          <p:nvPr/>
        </p:nvSpPr>
        <p:spPr>
          <a:xfrm>
            <a:off x="587775" y="1415456"/>
            <a:ext cx="11016450" cy="4191981"/>
          </a:xfrm>
          <a:prstGeom prst="rect">
            <a:avLst/>
          </a:prstGeom>
          <a:noFill/>
        </p:spPr>
        <p:txBody>
          <a:bodyPr wrap="square" rtlCol="0">
            <a:spAutoFit/>
          </a:bodyPr>
          <a:lstStyle/>
          <a:p>
            <a:pPr marL="457200" indent="-457200">
              <a:lnSpc>
                <a:spcPct val="150000"/>
              </a:lnSpc>
              <a:buClr>
                <a:schemeClr val="accent1"/>
              </a:buClr>
              <a:buFont typeface="Arial" panose="020B0604020202020204" pitchFamily="34" charset="0"/>
              <a:buChar char="•"/>
            </a:pPr>
            <a:r>
              <a:rPr lang="en-US" altLang="zh-TW" sz="2000" dirty="0">
                <a:latin typeface="Times New Roman" panose="02020603050405020304" pitchFamily="18" charset="0"/>
                <a:cs typeface="Times New Roman" panose="02020603050405020304" pitchFamily="18" charset="0"/>
              </a:rPr>
              <a:t>We proposed a framework to collect Bitcoin transaction data and classify whether a transaction is a scam and focused on the Ponzi scheme.</a:t>
            </a:r>
          </a:p>
          <a:p>
            <a:pPr marL="457200" indent="-457200">
              <a:lnSpc>
                <a:spcPct val="150000"/>
              </a:lnSpc>
              <a:buClr>
                <a:schemeClr val="accent1"/>
              </a:buClr>
              <a:buFont typeface="Arial" panose="020B0604020202020204" pitchFamily="34" charset="0"/>
              <a:buChar char="•"/>
            </a:pPr>
            <a:r>
              <a:rPr lang="en-US" altLang="zh-TW" sz="2000" dirty="0">
                <a:latin typeface="Times New Roman" panose="02020603050405020304" pitchFamily="18" charset="0"/>
                <a:cs typeface="Times New Roman" panose="02020603050405020304" pitchFamily="18" charset="0"/>
              </a:rPr>
              <a:t>The dataset of P</a:t>
            </a:r>
            <a:r>
              <a:rPr lang="en-US" altLang="zh-CN" sz="2000" dirty="0">
                <a:latin typeface="Times New Roman" panose="02020603050405020304" pitchFamily="18" charset="0"/>
                <a:cs typeface="Times New Roman" panose="02020603050405020304" pitchFamily="18" charset="0"/>
              </a:rPr>
              <a:t>onzi schemes </a:t>
            </a:r>
            <a:r>
              <a:rPr lang="en-US" altLang="zh-TW" sz="2000" dirty="0">
                <a:latin typeface="Times New Roman" panose="02020603050405020304" pitchFamily="18" charset="0"/>
                <a:cs typeface="Times New Roman" panose="02020603050405020304" pitchFamily="18" charset="0"/>
              </a:rPr>
              <a:t>collected by our crawler is much larger than existing studies on similar topics. </a:t>
            </a:r>
          </a:p>
          <a:p>
            <a:pPr marL="457200" indent="-457200">
              <a:lnSpc>
                <a:spcPct val="150000"/>
              </a:lnSpc>
              <a:buClr>
                <a:schemeClr val="accent1"/>
              </a:buClr>
              <a:buFont typeface="Arial" panose="020B0604020202020204" pitchFamily="34" charset="0"/>
              <a:buChar char="•"/>
            </a:pPr>
            <a:r>
              <a:rPr lang="en-US" altLang="zh-TW" sz="2000" dirty="0">
                <a:latin typeface="Times New Roman" panose="02020603050405020304" pitchFamily="18" charset="0"/>
                <a:cs typeface="Times New Roman" panose="02020603050405020304" pitchFamily="18" charset="0"/>
              </a:rPr>
              <a:t>We proposed the </a:t>
            </a:r>
            <a:r>
              <a:rPr lang="en-US" altLang="zh-TW" sz="2000" b="1" dirty="0">
                <a:latin typeface="Times New Roman" panose="02020603050405020304" pitchFamily="18" charset="0"/>
                <a:cs typeface="Times New Roman" panose="02020603050405020304" pitchFamily="18" charset="0"/>
              </a:rPr>
              <a:t>A-LSTM</a:t>
            </a:r>
            <a:r>
              <a:rPr lang="en-US" altLang="zh-TW" sz="2000" dirty="0">
                <a:latin typeface="Times New Roman" panose="02020603050405020304" pitchFamily="18" charset="0"/>
                <a:cs typeface="Times New Roman" panose="02020603050405020304" pitchFamily="18" charset="0"/>
              </a:rPr>
              <a:t> approach and demonstrated that it outperformed existing popular approaches.</a:t>
            </a:r>
          </a:p>
          <a:p>
            <a:pPr marL="457200" indent="-457200">
              <a:lnSpc>
                <a:spcPct val="150000"/>
              </a:lnSpc>
              <a:buClr>
                <a:schemeClr val="accent1"/>
              </a:buClr>
              <a:buFont typeface="Arial" panose="020B0604020202020204" pitchFamily="34" charset="0"/>
              <a:buChar char="•"/>
            </a:pPr>
            <a:r>
              <a:rPr lang="en-US" altLang="zh-TW" sz="2000" dirty="0">
                <a:latin typeface="Times New Roman" panose="02020603050405020304" pitchFamily="18" charset="0"/>
                <a:cs typeface="Times New Roman" panose="02020603050405020304" pitchFamily="18" charset="0"/>
              </a:rPr>
              <a:t>We also analyzed the relative importance of features.</a:t>
            </a:r>
          </a:p>
          <a:p>
            <a:pPr marL="457200" indent="-457200">
              <a:lnSpc>
                <a:spcPct val="150000"/>
              </a:lnSpc>
              <a:buClr>
                <a:schemeClr val="accent1"/>
              </a:buClr>
              <a:buFont typeface="Arial" panose="020B0604020202020204" pitchFamily="34" charset="0"/>
              <a:buChar char="•"/>
            </a:pPr>
            <a:r>
              <a:rPr lang="en-US" altLang="zh-TW" sz="2000" dirty="0">
                <a:latin typeface="Times New Roman" panose="02020603050405020304" pitchFamily="18" charset="0"/>
                <a:cs typeface="Times New Roman" panose="02020603050405020304" pitchFamily="18" charset="0"/>
              </a:rPr>
              <a:t>We plan to find new methods to expand the data in the future, such as Generative Adversarial Network.</a:t>
            </a:r>
            <a:endParaRPr lang="en-US" altLang="zh-TW"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3426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6EF0B82-F76B-402A-9273-29ACD96EDD18}"/>
              </a:ext>
            </a:extLst>
          </p:cNvPr>
          <p:cNvSpPr/>
          <p:nvPr/>
        </p:nvSpPr>
        <p:spPr>
          <a:xfrm>
            <a:off x="2625546" y="2379720"/>
            <a:ext cx="5065682" cy="1200329"/>
          </a:xfrm>
          <a:prstGeom prst="rect">
            <a:avLst/>
          </a:prstGeom>
        </p:spPr>
        <p:txBody>
          <a:bodyPr wrap="none">
            <a:spAutoFit/>
          </a:bodyPr>
          <a:lstStyle/>
          <a:p>
            <a:pPr algn="ctr">
              <a:buNone/>
            </a:pPr>
            <a:r>
              <a:rPr lang="en-US" altLang="zh-CN" sz="7200" dirty="0">
                <a:solidFill>
                  <a:schemeClr val="accent1"/>
                </a:solidFill>
                <a:latin typeface="汉仪雅酷黑 75W" panose="020B0804020202020204" pitchFamily="34" charset="-122"/>
                <a:ea typeface="汉仪雅酷黑 75W" panose="020B0804020202020204" pitchFamily="34" charset="-122"/>
              </a:rPr>
              <a:t>Thank you!</a:t>
            </a:r>
            <a:endParaRPr lang="zh-CN" altLang="en-US" sz="7200" dirty="0">
              <a:solidFill>
                <a:schemeClr val="accent1"/>
              </a:solidFill>
              <a:latin typeface="汉仪雅酷黑 75W" panose="020B0804020202020204" pitchFamily="34" charset="-122"/>
              <a:ea typeface="汉仪雅酷黑 75W" panose="020B0804020202020204" pitchFamily="34" charset="-122"/>
            </a:endParaRPr>
          </a:p>
        </p:txBody>
      </p:sp>
      <p:sp>
        <p:nvSpPr>
          <p:cNvPr id="13" name="椭圆 12">
            <a:extLst>
              <a:ext uri="{FF2B5EF4-FFF2-40B4-BE49-F238E27FC236}">
                <a16:creationId xmlns:a16="http://schemas.microsoft.com/office/drawing/2014/main" id="{23C1AF49-23D3-44A7-8806-10E2C50A0829}"/>
              </a:ext>
            </a:extLst>
          </p:cNvPr>
          <p:cNvSpPr/>
          <p:nvPr/>
        </p:nvSpPr>
        <p:spPr>
          <a:xfrm>
            <a:off x="858156" y="1736015"/>
            <a:ext cx="376517" cy="376517"/>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B27F1229-3208-4EA9-A426-32C092D7FF77}"/>
              </a:ext>
            </a:extLst>
          </p:cNvPr>
          <p:cNvSpPr/>
          <p:nvPr/>
        </p:nvSpPr>
        <p:spPr>
          <a:xfrm flipH="1">
            <a:off x="11289323" y="5595257"/>
            <a:ext cx="902677" cy="1257300"/>
          </a:xfrm>
          <a:custGeom>
            <a:avLst/>
            <a:gdLst>
              <a:gd name="connsiteX0" fmla="*/ 234950 w 1244600"/>
              <a:gd name="connsiteY0" fmla="*/ 0 h 1733550"/>
              <a:gd name="connsiteX1" fmla="*/ 1244600 w 1244600"/>
              <a:gd name="connsiteY1" fmla="*/ 1009650 h 1733550"/>
              <a:gd name="connsiteX2" fmla="*/ 948880 w 1244600"/>
              <a:gd name="connsiteY2" fmla="*/ 1723581 h 1733550"/>
              <a:gd name="connsiteX3" fmla="*/ 937911 w 1244600"/>
              <a:gd name="connsiteY3" fmla="*/ 1733550 h 1733550"/>
              <a:gd name="connsiteX4" fmla="*/ 0 w 1244600"/>
              <a:gd name="connsiteY4" fmla="*/ 1733550 h 1733550"/>
              <a:gd name="connsiteX5" fmla="*/ 0 w 1244600"/>
              <a:gd name="connsiteY5" fmla="*/ 28605 h 1733550"/>
              <a:gd name="connsiteX6" fmla="*/ 31470 w 1244600"/>
              <a:gd name="connsiteY6" fmla="*/ 20513 h 1733550"/>
              <a:gd name="connsiteX7" fmla="*/ 234950 w 1244600"/>
              <a:gd name="connsiteY7" fmla="*/ 0 h 173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4600" h="1733550">
                <a:moveTo>
                  <a:pt x="234950" y="0"/>
                </a:moveTo>
                <a:cubicBezTo>
                  <a:pt x="792564" y="0"/>
                  <a:pt x="1244600" y="452036"/>
                  <a:pt x="1244600" y="1009650"/>
                </a:cubicBezTo>
                <a:cubicBezTo>
                  <a:pt x="1244600" y="1288457"/>
                  <a:pt x="1131591" y="1540870"/>
                  <a:pt x="948880" y="1723581"/>
                </a:cubicBezTo>
                <a:lnTo>
                  <a:pt x="937911" y="1733550"/>
                </a:lnTo>
                <a:lnTo>
                  <a:pt x="0" y="1733550"/>
                </a:lnTo>
                <a:lnTo>
                  <a:pt x="0" y="28605"/>
                </a:lnTo>
                <a:lnTo>
                  <a:pt x="31470" y="20513"/>
                </a:lnTo>
                <a:cubicBezTo>
                  <a:pt x="97196" y="7063"/>
                  <a:pt x="165248" y="0"/>
                  <a:pt x="234950" y="0"/>
                </a:cubicBezTo>
                <a:close/>
              </a:path>
            </a:pathLst>
          </a:custGeom>
          <a:solidFill>
            <a:schemeClr val="accent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5" name="任意多边形: 形状 34">
            <a:extLst>
              <a:ext uri="{FF2B5EF4-FFF2-40B4-BE49-F238E27FC236}">
                <a16:creationId xmlns:a16="http://schemas.microsoft.com/office/drawing/2014/main" id="{DCB0EB4F-6A14-4E62-A32E-673576B874B4}"/>
              </a:ext>
            </a:extLst>
          </p:cNvPr>
          <p:cNvSpPr/>
          <p:nvPr/>
        </p:nvSpPr>
        <p:spPr>
          <a:xfrm>
            <a:off x="6928757" y="718457"/>
            <a:ext cx="620486" cy="620486"/>
          </a:xfrm>
          <a:custGeom>
            <a:avLst/>
            <a:gdLst>
              <a:gd name="connsiteX0" fmla="*/ 831850 w 1663700"/>
              <a:gd name="connsiteY0" fmla="*/ 336550 h 1663700"/>
              <a:gd name="connsiteX1" fmla="*/ 336550 w 1663700"/>
              <a:gd name="connsiteY1" fmla="*/ 831850 h 1663700"/>
              <a:gd name="connsiteX2" fmla="*/ 831850 w 1663700"/>
              <a:gd name="connsiteY2" fmla="*/ 1327150 h 1663700"/>
              <a:gd name="connsiteX3" fmla="*/ 1327150 w 1663700"/>
              <a:gd name="connsiteY3" fmla="*/ 831850 h 1663700"/>
              <a:gd name="connsiteX4" fmla="*/ 831850 w 1663700"/>
              <a:gd name="connsiteY4" fmla="*/ 336550 h 1663700"/>
              <a:gd name="connsiteX5" fmla="*/ 831850 w 1663700"/>
              <a:gd name="connsiteY5" fmla="*/ 0 h 1663700"/>
              <a:gd name="connsiteX6" fmla="*/ 1663700 w 1663700"/>
              <a:gd name="connsiteY6" fmla="*/ 831850 h 1663700"/>
              <a:gd name="connsiteX7" fmla="*/ 831850 w 1663700"/>
              <a:gd name="connsiteY7" fmla="*/ 1663700 h 1663700"/>
              <a:gd name="connsiteX8" fmla="*/ 0 w 1663700"/>
              <a:gd name="connsiteY8" fmla="*/ 831850 h 1663700"/>
              <a:gd name="connsiteX9" fmla="*/ 831850 w 1663700"/>
              <a:gd name="connsiteY9" fmla="*/ 0 h 166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3700" h="1663700">
                <a:moveTo>
                  <a:pt x="831850" y="336550"/>
                </a:moveTo>
                <a:cubicBezTo>
                  <a:pt x="558303" y="336550"/>
                  <a:pt x="336550" y="558303"/>
                  <a:pt x="336550" y="831850"/>
                </a:cubicBezTo>
                <a:cubicBezTo>
                  <a:pt x="336550" y="1105397"/>
                  <a:pt x="558303" y="1327150"/>
                  <a:pt x="831850" y="1327150"/>
                </a:cubicBezTo>
                <a:cubicBezTo>
                  <a:pt x="1105397" y="1327150"/>
                  <a:pt x="1327150" y="1105397"/>
                  <a:pt x="1327150" y="831850"/>
                </a:cubicBezTo>
                <a:cubicBezTo>
                  <a:pt x="1327150" y="558303"/>
                  <a:pt x="1105397" y="336550"/>
                  <a:pt x="831850" y="336550"/>
                </a:cubicBezTo>
                <a:close/>
                <a:moveTo>
                  <a:pt x="831850" y="0"/>
                </a:moveTo>
                <a:cubicBezTo>
                  <a:pt x="1291268" y="0"/>
                  <a:pt x="1663700" y="372432"/>
                  <a:pt x="1663700" y="831850"/>
                </a:cubicBezTo>
                <a:cubicBezTo>
                  <a:pt x="1663700" y="1291268"/>
                  <a:pt x="1291268" y="1663700"/>
                  <a:pt x="831850" y="1663700"/>
                </a:cubicBezTo>
                <a:cubicBezTo>
                  <a:pt x="372432" y="1663700"/>
                  <a:pt x="0" y="1291268"/>
                  <a:pt x="0" y="831850"/>
                </a:cubicBezTo>
                <a:cubicBezTo>
                  <a:pt x="0" y="372432"/>
                  <a:pt x="372432" y="0"/>
                  <a:pt x="831850" y="0"/>
                </a:cubicBezTo>
                <a:close/>
              </a:path>
            </a:pathLst>
          </a:custGeom>
          <a:solidFill>
            <a:schemeClr val="accent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矩形 36">
            <a:extLst>
              <a:ext uri="{FF2B5EF4-FFF2-40B4-BE49-F238E27FC236}">
                <a16:creationId xmlns:a16="http://schemas.microsoft.com/office/drawing/2014/main" id="{C604717C-255F-4619-83E9-9B77F34C8544}"/>
              </a:ext>
            </a:extLst>
          </p:cNvPr>
          <p:cNvSpPr/>
          <p:nvPr/>
        </p:nvSpPr>
        <p:spPr>
          <a:xfrm>
            <a:off x="820058" y="3650983"/>
            <a:ext cx="2612571" cy="10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任意多边形: 形状 38">
            <a:extLst>
              <a:ext uri="{FF2B5EF4-FFF2-40B4-BE49-F238E27FC236}">
                <a16:creationId xmlns:a16="http://schemas.microsoft.com/office/drawing/2014/main" id="{EADC6133-A3FD-453C-8F0E-CA77C5575A80}"/>
              </a:ext>
            </a:extLst>
          </p:cNvPr>
          <p:cNvSpPr/>
          <p:nvPr/>
        </p:nvSpPr>
        <p:spPr>
          <a:xfrm>
            <a:off x="4383313" y="5857561"/>
            <a:ext cx="2171463" cy="1000439"/>
          </a:xfrm>
          <a:custGeom>
            <a:avLst/>
            <a:gdLst>
              <a:gd name="connsiteX0" fmla="*/ 1359570 w 2719140"/>
              <a:gd name="connsiteY0" fmla="*/ 0 h 1252765"/>
              <a:gd name="connsiteX1" fmla="*/ 2717772 w 2719140"/>
              <a:gd name="connsiteY1" fmla="*/ 1225661 h 1252765"/>
              <a:gd name="connsiteX2" fmla="*/ 2719140 w 2719140"/>
              <a:gd name="connsiteY2" fmla="*/ 1252765 h 1252765"/>
              <a:gd name="connsiteX3" fmla="*/ 2161128 w 2719140"/>
              <a:gd name="connsiteY3" fmla="*/ 1252765 h 1252765"/>
              <a:gd name="connsiteX4" fmla="*/ 2155952 w 2719140"/>
              <a:gd name="connsiteY4" fmla="*/ 1201423 h 1252765"/>
              <a:gd name="connsiteX5" fmla="*/ 1359570 w 2719140"/>
              <a:gd name="connsiteY5" fmla="*/ 552353 h 1252765"/>
              <a:gd name="connsiteX6" fmla="*/ 563189 w 2719140"/>
              <a:gd name="connsiteY6" fmla="*/ 1201423 h 1252765"/>
              <a:gd name="connsiteX7" fmla="*/ 558013 w 2719140"/>
              <a:gd name="connsiteY7" fmla="*/ 1252765 h 1252765"/>
              <a:gd name="connsiteX8" fmla="*/ 0 w 2719140"/>
              <a:gd name="connsiteY8" fmla="*/ 1252765 h 1252765"/>
              <a:gd name="connsiteX9" fmla="*/ 1369 w 2719140"/>
              <a:gd name="connsiteY9" fmla="*/ 1225661 h 1252765"/>
              <a:gd name="connsiteX10" fmla="*/ 1359570 w 2719140"/>
              <a:gd name="connsiteY10" fmla="*/ 0 h 1252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9140" h="1252765">
                <a:moveTo>
                  <a:pt x="1359570" y="0"/>
                </a:moveTo>
                <a:cubicBezTo>
                  <a:pt x="2066452" y="0"/>
                  <a:pt x="2647857" y="537226"/>
                  <a:pt x="2717772" y="1225661"/>
                </a:cubicBezTo>
                <a:lnTo>
                  <a:pt x="2719140" y="1252765"/>
                </a:lnTo>
                <a:lnTo>
                  <a:pt x="2161128" y="1252765"/>
                </a:lnTo>
                <a:lnTo>
                  <a:pt x="2155952" y="1201423"/>
                </a:lnTo>
                <a:cubicBezTo>
                  <a:pt x="2080153" y="830999"/>
                  <a:pt x="1752402" y="552353"/>
                  <a:pt x="1359570" y="552353"/>
                </a:cubicBezTo>
                <a:cubicBezTo>
                  <a:pt x="966738" y="552353"/>
                  <a:pt x="638988" y="830999"/>
                  <a:pt x="563189" y="1201423"/>
                </a:cubicBezTo>
                <a:lnTo>
                  <a:pt x="558013" y="1252765"/>
                </a:lnTo>
                <a:lnTo>
                  <a:pt x="0" y="1252765"/>
                </a:lnTo>
                <a:lnTo>
                  <a:pt x="1369" y="1225661"/>
                </a:lnTo>
                <a:cubicBezTo>
                  <a:pt x="71283" y="537226"/>
                  <a:pt x="652689" y="0"/>
                  <a:pt x="1359570" y="0"/>
                </a:cubicBezTo>
                <a:close/>
              </a:path>
            </a:pathLst>
          </a:custGeom>
          <a:solidFill>
            <a:schemeClr val="accent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0" name="任意多边形: 形状 39">
            <a:extLst>
              <a:ext uri="{FF2B5EF4-FFF2-40B4-BE49-F238E27FC236}">
                <a16:creationId xmlns:a16="http://schemas.microsoft.com/office/drawing/2014/main" id="{A628DA0C-4053-43A1-ADDD-E820430C526A}"/>
              </a:ext>
            </a:extLst>
          </p:cNvPr>
          <p:cNvSpPr/>
          <p:nvPr/>
        </p:nvSpPr>
        <p:spPr>
          <a:xfrm flipH="1">
            <a:off x="9994900" y="0"/>
            <a:ext cx="2197100" cy="1219200"/>
          </a:xfrm>
          <a:custGeom>
            <a:avLst/>
            <a:gdLst>
              <a:gd name="connsiteX0" fmla="*/ 0 w 2720224"/>
              <a:gd name="connsiteY0" fmla="*/ 0 h 1400906"/>
              <a:gd name="connsiteX1" fmla="*/ 2720224 w 2720224"/>
              <a:gd name="connsiteY1" fmla="*/ 0 h 1400906"/>
              <a:gd name="connsiteX2" fmla="*/ 2696557 w 2720224"/>
              <a:gd name="connsiteY2" fmla="*/ 17808 h 1400906"/>
              <a:gd name="connsiteX3" fmla="*/ 2119998 w 2720224"/>
              <a:gd name="connsiteY3" fmla="*/ 294552 h 1400906"/>
              <a:gd name="connsiteX4" fmla="*/ 851046 w 2720224"/>
              <a:gd name="connsiteY4" fmla="*/ 425675 h 1400906"/>
              <a:gd name="connsiteX5" fmla="*/ 39354 w 2720224"/>
              <a:gd name="connsiteY5" fmla="*/ 1376145 h 1400906"/>
              <a:gd name="connsiteX6" fmla="*/ 0 w 2720224"/>
              <a:gd name="connsiteY6" fmla="*/ 1400906 h 1400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0224" h="1400906">
                <a:moveTo>
                  <a:pt x="0" y="0"/>
                </a:moveTo>
                <a:lnTo>
                  <a:pt x="2720224" y="0"/>
                </a:lnTo>
                <a:lnTo>
                  <a:pt x="2696557" y="17808"/>
                </a:lnTo>
                <a:cubicBezTo>
                  <a:pt x="2536721" y="127287"/>
                  <a:pt x="2266790" y="238237"/>
                  <a:pt x="2119998" y="294552"/>
                </a:cubicBezTo>
                <a:cubicBezTo>
                  <a:pt x="1826414" y="407183"/>
                  <a:pt x="1219766" y="234034"/>
                  <a:pt x="851046" y="425675"/>
                </a:cubicBezTo>
                <a:cubicBezTo>
                  <a:pt x="528416" y="593360"/>
                  <a:pt x="331490" y="1161321"/>
                  <a:pt x="39354" y="1376145"/>
                </a:cubicBezTo>
                <a:lnTo>
                  <a:pt x="0" y="14009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1" name="任意多边形: 形状 40">
            <a:extLst>
              <a:ext uri="{FF2B5EF4-FFF2-40B4-BE49-F238E27FC236}">
                <a16:creationId xmlns:a16="http://schemas.microsoft.com/office/drawing/2014/main" id="{B09056C8-045C-4C44-80E3-3A763A9A41DD}"/>
              </a:ext>
            </a:extLst>
          </p:cNvPr>
          <p:cNvSpPr/>
          <p:nvPr/>
        </p:nvSpPr>
        <p:spPr>
          <a:xfrm flipV="1">
            <a:off x="0" y="5638800"/>
            <a:ext cx="2197100" cy="1219200"/>
          </a:xfrm>
          <a:custGeom>
            <a:avLst/>
            <a:gdLst>
              <a:gd name="connsiteX0" fmla="*/ 0 w 2720224"/>
              <a:gd name="connsiteY0" fmla="*/ 0 h 1400906"/>
              <a:gd name="connsiteX1" fmla="*/ 2720224 w 2720224"/>
              <a:gd name="connsiteY1" fmla="*/ 0 h 1400906"/>
              <a:gd name="connsiteX2" fmla="*/ 2696557 w 2720224"/>
              <a:gd name="connsiteY2" fmla="*/ 17808 h 1400906"/>
              <a:gd name="connsiteX3" fmla="*/ 2119998 w 2720224"/>
              <a:gd name="connsiteY3" fmla="*/ 294552 h 1400906"/>
              <a:gd name="connsiteX4" fmla="*/ 851046 w 2720224"/>
              <a:gd name="connsiteY4" fmla="*/ 425675 h 1400906"/>
              <a:gd name="connsiteX5" fmla="*/ 39354 w 2720224"/>
              <a:gd name="connsiteY5" fmla="*/ 1376145 h 1400906"/>
              <a:gd name="connsiteX6" fmla="*/ 0 w 2720224"/>
              <a:gd name="connsiteY6" fmla="*/ 1400906 h 1400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0224" h="1400906">
                <a:moveTo>
                  <a:pt x="0" y="0"/>
                </a:moveTo>
                <a:lnTo>
                  <a:pt x="2720224" y="0"/>
                </a:lnTo>
                <a:lnTo>
                  <a:pt x="2696557" y="17808"/>
                </a:lnTo>
                <a:cubicBezTo>
                  <a:pt x="2536721" y="127287"/>
                  <a:pt x="2266790" y="238237"/>
                  <a:pt x="2119998" y="294552"/>
                </a:cubicBezTo>
                <a:cubicBezTo>
                  <a:pt x="1826414" y="407183"/>
                  <a:pt x="1219766" y="234034"/>
                  <a:pt x="851046" y="425675"/>
                </a:cubicBezTo>
                <a:cubicBezTo>
                  <a:pt x="528416" y="593360"/>
                  <a:pt x="331490" y="1161321"/>
                  <a:pt x="39354" y="1376145"/>
                </a:cubicBezTo>
                <a:lnTo>
                  <a:pt x="0" y="14009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48" name="组合 47">
            <a:extLst>
              <a:ext uri="{FF2B5EF4-FFF2-40B4-BE49-F238E27FC236}">
                <a16:creationId xmlns:a16="http://schemas.microsoft.com/office/drawing/2014/main" id="{14CD8194-3D1A-4C9E-9F6F-ED73DDF49FE9}"/>
              </a:ext>
            </a:extLst>
          </p:cNvPr>
          <p:cNvGrpSpPr/>
          <p:nvPr/>
        </p:nvGrpSpPr>
        <p:grpSpPr>
          <a:xfrm>
            <a:off x="423002" y="422569"/>
            <a:ext cx="1057818" cy="338502"/>
            <a:chOff x="1257300" y="5207794"/>
            <a:chExt cx="595312" cy="190500"/>
          </a:xfrm>
        </p:grpSpPr>
        <p:grpSp>
          <p:nvGrpSpPr>
            <p:cNvPr id="49" name="组合 48">
              <a:extLst>
                <a:ext uri="{FF2B5EF4-FFF2-40B4-BE49-F238E27FC236}">
                  <a16:creationId xmlns:a16="http://schemas.microsoft.com/office/drawing/2014/main" id="{BBEE1C42-7CCF-471E-AADF-1D834FB469B5}"/>
                </a:ext>
              </a:extLst>
            </p:cNvPr>
            <p:cNvGrpSpPr/>
            <p:nvPr/>
          </p:nvGrpSpPr>
          <p:grpSpPr>
            <a:xfrm>
              <a:off x="1257300" y="5207794"/>
              <a:ext cx="595312" cy="66675"/>
              <a:chOff x="1257300" y="5207794"/>
              <a:chExt cx="595312" cy="66675"/>
            </a:xfrm>
          </p:grpSpPr>
          <p:sp>
            <p:nvSpPr>
              <p:cNvPr id="55" name="椭圆 54">
                <a:extLst>
                  <a:ext uri="{FF2B5EF4-FFF2-40B4-BE49-F238E27FC236}">
                    <a16:creationId xmlns:a16="http://schemas.microsoft.com/office/drawing/2014/main" id="{94441DAA-0ADC-4C80-9509-3DA719B9968E}"/>
                  </a:ext>
                </a:extLst>
              </p:cNvPr>
              <p:cNvSpPr/>
              <p:nvPr/>
            </p:nvSpPr>
            <p:spPr>
              <a:xfrm>
                <a:off x="1257300" y="5207794"/>
                <a:ext cx="66675" cy="666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A6AC48CD-F60D-4163-A830-403A7C87B5F8}"/>
                  </a:ext>
                </a:extLst>
              </p:cNvPr>
              <p:cNvSpPr/>
              <p:nvPr/>
            </p:nvSpPr>
            <p:spPr>
              <a:xfrm>
                <a:off x="1433512" y="5207794"/>
                <a:ext cx="66675" cy="666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65F32298-AC5D-4097-BF5D-127E5B921F96}"/>
                  </a:ext>
                </a:extLst>
              </p:cNvPr>
              <p:cNvSpPr/>
              <p:nvPr/>
            </p:nvSpPr>
            <p:spPr>
              <a:xfrm>
                <a:off x="1609724" y="5207794"/>
                <a:ext cx="66675" cy="666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7EAC943D-7CC1-4DA5-8503-F091689A8980}"/>
                  </a:ext>
                </a:extLst>
              </p:cNvPr>
              <p:cNvSpPr/>
              <p:nvPr/>
            </p:nvSpPr>
            <p:spPr>
              <a:xfrm>
                <a:off x="1785937" y="5207794"/>
                <a:ext cx="66675" cy="666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a:extLst>
                <a:ext uri="{FF2B5EF4-FFF2-40B4-BE49-F238E27FC236}">
                  <a16:creationId xmlns:a16="http://schemas.microsoft.com/office/drawing/2014/main" id="{F2A3616F-0739-4D73-B78C-909256A5B182}"/>
                </a:ext>
              </a:extLst>
            </p:cNvPr>
            <p:cNvGrpSpPr/>
            <p:nvPr/>
          </p:nvGrpSpPr>
          <p:grpSpPr>
            <a:xfrm>
              <a:off x="1257300" y="5331619"/>
              <a:ext cx="595312" cy="66675"/>
              <a:chOff x="1257300" y="5207794"/>
              <a:chExt cx="595312" cy="66675"/>
            </a:xfrm>
          </p:grpSpPr>
          <p:sp>
            <p:nvSpPr>
              <p:cNvPr id="51" name="椭圆 50">
                <a:extLst>
                  <a:ext uri="{FF2B5EF4-FFF2-40B4-BE49-F238E27FC236}">
                    <a16:creationId xmlns:a16="http://schemas.microsoft.com/office/drawing/2014/main" id="{4B7CE0B2-EF26-4098-AC3C-55D0068A984B}"/>
                  </a:ext>
                </a:extLst>
              </p:cNvPr>
              <p:cNvSpPr/>
              <p:nvPr/>
            </p:nvSpPr>
            <p:spPr>
              <a:xfrm>
                <a:off x="1257300" y="5207794"/>
                <a:ext cx="66675" cy="666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48299F66-C3CC-4BA0-ACD8-F6934B733B9A}"/>
                  </a:ext>
                </a:extLst>
              </p:cNvPr>
              <p:cNvSpPr/>
              <p:nvPr/>
            </p:nvSpPr>
            <p:spPr>
              <a:xfrm>
                <a:off x="1433512" y="5207794"/>
                <a:ext cx="66675" cy="666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4B5181B9-1DA4-4BBF-AC0E-10105A742E60}"/>
                  </a:ext>
                </a:extLst>
              </p:cNvPr>
              <p:cNvSpPr/>
              <p:nvPr/>
            </p:nvSpPr>
            <p:spPr>
              <a:xfrm>
                <a:off x="1609724" y="5207794"/>
                <a:ext cx="66675" cy="666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3196A558-184B-4E4A-BCFA-BD0DAE1D778C}"/>
                  </a:ext>
                </a:extLst>
              </p:cNvPr>
              <p:cNvSpPr/>
              <p:nvPr/>
            </p:nvSpPr>
            <p:spPr>
              <a:xfrm>
                <a:off x="1785937" y="5207794"/>
                <a:ext cx="66675" cy="666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232845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9000">
        <p15:prstTrans prst="curtains"/>
      </p:transition>
    </mc:Choice>
    <mc:Fallback xmlns="">
      <p:transition spd="slow"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16" presetClass="entr" presetSubtype="21"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barn(inVertical)">
                                      <p:cBhvr>
                                        <p:cTn id="17" dur="500"/>
                                        <p:tgtEl>
                                          <p:spTgt spid="48"/>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1000"/>
                                        <p:tgtEl>
                                          <p:spTgt spid="35"/>
                                        </p:tgtEl>
                                      </p:cBhvr>
                                    </p:animEffect>
                                    <p:anim calcmode="lin" valueType="num">
                                      <p:cBhvr>
                                        <p:cTn id="21" dur="1000" fill="hold"/>
                                        <p:tgtEl>
                                          <p:spTgt spid="35"/>
                                        </p:tgtEl>
                                        <p:attrNameLst>
                                          <p:attrName>ppt_x</p:attrName>
                                        </p:attrNameLst>
                                      </p:cBhvr>
                                      <p:tavLst>
                                        <p:tav tm="0">
                                          <p:val>
                                            <p:strVal val="#ppt_x"/>
                                          </p:val>
                                        </p:tav>
                                        <p:tav tm="100000">
                                          <p:val>
                                            <p:strVal val="#ppt_x"/>
                                          </p:val>
                                        </p:tav>
                                      </p:tavLst>
                                    </p:anim>
                                    <p:anim calcmode="lin" valueType="num">
                                      <p:cBhvr>
                                        <p:cTn id="22" dur="1000" fill="hold"/>
                                        <p:tgtEl>
                                          <p:spTgt spid="35"/>
                                        </p:tgtEl>
                                        <p:attrNameLst>
                                          <p:attrName>ppt_y</p:attrName>
                                        </p:attrNameLst>
                                      </p:cBhvr>
                                      <p:tavLst>
                                        <p:tav tm="0">
                                          <p:val>
                                            <p:strVal val="#ppt_y+.1"/>
                                          </p:val>
                                        </p:tav>
                                        <p:tav tm="100000">
                                          <p:val>
                                            <p:strVal val="#ppt_y"/>
                                          </p:val>
                                        </p:tav>
                                      </p:tavLst>
                                    </p:anim>
                                  </p:childTnLst>
                                </p:cTn>
                              </p:par>
                              <p:par>
                                <p:cTn id="23" presetID="22" presetClass="entr" presetSubtype="4"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down)">
                                      <p:cBhvr>
                                        <p:cTn id="25" dur="500"/>
                                        <p:tgtEl>
                                          <p:spTgt spid="39"/>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left)">
                                      <p:cBhvr>
                                        <p:cTn id="39" dur="500"/>
                                        <p:tgtEl>
                                          <p:spTgt spid="37"/>
                                        </p:tgtEl>
                                      </p:cBhvr>
                                    </p:animEffect>
                                  </p:childTnLst>
                                </p:cTn>
                              </p:par>
                            </p:childTnLst>
                          </p:cTn>
                        </p:par>
                        <p:par>
                          <p:cTn id="40" fill="hold">
                            <p:stCondLst>
                              <p:cond delay="2500"/>
                            </p:stCondLst>
                            <p:childTnLst>
                              <p:par>
                                <p:cTn id="41" presetID="42" presetClass="entr" presetSubtype="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1000"/>
                                        <p:tgtEl>
                                          <p:spTgt spid="30"/>
                                        </p:tgtEl>
                                      </p:cBhvr>
                                    </p:animEffect>
                                    <p:anim calcmode="lin" valueType="num">
                                      <p:cBhvr>
                                        <p:cTn id="44" dur="1000" fill="hold"/>
                                        <p:tgtEl>
                                          <p:spTgt spid="30"/>
                                        </p:tgtEl>
                                        <p:attrNameLst>
                                          <p:attrName>ppt_x</p:attrName>
                                        </p:attrNameLst>
                                      </p:cBhvr>
                                      <p:tavLst>
                                        <p:tav tm="0">
                                          <p:val>
                                            <p:strVal val="#ppt_x"/>
                                          </p:val>
                                        </p:tav>
                                        <p:tav tm="100000">
                                          <p:val>
                                            <p:strVal val="#ppt_x"/>
                                          </p:val>
                                        </p:tav>
                                      </p:tavLst>
                                    </p:anim>
                                    <p:anim calcmode="lin" valueType="num">
                                      <p:cBhvr>
                                        <p:cTn id="45"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animBg="1"/>
      <p:bldP spid="30" grpId="0" animBg="1"/>
      <p:bldP spid="35" grpId="0" animBg="1"/>
      <p:bldP spid="37" grpId="0" animBg="1"/>
      <p:bldP spid="39" grpId="0" animBg="1"/>
      <p:bldP spid="40" grpId="0" animBg="1"/>
      <p:bldP spid="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663820" y="2608020"/>
            <a:ext cx="4116657" cy="192867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tabLst>
                <a:tab pos="2865895" algn="l"/>
              </a:tabLst>
              <a:defRPr/>
            </a:pPr>
            <a:r>
              <a:rPr lang="en-US" altLang="zh-TW" sz="66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rPr>
              <a:t>Outline</a:t>
            </a:r>
            <a:endParaRPr lang="zh-TW" altLang="en-US" sz="6600" b="1" dirty="0">
              <a:solidFill>
                <a:schemeClr val="accent1">
                  <a:lumMod val="75000"/>
                </a:schemeClr>
              </a:solidFill>
              <a:latin typeface="Times New Roman" panose="02020603050405020304" pitchFamily="18" charset="0"/>
              <a:cs typeface="Times New Roman" panose="02020603050405020304" pitchFamily="18" charset="0"/>
            </a:endParaRPr>
          </a:p>
          <a:p>
            <a:pPr defTabSz="685783" fontAlgn="base">
              <a:spcBef>
                <a:spcPct val="0"/>
              </a:spcBef>
              <a:spcAft>
                <a:spcPct val="0"/>
              </a:spcAft>
              <a:tabLst>
                <a:tab pos="2865895" algn="l"/>
              </a:tabLst>
            </a:pPr>
            <a:endParaRPr lang="en-US" altLang="zh-CN" sz="5333" b="1" dirty="0">
              <a:solidFill>
                <a:schemeClr val="accent1">
                  <a:lumMod val="75000"/>
                </a:schemeClr>
              </a:solidFill>
              <a:latin typeface="+mj-lt"/>
              <a:ea typeface="+mj-ea"/>
              <a:sym typeface="Calibri" panose="020F0502020204030204" pitchFamily="34" charset="0"/>
            </a:endParaRPr>
          </a:p>
        </p:txBody>
      </p:sp>
      <p:sp>
        <p:nvSpPr>
          <p:cNvPr id="4" name="文本框 6"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txBox="1">
            <a:spLocks noChangeArrowheads="1"/>
          </p:cNvSpPr>
          <p:nvPr/>
        </p:nvSpPr>
        <p:spPr bwMode="auto">
          <a:xfrm>
            <a:off x="5524791" y="711723"/>
            <a:ext cx="18558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400" b="1" dirty="0">
                <a:solidFill>
                  <a:srgbClr val="DF5B5B"/>
                </a:solidFill>
                <a:latin typeface="Times New Roman" panose="02020603050405020304" pitchFamily="18" charset="0"/>
                <a:cs typeface="Times New Roman" panose="02020603050405020304" pitchFamily="18" charset="0"/>
              </a:rPr>
              <a:t>Introduction</a:t>
            </a:r>
            <a:endParaRPr lang="zh-CN" altLang="en-US" sz="2400" b="1" dirty="0">
              <a:solidFill>
                <a:srgbClr val="DF5B5B"/>
              </a:solidFill>
              <a:latin typeface="Times New Roman" panose="02020603050405020304" pitchFamily="18" charset="0"/>
              <a:cs typeface="Times New Roman" panose="02020603050405020304" pitchFamily="18" charset="0"/>
            </a:endParaRPr>
          </a:p>
        </p:txBody>
      </p:sp>
      <p:sp>
        <p:nvSpPr>
          <p:cNvPr id="6" name="矩形 5"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4696424" y="636652"/>
            <a:ext cx="567513" cy="567513"/>
          </a:xfrm>
          <a:prstGeom prst="rect">
            <a:avLst/>
          </a:prstGeom>
          <a:solidFill>
            <a:srgbClr val="DF5B5B"/>
          </a:solidFill>
          <a:ln>
            <a:solidFill>
              <a:srgbClr val="DF5B5B"/>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zh-CN" sz="3200" dirty="0">
                <a:latin typeface="+mj-lt"/>
              </a:rPr>
              <a:t>1</a:t>
            </a:r>
            <a:endParaRPr lang="zh-CN" altLang="en-US" sz="3200" dirty="0">
              <a:latin typeface="+mj-lt"/>
            </a:endParaRPr>
          </a:p>
        </p:txBody>
      </p:sp>
      <p:sp>
        <p:nvSpPr>
          <p:cNvPr id="7" name="文本框 6"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txBox="1">
            <a:spLocks noChangeArrowheads="1"/>
          </p:cNvSpPr>
          <p:nvPr/>
        </p:nvSpPr>
        <p:spPr bwMode="auto">
          <a:xfrm>
            <a:off x="5524791" y="1760040"/>
            <a:ext cx="19543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400" b="1" dirty="0">
                <a:solidFill>
                  <a:srgbClr val="203864"/>
                </a:solidFill>
                <a:latin typeface="Times New Roman" panose="02020603050405020304" pitchFamily="18" charset="0"/>
                <a:cs typeface="Times New Roman" panose="02020603050405020304" pitchFamily="18" charset="0"/>
              </a:rPr>
              <a:t>Related work</a:t>
            </a:r>
            <a:endParaRPr lang="zh-CN" altLang="en-US" sz="2400" b="1" dirty="0">
              <a:solidFill>
                <a:srgbClr val="203864"/>
              </a:solidFill>
              <a:latin typeface="Times New Roman" panose="02020603050405020304" pitchFamily="18" charset="0"/>
              <a:cs typeface="Times New Roman" panose="02020603050405020304" pitchFamily="18" charset="0"/>
            </a:endParaRPr>
          </a:p>
        </p:txBody>
      </p:sp>
      <p:sp>
        <p:nvSpPr>
          <p:cNvPr id="9" name="矩形 8"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4696424" y="1684970"/>
            <a:ext cx="567513" cy="567513"/>
          </a:xfrm>
          <a:prstGeom prst="rect">
            <a:avLst/>
          </a:prstGeom>
          <a:solidFill>
            <a:schemeClr val="accent1">
              <a:lumMod val="75000"/>
            </a:schemeClr>
          </a:solidFill>
          <a:ln>
            <a:solidFill>
              <a:schemeClr val="accent1">
                <a:lumMod val="75000"/>
              </a:schemeClr>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zh-CN" sz="3200" dirty="0">
                <a:latin typeface="+mj-lt"/>
              </a:rPr>
              <a:t>2</a:t>
            </a:r>
            <a:endParaRPr lang="zh-CN" altLang="en-US" sz="3200">
              <a:latin typeface="+mj-lt"/>
            </a:endParaRPr>
          </a:p>
        </p:txBody>
      </p:sp>
      <p:sp>
        <p:nvSpPr>
          <p:cNvPr id="10" name="文本框 9"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txBox="1">
            <a:spLocks noChangeArrowheads="1"/>
          </p:cNvSpPr>
          <p:nvPr/>
        </p:nvSpPr>
        <p:spPr bwMode="auto">
          <a:xfrm>
            <a:off x="5524791" y="2806235"/>
            <a:ext cx="22268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TW" sz="2400" b="1" dirty="0">
                <a:solidFill>
                  <a:srgbClr val="203864"/>
                </a:solidFill>
                <a:latin typeface="Times New Roman" panose="02020603050405020304" pitchFamily="18" charset="0"/>
                <a:cs typeface="Times New Roman" panose="02020603050405020304" pitchFamily="18" charset="0"/>
              </a:rPr>
              <a:t>Data Collection</a:t>
            </a:r>
            <a:endParaRPr lang="zh-CN" altLang="en-US" sz="2400" dirty="0">
              <a:solidFill>
                <a:srgbClr val="203864"/>
              </a:solidFill>
              <a:latin typeface="+mj-ea"/>
              <a:ea typeface="+mj-ea"/>
            </a:endParaRPr>
          </a:p>
        </p:txBody>
      </p:sp>
      <p:sp>
        <p:nvSpPr>
          <p:cNvPr id="11" name="文本框 6"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txBox="1">
            <a:spLocks noChangeArrowheads="1"/>
          </p:cNvSpPr>
          <p:nvPr/>
        </p:nvSpPr>
        <p:spPr bwMode="auto">
          <a:xfrm>
            <a:off x="5524792" y="3875563"/>
            <a:ext cx="35782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TW" sz="2400" b="1" dirty="0">
                <a:solidFill>
                  <a:srgbClr val="203864"/>
                </a:solidFill>
                <a:latin typeface="Times New Roman" panose="02020603050405020304" pitchFamily="18" charset="0"/>
                <a:cs typeface="Times New Roman" panose="02020603050405020304" pitchFamily="18" charset="0"/>
              </a:rPr>
              <a:t>Multi-Class Classification</a:t>
            </a:r>
            <a:endParaRPr lang="zh-CN" altLang="en-US" sz="2400" dirty="0">
              <a:solidFill>
                <a:srgbClr val="203864"/>
              </a:solidFill>
              <a:latin typeface="+mj-ea"/>
              <a:ea typeface="+mj-ea"/>
            </a:endParaRPr>
          </a:p>
        </p:txBody>
      </p:sp>
      <p:sp>
        <p:nvSpPr>
          <p:cNvPr id="14" name="矩形 13"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4696423" y="2733287"/>
            <a:ext cx="567513" cy="567513"/>
          </a:xfrm>
          <a:prstGeom prst="rect">
            <a:avLst/>
          </a:prstGeom>
          <a:solidFill>
            <a:schemeClr val="accent1">
              <a:lumMod val="75000"/>
            </a:schemeClr>
          </a:solidFill>
          <a:ln>
            <a:solidFill>
              <a:schemeClr val="accent1">
                <a:lumMod val="75000"/>
              </a:schemeClr>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zh-CN" sz="3200" dirty="0">
                <a:latin typeface="+mj-lt"/>
              </a:rPr>
              <a:t>3</a:t>
            </a:r>
            <a:endParaRPr lang="zh-CN" altLang="en-US" sz="3200">
              <a:latin typeface="+mj-lt"/>
            </a:endParaRPr>
          </a:p>
        </p:txBody>
      </p:sp>
      <p:sp>
        <p:nvSpPr>
          <p:cNvPr id="15" name="矩形 14"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4696424" y="3819139"/>
            <a:ext cx="567513" cy="567513"/>
          </a:xfrm>
          <a:prstGeom prst="rect">
            <a:avLst/>
          </a:prstGeom>
          <a:solidFill>
            <a:schemeClr val="accent1">
              <a:lumMod val="75000"/>
            </a:schemeClr>
          </a:solidFill>
          <a:ln>
            <a:solidFill>
              <a:schemeClr val="accent1">
                <a:lumMod val="75000"/>
              </a:schemeClr>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zh-CN" sz="3200" dirty="0">
                <a:latin typeface="+mj-lt"/>
              </a:rPr>
              <a:t>4</a:t>
            </a:r>
            <a:endParaRPr lang="zh-CN" altLang="en-US" sz="3200" dirty="0">
              <a:latin typeface="+mj-lt"/>
            </a:endParaRPr>
          </a:p>
        </p:txBody>
      </p:sp>
      <p:sp>
        <p:nvSpPr>
          <p:cNvPr id="18" name="矩形 17"/>
          <p:cNvSpPr/>
          <p:nvPr/>
        </p:nvSpPr>
        <p:spPr>
          <a:xfrm>
            <a:off x="163918" y="2271432"/>
            <a:ext cx="272031" cy="1961592"/>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a:extLst>
              <a:ext uri="{FF2B5EF4-FFF2-40B4-BE49-F238E27FC236}">
                <a16:creationId xmlns:a16="http://schemas.microsoft.com/office/drawing/2014/main" id="{DEE405B5-6CCC-4DFB-A6E0-F9803AA113A9}"/>
              </a:ext>
            </a:extLst>
          </p:cNvPr>
          <p:cNvSpPr/>
          <p:nvPr/>
        </p:nvSpPr>
        <p:spPr>
          <a:xfrm>
            <a:off x="4696421" y="4948400"/>
            <a:ext cx="567513" cy="567513"/>
          </a:xfrm>
          <a:prstGeom prst="rect">
            <a:avLst/>
          </a:prstGeom>
          <a:solidFill>
            <a:schemeClr val="accent1">
              <a:lumMod val="75000"/>
            </a:schemeClr>
          </a:solidFill>
          <a:ln>
            <a:solidFill>
              <a:schemeClr val="accent1">
                <a:lumMod val="75000"/>
              </a:schemeClr>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zh-CN" sz="3200" dirty="0">
                <a:latin typeface="+mj-lt"/>
              </a:rPr>
              <a:t>5</a:t>
            </a:r>
            <a:endParaRPr lang="zh-CN" altLang="en-US" sz="3200" dirty="0">
              <a:latin typeface="+mj-lt"/>
            </a:endParaRPr>
          </a:p>
        </p:txBody>
      </p:sp>
      <p:sp>
        <p:nvSpPr>
          <p:cNvPr id="19" name="文本框 6"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a:extLst>
              <a:ext uri="{FF2B5EF4-FFF2-40B4-BE49-F238E27FC236}">
                <a16:creationId xmlns:a16="http://schemas.microsoft.com/office/drawing/2014/main" id="{9151F325-0F0D-40C6-BC94-22FC9A415E25}"/>
              </a:ext>
            </a:extLst>
          </p:cNvPr>
          <p:cNvSpPr txBox="1">
            <a:spLocks noChangeArrowheads="1"/>
          </p:cNvSpPr>
          <p:nvPr/>
        </p:nvSpPr>
        <p:spPr bwMode="auto">
          <a:xfrm>
            <a:off x="5524791" y="5001947"/>
            <a:ext cx="30251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TW" sz="2400" b="1" dirty="0">
                <a:solidFill>
                  <a:srgbClr val="203864"/>
                </a:solidFill>
                <a:latin typeface="Times New Roman" panose="02020603050405020304" pitchFamily="18" charset="0"/>
                <a:cs typeface="Times New Roman" panose="02020603050405020304" pitchFamily="18" charset="0"/>
              </a:rPr>
              <a:t>Results &amp; Conclusion</a:t>
            </a:r>
            <a:endParaRPr lang="zh-CN" altLang="en-US" sz="2400" dirty="0">
              <a:solidFill>
                <a:srgbClr val="203864"/>
              </a:solidFill>
              <a:latin typeface="+mj-ea"/>
              <a:ea typeface="+mj-ea"/>
            </a:endParaRPr>
          </a:p>
        </p:txBody>
      </p:sp>
      <p:pic>
        <p:nvPicPr>
          <p:cNvPr id="3" name="Picture 2" descr="6 Crypto Scams to Watch Out for in 2022 | How to Avoid Bitcoin Scams">
            <a:extLst>
              <a:ext uri="{FF2B5EF4-FFF2-40B4-BE49-F238E27FC236}">
                <a16:creationId xmlns:a16="http://schemas.microsoft.com/office/drawing/2014/main" id="{B09059CD-C4FC-57E9-2BC0-F1D0A7C80E40}"/>
              </a:ext>
            </a:extLst>
          </p:cNvPr>
          <p:cNvPicPr>
            <a:picLocks noChangeAspect="1" noChangeArrowheads="1"/>
          </p:cNvPicPr>
          <p:nvPr/>
        </p:nvPicPr>
        <p:blipFill>
          <a:blip r:embed="rId3">
            <a:alphaModFix amt="20000"/>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040172" y="-739859"/>
            <a:ext cx="9999433" cy="6695758"/>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490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F8A55D-220C-3A3A-EC2A-395106EBD338}"/>
              </a:ext>
            </a:extLst>
          </p:cNvPr>
          <p:cNvSpPr>
            <a:spLocks noGrp="1"/>
          </p:cNvSpPr>
          <p:nvPr>
            <p:ph type="sldNum" sz="quarter" idx="12"/>
          </p:nvPr>
        </p:nvSpPr>
        <p:spPr/>
        <p:txBody>
          <a:bodyPr/>
          <a:lstStyle/>
          <a:p>
            <a:fld id="{3CF3424F-304B-471D-A5FE-C3E71F928832}" type="slidenum">
              <a:rPr lang="zh-CN" altLang="en-US" smtClean="0"/>
              <a:t>4</a:t>
            </a:fld>
            <a:endParaRPr lang="zh-CN" altLang="en-US"/>
          </a:p>
        </p:txBody>
      </p:sp>
      <p:graphicFrame>
        <p:nvGraphicFramePr>
          <p:cNvPr id="3" name="Content Placeholder 5">
            <a:extLst>
              <a:ext uri="{FF2B5EF4-FFF2-40B4-BE49-F238E27FC236}">
                <a16:creationId xmlns:a16="http://schemas.microsoft.com/office/drawing/2014/main" id="{763A0560-9146-39A1-971E-F7E6A3E7DF21}"/>
              </a:ext>
            </a:extLst>
          </p:cNvPr>
          <p:cNvGraphicFramePr>
            <a:graphicFrameLocks/>
          </p:cNvGraphicFramePr>
          <p:nvPr>
            <p:extLst>
              <p:ext uri="{D42A27DB-BD31-4B8C-83A1-F6EECF244321}">
                <p14:modId xmlns:p14="http://schemas.microsoft.com/office/powerpoint/2010/main" val="2482859493"/>
              </p:ext>
            </p:extLst>
          </p:nvPr>
        </p:nvGraphicFramePr>
        <p:xfrm>
          <a:off x="483916" y="5000017"/>
          <a:ext cx="6247624" cy="199661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AA7AC381-4EA1-1713-84CF-5FA93047F19E}"/>
              </a:ext>
            </a:extLst>
          </p:cNvPr>
          <p:cNvSpPr txBox="1"/>
          <p:nvPr/>
        </p:nvSpPr>
        <p:spPr>
          <a:xfrm>
            <a:off x="0" y="782197"/>
            <a:ext cx="12069932" cy="2431435"/>
          </a:xfrm>
          <a:prstGeom prst="rect">
            <a:avLst/>
          </a:prstGeom>
          <a:noFill/>
        </p:spPr>
        <p:txBody>
          <a:bodyPr wrap="square">
            <a:spAutoFit/>
          </a:bodyPr>
          <a:lstStyle/>
          <a:p>
            <a:pPr marL="342900" indent="-342900">
              <a:buFont typeface="Arial" panose="020B0604020202020204" pitchFamily="34" charset="0"/>
              <a:buChar char="•"/>
            </a:pPr>
            <a:r>
              <a:rPr lang="en-US" altLang="zh-TW" sz="2400" dirty="0">
                <a:latin typeface="Sabon Next LT" panose="020B0502040204020203" pitchFamily="2" charset="0"/>
                <a:cs typeface="Sabon Next LT" panose="020B0502040204020203" pitchFamily="2" charset="0"/>
              </a:rPr>
              <a:t>Highest market share among all cryptocurrencies (</a:t>
            </a:r>
            <a:r>
              <a:rPr lang="en-US" altLang="zh-TW" sz="2800" b="1" dirty="0">
                <a:solidFill>
                  <a:srgbClr val="DF5B5B"/>
                </a:solidFill>
                <a:latin typeface="Sabon Next LT" panose="020B0502040204020203" pitchFamily="2" charset="0"/>
                <a:cs typeface="Sabon Next LT" panose="020B0502040204020203" pitchFamily="2" charset="0"/>
              </a:rPr>
              <a:t>45%</a:t>
            </a:r>
            <a:r>
              <a:rPr lang="en-US" altLang="zh-TW" sz="2400" dirty="0">
                <a:latin typeface="Sabon Next LT" panose="020B0502040204020203" pitchFamily="2" charset="0"/>
                <a:cs typeface="Sabon Next LT" panose="020B0502040204020203" pitchFamily="2" charset="0"/>
              </a:rPr>
              <a:t>) as of October.</a:t>
            </a:r>
          </a:p>
          <a:p>
            <a:endParaRPr lang="en-US" altLang="zh-CN" sz="2400" dirty="0">
              <a:latin typeface="Sabon Next LT" panose="020B0502040204020203" pitchFamily="2" charset="0"/>
              <a:cs typeface="Sabon Next LT" panose="020B0502040204020203" pitchFamily="2" charset="0"/>
            </a:endParaRPr>
          </a:p>
          <a:p>
            <a:pPr marL="342900" indent="-342900">
              <a:buFont typeface="Arial" panose="020B0604020202020204" pitchFamily="34" charset="0"/>
              <a:buChar char="•"/>
            </a:pPr>
            <a:r>
              <a:rPr lang="en-US" altLang="zh-CN" sz="2400" dirty="0">
                <a:latin typeface="Sabon Next LT" panose="020B0502040204020203" pitchFamily="2" charset="0"/>
                <a:cs typeface="Sabon Next LT" panose="020B0502040204020203" pitchFamily="2" charset="0"/>
              </a:rPr>
              <a:t>Scams in the cryptocurrency space have been on the rise and are growing rapidly in 2019.</a:t>
            </a:r>
          </a:p>
          <a:p>
            <a:pPr marL="342900" indent="-342900">
              <a:buFont typeface="Arial" panose="020B0604020202020204" pitchFamily="34" charset="0"/>
              <a:buChar char="•"/>
            </a:pPr>
            <a:endParaRPr lang="zh-CN" altLang="en-US" sz="2400" dirty="0">
              <a:latin typeface="Sabon Next LT" panose="020B0502040204020203" pitchFamily="2" charset="0"/>
              <a:cs typeface="Sabon Next LT" panose="020B0502040204020203" pitchFamily="2" charset="0"/>
            </a:endParaRPr>
          </a:p>
          <a:p>
            <a:pPr marL="342900" indent="-342900">
              <a:buFont typeface="Arial" panose="020B0604020202020204" pitchFamily="34" charset="0"/>
              <a:buChar char="•"/>
            </a:pPr>
            <a:r>
              <a:rPr lang="en-US" altLang="zh-CN" sz="2400" dirty="0">
                <a:latin typeface="Sabon Next LT" panose="020B0502040204020203" pitchFamily="2" charset="0"/>
                <a:cs typeface="Sabon Next LT" panose="020B0502040204020203" pitchFamily="2" charset="0"/>
              </a:rPr>
              <a:t>Since the start of 2021, more than 46,000 people have reported losing over </a:t>
            </a:r>
            <a:r>
              <a:rPr lang="en-US" altLang="zh-CN" sz="2800" b="1" dirty="0">
                <a:solidFill>
                  <a:srgbClr val="DF5B5B"/>
                </a:solidFill>
                <a:latin typeface="Sabon Next LT" panose="020B0502040204020203" pitchFamily="2" charset="0"/>
                <a:cs typeface="Sabon Next LT" panose="020B0502040204020203" pitchFamily="2" charset="0"/>
              </a:rPr>
              <a:t>$1 billion </a:t>
            </a:r>
            <a:r>
              <a:rPr lang="en-US" altLang="zh-CN" sz="2400" dirty="0">
                <a:latin typeface="Sabon Next LT" panose="020B0502040204020203" pitchFamily="2" charset="0"/>
                <a:cs typeface="Sabon Next LT" panose="020B0502040204020203" pitchFamily="2" charset="0"/>
              </a:rPr>
              <a:t>in crypto to scams.</a:t>
            </a:r>
            <a:endParaRPr lang="zh-CN" altLang="en-US" sz="2400" dirty="0">
              <a:latin typeface="Sabon Next LT" panose="020B0502040204020203" pitchFamily="2" charset="0"/>
              <a:cs typeface="Sabon Next LT" panose="020B0502040204020203" pitchFamily="2" charset="0"/>
            </a:endParaRPr>
          </a:p>
        </p:txBody>
      </p:sp>
      <p:sp>
        <p:nvSpPr>
          <p:cNvPr id="7" name="矩形 10"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53CF2544-F224-A716-BFCF-DEAE6245F676}"/>
              </a:ext>
            </a:extLst>
          </p:cNvPr>
          <p:cNvSpPr/>
          <p:nvPr/>
        </p:nvSpPr>
        <p:spPr bwMode="auto">
          <a:xfrm>
            <a:off x="1620327" y="122729"/>
            <a:ext cx="3099246" cy="707886"/>
          </a:xfrm>
          <a:prstGeom prst="rect">
            <a:avLst/>
          </a:prstGeom>
          <a:noFill/>
        </p:spPr>
        <p:txBody>
          <a:bodyPr wrap="none">
            <a:spAutoFit/>
          </a:bodyPr>
          <a:lstStyle/>
          <a:p>
            <a:pPr>
              <a:defRPr/>
            </a:pPr>
            <a:r>
              <a:rPr lang="en-US" altLang="zh-CN" sz="40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rPr>
              <a:t>Introduction </a:t>
            </a:r>
            <a:endParaRPr lang="zh-CN" altLang="en-US" sz="40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endParaRPr>
          </a:p>
        </p:txBody>
      </p:sp>
      <p:sp>
        <p:nvSpPr>
          <p:cNvPr id="8" name="矩形 23">
            <a:extLst>
              <a:ext uri="{FF2B5EF4-FFF2-40B4-BE49-F238E27FC236}">
                <a16:creationId xmlns:a16="http://schemas.microsoft.com/office/drawing/2014/main" id="{843F5488-ECFE-612D-C262-8EFB21033549}"/>
              </a:ext>
            </a:extLst>
          </p:cNvPr>
          <p:cNvSpPr/>
          <p:nvPr/>
        </p:nvSpPr>
        <p:spPr>
          <a:xfrm>
            <a:off x="0" y="260648"/>
            <a:ext cx="1271464" cy="4320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造字工房悦黑体验版常规体" pitchFamily="50" charset="-122"/>
              </a:rPr>
              <a:t>Part 1</a:t>
            </a:r>
            <a:endParaRPr lang="zh-CN" altLang="en-US" dirty="0">
              <a:ea typeface="造字工房悦黑体验版常规体" pitchFamily="50" charset="-122"/>
            </a:endParaRPr>
          </a:p>
        </p:txBody>
      </p:sp>
      <p:sp>
        <p:nvSpPr>
          <p:cNvPr id="9" name="矩形 24">
            <a:extLst>
              <a:ext uri="{FF2B5EF4-FFF2-40B4-BE49-F238E27FC236}">
                <a16:creationId xmlns:a16="http://schemas.microsoft.com/office/drawing/2014/main" id="{77215BBE-004B-006D-84C4-3A82398D4BBD}"/>
              </a:ext>
            </a:extLst>
          </p:cNvPr>
          <p:cNvSpPr/>
          <p:nvPr/>
        </p:nvSpPr>
        <p:spPr>
          <a:xfrm>
            <a:off x="1343472" y="260648"/>
            <a:ext cx="72008" cy="4320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10" name="矩形 25">
            <a:extLst>
              <a:ext uri="{FF2B5EF4-FFF2-40B4-BE49-F238E27FC236}">
                <a16:creationId xmlns:a16="http://schemas.microsoft.com/office/drawing/2014/main" id="{F805727E-5CCB-0AF9-C4C4-6935CA55453B}"/>
              </a:ext>
            </a:extLst>
          </p:cNvPr>
          <p:cNvSpPr/>
          <p:nvPr/>
        </p:nvSpPr>
        <p:spPr>
          <a:xfrm>
            <a:off x="1480796" y="464299"/>
            <a:ext cx="63624" cy="22440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graphicFrame>
        <p:nvGraphicFramePr>
          <p:cNvPr id="11" name="Content Placeholder 5">
            <a:extLst>
              <a:ext uri="{FF2B5EF4-FFF2-40B4-BE49-F238E27FC236}">
                <a16:creationId xmlns:a16="http://schemas.microsoft.com/office/drawing/2014/main" id="{F5D756E9-2916-8E73-3CDB-25B4F8C0CE5C}"/>
              </a:ext>
            </a:extLst>
          </p:cNvPr>
          <p:cNvGraphicFramePr>
            <a:graphicFrameLocks/>
          </p:cNvGraphicFramePr>
          <p:nvPr>
            <p:extLst>
              <p:ext uri="{D42A27DB-BD31-4B8C-83A1-F6EECF244321}">
                <p14:modId xmlns:p14="http://schemas.microsoft.com/office/powerpoint/2010/main" val="2012478695"/>
              </p:ext>
            </p:extLst>
          </p:nvPr>
        </p:nvGraphicFramePr>
        <p:xfrm>
          <a:off x="6550897" y="3429000"/>
          <a:ext cx="5157186" cy="3287432"/>
        </p:xfrm>
        <a:graphic>
          <a:graphicData uri="http://schemas.openxmlformats.org/drawingml/2006/chart">
            <c:chart xmlns:c="http://schemas.openxmlformats.org/drawingml/2006/chart" xmlns:r="http://schemas.openxmlformats.org/officeDocument/2006/relationships" r:id="rId4"/>
          </a:graphicData>
        </a:graphic>
      </p:graphicFrame>
      <p:pic>
        <p:nvPicPr>
          <p:cNvPr id="18" name="Picture 6" descr="Crypto currency or bitcoin logo design flat trend Vector Image">
            <a:extLst>
              <a:ext uri="{FF2B5EF4-FFF2-40B4-BE49-F238E27FC236}">
                <a16:creationId xmlns:a16="http://schemas.microsoft.com/office/drawing/2014/main" id="{3E47E37C-49BE-5C5B-7554-28DC46C9778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103" t="14397" r="24397" b="56312"/>
          <a:stretch/>
        </p:blipFill>
        <p:spPr bwMode="auto">
          <a:xfrm>
            <a:off x="10097310" y="50139"/>
            <a:ext cx="1882470" cy="107296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Icon&#10;&#10;Description automatically generated">
            <a:extLst>
              <a:ext uri="{FF2B5EF4-FFF2-40B4-BE49-F238E27FC236}">
                <a16:creationId xmlns:a16="http://schemas.microsoft.com/office/drawing/2014/main" id="{BE4EF309-326F-95AF-C560-C8E52DD7AF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69946" y="120933"/>
            <a:ext cx="1053047" cy="1053047"/>
          </a:xfrm>
          <a:prstGeom prst="rect">
            <a:avLst/>
          </a:prstGeom>
        </p:spPr>
      </p:pic>
      <p:graphicFrame>
        <p:nvGraphicFramePr>
          <p:cNvPr id="20" name="Content Placeholder 10">
            <a:extLst>
              <a:ext uri="{FF2B5EF4-FFF2-40B4-BE49-F238E27FC236}">
                <a16:creationId xmlns:a16="http://schemas.microsoft.com/office/drawing/2014/main" id="{06C34F6C-57B6-F4B4-476C-4BFBE4A1D378}"/>
              </a:ext>
            </a:extLst>
          </p:cNvPr>
          <p:cNvGraphicFramePr>
            <a:graphicFrameLocks/>
          </p:cNvGraphicFramePr>
          <p:nvPr>
            <p:extLst>
              <p:ext uri="{D42A27DB-BD31-4B8C-83A1-F6EECF244321}">
                <p14:modId xmlns:p14="http://schemas.microsoft.com/office/powerpoint/2010/main" val="1706844072"/>
              </p:ext>
            </p:extLst>
          </p:nvPr>
        </p:nvGraphicFramePr>
        <p:xfrm>
          <a:off x="483917" y="3429000"/>
          <a:ext cx="4730109" cy="1676134"/>
        </p:xfrm>
        <a:graphic>
          <a:graphicData uri="http://schemas.openxmlformats.org/drawingml/2006/chart">
            <c:chart xmlns:c="http://schemas.openxmlformats.org/drawingml/2006/chart" xmlns:r="http://schemas.openxmlformats.org/officeDocument/2006/relationships" r:id="rId7"/>
          </a:graphicData>
        </a:graphic>
      </p:graphicFrame>
      <p:sp>
        <p:nvSpPr>
          <p:cNvPr id="21" name="TextBox 20">
            <a:extLst>
              <a:ext uri="{FF2B5EF4-FFF2-40B4-BE49-F238E27FC236}">
                <a16:creationId xmlns:a16="http://schemas.microsoft.com/office/drawing/2014/main" id="{4D672EE9-C061-7050-09CA-BB815BC903F6}"/>
              </a:ext>
            </a:extLst>
          </p:cNvPr>
          <p:cNvSpPr txBox="1"/>
          <p:nvPr/>
        </p:nvSpPr>
        <p:spPr>
          <a:xfrm>
            <a:off x="4150468" y="3081435"/>
            <a:ext cx="3891064" cy="738664"/>
          </a:xfrm>
          <a:prstGeom prst="rect">
            <a:avLst/>
          </a:prstGeom>
          <a:noFill/>
        </p:spPr>
        <p:txBody>
          <a:bodyPr wrap="square" rtlCol="0">
            <a:spAutoFit/>
          </a:bodyPr>
          <a:lstStyle/>
          <a:p>
            <a:r>
              <a:rPr lang="en-US" altLang="zh-CN" sz="2400" dirty="0">
                <a:latin typeface="Sabon Next LT" panose="020B0502040204020203" pitchFamily="2" charset="0"/>
                <a:cs typeface="Sabon Next LT" panose="020B0502040204020203" pitchFamily="2" charset="0"/>
              </a:rPr>
              <a:t>Scam Payment Methods</a:t>
            </a:r>
            <a:endParaRPr lang="zh-CN" altLang="zh-CN" sz="2400" dirty="0">
              <a:latin typeface="Sabon Next LT" panose="020B0502040204020203" pitchFamily="2" charset="0"/>
              <a:cs typeface="Sabon Next LT" panose="020B0502040204020203" pitchFamily="2" charset="0"/>
            </a:endParaRPr>
          </a:p>
          <a:p>
            <a:endParaRPr lang="zh-CN" altLang="en-US" dirty="0"/>
          </a:p>
        </p:txBody>
      </p:sp>
    </p:spTree>
    <p:extLst>
      <p:ext uri="{BB962C8B-B14F-4D97-AF65-F5344CB8AC3E}">
        <p14:creationId xmlns:p14="http://schemas.microsoft.com/office/powerpoint/2010/main" val="2156658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Isosceles Triangle 16">
            <a:extLst>
              <a:ext uri="{FF2B5EF4-FFF2-40B4-BE49-F238E27FC236}">
                <a16:creationId xmlns:a16="http://schemas.microsoft.com/office/drawing/2014/main" id="{C07E50A3-D198-62CC-3FA4-79301A590180}"/>
              </a:ext>
            </a:extLst>
          </p:cNvPr>
          <p:cNvSpPr/>
          <p:nvPr/>
        </p:nvSpPr>
        <p:spPr>
          <a:xfrm>
            <a:off x="319596" y="1635776"/>
            <a:ext cx="4837275" cy="1549421"/>
          </a:xfrm>
          <a:prstGeom prst="triangle">
            <a:avLst/>
          </a:prstGeom>
          <a:solidFill>
            <a:srgbClr val="F7931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Slide Number Placeholder 1">
            <a:extLst>
              <a:ext uri="{FF2B5EF4-FFF2-40B4-BE49-F238E27FC236}">
                <a16:creationId xmlns:a16="http://schemas.microsoft.com/office/drawing/2014/main" id="{CFF4B521-53DF-3D08-DCA5-D1FA00574AD3}"/>
              </a:ext>
            </a:extLst>
          </p:cNvPr>
          <p:cNvSpPr>
            <a:spLocks noGrp="1"/>
          </p:cNvSpPr>
          <p:nvPr>
            <p:ph type="sldNum" sz="quarter" idx="12"/>
          </p:nvPr>
        </p:nvSpPr>
        <p:spPr/>
        <p:txBody>
          <a:bodyPr/>
          <a:lstStyle/>
          <a:p>
            <a:fld id="{3CF3424F-304B-471D-A5FE-C3E71F928832}" type="slidenum">
              <a:rPr lang="zh-CN" altLang="en-US" smtClean="0"/>
              <a:t>5</a:t>
            </a:fld>
            <a:endParaRPr lang="zh-CN" altLang="en-US"/>
          </a:p>
        </p:txBody>
      </p:sp>
      <p:sp>
        <p:nvSpPr>
          <p:cNvPr id="3" name="矩形 23">
            <a:extLst>
              <a:ext uri="{FF2B5EF4-FFF2-40B4-BE49-F238E27FC236}">
                <a16:creationId xmlns:a16="http://schemas.microsoft.com/office/drawing/2014/main" id="{1A125848-BB4A-5E3B-E09A-0DE1C4114567}"/>
              </a:ext>
            </a:extLst>
          </p:cNvPr>
          <p:cNvSpPr/>
          <p:nvPr/>
        </p:nvSpPr>
        <p:spPr>
          <a:xfrm>
            <a:off x="0" y="260648"/>
            <a:ext cx="1271464" cy="4320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造字工房悦黑体验版常规体" pitchFamily="50" charset="-122"/>
              </a:rPr>
              <a:t>Part 1</a:t>
            </a:r>
            <a:endParaRPr lang="zh-CN" altLang="en-US" dirty="0">
              <a:ea typeface="造字工房悦黑体验版常规体" pitchFamily="50" charset="-122"/>
            </a:endParaRPr>
          </a:p>
        </p:txBody>
      </p:sp>
      <p:sp>
        <p:nvSpPr>
          <p:cNvPr id="4" name="矩形 24">
            <a:extLst>
              <a:ext uri="{FF2B5EF4-FFF2-40B4-BE49-F238E27FC236}">
                <a16:creationId xmlns:a16="http://schemas.microsoft.com/office/drawing/2014/main" id="{D8114EF6-7E72-185E-A109-B90C4A9AA37C}"/>
              </a:ext>
            </a:extLst>
          </p:cNvPr>
          <p:cNvSpPr/>
          <p:nvPr/>
        </p:nvSpPr>
        <p:spPr>
          <a:xfrm>
            <a:off x="1343472" y="260648"/>
            <a:ext cx="72008" cy="4320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5" name="矩形 25">
            <a:extLst>
              <a:ext uri="{FF2B5EF4-FFF2-40B4-BE49-F238E27FC236}">
                <a16:creationId xmlns:a16="http://schemas.microsoft.com/office/drawing/2014/main" id="{D009E203-204D-BBB4-1114-F3411BEFEFD9}"/>
              </a:ext>
            </a:extLst>
          </p:cNvPr>
          <p:cNvSpPr/>
          <p:nvPr/>
        </p:nvSpPr>
        <p:spPr>
          <a:xfrm>
            <a:off x="1480796" y="464299"/>
            <a:ext cx="63624" cy="22440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6" name="矩形 10"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1F31F192-FC0D-BCAB-8312-BC0EA5DA7C97}"/>
              </a:ext>
            </a:extLst>
          </p:cNvPr>
          <p:cNvSpPr/>
          <p:nvPr/>
        </p:nvSpPr>
        <p:spPr bwMode="auto">
          <a:xfrm>
            <a:off x="1620327" y="122729"/>
            <a:ext cx="3099246" cy="707886"/>
          </a:xfrm>
          <a:prstGeom prst="rect">
            <a:avLst/>
          </a:prstGeom>
          <a:noFill/>
        </p:spPr>
        <p:txBody>
          <a:bodyPr wrap="none">
            <a:spAutoFit/>
          </a:bodyPr>
          <a:lstStyle/>
          <a:p>
            <a:pPr>
              <a:defRPr/>
            </a:pPr>
            <a:r>
              <a:rPr lang="en-US" altLang="zh-CN" sz="40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rPr>
              <a:t>Introduction </a:t>
            </a:r>
            <a:endParaRPr lang="zh-CN" altLang="en-US" sz="40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endParaRPr>
          </a:p>
        </p:txBody>
      </p:sp>
      <p:sp>
        <p:nvSpPr>
          <p:cNvPr id="7" name="Isosceles Triangle 6">
            <a:extLst>
              <a:ext uri="{FF2B5EF4-FFF2-40B4-BE49-F238E27FC236}">
                <a16:creationId xmlns:a16="http://schemas.microsoft.com/office/drawing/2014/main" id="{C5CE5088-D761-053B-F98A-D0ED8C5ED1E3}"/>
              </a:ext>
            </a:extLst>
          </p:cNvPr>
          <p:cNvSpPr/>
          <p:nvPr/>
        </p:nvSpPr>
        <p:spPr>
          <a:xfrm>
            <a:off x="1198183" y="1595046"/>
            <a:ext cx="3080103" cy="1031221"/>
          </a:xfrm>
          <a:prstGeom prst="triangle">
            <a:avLst/>
          </a:prstGeom>
          <a:solidFill>
            <a:srgbClr val="F7931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Isosceles Triangle 7">
            <a:extLst>
              <a:ext uri="{FF2B5EF4-FFF2-40B4-BE49-F238E27FC236}">
                <a16:creationId xmlns:a16="http://schemas.microsoft.com/office/drawing/2014/main" id="{0A5CA4F7-AD8D-024E-316F-15F06B54A32B}"/>
              </a:ext>
            </a:extLst>
          </p:cNvPr>
          <p:cNvSpPr/>
          <p:nvPr/>
        </p:nvSpPr>
        <p:spPr>
          <a:xfrm>
            <a:off x="1950417" y="1580342"/>
            <a:ext cx="1575634" cy="554526"/>
          </a:xfrm>
          <a:prstGeom prst="triangle">
            <a:avLst/>
          </a:prstGeom>
          <a:solidFill>
            <a:srgbClr val="F7931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8" descr="Shape&#10;&#10;Description automatically generated with low confidence">
            <a:extLst>
              <a:ext uri="{FF2B5EF4-FFF2-40B4-BE49-F238E27FC236}">
                <a16:creationId xmlns:a16="http://schemas.microsoft.com/office/drawing/2014/main" id="{A6A2F956-DD1B-EE58-773E-E816AC94E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347" y="2670204"/>
            <a:ext cx="482881" cy="482881"/>
          </a:xfrm>
          <a:prstGeom prst="rect">
            <a:avLst/>
          </a:prstGeom>
        </p:spPr>
      </p:pic>
      <p:pic>
        <p:nvPicPr>
          <p:cNvPr id="10" name="Picture 9" descr="Shape&#10;&#10;Description automatically generated with low confidence">
            <a:extLst>
              <a:ext uri="{FF2B5EF4-FFF2-40B4-BE49-F238E27FC236}">
                <a16:creationId xmlns:a16="http://schemas.microsoft.com/office/drawing/2014/main" id="{6D5427B6-2ECA-D3CD-7CC1-842016201CB9}"/>
              </a:ext>
            </a:extLst>
          </p:cNvPr>
          <p:cNvPicPr>
            <a:picLocks noChangeAspect="1"/>
          </p:cNvPicPr>
          <p:nvPr/>
        </p:nvPicPr>
        <p:blipFill rotWithShape="1">
          <a:blip r:embed="rId2">
            <a:extLst>
              <a:ext uri="{28A0092B-C50C-407E-A947-70E740481C1C}">
                <a14:useLocalDpi xmlns:a14="http://schemas.microsoft.com/office/drawing/2010/main" val="0"/>
              </a:ext>
            </a:extLst>
          </a:blip>
          <a:srcRect l="26837" t="-17505"/>
          <a:stretch/>
        </p:blipFill>
        <p:spPr>
          <a:xfrm>
            <a:off x="1547783" y="2581242"/>
            <a:ext cx="353294" cy="567408"/>
          </a:xfrm>
          <a:prstGeom prst="rect">
            <a:avLst/>
          </a:prstGeom>
        </p:spPr>
      </p:pic>
      <p:pic>
        <p:nvPicPr>
          <p:cNvPr id="11" name="Picture 10" descr="Shape&#10;&#10;Description automatically generated with low confidence">
            <a:extLst>
              <a:ext uri="{FF2B5EF4-FFF2-40B4-BE49-F238E27FC236}">
                <a16:creationId xmlns:a16="http://schemas.microsoft.com/office/drawing/2014/main" id="{CADBB9F4-27A5-BEF4-03D5-094515DAF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696" y="2678866"/>
            <a:ext cx="482881" cy="482881"/>
          </a:xfrm>
          <a:prstGeom prst="rect">
            <a:avLst/>
          </a:prstGeom>
        </p:spPr>
      </p:pic>
      <p:pic>
        <p:nvPicPr>
          <p:cNvPr id="12" name="Picture 11" descr="Shape&#10;&#10;Description automatically generated with low confidence">
            <a:extLst>
              <a:ext uri="{FF2B5EF4-FFF2-40B4-BE49-F238E27FC236}">
                <a16:creationId xmlns:a16="http://schemas.microsoft.com/office/drawing/2014/main" id="{7E43628B-6C10-0434-0F3B-F81403A79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3996" y="2677902"/>
            <a:ext cx="482881" cy="482881"/>
          </a:xfrm>
          <a:prstGeom prst="rect">
            <a:avLst/>
          </a:prstGeom>
        </p:spPr>
      </p:pic>
      <p:pic>
        <p:nvPicPr>
          <p:cNvPr id="13" name="Picture 12" descr="Shape&#10;&#10;Description automatically generated with low confidence">
            <a:extLst>
              <a:ext uri="{FF2B5EF4-FFF2-40B4-BE49-F238E27FC236}">
                <a16:creationId xmlns:a16="http://schemas.microsoft.com/office/drawing/2014/main" id="{8910CFA4-67A6-862D-86F8-E9454D252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895" y="2152823"/>
            <a:ext cx="482881" cy="482881"/>
          </a:xfrm>
          <a:prstGeom prst="rect">
            <a:avLst/>
          </a:prstGeom>
        </p:spPr>
      </p:pic>
      <p:pic>
        <p:nvPicPr>
          <p:cNvPr id="14" name="Picture 13" descr="Shape&#10;&#10;Description automatically generated with low confidence">
            <a:extLst>
              <a:ext uri="{FF2B5EF4-FFF2-40B4-BE49-F238E27FC236}">
                <a16:creationId xmlns:a16="http://schemas.microsoft.com/office/drawing/2014/main" id="{CCEE15BA-74E0-00D0-DB1E-1A824CFB4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5862" y="2670204"/>
            <a:ext cx="482881" cy="482881"/>
          </a:xfrm>
          <a:prstGeom prst="rect">
            <a:avLst/>
          </a:prstGeom>
        </p:spPr>
      </p:pic>
      <p:pic>
        <p:nvPicPr>
          <p:cNvPr id="15" name="Picture 14" descr="A person in a garment&#10;&#10;Description automatically generated with low confidence">
            <a:extLst>
              <a:ext uri="{FF2B5EF4-FFF2-40B4-BE49-F238E27FC236}">
                <a16:creationId xmlns:a16="http://schemas.microsoft.com/office/drawing/2014/main" id="{C0EADE2E-A220-4E1D-9C9B-1BA1E2382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310062" y="912356"/>
            <a:ext cx="1187868" cy="1187868"/>
          </a:xfrm>
          <a:prstGeom prst="rect">
            <a:avLst/>
          </a:prstGeom>
        </p:spPr>
      </p:pic>
      <p:sp>
        <p:nvSpPr>
          <p:cNvPr id="16" name="TextBox 15">
            <a:extLst>
              <a:ext uri="{FF2B5EF4-FFF2-40B4-BE49-F238E27FC236}">
                <a16:creationId xmlns:a16="http://schemas.microsoft.com/office/drawing/2014/main" id="{34832FDE-3B55-B429-EEEC-25A6445F1AC2}"/>
              </a:ext>
            </a:extLst>
          </p:cNvPr>
          <p:cNvSpPr txBox="1"/>
          <p:nvPr/>
        </p:nvSpPr>
        <p:spPr>
          <a:xfrm>
            <a:off x="5345895" y="912356"/>
            <a:ext cx="5414609" cy="1790683"/>
          </a:xfrm>
          <a:prstGeom prst="rect">
            <a:avLst/>
          </a:prstGeom>
          <a:noFill/>
        </p:spPr>
        <p:txBody>
          <a:bodyPr wrap="square">
            <a:spAutoFit/>
          </a:bodyPr>
          <a:lstStyle/>
          <a:p>
            <a:pPr>
              <a:lnSpc>
                <a:spcPct val="150000"/>
              </a:lnSpc>
            </a:pPr>
            <a:r>
              <a:rPr lang="en-US" altLang="zh-TW" sz="2400" dirty="0">
                <a:latin typeface="Sabon Next LT" panose="020B0502040204020203" pitchFamily="2" charset="0"/>
                <a:cs typeface="Sabon Next LT" panose="020B0502040204020203" pitchFamily="2" charset="0"/>
              </a:rPr>
              <a:t>Cyber-Crime:</a:t>
            </a:r>
          </a:p>
          <a:p>
            <a:pPr marL="914400" lvl="1" indent="-457200">
              <a:lnSpc>
                <a:spcPct val="150000"/>
              </a:lnSpc>
              <a:buFont typeface="Wingdings" panose="05000000000000000000" pitchFamily="2" charset="2"/>
              <a:buChar char="ü"/>
            </a:pPr>
            <a:r>
              <a:rPr lang="en-US" altLang="zh-TW" sz="2800" dirty="0">
                <a:solidFill>
                  <a:srgbClr val="DF5B5B"/>
                </a:solidFill>
                <a:latin typeface="Rockwell" panose="02060603020205020403" pitchFamily="18" charset="0"/>
                <a:cs typeface="Sabon Next LT" panose="020B0502040204020203" pitchFamily="2" charset="0"/>
              </a:rPr>
              <a:t>Ponzi schemes</a:t>
            </a:r>
          </a:p>
          <a:p>
            <a:pPr marL="800100" lvl="1" indent="-342900">
              <a:lnSpc>
                <a:spcPct val="150000"/>
              </a:lnSpc>
              <a:buFont typeface="Wingdings" panose="05000000000000000000" pitchFamily="2" charset="2"/>
              <a:buChar char="ü"/>
            </a:pPr>
            <a:r>
              <a:rPr lang="en-US" altLang="zh-TW" sz="2400" dirty="0">
                <a:latin typeface="Sabon Next LT" panose="020B0502040204020203" pitchFamily="2" charset="0"/>
                <a:cs typeface="Sabon Next LT" panose="020B0502040204020203" pitchFamily="2" charset="0"/>
              </a:rPr>
              <a:t>E-mail frauds</a:t>
            </a:r>
          </a:p>
        </p:txBody>
      </p:sp>
      <p:sp>
        <p:nvSpPr>
          <p:cNvPr id="18" name="TextBox 17">
            <a:extLst>
              <a:ext uri="{FF2B5EF4-FFF2-40B4-BE49-F238E27FC236}">
                <a16:creationId xmlns:a16="http://schemas.microsoft.com/office/drawing/2014/main" id="{035BA27A-4446-7D52-74D8-988EC37C79A5}"/>
              </a:ext>
            </a:extLst>
          </p:cNvPr>
          <p:cNvSpPr txBox="1"/>
          <p:nvPr/>
        </p:nvSpPr>
        <p:spPr>
          <a:xfrm>
            <a:off x="319596" y="3541300"/>
            <a:ext cx="11256424" cy="2344681"/>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TW" sz="2400" dirty="0">
                <a:latin typeface="Sabon Next LT" panose="020B0502040204020203" pitchFamily="2" charset="0"/>
                <a:cs typeface="Sabon Next LT" panose="020B0502040204020203" pitchFamily="2" charset="0"/>
              </a:rPr>
              <a:t>Ponzi schemes generated almost </a:t>
            </a:r>
            <a:r>
              <a:rPr lang="en-US" altLang="zh-TW" sz="2800" b="1" dirty="0">
                <a:solidFill>
                  <a:srgbClr val="DF5B5B"/>
                </a:solidFill>
                <a:latin typeface="Sabon Next LT" panose="020B0502040204020203" pitchFamily="2" charset="0"/>
                <a:cs typeface="Sabon Next LT" panose="020B0502040204020203" pitchFamily="2" charset="0"/>
              </a:rPr>
              <a:t>$7 billion </a:t>
            </a:r>
            <a:r>
              <a:rPr lang="en-US" altLang="zh-TW" sz="2400" dirty="0">
                <a:latin typeface="Sabon Next LT" panose="020B0502040204020203" pitchFamily="2" charset="0"/>
                <a:cs typeface="Sabon Next LT" panose="020B0502040204020203" pitchFamily="2" charset="0"/>
              </a:rPr>
              <a:t>in cryptocurrency revenue in 2019.</a:t>
            </a:r>
          </a:p>
          <a:p>
            <a:pPr marL="342900" indent="-342900">
              <a:lnSpc>
                <a:spcPct val="150000"/>
              </a:lnSpc>
              <a:buFont typeface="Arial" panose="020B0604020202020204" pitchFamily="34" charset="0"/>
              <a:buChar char="•"/>
            </a:pPr>
            <a:r>
              <a:rPr lang="en-US" altLang="zh-TW" sz="2400" dirty="0">
                <a:latin typeface="Sabon Next LT" panose="020B0502040204020203" pitchFamily="2" charset="0"/>
                <a:cs typeface="Sabon Next LT" panose="020B0502040204020203" pitchFamily="2" charset="0"/>
              </a:rPr>
              <a:t>The decentralized nature of blockchain technology allows scammers to bypass centralized cryptocurrency authorities.</a:t>
            </a:r>
          </a:p>
          <a:p>
            <a:pPr marL="342900" indent="-342900">
              <a:lnSpc>
                <a:spcPct val="150000"/>
              </a:lnSpc>
              <a:buFont typeface="Arial" panose="020B0604020202020204" pitchFamily="34" charset="0"/>
              <a:buChar char="•"/>
            </a:pPr>
            <a:r>
              <a:rPr lang="en-US" altLang="zh-TW" sz="2400" dirty="0">
                <a:latin typeface="Sabon Next LT" panose="020B0502040204020203" pitchFamily="2" charset="0"/>
                <a:cs typeface="Sabon Next LT" panose="020B0502040204020203" pitchFamily="2" charset="0"/>
              </a:rPr>
              <a:t>The immutability of blockchain systems makes the transfer of funds irreversible.</a:t>
            </a:r>
          </a:p>
        </p:txBody>
      </p:sp>
    </p:spTree>
    <p:extLst>
      <p:ext uri="{BB962C8B-B14F-4D97-AF65-F5344CB8AC3E}">
        <p14:creationId xmlns:p14="http://schemas.microsoft.com/office/powerpoint/2010/main" val="3547287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4CE0E1-02C8-F534-D24E-0364DE60C495}"/>
              </a:ext>
            </a:extLst>
          </p:cNvPr>
          <p:cNvSpPr>
            <a:spLocks noGrp="1"/>
          </p:cNvSpPr>
          <p:nvPr>
            <p:ph type="sldNum" sz="quarter" idx="12"/>
          </p:nvPr>
        </p:nvSpPr>
        <p:spPr/>
        <p:txBody>
          <a:bodyPr/>
          <a:lstStyle/>
          <a:p>
            <a:fld id="{3CF3424F-304B-471D-A5FE-C3E71F928832}" type="slidenum">
              <a:rPr lang="zh-CN" altLang="en-US" smtClean="0"/>
              <a:t>6</a:t>
            </a:fld>
            <a:endParaRPr lang="zh-CN" altLang="en-US"/>
          </a:p>
        </p:txBody>
      </p:sp>
      <p:sp>
        <p:nvSpPr>
          <p:cNvPr id="4" name="TextBox 3">
            <a:extLst>
              <a:ext uri="{FF2B5EF4-FFF2-40B4-BE49-F238E27FC236}">
                <a16:creationId xmlns:a16="http://schemas.microsoft.com/office/drawing/2014/main" id="{62C6AD0E-1C87-4AE0-3D85-7C3CA181168D}"/>
              </a:ext>
            </a:extLst>
          </p:cNvPr>
          <p:cNvSpPr txBox="1"/>
          <p:nvPr/>
        </p:nvSpPr>
        <p:spPr>
          <a:xfrm>
            <a:off x="1609736" y="122729"/>
            <a:ext cx="6094520" cy="707886"/>
          </a:xfrm>
          <a:prstGeom prst="rect">
            <a:avLst/>
          </a:prstGeom>
          <a:noFill/>
        </p:spPr>
        <p:txBody>
          <a:bodyPr wrap="square">
            <a:spAutoFit/>
          </a:bodyPr>
          <a:lstStyle/>
          <a:p>
            <a:r>
              <a:rPr lang="en-HK" altLang="zh-CN" sz="40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rPr>
              <a:t>Motivation and Objective</a:t>
            </a:r>
            <a:endParaRPr lang="zh-CN" altLang="en-US" sz="40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endParaRPr>
          </a:p>
        </p:txBody>
      </p:sp>
      <p:sp>
        <p:nvSpPr>
          <p:cNvPr id="5" name="矩形 23">
            <a:extLst>
              <a:ext uri="{FF2B5EF4-FFF2-40B4-BE49-F238E27FC236}">
                <a16:creationId xmlns:a16="http://schemas.microsoft.com/office/drawing/2014/main" id="{832F90C8-4B0C-4FCF-6E14-47DD227A1A46}"/>
              </a:ext>
            </a:extLst>
          </p:cNvPr>
          <p:cNvSpPr/>
          <p:nvPr/>
        </p:nvSpPr>
        <p:spPr>
          <a:xfrm>
            <a:off x="0" y="260648"/>
            <a:ext cx="1271464" cy="4320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造字工房悦黑体验版常规体" pitchFamily="50" charset="-122"/>
              </a:rPr>
              <a:t>Part 1.1</a:t>
            </a:r>
            <a:endParaRPr lang="zh-CN" altLang="en-US" dirty="0">
              <a:ea typeface="造字工房悦黑体验版常规体" pitchFamily="50" charset="-122"/>
            </a:endParaRPr>
          </a:p>
        </p:txBody>
      </p:sp>
      <p:sp>
        <p:nvSpPr>
          <p:cNvPr id="6" name="矩形 24">
            <a:extLst>
              <a:ext uri="{FF2B5EF4-FFF2-40B4-BE49-F238E27FC236}">
                <a16:creationId xmlns:a16="http://schemas.microsoft.com/office/drawing/2014/main" id="{3D8C23B6-3802-47CB-9765-CA90F07B3E4C}"/>
              </a:ext>
            </a:extLst>
          </p:cNvPr>
          <p:cNvSpPr/>
          <p:nvPr/>
        </p:nvSpPr>
        <p:spPr>
          <a:xfrm>
            <a:off x="1343472" y="260648"/>
            <a:ext cx="72008" cy="4320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7" name="矩形 25">
            <a:extLst>
              <a:ext uri="{FF2B5EF4-FFF2-40B4-BE49-F238E27FC236}">
                <a16:creationId xmlns:a16="http://schemas.microsoft.com/office/drawing/2014/main" id="{C3FEEC95-9945-397E-4993-C5D85E8B7BEC}"/>
              </a:ext>
            </a:extLst>
          </p:cNvPr>
          <p:cNvSpPr/>
          <p:nvPr/>
        </p:nvSpPr>
        <p:spPr>
          <a:xfrm>
            <a:off x="1480796" y="464299"/>
            <a:ext cx="63624" cy="22440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8" name="Content Placeholder 2">
            <a:extLst>
              <a:ext uri="{FF2B5EF4-FFF2-40B4-BE49-F238E27FC236}">
                <a16:creationId xmlns:a16="http://schemas.microsoft.com/office/drawing/2014/main" id="{813628AD-CE53-614A-5A3C-55B3CB9D8BFF}"/>
              </a:ext>
            </a:extLst>
          </p:cNvPr>
          <p:cNvSpPr txBox="1">
            <a:spLocks/>
          </p:cNvSpPr>
          <p:nvPr/>
        </p:nvSpPr>
        <p:spPr>
          <a:xfrm>
            <a:off x="352016" y="1296141"/>
            <a:ext cx="10796117" cy="391258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HK" dirty="0">
                <a:latin typeface="Times New Roman" panose="02020603050405020304" pitchFamily="18" charset="0"/>
                <a:cs typeface="Times New Roman" panose="02020603050405020304" pitchFamily="18" charset="0"/>
              </a:rPr>
              <a:t>Motivation</a:t>
            </a:r>
            <a:r>
              <a:rPr lang="en-HK" sz="2400" dirty="0">
                <a:latin typeface="Times New Roman" panose="02020603050405020304" pitchFamily="18" charset="0"/>
                <a:cs typeface="Times New Roman" panose="02020603050405020304" pitchFamily="18" charset="0"/>
              </a:rPr>
              <a:t> </a:t>
            </a:r>
          </a:p>
          <a:p>
            <a:pPr lvl="1"/>
            <a:r>
              <a:rPr lang="en-US" dirty="0">
                <a:latin typeface="Sabon Next LT" panose="020B0502040204020203" pitchFamily="2" charset="0"/>
                <a:cs typeface="Sabon Next LT" panose="020B0502040204020203" pitchFamily="2" charset="0"/>
              </a:rPr>
              <a:t>More and more investors are becoming victims of cyber scams.</a:t>
            </a:r>
          </a:p>
          <a:p>
            <a:pPr lvl="1"/>
            <a:r>
              <a:rPr lang="en-US" altLang="zh-CN" dirty="0">
                <a:latin typeface="Sabon Next LT" panose="020B0502040204020203" pitchFamily="2" charset="0"/>
                <a:cs typeface="Sabon Next LT" panose="020B0502040204020203" pitchFamily="2" charset="0"/>
              </a:rPr>
              <a:t>It is important to detect online fraud at an early stage to ensure a properly functioning online society.</a:t>
            </a:r>
            <a:endParaRPr lang="en-US" sz="2000" dirty="0">
              <a:latin typeface="Times New Roman" panose="02020603050405020304" pitchFamily="18" charset="0"/>
              <a:cs typeface="Times New Roman" panose="02020603050405020304" pitchFamily="18" charset="0"/>
            </a:endParaRPr>
          </a:p>
          <a:p>
            <a:r>
              <a:rPr lang="en-HK" altLang="zh-CN" dirty="0">
                <a:latin typeface="Times New Roman" panose="02020603050405020304" pitchFamily="18" charset="0"/>
                <a:cs typeface="Times New Roman" panose="02020603050405020304" pitchFamily="18" charset="0"/>
              </a:rPr>
              <a:t>Objective </a:t>
            </a:r>
          </a:p>
          <a:p>
            <a:pPr lvl="1"/>
            <a:r>
              <a:rPr lang="en-US" altLang="zh-TW" dirty="0">
                <a:latin typeface="Sabon Next LT" panose="020B0502040204020203" pitchFamily="2" charset="0"/>
                <a:cs typeface="Sabon Next LT" panose="020B0502040204020203" pitchFamily="2" charset="0"/>
              </a:rPr>
              <a:t>Classify all Bitcoin transactions into three categories</a:t>
            </a:r>
          </a:p>
          <a:p>
            <a:pPr lvl="2"/>
            <a:r>
              <a:rPr lang="en-US" altLang="zh-TW" sz="2400" dirty="0">
                <a:latin typeface="Sabon Next LT" panose="020B0502040204020203" pitchFamily="2" charset="0"/>
                <a:cs typeface="Sabon Next LT" panose="020B0502040204020203" pitchFamily="2" charset="0"/>
              </a:rPr>
              <a:t>Ponzi scheme</a:t>
            </a:r>
          </a:p>
          <a:p>
            <a:pPr lvl="2"/>
            <a:r>
              <a:rPr lang="en-HK" sz="2400" dirty="0">
                <a:latin typeface="Sabon Next LT" panose="020B0502040204020203" pitchFamily="2" charset="0"/>
                <a:cs typeface="Sabon Next LT" panose="020B0502040204020203" pitchFamily="2" charset="0"/>
              </a:rPr>
              <a:t>O</a:t>
            </a:r>
            <a:r>
              <a:rPr lang="en-US" altLang="zh-CN" sz="2400" dirty="0" err="1">
                <a:latin typeface="Sabon Next LT" panose="020B0502040204020203" pitchFamily="2" charset="0"/>
                <a:cs typeface="Sabon Next LT" panose="020B0502040204020203" pitchFamily="2" charset="0"/>
              </a:rPr>
              <a:t>ther</a:t>
            </a:r>
            <a:r>
              <a:rPr lang="en-US" altLang="zh-CN" sz="2400" dirty="0">
                <a:latin typeface="Sabon Next LT" panose="020B0502040204020203" pitchFamily="2" charset="0"/>
                <a:cs typeface="Sabon Next LT" panose="020B0502040204020203" pitchFamily="2" charset="0"/>
              </a:rPr>
              <a:t> scams (</a:t>
            </a:r>
            <a:r>
              <a:rPr lang="en-US" altLang="zh-CN" sz="2400" dirty="0" err="1">
                <a:latin typeface="Sabon Next LT" panose="020B0502040204020203" pitchFamily="2" charset="0"/>
                <a:cs typeface="Sabon Next LT" panose="020B0502040204020203" pitchFamily="2" charset="0"/>
              </a:rPr>
              <a:t>eg</a:t>
            </a:r>
            <a:r>
              <a:rPr lang="en-US" altLang="zh-CN" sz="2400" dirty="0">
                <a:latin typeface="Sabon Next LT" panose="020B0502040204020203" pitchFamily="2" charset="0"/>
                <a:cs typeface="Sabon Next LT" panose="020B0502040204020203" pitchFamily="2" charset="0"/>
              </a:rPr>
              <a:t>: Email scams, Romance scams)</a:t>
            </a:r>
          </a:p>
          <a:p>
            <a:pPr lvl="2"/>
            <a:r>
              <a:rPr lang="en-US" altLang="zh-CN" sz="2400" dirty="0">
                <a:latin typeface="Sabon Next LT" panose="020B0502040204020203" pitchFamily="2" charset="0"/>
                <a:cs typeface="Sabon Next LT" panose="020B0502040204020203" pitchFamily="2" charset="0"/>
              </a:rPr>
              <a:t>Normal transactions</a:t>
            </a:r>
          </a:p>
          <a:p>
            <a:pPr lvl="1"/>
            <a:r>
              <a:rPr lang="en-US" dirty="0">
                <a:latin typeface="Sabon Next LT" panose="020B0502040204020203" pitchFamily="2" charset="0"/>
                <a:cs typeface="Sabon Next LT" panose="020B0502040204020203" pitchFamily="2" charset="0"/>
              </a:rPr>
              <a:t>As a result, we can prevent scams in advance or detect them in the early stage of fraud.</a:t>
            </a:r>
          </a:p>
        </p:txBody>
      </p:sp>
      <p:pic>
        <p:nvPicPr>
          <p:cNvPr id="10" name="Picture 9" descr="A toy figurine on a computer&#10;&#10;Description automatically generated with low confidence">
            <a:extLst>
              <a:ext uri="{FF2B5EF4-FFF2-40B4-BE49-F238E27FC236}">
                <a16:creationId xmlns:a16="http://schemas.microsoft.com/office/drawing/2014/main" id="{57DB277F-540E-8899-5C8E-BE1D799209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7541" y="0"/>
            <a:ext cx="2909445" cy="2258058"/>
          </a:xfrm>
          <a:prstGeom prst="rect">
            <a:avLst/>
          </a:prstGeom>
        </p:spPr>
      </p:pic>
      <p:sp>
        <p:nvSpPr>
          <p:cNvPr id="11" name="Rectangle: Rounded Corners 10">
            <a:extLst>
              <a:ext uri="{FF2B5EF4-FFF2-40B4-BE49-F238E27FC236}">
                <a16:creationId xmlns:a16="http://schemas.microsoft.com/office/drawing/2014/main" id="{97885BF9-9E38-ADB5-7394-20248BBDC901}"/>
              </a:ext>
            </a:extLst>
          </p:cNvPr>
          <p:cNvSpPr/>
          <p:nvPr/>
        </p:nvSpPr>
        <p:spPr>
          <a:xfrm>
            <a:off x="9280865" y="2597159"/>
            <a:ext cx="2264938" cy="46942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Times New Roman" panose="02020603050405020304" pitchFamily="18" charset="0"/>
                <a:ea typeface="方正宋刻本秀楷简体" panose="02000000000000000000" pitchFamily="2" charset="-122"/>
                <a:cs typeface="Times New Roman" panose="02020603050405020304" pitchFamily="18" charset="0"/>
              </a:rPr>
              <a:t>Cryptocurrency Scam</a:t>
            </a:r>
            <a:endParaRPr lang="zh-CN" altLang="en-US" sz="1600" b="1" dirty="0">
              <a:solidFill>
                <a:schemeClr val="bg1"/>
              </a:solidFill>
              <a:latin typeface="Times New Roman" panose="02020603050405020304" pitchFamily="18" charset="0"/>
              <a:ea typeface="方正宋刻本秀楷简体" panose="02000000000000000000" pitchFamily="2" charset="-122"/>
              <a:cs typeface="Times New Roman" panose="02020603050405020304" pitchFamily="18" charset="0"/>
            </a:endParaRPr>
          </a:p>
        </p:txBody>
      </p:sp>
      <p:pic>
        <p:nvPicPr>
          <p:cNvPr id="15" name="Picture 14" descr="Icon&#10;&#10;Description automatically generated with medium confidence">
            <a:extLst>
              <a:ext uri="{FF2B5EF4-FFF2-40B4-BE49-F238E27FC236}">
                <a16:creationId xmlns:a16="http://schemas.microsoft.com/office/drawing/2014/main" id="{EC2F0353-D8AE-783F-7F48-604FC4BF6D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9075" y="2442913"/>
            <a:ext cx="777911" cy="777911"/>
          </a:xfrm>
          <a:prstGeom prst="rect">
            <a:avLst/>
          </a:prstGeom>
        </p:spPr>
      </p:pic>
    </p:spTree>
    <p:extLst>
      <p:ext uri="{BB962C8B-B14F-4D97-AF65-F5344CB8AC3E}">
        <p14:creationId xmlns:p14="http://schemas.microsoft.com/office/powerpoint/2010/main" val="55452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Picture 82" descr="Diagram, schematic&#10;&#10;Description automatically generated">
            <a:extLst>
              <a:ext uri="{FF2B5EF4-FFF2-40B4-BE49-F238E27FC236}">
                <a16:creationId xmlns:a16="http://schemas.microsoft.com/office/drawing/2014/main" id="{389279B0-5E46-9792-82C0-C341C9BBCE77}"/>
              </a:ext>
            </a:extLst>
          </p:cNvPr>
          <p:cNvPicPr>
            <a:picLocks noChangeAspect="1"/>
          </p:cNvPicPr>
          <p:nvPr/>
        </p:nvPicPr>
        <p:blipFill rotWithShape="1">
          <a:blip r:embed="rId2">
            <a:extLst>
              <a:ext uri="{28A0092B-C50C-407E-A947-70E740481C1C}">
                <a14:useLocalDpi xmlns:a14="http://schemas.microsoft.com/office/drawing/2010/main" val="0"/>
              </a:ext>
            </a:extLst>
          </a:blip>
          <a:srcRect r="21988"/>
          <a:stretch/>
        </p:blipFill>
        <p:spPr>
          <a:xfrm>
            <a:off x="5797118" y="752679"/>
            <a:ext cx="6314853" cy="4769231"/>
          </a:xfrm>
          <a:prstGeom prst="rect">
            <a:avLst/>
          </a:prstGeom>
        </p:spPr>
      </p:pic>
      <p:sp>
        <p:nvSpPr>
          <p:cNvPr id="2" name="Slide Number Placeholder 1">
            <a:extLst>
              <a:ext uri="{FF2B5EF4-FFF2-40B4-BE49-F238E27FC236}">
                <a16:creationId xmlns:a16="http://schemas.microsoft.com/office/drawing/2014/main" id="{A095C430-3AC1-B5D1-7973-B3252D22A4A5}"/>
              </a:ext>
            </a:extLst>
          </p:cNvPr>
          <p:cNvSpPr>
            <a:spLocks noGrp="1"/>
          </p:cNvSpPr>
          <p:nvPr>
            <p:ph type="sldNum" sz="quarter" idx="12"/>
          </p:nvPr>
        </p:nvSpPr>
        <p:spPr/>
        <p:txBody>
          <a:bodyPr/>
          <a:lstStyle/>
          <a:p>
            <a:fld id="{3CF3424F-304B-471D-A5FE-C3E71F928832}" type="slidenum">
              <a:rPr lang="zh-CN" altLang="en-US" smtClean="0"/>
              <a:t>7</a:t>
            </a:fld>
            <a:endParaRPr lang="zh-CN" altLang="en-US"/>
          </a:p>
        </p:txBody>
      </p:sp>
      <p:sp>
        <p:nvSpPr>
          <p:cNvPr id="3" name="Content Placeholder 2">
            <a:extLst>
              <a:ext uri="{FF2B5EF4-FFF2-40B4-BE49-F238E27FC236}">
                <a16:creationId xmlns:a16="http://schemas.microsoft.com/office/drawing/2014/main" id="{21A331D2-176F-A40B-A0C7-1EDC708E445C}"/>
              </a:ext>
            </a:extLst>
          </p:cNvPr>
          <p:cNvSpPr txBox="1">
            <a:spLocks/>
          </p:cNvSpPr>
          <p:nvPr/>
        </p:nvSpPr>
        <p:spPr>
          <a:xfrm>
            <a:off x="7967050" y="176167"/>
            <a:ext cx="4664772" cy="9366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HK" sz="2400" dirty="0">
              <a:solidFill>
                <a:srgbClr val="DF5B5B"/>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779BB87-26C7-13C2-4CBB-BCCE8D423E3E}"/>
              </a:ext>
            </a:extLst>
          </p:cNvPr>
          <p:cNvSpPr txBox="1"/>
          <p:nvPr/>
        </p:nvSpPr>
        <p:spPr>
          <a:xfrm>
            <a:off x="0" y="2023856"/>
            <a:ext cx="5832499" cy="3693319"/>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design a crawler which can crawl information about Bitcoin transactions that potentially involve scams.</a:t>
            </a:r>
            <a:r>
              <a:rPr lang="en-US" altLang="zh-CN"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r>
              <a:rPr lang="en-US" altLang="zh-CN" dirty="0">
                <a:solidFill>
                  <a:srgbClr val="20788C"/>
                </a:solidFill>
                <a:latin typeface="Times New Roman" panose="02020603050405020304" pitchFamily="18" charset="0"/>
                <a:cs typeface="Times New Roman" panose="02020603050405020304" pitchFamily="18" charset="0"/>
              </a:rPr>
              <a:t>“Ponzi”, “profit”, “HYI”, “multiplier”, “investment”, “MLM”</a:t>
            </a:r>
            <a:endParaRPr lang="en-US" dirty="0">
              <a:solidFill>
                <a:srgbClr val="20788C"/>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study the features that distinguish normal transactions from those involving cyber scams.</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We develop a framework that can accurately detect Ponzi schemes and other scams conducted by Bitcoin transactions with a method called </a:t>
            </a:r>
            <a:r>
              <a:rPr lang="en-US" altLang="zh-CN" dirty="0">
                <a:solidFill>
                  <a:srgbClr val="DF5B5B"/>
                </a:solidFill>
                <a:latin typeface="Times New Roman" panose="02020603050405020304" pitchFamily="18" charset="0"/>
                <a:cs typeface="Times New Roman" panose="02020603050405020304" pitchFamily="18" charset="0"/>
              </a:rPr>
              <a:t>attention-based Long Short-Term Memory (A-LSTM).</a:t>
            </a:r>
            <a:endParaRPr lang="en-HK" altLang="zh-CN" dirty="0">
              <a:solidFill>
                <a:srgbClr val="DF5B5B"/>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endParaRPr lang="en-CN" dirty="0">
              <a:latin typeface="Times New Roman" panose="02020603050405020304" pitchFamily="18" charset="0"/>
              <a:cs typeface="Times New Roman" panose="02020603050405020304" pitchFamily="18" charset="0"/>
            </a:endParaRPr>
          </a:p>
        </p:txBody>
      </p:sp>
      <p:sp>
        <p:nvSpPr>
          <p:cNvPr id="6" name="TextBox 21">
            <a:extLst>
              <a:ext uri="{FF2B5EF4-FFF2-40B4-BE49-F238E27FC236}">
                <a16:creationId xmlns:a16="http://schemas.microsoft.com/office/drawing/2014/main" id="{8D300800-08EB-6DDC-64D5-08B7816AA9FE}"/>
              </a:ext>
            </a:extLst>
          </p:cNvPr>
          <p:cNvSpPr txBox="1"/>
          <p:nvPr/>
        </p:nvSpPr>
        <p:spPr>
          <a:xfrm>
            <a:off x="7967050" y="5521910"/>
            <a:ext cx="3865329" cy="338554"/>
          </a:xfrm>
          <a:prstGeom prst="rect">
            <a:avLst/>
          </a:prstGeom>
          <a:noFill/>
        </p:spPr>
        <p:txBody>
          <a:bodyPr wrap="square" rtlCol="0">
            <a:spAutoFit/>
          </a:bodyPr>
          <a:lstStyle/>
          <a:p>
            <a:r>
              <a:rPr lang="en-US" sz="1600" dirty="0">
                <a:latin typeface="Tenorite Display" panose="020B0604020202020204" pitchFamily="2" charset="0"/>
                <a:cs typeface="Times New Roman" panose="02020603050405020304" pitchFamily="18" charset="0"/>
              </a:rPr>
              <a:t>Workflow of our detection framework</a:t>
            </a:r>
            <a:endParaRPr lang="en-HK" sz="1600" dirty="0">
              <a:latin typeface="Tenorite Display" panose="020B0604020202020204" pitchFamily="2" charset="0"/>
              <a:cs typeface="Times New Roman" panose="02020603050405020304" pitchFamily="18" charset="0"/>
            </a:endParaRPr>
          </a:p>
        </p:txBody>
      </p:sp>
      <p:sp>
        <p:nvSpPr>
          <p:cNvPr id="84" name="Title 1">
            <a:extLst>
              <a:ext uri="{FF2B5EF4-FFF2-40B4-BE49-F238E27FC236}">
                <a16:creationId xmlns:a16="http://schemas.microsoft.com/office/drawing/2014/main" id="{FABCE95B-203B-4C93-4750-C30207244E32}"/>
              </a:ext>
            </a:extLst>
          </p:cNvPr>
          <p:cNvSpPr txBox="1">
            <a:spLocks/>
          </p:cNvSpPr>
          <p:nvPr/>
        </p:nvSpPr>
        <p:spPr>
          <a:xfrm>
            <a:off x="1118131" y="110690"/>
            <a:ext cx="6571343" cy="10492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HK" sz="40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rPr>
              <a:t>Classification Framework</a:t>
            </a:r>
          </a:p>
        </p:txBody>
      </p:sp>
      <p:sp>
        <p:nvSpPr>
          <p:cNvPr id="85" name="矩形 23">
            <a:extLst>
              <a:ext uri="{FF2B5EF4-FFF2-40B4-BE49-F238E27FC236}">
                <a16:creationId xmlns:a16="http://schemas.microsoft.com/office/drawing/2014/main" id="{F05A83F5-AEA0-E3CF-D914-7EC0DF9C2487}"/>
              </a:ext>
            </a:extLst>
          </p:cNvPr>
          <p:cNvSpPr/>
          <p:nvPr/>
        </p:nvSpPr>
        <p:spPr>
          <a:xfrm>
            <a:off x="0" y="260648"/>
            <a:ext cx="1271464" cy="4320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造字工房悦黑体验版常规体" pitchFamily="50" charset="-122"/>
              </a:rPr>
              <a:t>Part 1.1</a:t>
            </a:r>
            <a:endParaRPr lang="zh-CN" altLang="en-US" dirty="0">
              <a:ea typeface="造字工房悦黑体验版常规体" pitchFamily="50" charset="-122"/>
            </a:endParaRPr>
          </a:p>
        </p:txBody>
      </p:sp>
      <p:sp>
        <p:nvSpPr>
          <p:cNvPr id="86" name="矩形 24">
            <a:extLst>
              <a:ext uri="{FF2B5EF4-FFF2-40B4-BE49-F238E27FC236}">
                <a16:creationId xmlns:a16="http://schemas.microsoft.com/office/drawing/2014/main" id="{3C00A416-ED16-B489-098F-2492599E276D}"/>
              </a:ext>
            </a:extLst>
          </p:cNvPr>
          <p:cNvSpPr/>
          <p:nvPr/>
        </p:nvSpPr>
        <p:spPr>
          <a:xfrm>
            <a:off x="1343472" y="260648"/>
            <a:ext cx="72008" cy="4320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87" name="矩形 25">
            <a:extLst>
              <a:ext uri="{FF2B5EF4-FFF2-40B4-BE49-F238E27FC236}">
                <a16:creationId xmlns:a16="http://schemas.microsoft.com/office/drawing/2014/main" id="{9700FC69-7649-AFB2-FF2A-36E4CD1B3951}"/>
              </a:ext>
            </a:extLst>
          </p:cNvPr>
          <p:cNvSpPr/>
          <p:nvPr/>
        </p:nvSpPr>
        <p:spPr>
          <a:xfrm>
            <a:off x="1480796" y="464299"/>
            <a:ext cx="63624" cy="22440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89" name="TextBox 88">
            <a:extLst>
              <a:ext uri="{FF2B5EF4-FFF2-40B4-BE49-F238E27FC236}">
                <a16:creationId xmlns:a16="http://schemas.microsoft.com/office/drawing/2014/main" id="{661B7F38-0F90-5683-969D-739B9FC27815}"/>
              </a:ext>
            </a:extLst>
          </p:cNvPr>
          <p:cNvSpPr txBox="1"/>
          <p:nvPr/>
        </p:nvSpPr>
        <p:spPr>
          <a:xfrm>
            <a:off x="-65124" y="1159925"/>
            <a:ext cx="3961853" cy="523220"/>
          </a:xfrm>
          <a:prstGeom prst="rect">
            <a:avLst/>
          </a:prstGeom>
          <a:noFill/>
        </p:spPr>
        <p:txBody>
          <a:bodyPr wrap="square">
            <a:spAutoFit/>
          </a:bodyPr>
          <a:lstStyle/>
          <a:p>
            <a:pPr algn="ctr"/>
            <a:r>
              <a:rPr lang="en-GB" altLang="zh-CN" sz="2800" b="1" dirty="0">
                <a:solidFill>
                  <a:srgbClr val="DF5B5B"/>
                </a:solidFill>
                <a:latin typeface="Times New Roman" panose="02020603050405020304" pitchFamily="18" charset="0"/>
                <a:cs typeface="Times New Roman" panose="02020603050405020304" pitchFamily="18" charset="0"/>
              </a:rPr>
              <a:t>Main contributions:</a:t>
            </a:r>
          </a:p>
        </p:txBody>
      </p:sp>
    </p:spTree>
    <p:extLst>
      <p:ext uri="{BB962C8B-B14F-4D97-AF65-F5344CB8AC3E}">
        <p14:creationId xmlns:p14="http://schemas.microsoft.com/office/powerpoint/2010/main" val="138263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663820" y="2608020"/>
            <a:ext cx="4116657" cy="192867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tabLst>
                <a:tab pos="2865895" algn="l"/>
              </a:tabLst>
              <a:defRPr/>
            </a:pPr>
            <a:r>
              <a:rPr lang="en-US" altLang="zh-TW" sz="66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rPr>
              <a:t>Outline</a:t>
            </a:r>
            <a:endParaRPr lang="zh-TW" altLang="en-US" sz="6600" b="1" dirty="0">
              <a:solidFill>
                <a:schemeClr val="accent1">
                  <a:lumMod val="75000"/>
                </a:schemeClr>
              </a:solidFill>
              <a:latin typeface="Times New Roman" panose="02020603050405020304" pitchFamily="18" charset="0"/>
              <a:cs typeface="Times New Roman" panose="02020603050405020304" pitchFamily="18" charset="0"/>
            </a:endParaRPr>
          </a:p>
          <a:p>
            <a:pPr defTabSz="685783" fontAlgn="base">
              <a:spcBef>
                <a:spcPct val="0"/>
              </a:spcBef>
              <a:spcAft>
                <a:spcPct val="0"/>
              </a:spcAft>
              <a:tabLst>
                <a:tab pos="2865895" algn="l"/>
              </a:tabLst>
            </a:pPr>
            <a:endParaRPr lang="en-US" altLang="zh-CN" sz="5333" b="1" dirty="0">
              <a:solidFill>
                <a:schemeClr val="accent1">
                  <a:lumMod val="75000"/>
                </a:schemeClr>
              </a:solidFill>
              <a:latin typeface="+mj-lt"/>
              <a:ea typeface="+mj-ea"/>
              <a:sym typeface="Calibri" panose="020F0502020204030204" pitchFamily="34" charset="0"/>
            </a:endParaRPr>
          </a:p>
        </p:txBody>
      </p:sp>
      <p:sp>
        <p:nvSpPr>
          <p:cNvPr id="4" name="文本框 6"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txBox="1">
            <a:spLocks noChangeArrowheads="1"/>
          </p:cNvSpPr>
          <p:nvPr/>
        </p:nvSpPr>
        <p:spPr bwMode="auto">
          <a:xfrm>
            <a:off x="5524791" y="711723"/>
            <a:ext cx="18558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400" b="1" dirty="0">
                <a:solidFill>
                  <a:srgbClr val="203864"/>
                </a:solidFill>
                <a:latin typeface="Times New Roman" panose="02020603050405020304" pitchFamily="18" charset="0"/>
                <a:cs typeface="Times New Roman" panose="02020603050405020304" pitchFamily="18" charset="0"/>
              </a:rPr>
              <a:t>Introduction</a:t>
            </a:r>
            <a:endParaRPr lang="zh-CN" altLang="en-US" sz="2400" b="1" dirty="0">
              <a:solidFill>
                <a:srgbClr val="203864"/>
              </a:solidFill>
              <a:latin typeface="Times New Roman" panose="02020603050405020304" pitchFamily="18" charset="0"/>
              <a:cs typeface="Times New Roman" panose="02020603050405020304" pitchFamily="18" charset="0"/>
            </a:endParaRPr>
          </a:p>
        </p:txBody>
      </p:sp>
      <p:sp>
        <p:nvSpPr>
          <p:cNvPr id="6" name="矩形 5"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4696424" y="636652"/>
            <a:ext cx="567513" cy="567513"/>
          </a:xfrm>
          <a:prstGeom prst="rect">
            <a:avLst/>
          </a:prstGeom>
          <a:solidFill>
            <a:schemeClr val="accent1">
              <a:lumMod val="75000"/>
            </a:schemeClr>
          </a:solidFill>
          <a:ln>
            <a:solidFill>
              <a:schemeClr val="accent1">
                <a:lumMod val="75000"/>
              </a:schemeClr>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zh-CN" sz="3200" dirty="0">
                <a:latin typeface="+mj-lt"/>
              </a:rPr>
              <a:t>1</a:t>
            </a:r>
            <a:endParaRPr lang="zh-CN" altLang="en-US" sz="3200" dirty="0">
              <a:latin typeface="+mj-lt"/>
            </a:endParaRPr>
          </a:p>
        </p:txBody>
      </p:sp>
      <p:sp>
        <p:nvSpPr>
          <p:cNvPr id="7" name="文本框 6"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txBox="1">
            <a:spLocks noChangeArrowheads="1"/>
          </p:cNvSpPr>
          <p:nvPr/>
        </p:nvSpPr>
        <p:spPr bwMode="auto">
          <a:xfrm>
            <a:off x="5524791" y="1760040"/>
            <a:ext cx="19543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400" b="1" dirty="0">
                <a:solidFill>
                  <a:srgbClr val="DF5B5B"/>
                </a:solidFill>
                <a:latin typeface="Times New Roman" panose="02020603050405020304" pitchFamily="18" charset="0"/>
                <a:cs typeface="Times New Roman" panose="02020603050405020304" pitchFamily="18" charset="0"/>
              </a:rPr>
              <a:t>Related work</a:t>
            </a:r>
            <a:endParaRPr lang="zh-CN" altLang="en-US" sz="2400" b="1" dirty="0">
              <a:solidFill>
                <a:srgbClr val="DF5B5B"/>
              </a:solidFill>
              <a:latin typeface="Times New Roman" panose="02020603050405020304" pitchFamily="18" charset="0"/>
              <a:cs typeface="Times New Roman" panose="02020603050405020304" pitchFamily="18" charset="0"/>
            </a:endParaRPr>
          </a:p>
        </p:txBody>
      </p:sp>
      <p:sp>
        <p:nvSpPr>
          <p:cNvPr id="9" name="矩形 8"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4696424" y="1684970"/>
            <a:ext cx="567513" cy="567513"/>
          </a:xfrm>
          <a:prstGeom prst="rect">
            <a:avLst/>
          </a:prstGeom>
          <a:solidFill>
            <a:srgbClr val="DF5B5B"/>
          </a:solidFill>
          <a:ln>
            <a:solidFill>
              <a:srgbClr val="DF5B5B"/>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zh-CN" sz="3200" dirty="0">
                <a:latin typeface="+mj-lt"/>
              </a:rPr>
              <a:t>2</a:t>
            </a:r>
            <a:endParaRPr lang="zh-CN" altLang="en-US" sz="3200">
              <a:latin typeface="+mj-lt"/>
            </a:endParaRPr>
          </a:p>
        </p:txBody>
      </p:sp>
      <p:sp>
        <p:nvSpPr>
          <p:cNvPr id="10" name="文本框 9"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txBox="1">
            <a:spLocks noChangeArrowheads="1"/>
          </p:cNvSpPr>
          <p:nvPr/>
        </p:nvSpPr>
        <p:spPr bwMode="auto">
          <a:xfrm>
            <a:off x="5524791" y="2806235"/>
            <a:ext cx="22268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TW" sz="2400" b="1" dirty="0">
                <a:solidFill>
                  <a:srgbClr val="203864"/>
                </a:solidFill>
                <a:latin typeface="Times New Roman" panose="02020603050405020304" pitchFamily="18" charset="0"/>
                <a:cs typeface="Times New Roman" panose="02020603050405020304" pitchFamily="18" charset="0"/>
              </a:rPr>
              <a:t>Data Collection</a:t>
            </a:r>
            <a:endParaRPr lang="zh-CN" altLang="en-US" sz="2400" dirty="0">
              <a:solidFill>
                <a:srgbClr val="203864"/>
              </a:solidFill>
              <a:latin typeface="+mj-ea"/>
              <a:ea typeface="+mj-ea"/>
            </a:endParaRPr>
          </a:p>
        </p:txBody>
      </p:sp>
      <p:sp>
        <p:nvSpPr>
          <p:cNvPr id="11" name="文本框 6"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txBox="1">
            <a:spLocks noChangeArrowheads="1"/>
          </p:cNvSpPr>
          <p:nvPr/>
        </p:nvSpPr>
        <p:spPr bwMode="auto">
          <a:xfrm>
            <a:off x="5524792" y="3875563"/>
            <a:ext cx="35782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TW" sz="2400" b="1" dirty="0">
                <a:solidFill>
                  <a:srgbClr val="203864"/>
                </a:solidFill>
                <a:latin typeface="Times New Roman" panose="02020603050405020304" pitchFamily="18" charset="0"/>
                <a:cs typeface="Times New Roman" panose="02020603050405020304" pitchFamily="18" charset="0"/>
              </a:rPr>
              <a:t>Multi-Class Classification</a:t>
            </a:r>
            <a:endParaRPr lang="zh-CN" altLang="en-US" sz="2400" dirty="0">
              <a:solidFill>
                <a:srgbClr val="203864"/>
              </a:solidFill>
              <a:latin typeface="+mj-ea"/>
              <a:ea typeface="+mj-ea"/>
            </a:endParaRPr>
          </a:p>
        </p:txBody>
      </p:sp>
      <p:sp>
        <p:nvSpPr>
          <p:cNvPr id="14" name="矩形 13"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4696423" y="2733287"/>
            <a:ext cx="567513" cy="567513"/>
          </a:xfrm>
          <a:prstGeom prst="rect">
            <a:avLst/>
          </a:prstGeom>
          <a:solidFill>
            <a:schemeClr val="accent1">
              <a:lumMod val="75000"/>
            </a:schemeClr>
          </a:solidFill>
          <a:ln>
            <a:solidFill>
              <a:schemeClr val="accent1">
                <a:lumMod val="75000"/>
              </a:schemeClr>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zh-CN" sz="3200" dirty="0">
                <a:latin typeface="+mj-lt"/>
              </a:rPr>
              <a:t>3</a:t>
            </a:r>
            <a:endParaRPr lang="zh-CN" altLang="en-US" sz="3200">
              <a:latin typeface="+mj-lt"/>
            </a:endParaRPr>
          </a:p>
        </p:txBody>
      </p:sp>
      <p:sp>
        <p:nvSpPr>
          <p:cNvPr id="15" name="矩形 14"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p:cNvSpPr/>
          <p:nvPr/>
        </p:nvSpPr>
        <p:spPr>
          <a:xfrm>
            <a:off x="4696424" y="3819139"/>
            <a:ext cx="567513" cy="567513"/>
          </a:xfrm>
          <a:prstGeom prst="rect">
            <a:avLst/>
          </a:prstGeom>
          <a:solidFill>
            <a:schemeClr val="accent1">
              <a:lumMod val="75000"/>
            </a:schemeClr>
          </a:solidFill>
          <a:ln>
            <a:solidFill>
              <a:schemeClr val="accent1">
                <a:lumMod val="75000"/>
              </a:schemeClr>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zh-CN" sz="3200" dirty="0">
                <a:latin typeface="+mj-lt"/>
              </a:rPr>
              <a:t>4</a:t>
            </a:r>
            <a:endParaRPr lang="zh-CN" altLang="en-US" sz="3200" dirty="0">
              <a:latin typeface="+mj-lt"/>
            </a:endParaRPr>
          </a:p>
        </p:txBody>
      </p:sp>
      <p:sp>
        <p:nvSpPr>
          <p:cNvPr id="18" name="矩形 17"/>
          <p:cNvSpPr/>
          <p:nvPr/>
        </p:nvSpPr>
        <p:spPr>
          <a:xfrm>
            <a:off x="163918" y="2271432"/>
            <a:ext cx="272031" cy="1961592"/>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a:extLst>
              <a:ext uri="{FF2B5EF4-FFF2-40B4-BE49-F238E27FC236}">
                <a16:creationId xmlns:a16="http://schemas.microsoft.com/office/drawing/2014/main" id="{DEE405B5-6CCC-4DFB-A6E0-F9803AA113A9}"/>
              </a:ext>
            </a:extLst>
          </p:cNvPr>
          <p:cNvSpPr/>
          <p:nvPr/>
        </p:nvSpPr>
        <p:spPr>
          <a:xfrm>
            <a:off x="4696421" y="4948400"/>
            <a:ext cx="567513" cy="567513"/>
          </a:xfrm>
          <a:prstGeom prst="rect">
            <a:avLst/>
          </a:prstGeom>
          <a:solidFill>
            <a:schemeClr val="accent1">
              <a:lumMod val="75000"/>
            </a:schemeClr>
          </a:solidFill>
          <a:ln>
            <a:solidFill>
              <a:schemeClr val="accent1">
                <a:lumMod val="75000"/>
              </a:schemeClr>
            </a:solid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r>
              <a:rPr lang="en-US" altLang="zh-CN" sz="3200" dirty="0">
                <a:latin typeface="+mj-lt"/>
              </a:rPr>
              <a:t>5</a:t>
            </a:r>
            <a:endParaRPr lang="zh-CN" altLang="en-US" sz="3200" dirty="0">
              <a:latin typeface="+mj-lt"/>
            </a:endParaRPr>
          </a:p>
        </p:txBody>
      </p:sp>
      <p:sp>
        <p:nvSpPr>
          <p:cNvPr id="19" name="文本框 6" descr="e7d195523061f1c09e9d68d7cf438b91ef959ecb14fc25d26BBA7F7DBC18E55DFF4014AF651F0BF2569D4B6C1DA7F1A4683A481403BD872FC687266AD13265C1DE7C373772FD8728ABDD69ADD03BFF5BE2862BC891DBB79E494C88F4C47816E9B839DEB7B8BEAA1924EE32CAF885452B66079FC452FC2D0A6DF680EB02F2D1D42F96B9FA6618A3B49F71E7923D0FBB20">
            <a:extLst>
              <a:ext uri="{FF2B5EF4-FFF2-40B4-BE49-F238E27FC236}">
                <a16:creationId xmlns:a16="http://schemas.microsoft.com/office/drawing/2014/main" id="{9151F325-0F0D-40C6-BC94-22FC9A415E25}"/>
              </a:ext>
            </a:extLst>
          </p:cNvPr>
          <p:cNvSpPr txBox="1">
            <a:spLocks noChangeArrowheads="1"/>
          </p:cNvSpPr>
          <p:nvPr/>
        </p:nvSpPr>
        <p:spPr bwMode="auto">
          <a:xfrm>
            <a:off x="5524791" y="5001947"/>
            <a:ext cx="30251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TW" sz="2400" b="1" dirty="0">
                <a:solidFill>
                  <a:srgbClr val="203864"/>
                </a:solidFill>
                <a:latin typeface="Times New Roman" panose="02020603050405020304" pitchFamily="18" charset="0"/>
                <a:cs typeface="Times New Roman" panose="02020603050405020304" pitchFamily="18" charset="0"/>
              </a:rPr>
              <a:t>Results &amp; Conclusion</a:t>
            </a:r>
            <a:endParaRPr lang="zh-CN" altLang="en-US" sz="2400" dirty="0">
              <a:solidFill>
                <a:srgbClr val="203864"/>
              </a:solidFill>
              <a:latin typeface="+mj-ea"/>
              <a:ea typeface="+mj-ea"/>
            </a:endParaRPr>
          </a:p>
        </p:txBody>
      </p:sp>
      <p:pic>
        <p:nvPicPr>
          <p:cNvPr id="5" name="Picture 4" descr="6 Crypto Scams to Watch Out for in 2022 | How to Avoid Bitcoin Scams">
            <a:extLst>
              <a:ext uri="{FF2B5EF4-FFF2-40B4-BE49-F238E27FC236}">
                <a16:creationId xmlns:a16="http://schemas.microsoft.com/office/drawing/2014/main" id="{D083C785-2B8E-E34D-5E89-83E0E5908A23}"/>
              </a:ext>
            </a:extLst>
          </p:cNvPr>
          <p:cNvPicPr>
            <a:picLocks noChangeAspect="1" noChangeArrowheads="1"/>
          </p:cNvPicPr>
          <p:nvPr/>
        </p:nvPicPr>
        <p:blipFill>
          <a:blip r:embed="rId2">
            <a:alphaModFix amt="20000"/>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040172" y="-739859"/>
            <a:ext cx="9999433" cy="6695758"/>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50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860983-B042-D2DB-C066-E2160E3A6CCF}"/>
              </a:ext>
            </a:extLst>
          </p:cNvPr>
          <p:cNvSpPr>
            <a:spLocks noGrp="1"/>
          </p:cNvSpPr>
          <p:nvPr>
            <p:ph type="sldNum" sz="quarter" idx="12"/>
          </p:nvPr>
        </p:nvSpPr>
        <p:spPr/>
        <p:txBody>
          <a:bodyPr/>
          <a:lstStyle/>
          <a:p>
            <a:fld id="{3CF3424F-304B-471D-A5FE-C3E71F928832}" type="slidenum">
              <a:rPr lang="zh-CN" altLang="en-US" smtClean="0"/>
              <a:t>9</a:t>
            </a:fld>
            <a:endParaRPr lang="zh-CN" altLang="en-US"/>
          </a:p>
        </p:txBody>
      </p:sp>
      <p:sp>
        <p:nvSpPr>
          <p:cNvPr id="3" name="矩形 23">
            <a:extLst>
              <a:ext uri="{FF2B5EF4-FFF2-40B4-BE49-F238E27FC236}">
                <a16:creationId xmlns:a16="http://schemas.microsoft.com/office/drawing/2014/main" id="{537027CF-4C04-6435-6177-6C301613B823}"/>
              </a:ext>
            </a:extLst>
          </p:cNvPr>
          <p:cNvSpPr/>
          <p:nvPr/>
        </p:nvSpPr>
        <p:spPr>
          <a:xfrm>
            <a:off x="0" y="260648"/>
            <a:ext cx="1271464" cy="4320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造字工房悦黑体验版常规体" pitchFamily="50" charset="-122"/>
              </a:rPr>
              <a:t>Part 2</a:t>
            </a:r>
            <a:endParaRPr lang="zh-CN" altLang="en-US" dirty="0">
              <a:ea typeface="造字工房悦黑体验版常规体" pitchFamily="50" charset="-122"/>
            </a:endParaRPr>
          </a:p>
        </p:txBody>
      </p:sp>
      <p:sp>
        <p:nvSpPr>
          <p:cNvPr id="4" name="矩形 24">
            <a:extLst>
              <a:ext uri="{FF2B5EF4-FFF2-40B4-BE49-F238E27FC236}">
                <a16:creationId xmlns:a16="http://schemas.microsoft.com/office/drawing/2014/main" id="{AD705A5C-AE19-6318-A39E-5DF382B31127}"/>
              </a:ext>
            </a:extLst>
          </p:cNvPr>
          <p:cNvSpPr/>
          <p:nvPr/>
        </p:nvSpPr>
        <p:spPr>
          <a:xfrm>
            <a:off x="1343472" y="260648"/>
            <a:ext cx="72008" cy="4320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5" name="矩形 25">
            <a:extLst>
              <a:ext uri="{FF2B5EF4-FFF2-40B4-BE49-F238E27FC236}">
                <a16:creationId xmlns:a16="http://schemas.microsoft.com/office/drawing/2014/main" id="{D939BA69-48FD-9400-AA48-AAD8864227DF}"/>
              </a:ext>
            </a:extLst>
          </p:cNvPr>
          <p:cNvSpPr/>
          <p:nvPr/>
        </p:nvSpPr>
        <p:spPr>
          <a:xfrm>
            <a:off x="1480796" y="464299"/>
            <a:ext cx="63624" cy="22440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6" name="TextBox 5">
            <a:extLst>
              <a:ext uri="{FF2B5EF4-FFF2-40B4-BE49-F238E27FC236}">
                <a16:creationId xmlns:a16="http://schemas.microsoft.com/office/drawing/2014/main" id="{A38B9356-DA1C-D20E-88BF-8300BCBFDB3E}"/>
              </a:ext>
            </a:extLst>
          </p:cNvPr>
          <p:cNvSpPr txBox="1"/>
          <p:nvPr/>
        </p:nvSpPr>
        <p:spPr>
          <a:xfrm>
            <a:off x="1609736" y="122729"/>
            <a:ext cx="4578000" cy="1323439"/>
          </a:xfrm>
          <a:prstGeom prst="rect">
            <a:avLst/>
          </a:prstGeom>
          <a:noFill/>
        </p:spPr>
        <p:txBody>
          <a:bodyPr wrap="square">
            <a:spAutoFit/>
          </a:bodyPr>
          <a:lstStyle/>
          <a:p>
            <a:r>
              <a:rPr lang="en-US" altLang="zh-TW" sz="40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rPr>
              <a:t>Related works</a:t>
            </a:r>
            <a:endParaRPr lang="zh-TW" altLang="en-US" sz="4000" b="1" dirty="0">
              <a:solidFill>
                <a:schemeClr val="accent1">
                  <a:lumMod val="75000"/>
                </a:schemeClr>
              </a:solidFill>
              <a:latin typeface="Times New Roman" panose="02020603050405020304" pitchFamily="18" charset="0"/>
              <a:cs typeface="Times New Roman" panose="02020603050405020304" pitchFamily="18" charset="0"/>
            </a:endParaRPr>
          </a:p>
          <a:p>
            <a:endParaRPr lang="zh-CN" altLang="en-US" sz="4000" b="1" dirty="0">
              <a:solidFill>
                <a:schemeClr val="accent1">
                  <a:lumMod val="75000"/>
                </a:schemeClr>
              </a:solidFill>
              <a:latin typeface="Times New Roman" panose="02020603050405020304" pitchFamily="18" charset="0"/>
              <a:ea typeface="方正宋刻本秀楷简体" panose="02000000000000000000" pitchFamily="2" charset="-122"/>
              <a:cs typeface="Times New Roman" panose="02020603050405020304" pitchFamily="18" charset="0"/>
            </a:endParaRPr>
          </a:p>
        </p:txBody>
      </p:sp>
      <p:sp>
        <p:nvSpPr>
          <p:cNvPr id="11" name="TextBox 10">
            <a:extLst>
              <a:ext uri="{FF2B5EF4-FFF2-40B4-BE49-F238E27FC236}">
                <a16:creationId xmlns:a16="http://schemas.microsoft.com/office/drawing/2014/main" id="{47B6798C-5402-A634-27DD-76B6818C637A}"/>
              </a:ext>
            </a:extLst>
          </p:cNvPr>
          <p:cNvSpPr txBox="1"/>
          <p:nvPr/>
        </p:nvSpPr>
        <p:spPr>
          <a:xfrm>
            <a:off x="770451" y="1289832"/>
            <a:ext cx="9673267" cy="4708981"/>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Although the number of scams is rapidly increasing, few public datasets are available for analysis.</a:t>
            </a:r>
          </a:p>
          <a:p>
            <a:pPr marL="342900" indent="-34290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It is difficult to gather sufficient data since Bitcoin scammers frequently change their IP addresses.</a:t>
            </a:r>
          </a:p>
          <a:p>
            <a:pPr marL="342900" indent="-34290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Existing data mining classifiers for this purpose are all binary, thus failing to classify Ponzi schemes and other Bitcoin scams.</a:t>
            </a:r>
          </a:p>
          <a:p>
            <a:pPr marL="342900" indent="-34290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In terms of classifiers, the most popular one used in existing studies is Random Forest (RF).</a:t>
            </a:r>
          </a:p>
          <a:p>
            <a:pPr marL="342900" indent="-34290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To the best of our knowledge, our proposed method is the first to add attention mechanisms to identify Bitcoin scams. </a:t>
            </a:r>
          </a:p>
          <a:p>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391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23189</TotalTime>
  <Words>1487</Words>
  <Application>Microsoft Office PowerPoint</Application>
  <PresentationFormat>Widescreen</PresentationFormat>
  <Paragraphs>288</Paragraphs>
  <Slides>24</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新細明體</vt:lpstr>
      <vt:lpstr>等线</vt:lpstr>
      <vt:lpstr>等线 Light</vt:lpstr>
      <vt:lpstr>汉仪雅酷黑 75W</vt:lpstr>
      <vt:lpstr>Arial</vt:lpstr>
      <vt:lpstr>Calibri</vt:lpstr>
      <vt:lpstr>Cambria Math</vt:lpstr>
      <vt:lpstr>Rockwell</vt:lpstr>
      <vt:lpstr>Sabon Next LT</vt:lpstr>
      <vt:lpstr>Tenorite Display</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PuyangZhao</dc:creator>
  <cp:lastModifiedBy>PuyangZhao</cp:lastModifiedBy>
  <cp:revision>40</cp:revision>
  <dcterms:created xsi:type="dcterms:W3CDTF">2022-11-16T22:09:02Z</dcterms:created>
  <dcterms:modified xsi:type="dcterms:W3CDTF">2022-12-19T06:05:58Z</dcterms:modified>
</cp:coreProperties>
</file>