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12"/>
  </p:notesMasterIdLst>
  <p:sldIdLst>
    <p:sldId id="315" r:id="rId4"/>
    <p:sldId id="316" r:id="rId5"/>
    <p:sldId id="297" r:id="rId6"/>
    <p:sldId id="296" r:id="rId7"/>
    <p:sldId id="327" r:id="rId8"/>
    <p:sldId id="329" r:id="rId9"/>
    <p:sldId id="278" r:id="rId10"/>
    <p:sldId id="3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ECC64"/>
    <a:srgbClr val="9ACDFF"/>
    <a:srgbClr val="99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46" autoAdjust="0"/>
    <p:restoredTop sz="85339" autoAdjust="0"/>
  </p:normalViewPr>
  <p:slideViewPr>
    <p:cSldViewPr snapToGrid="0">
      <p:cViewPr varScale="1">
        <p:scale>
          <a:sx n="97" d="100"/>
          <a:sy n="97" d="100"/>
        </p:scale>
        <p:origin x="1288" y="80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34FCE-969E-4003-AAF4-FD123E693759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7F0A3-EE3D-489F-9C01-89D0A39DE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5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F0A3-EE3D-489F-9C01-89D0A39DE0B2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7F0A3-EE3D-489F-9C01-89D0A39DE0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2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7F0A3-EE3D-489F-9C01-89D0A39DE0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4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7F0A3-EE3D-489F-9C01-89D0A39DE0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8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1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1834" y="5589590"/>
            <a:ext cx="101811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12192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8785" y="1392240"/>
            <a:ext cx="7071782" cy="1666875"/>
          </a:xfrm>
        </p:spPr>
        <p:txBody>
          <a:bodyPr/>
          <a:lstStyle>
            <a:lvl1pPr>
              <a:defRPr sz="4298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285" y="3182940"/>
            <a:ext cx="7073900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799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69951" y="6207125"/>
            <a:ext cx="27601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199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2952" y="4094163"/>
            <a:ext cx="1238547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2834" y="6207125"/>
            <a:ext cx="1565367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57218" y="247651"/>
            <a:ext cx="1597415" cy="29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>
                <a:solidFill>
                  <a:srgbClr val="666666"/>
                </a:solidFill>
                <a:ea typeface="MS PGothic" pitchFamily="34" charset="-128"/>
              </a:rPr>
              <a:t>Security Level:</a:t>
            </a:r>
            <a:r>
              <a:rPr lang="zh-CN" altLang="en-US" sz="1399" b="1">
                <a:solidFill>
                  <a:srgbClr val="666666"/>
                </a:solidFill>
                <a:ea typeface="MS PGothic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285" y="282575"/>
            <a:ext cx="28448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7AE73763-F1BA-4942-97F8-E1F9E0A13FEB}" type="datetime1">
              <a:rPr lang="zh-CN" altLang="en-US">
                <a:solidFill>
                  <a:srgbClr val="000000"/>
                </a:solidFill>
              </a:rPr>
              <a:pPr/>
              <a:t>2022/5/13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4667" y="1322388"/>
            <a:ext cx="2624667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08" tIns="40053" rIns="80108" bIns="40053">
            <a:spAutoFit/>
          </a:bodyPr>
          <a:lstStyle/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:40-47pt  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:26-30pt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反白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:35-47pt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反白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8715187A-139C-43D2-AE5A-BFEBFA86EB7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1100" y="430215"/>
            <a:ext cx="2641600" cy="54054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9951" y="430215"/>
            <a:ext cx="7727949" cy="54054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E0B5D79-46A2-4EB1-A9A6-5D8676438D9E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641475"/>
            <a:ext cx="51858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1BA5620-6594-45A2-9432-61507ABA5C1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69950" y="1641475"/>
            <a:ext cx="10572750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0380834-CAD1-4562-939A-C96D55E7E90F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2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6868" y="1641475"/>
            <a:ext cx="5185833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6868" y="3814765"/>
            <a:ext cx="5185833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8DEE616-183A-4908-A1BB-9F42C065F2D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1834" y="5589590"/>
            <a:ext cx="101811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12192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8785" y="1392240"/>
            <a:ext cx="7071782" cy="1666875"/>
          </a:xfrm>
        </p:spPr>
        <p:txBody>
          <a:bodyPr/>
          <a:lstStyle>
            <a:lvl1pPr>
              <a:defRPr sz="4298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285" y="3182940"/>
            <a:ext cx="7073900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799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69951" y="6207125"/>
            <a:ext cx="27601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199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2952" y="4094163"/>
            <a:ext cx="1238547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2834" y="6207125"/>
            <a:ext cx="1565367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57218" y="247651"/>
            <a:ext cx="1597415" cy="29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>
                <a:solidFill>
                  <a:srgbClr val="666666"/>
                </a:solidFill>
                <a:ea typeface="MS PGothic" pitchFamily="34" charset="-128"/>
              </a:rPr>
              <a:t>Security Level:</a:t>
            </a:r>
            <a:r>
              <a:rPr lang="zh-CN" altLang="en-US" sz="1399" b="1">
                <a:solidFill>
                  <a:srgbClr val="666666"/>
                </a:solidFill>
                <a:ea typeface="MS PGothic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285" y="282575"/>
            <a:ext cx="28448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7AE73763-F1BA-4942-97F8-E1F9E0A13FEB}" type="datetime1">
              <a:rPr lang="zh-CN" altLang="en-US">
                <a:solidFill>
                  <a:srgbClr val="000000"/>
                </a:solidFill>
              </a:rPr>
              <a:pPr/>
              <a:t>2022/5/13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4667" y="1322388"/>
            <a:ext cx="2624667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08" tIns="40053" rIns="80108" bIns="40053">
            <a:spAutoFit/>
          </a:bodyPr>
          <a:lstStyle/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:40-47pt  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:26-30pt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反白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:35-47pt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反白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6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8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017" indent="0">
              <a:buNone/>
              <a:defRPr sz="1799"/>
            </a:lvl2pPr>
            <a:lvl3pPr marL="914034" indent="0">
              <a:buNone/>
              <a:defRPr sz="1599"/>
            </a:lvl3pPr>
            <a:lvl4pPr marL="1371051" indent="0">
              <a:buNone/>
              <a:defRPr sz="1399"/>
            </a:lvl4pPr>
            <a:lvl5pPr marL="1828068" indent="0">
              <a:buNone/>
              <a:defRPr sz="1399"/>
            </a:lvl5pPr>
            <a:lvl6pPr marL="2285086" indent="0">
              <a:buNone/>
              <a:defRPr sz="1399"/>
            </a:lvl6pPr>
            <a:lvl7pPr marL="2742103" indent="0">
              <a:buNone/>
              <a:defRPr sz="1399"/>
            </a:lvl7pPr>
            <a:lvl8pPr marL="3199120" indent="0">
              <a:buNone/>
              <a:defRPr sz="1399"/>
            </a:lvl8pPr>
            <a:lvl9pPr marL="3656137" indent="0">
              <a:buNone/>
              <a:defRPr sz="1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4E5E91E-80F4-4C07-9963-6A7E536800D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13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641475"/>
            <a:ext cx="5185833" cy="4194175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B47F10-FFE1-4802-854C-BF5F1710452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61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8C0DBA3-29D6-40A3-AAC0-B630C6D6236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2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B135BF8-EA7D-474D-89E1-C4EE69FE019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0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CE561F0-2977-4576-8623-B146B678F30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72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3AB44A-A5B5-46CB-AAD6-EBAE65DA111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6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1A729E9-45FD-4E1E-AF61-90A8A2FEF82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57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8715187A-139C-43D2-AE5A-BFEBFA86EB7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0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1100" y="430215"/>
            <a:ext cx="2641600" cy="54054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9951" y="430215"/>
            <a:ext cx="7727949" cy="54054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E0B5D79-46A2-4EB1-A9A6-5D8676438D9E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641475"/>
            <a:ext cx="51858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1BA5620-6594-45A2-9432-61507ABA5C1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60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69950" y="1641475"/>
            <a:ext cx="10572750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0380834-CAD1-4562-939A-C96D55E7E90F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27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6868" y="1641475"/>
            <a:ext cx="5185833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6868" y="3814765"/>
            <a:ext cx="5185833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8DEE616-183A-4908-A1BB-9F42C065F2D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2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1834" y="5589590"/>
            <a:ext cx="1018117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12192000" cy="38100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48785" y="1392240"/>
            <a:ext cx="7071782" cy="1666875"/>
          </a:xfrm>
        </p:spPr>
        <p:txBody>
          <a:bodyPr/>
          <a:lstStyle>
            <a:lvl1pPr>
              <a:defRPr sz="4298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2285" y="3182940"/>
            <a:ext cx="7073900" cy="865187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799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69951" y="6207125"/>
            <a:ext cx="27601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199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9632952" y="4094163"/>
            <a:ext cx="1238547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312834" y="6207125"/>
            <a:ext cx="1565367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9057218" y="247651"/>
            <a:ext cx="1597415" cy="29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9" b="1">
                <a:solidFill>
                  <a:srgbClr val="666666"/>
                </a:solidFill>
                <a:ea typeface="MS PGothic" pitchFamily="34" charset="-128"/>
              </a:rPr>
              <a:t>Security Level:</a:t>
            </a:r>
            <a:r>
              <a:rPr lang="zh-CN" altLang="en-US" sz="1399" b="1">
                <a:solidFill>
                  <a:srgbClr val="666666"/>
                </a:solidFill>
                <a:ea typeface="MS PGothic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912285" y="282575"/>
            <a:ext cx="2844800" cy="474663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7AE73763-F1BA-4942-97F8-E1F9E0A13FEB}" type="datetime1">
              <a:rPr lang="zh-CN" altLang="en-US">
                <a:solidFill>
                  <a:srgbClr val="000000"/>
                </a:solidFill>
              </a:rPr>
              <a:pPr/>
              <a:t>2022/5/13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2624667" y="1322388"/>
            <a:ext cx="2624667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08" tIns="40053" rIns="80108" bIns="40053">
            <a:spAutoFit/>
          </a:bodyPr>
          <a:lstStyle/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:40-47pt  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:26-30pt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反白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:35-47pt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反白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</a:t>
            </a: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2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017" indent="0">
              <a:buNone/>
              <a:defRPr sz="1799"/>
            </a:lvl2pPr>
            <a:lvl3pPr marL="914034" indent="0">
              <a:buNone/>
              <a:defRPr sz="1599"/>
            </a:lvl3pPr>
            <a:lvl4pPr marL="1371051" indent="0">
              <a:buNone/>
              <a:defRPr sz="1399"/>
            </a:lvl4pPr>
            <a:lvl5pPr marL="1828068" indent="0">
              <a:buNone/>
              <a:defRPr sz="1399"/>
            </a:lvl5pPr>
            <a:lvl6pPr marL="2285086" indent="0">
              <a:buNone/>
              <a:defRPr sz="1399"/>
            </a:lvl6pPr>
            <a:lvl7pPr marL="2742103" indent="0">
              <a:buNone/>
              <a:defRPr sz="1399"/>
            </a:lvl7pPr>
            <a:lvl8pPr marL="3199120" indent="0">
              <a:buNone/>
              <a:defRPr sz="1399"/>
            </a:lvl8pPr>
            <a:lvl9pPr marL="3656137" indent="0">
              <a:buNone/>
              <a:defRPr sz="1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4E5E91E-80F4-4C07-9963-6A7E536800D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43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02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017" indent="0">
              <a:buNone/>
              <a:defRPr sz="1799"/>
            </a:lvl2pPr>
            <a:lvl3pPr marL="914034" indent="0">
              <a:buNone/>
              <a:defRPr sz="1599"/>
            </a:lvl3pPr>
            <a:lvl4pPr marL="1371051" indent="0">
              <a:buNone/>
              <a:defRPr sz="1399"/>
            </a:lvl4pPr>
            <a:lvl5pPr marL="1828068" indent="0">
              <a:buNone/>
              <a:defRPr sz="1399"/>
            </a:lvl5pPr>
            <a:lvl6pPr marL="2285086" indent="0">
              <a:buNone/>
              <a:defRPr sz="1399"/>
            </a:lvl6pPr>
            <a:lvl7pPr marL="2742103" indent="0">
              <a:buNone/>
              <a:defRPr sz="1399"/>
            </a:lvl7pPr>
            <a:lvl8pPr marL="3199120" indent="0">
              <a:buNone/>
              <a:defRPr sz="1399"/>
            </a:lvl8pPr>
            <a:lvl9pPr marL="3656137" indent="0">
              <a:buNone/>
              <a:defRPr sz="1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4E5E91E-80F4-4C07-9963-6A7E536800D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73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641475"/>
            <a:ext cx="5185833" cy="4194175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B47F10-FFE1-4802-854C-BF5F1710452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92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8C0DBA3-29D6-40A3-AAC0-B630C6D6236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7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B135BF8-EA7D-474D-89E1-C4EE69FE019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9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CE561F0-2977-4576-8623-B146B678F30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06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3AB44A-A5B5-46CB-AAD6-EBAE65DA111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39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1A729E9-45FD-4E1E-AF61-90A8A2FEF82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080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8715187A-139C-43D2-AE5A-BFEBFA86EB7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22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01100" y="430215"/>
            <a:ext cx="2641600" cy="54054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9951" y="430215"/>
            <a:ext cx="7727949" cy="54054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E0B5D79-46A2-4EB1-A9A6-5D8676438D9E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4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641475"/>
            <a:ext cx="5185833" cy="4194175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B47F10-FFE1-4802-854C-BF5F1710452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298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641475"/>
            <a:ext cx="51858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1BA5620-6594-45A2-9432-61507ABA5C1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34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69950" y="1641475"/>
            <a:ext cx="10572750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0380834-CAD1-4562-939A-C96D55E7E90F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69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9951" y="430215"/>
            <a:ext cx="10327216" cy="871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9952" y="1641475"/>
            <a:ext cx="5183716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56868" y="1641475"/>
            <a:ext cx="5185833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56868" y="3814765"/>
            <a:ext cx="5185833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481484" y="6489702"/>
            <a:ext cx="2796116" cy="455613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8DEE616-183A-4908-A1BB-9F42C065F2D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31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28C0DBA3-29D6-40A3-AAC0-B630C6D6236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1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B135BF8-EA7D-474D-89E1-C4EE69FE0197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CE561F0-2977-4576-8623-B146B678F304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13AB44A-A5B5-46CB-AAD6-EBAE65DA111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7017" indent="0">
              <a:buNone/>
              <a:defRPr sz="1200"/>
            </a:lvl2pPr>
            <a:lvl3pPr marL="914034" indent="0">
              <a:buNone/>
              <a:defRPr sz="1000"/>
            </a:lvl3pPr>
            <a:lvl4pPr marL="1371051" indent="0">
              <a:buNone/>
              <a:defRPr sz="900"/>
            </a:lvl4pPr>
            <a:lvl5pPr marL="1828068" indent="0">
              <a:buNone/>
              <a:defRPr sz="900"/>
            </a:lvl5pPr>
            <a:lvl6pPr marL="2285086" indent="0">
              <a:buNone/>
              <a:defRPr sz="900"/>
            </a:lvl6pPr>
            <a:lvl7pPr marL="2742103" indent="0">
              <a:buNone/>
              <a:defRPr sz="900"/>
            </a:lvl7pPr>
            <a:lvl8pPr marL="3199120" indent="0">
              <a:buNone/>
              <a:defRPr sz="900"/>
            </a:lvl8pPr>
            <a:lvl9pPr marL="365613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31A729E9-45FD-4E1E-AF61-90A8A2FEF82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1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4590"/>
            <a:ext cx="12200467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69951" y="6438900"/>
            <a:ext cx="27601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199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011834" y="6399215"/>
            <a:ext cx="174836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1484" y="6489702"/>
            <a:ext cx="2796116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367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20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7E663825-B54C-44D8-A541-BEBDBE400072}" type="slidenum">
              <a:rPr lang="de-DE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430215"/>
            <a:ext cx="10327216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0068" y="6438900"/>
            <a:ext cx="1565367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4233" y="528638"/>
            <a:ext cx="2459567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367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367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66085" y="1423988"/>
            <a:ext cx="139911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66085" y="-61913"/>
            <a:ext cx="139911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641475"/>
            <a:ext cx="10572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59218" y="5020576"/>
            <a:ext cx="1225549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9" tIns="45694" rIns="91389" bIns="45694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99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12473518" y="3789363"/>
            <a:ext cx="986367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12473518" y="4005263"/>
            <a:ext cx="986367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12473518" y="4221163"/>
            <a:ext cx="986367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12473518" y="3573463"/>
            <a:ext cx="986367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12473518" y="4581527"/>
            <a:ext cx="986367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12473518" y="4797427"/>
            <a:ext cx="986367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12473518" y="5013327"/>
            <a:ext cx="986367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12473518" y="5373688"/>
            <a:ext cx="986367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12473518" y="5589588"/>
            <a:ext cx="986367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12473518" y="5805488"/>
            <a:ext cx="986367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12473518" y="6165852"/>
            <a:ext cx="986367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12473518" y="6391277"/>
            <a:ext cx="986367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12473518" y="6615113"/>
            <a:ext cx="986367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/>
  <p:txStyles>
    <p:titleStyle>
      <a:lvl1pPr algn="l" defTabSz="801367" rtl="0" fontAlgn="base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017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034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051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068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18" indent="-299918" algn="l" defTabSz="801367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1999" b="1">
          <a:solidFill>
            <a:schemeClr val="tx1"/>
          </a:solidFill>
          <a:latin typeface="+mn-lt"/>
          <a:ea typeface="+mn-ea"/>
          <a:cs typeface="+mn-cs"/>
        </a:defRPr>
      </a:lvl1pPr>
      <a:lvl2pPr marL="652202" indent="-250725" algn="l" defTabSz="801367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2899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599">
          <a:solidFill>
            <a:schemeClr val="tx1"/>
          </a:solidFill>
          <a:latin typeface="FrutigerNext LT Light" pitchFamily="34" charset="0"/>
          <a:ea typeface="+mn-ea"/>
        </a:defRPr>
      </a:lvl3pPr>
      <a:lvl4pPr marL="1401202" indent="-199945" algn="l" defTabSz="801367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399">
          <a:solidFill>
            <a:schemeClr val="tx1"/>
          </a:solidFill>
          <a:latin typeface="+mj-lt"/>
          <a:ea typeface="+mn-ea"/>
        </a:defRPr>
      </a:lvl4pPr>
      <a:lvl5pPr marL="1802679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59696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6713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3730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0747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4590"/>
            <a:ext cx="12200467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69951" y="6438900"/>
            <a:ext cx="27601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199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011834" y="6399215"/>
            <a:ext cx="174836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1484" y="6489702"/>
            <a:ext cx="2796116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367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20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7E663825-B54C-44D8-A541-BEBDBE400072}" type="slidenum">
              <a:rPr lang="de-DE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430215"/>
            <a:ext cx="10327216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0068" y="6438900"/>
            <a:ext cx="1565367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4233" y="528638"/>
            <a:ext cx="2459567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367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367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66085" y="1423988"/>
            <a:ext cx="139911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66085" y="-61913"/>
            <a:ext cx="139911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641475"/>
            <a:ext cx="10572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59218" y="5020576"/>
            <a:ext cx="1225549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9" tIns="45694" rIns="91389" bIns="45694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99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12473518" y="3789363"/>
            <a:ext cx="986367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12473518" y="4005263"/>
            <a:ext cx="986367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12473518" y="4221163"/>
            <a:ext cx="986367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12473518" y="3573463"/>
            <a:ext cx="986367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12473518" y="4581527"/>
            <a:ext cx="986367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12473518" y="4797427"/>
            <a:ext cx="986367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12473518" y="5013327"/>
            <a:ext cx="986367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12473518" y="5373688"/>
            <a:ext cx="986367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12473518" y="5589588"/>
            <a:ext cx="986367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12473518" y="5805488"/>
            <a:ext cx="986367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12473518" y="6165852"/>
            <a:ext cx="986367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12473518" y="6391277"/>
            <a:ext cx="986367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12473518" y="6615113"/>
            <a:ext cx="986367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07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/>
  <p:txStyles>
    <p:titleStyle>
      <a:lvl1pPr algn="l" defTabSz="801367" rtl="0" fontAlgn="base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017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034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051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068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18" indent="-299918" algn="l" defTabSz="801367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1999" b="1">
          <a:solidFill>
            <a:schemeClr val="tx1"/>
          </a:solidFill>
          <a:latin typeface="+mn-lt"/>
          <a:ea typeface="+mn-ea"/>
          <a:cs typeface="+mn-cs"/>
        </a:defRPr>
      </a:lvl1pPr>
      <a:lvl2pPr marL="652202" indent="-250725" algn="l" defTabSz="801367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2899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599">
          <a:solidFill>
            <a:schemeClr val="tx1"/>
          </a:solidFill>
          <a:latin typeface="FrutigerNext LT Light" pitchFamily="34" charset="0"/>
          <a:ea typeface="+mn-ea"/>
        </a:defRPr>
      </a:lvl3pPr>
      <a:lvl4pPr marL="1401202" indent="-199945" algn="l" defTabSz="801367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399">
          <a:solidFill>
            <a:schemeClr val="tx1"/>
          </a:solidFill>
          <a:latin typeface="+mj-lt"/>
          <a:ea typeface="+mn-ea"/>
        </a:defRPr>
      </a:lvl4pPr>
      <a:lvl5pPr marL="1802679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59696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6713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3730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0747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4590"/>
            <a:ext cx="12200467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69951" y="6438900"/>
            <a:ext cx="27601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93" tIns="40047" rIns="80093" bIns="40047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  <a:endParaRPr lang="en-US" altLang="zh-CN" sz="2199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011834" y="6399215"/>
            <a:ext cx="1748367" cy="312737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81484" y="6489702"/>
            <a:ext cx="2796116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367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20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MS PGothic" pitchFamily="34" charset="-128"/>
              </a:rPr>
              <a:t>Page </a:t>
            </a:r>
            <a:fld id="{7E663825-B54C-44D8-A541-BEBDBE400072}" type="slidenum">
              <a:rPr lang="de-DE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430215"/>
            <a:ext cx="10327216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0068" y="6438900"/>
            <a:ext cx="1565367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61" tIns="40028" rIns="80061" bIns="40028">
            <a:spAutoFit/>
          </a:bodyPr>
          <a:lstStyle/>
          <a:p>
            <a:pPr defTabSz="80136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4233" y="528638"/>
            <a:ext cx="2459567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367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367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algn="r"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66085" y="1423988"/>
            <a:ext cx="1399116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66085" y="-61913"/>
            <a:ext cx="139911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93" tIns="40047" rIns="80093" bIns="40047"/>
          <a:lstStyle/>
          <a:p>
            <a:pPr defTabSz="801367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36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641475"/>
            <a:ext cx="10572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59218" y="5020576"/>
            <a:ext cx="1225549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389" tIns="45694" rIns="91389" bIns="45694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99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28753" name="Group 81"/>
          <p:cNvGrpSpPr>
            <a:grpSpLocks/>
          </p:cNvGrpSpPr>
          <p:nvPr/>
        </p:nvGrpSpPr>
        <p:grpSpPr bwMode="auto">
          <a:xfrm>
            <a:off x="12473518" y="3789363"/>
            <a:ext cx="986367" cy="18256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58" name="Group 86"/>
          <p:cNvGrpSpPr>
            <a:grpSpLocks/>
          </p:cNvGrpSpPr>
          <p:nvPr/>
        </p:nvGrpSpPr>
        <p:grpSpPr bwMode="auto">
          <a:xfrm>
            <a:off x="12473518" y="4005263"/>
            <a:ext cx="986367" cy="18256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63" name="Group 91"/>
          <p:cNvGrpSpPr>
            <a:grpSpLocks/>
          </p:cNvGrpSpPr>
          <p:nvPr/>
        </p:nvGrpSpPr>
        <p:grpSpPr bwMode="auto">
          <a:xfrm>
            <a:off x="12473518" y="4221163"/>
            <a:ext cx="986367" cy="18256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12473518" y="3573463"/>
            <a:ext cx="986367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73" name="Group 101"/>
          <p:cNvGrpSpPr>
            <a:grpSpLocks/>
          </p:cNvGrpSpPr>
          <p:nvPr/>
        </p:nvGrpSpPr>
        <p:grpSpPr bwMode="auto">
          <a:xfrm>
            <a:off x="12473518" y="4581527"/>
            <a:ext cx="986367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78" name="Group 106"/>
          <p:cNvGrpSpPr>
            <a:grpSpLocks/>
          </p:cNvGrpSpPr>
          <p:nvPr/>
        </p:nvGrpSpPr>
        <p:grpSpPr bwMode="auto">
          <a:xfrm>
            <a:off x="12473518" y="4797427"/>
            <a:ext cx="986367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12473518" y="5013327"/>
            <a:ext cx="986367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12473518" y="5373688"/>
            <a:ext cx="986367" cy="18256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93" name="Group 121"/>
          <p:cNvGrpSpPr>
            <a:grpSpLocks/>
          </p:cNvGrpSpPr>
          <p:nvPr/>
        </p:nvGrpSpPr>
        <p:grpSpPr bwMode="auto">
          <a:xfrm>
            <a:off x="12473518" y="5589588"/>
            <a:ext cx="986367" cy="18256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12473518" y="5805488"/>
            <a:ext cx="986367" cy="18256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12473518" y="6165852"/>
            <a:ext cx="986367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08" name="Group 136"/>
          <p:cNvGrpSpPr>
            <a:grpSpLocks/>
          </p:cNvGrpSpPr>
          <p:nvPr/>
        </p:nvGrpSpPr>
        <p:grpSpPr bwMode="auto">
          <a:xfrm>
            <a:off x="12473518" y="6391277"/>
            <a:ext cx="986367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grpSp>
        <p:nvGrpSpPr>
          <p:cNvPr id="28813" name="Group 141"/>
          <p:cNvGrpSpPr>
            <a:grpSpLocks/>
          </p:cNvGrpSpPr>
          <p:nvPr/>
        </p:nvGrpSpPr>
        <p:grpSpPr bwMode="auto">
          <a:xfrm>
            <a:off x="12473518" y="6615113"/>
            <a:ext cx="986367" cy="18256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99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4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 ftr="0"/>
  <p:txStyles>
    <p:titleStyle>
      <a:lvl1pPr algn="l" defTabSz="801367" rtl="0" fontAlgn="base">
        <a:spcBef>
          <a:spcPct val="0"/>
        </a:spcBef>
        <a:spcAft>
          <a:spcPct val="0"/>
        </a:spcAft>
        <a:defRPr sz="3199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017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034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051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068" algn="l" defTabSz="801367" rtl="0" fontAlgn="base">
        <a:spcBef>
          <a:spcPct val="0"/>
        </a:spcBef>
        <a:spcAft>
          <a:spcPct val="0"/>
        </a:spcAft>
        <a:defRPr sz="3399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9918" indent="-299918" algn="l" defTabSz="801367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1999" b="1">
          <a:solidFill>
            <a:schemeClr val="tx1"/>
          </a:solidFill>
          <a:latin typeface="+mn-lt"/>
          <a:ea typeface="+mn-ea"/>
          <a:cs typeface="+mn-cs"/>
        </a:defRPr>
      </a:lvl1pPr>
      <a:lvl2pPr marL="652202" indent="-250725" algn="l" defTabSz="801367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2899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599">
          <a:solidFill>
            <a:schemeClr val="tx1"/>
          </a:solidFill>
          <a:latin typeface="FrutigerNext LT Light" pitchFamily="34" charset="0"/>
          <a:ea typeface="+mn-ea"/>
        </a:defRPr>
      </a:lvl3pPr>
      <a:lvl4pPr marL="1401202" indent="-199945" algn="l" defTabSz="801367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399">
          <a:solidFill>
            <a:schemeClr val="tx1"/>
          </a:solidFill>
          <a:latin typeface="+mj-lt"/>
          <a:ea typeface="+mn-ea"/>
        </a:defRPr>
      </a:lvl4pPr>
      <a:lvl5pPr marL="1802679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59696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6713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3730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0747" indent="-201532" algn="l" defTabSz="801367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65801" y="1962819"/>
            <a:ext cx="8653331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：基于教育学习资源的多模态图谱自动构建技术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双周报告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汇报人：岳之昂，李安庭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2022.05.13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314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B39816D-EFB7-44E8-B18B-FA8832FD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14" y="2161266"/>
            <a:ext cx="6838306" cy="30552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29FCF2-A4D5-FD4E-A034-547AB343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回顾：任务理解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6C6CC-127F-594D-95F0-C7E7D299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任务简述：</a:t>
            </a:r>
            <a:r>
              <a:rPr kumimoji="1" lang="en" altLang="zh-CN" dirty="0"/>
              <a:t> </a:t>
            </a:r>
            <a:r>
              <a:rPr kumimoji="1" lang="zh-CN" altLang="en-US" dirty="0"/>
              <a:t>题目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课程挂载</a:t>
            </a:r>
            <a:endParaRPr kumimoji="1" lang="en-US" altLang="zh-CN" dirty="0"/>
          </a:p>
          <a:p>
            <a:r>
              <a:rPr kumimoji="1" lang="zh-CN" altLang="en-US" dirty="0"/>
              <a:t>输入：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dirty="0"/>
              <a:t>学科知识点深度图谱（</a:t>
            </a:r>
            <a:r>
              <a:rPr kumimoji="1" lang="en-US" altLang="zh-CN" dirty="0"/>
              <a:t>8-9</a:t>
            </a:r>
            <a:r>
              <a:rPr kumimoji="1" lang="zh-CN" altLang="en-US" dirty="0"/>
              <a:t>层，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万个节点）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dirty="0"/>
              <a:t>题目数据（文本）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dirty="0"/>
              <a:t>课程数据（视频，音频，文本）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zh-CN" altLang="en-US" dirty="0"/>
              <a:t>题目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课题数据</a:t>
            </a:r>
            <a:endParaRPr kumimoji="1" lang="en-US" altLang="zh-CN" dirty="0"/>
          </a:p>
          <a:p>
            <a:pPr marL="401477" lvl="1" indent="0">
              <a:buNone/>
            </a:pPr>
            <a:r>
              <a:rPr kumimoji="1" lang="zh-CN" altLang="en-US" dirty="0"/>
              <a:t>对应的挂载知识点（可能多个）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2465B-2B95-6844-B408-31BA857B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 smtClean="0">
                <a:solidFill>
                  <a:srgbClr val="000000"/>
                </a:solidFill>
              </a:rPr>
              <a:pPr/>
              <a:t>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E9AC-173F-FC4C-A237-D7B3D062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进展概览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E921B84-F8E7-EB44-A532-CC9523AB6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093972"/>
              </p:ext>
            </p:extLst>
          </p:nvPr>
        </p:nvGraphicFramePr>
        <p:xfrm>
          <a:off x="869951" y="1641474"/>
          <a:ext cx="9663938" cy="306943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36546">
                  <a:extLst>
                    <a:ext uri="{9D8B030D-6E8A-4147-A177-3AD203B41FA5}">
                      <a16:colId xmlns:a16="http://schemas.microsoft.com/office/drawing/2014/main" val="5255937"/>
                    </a:ext>
                  </a:extLst>
                </a:gridCol>
                <a:gridCol w="7327392">
                  <a:extLst>
                    <a:ext uri="{9D8B030D-6E8A-4147-A177-3AD203B41FA5}">
                      <a16:colId xmlns:a16="http://schemas.microsoft.com/office/drawing/2014/main" val="383574744"/>
                    </a:ext>
                  </a:extLst>
                </a:gridCol>
              </a:tblGrid>
              <a:tr h="5101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具体项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双周进展概述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83578"/>
                  </a:ext>
                </a:extLst>
              </a:tr>
              <a:tr h="378239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技术路线方面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总结题目挂载规律与难点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75952"/>
                  </a:ext>
                </a:extLst>
              </a:tr>
              <a:tr h="5101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算法调研方面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48540"/>
                  </a:ext>
                </a:extLst>
              </a:tr>
              <a:tr h="3812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数据处理方面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13048"/>
                  </a:ext>
                </a:extLst>
              </a:tr>
              <a:tr h="5101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实验进展方面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完成层次化分类实验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完成节点匹配实验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4141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DBE94-ADA5-2F43-9E43-59E1507C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 smtClean="0">
                <a:solidFill>
                  <a:srgbClr val="000000"/>
                </a:solidFill>
              </a:rPr>
              <a:pPr/>
              <a:t>3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4AFF-A112-C743-B03E-4BD8E2B4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430215"/>
            <a:ext cx="10327216" cy="871537"/>
          </a:xfrm>
        </p:spPr>
        <p:txBody>
          <a:bodyPr/>
          <a:lstStyle/>
          <a:p>
            <a:r>
              <a:rPr lang="zh-CN" altLang="en-US" dirty="0"/>
              <a:t>回顾：拟解决方案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F42FC-4AF6-7741-8759-868321AE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386429"/>
            <a:ext cx="11249962" cy="1886802"/>
          </a:xfrm>
        </p:spPr>
        <p:txBody>
          <a:bodyPr/>
          <a:lstStyle/>
          <a:p>
            <a:r>
              <a:rPr kumimoji="1" lang="zh-CN" altLang="en-US" dirty="0"/>
              <a:t>任务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知识点表示学习</a:t>
            </a:r>
            <a:r>
              <a:rPr kumimoji="1" lang="zh-CN" altLang="en-US" b="0" dirty="0"/>
              <a:t>：借助互联网资源丰富知识点信息，用题目表示表示知识点（实例化）；</a:t>
            </a:r>
            <a:endParaRPr kumimoji="1" lang="en-US" altLang="zh-CN" b="0" dirty="0"/>
          </a:p>
          <a:p>
            <a:r>
              <a:rPr kumimoji="1" lang="zh-CN" altLang="en-US" dirty="0"/>
              <a:t>任务</a:t>
            </a:r>
            <a:r>
              <a:rPr kumimoji="1" lang="en-US" altLang="zh-CN" dirty="0"/>
              <a:t>2.</a:t>
            </a:r>
            <a:r>
              <a:rPr kumimoji="1" lang="zh-CN" altLang="en-US" dirty="0"/>
              <a:t> 题目表示学习：</a:t>
            </a:r>
            <a:r>
              <a:rPr kumimoji="1" lang="zh-CN" altLang="en-US" b="0" dirty="0"/>
              <a:t>训练教育领域</a:t>
            </a:r>
            <a:r>
              <a:rPr kumimoji="1" lang="en-US" altLang="zh-CN" b="0" dirty="0"/>
              <a:t>PLM</a:t>
            </a:r>
            <a:r>
              <a:rPr kumimoji="1" lang="zh-CN" altLang="en-US" b="0" dirty="0"/>
              <a:t>；</a:t>
            </a:r>
            <a:endParaRPr kumimoji="1" lang="en-US" altLang="zh-CN" b="0" dirty="0"/>
          </a:p>
          <a:p>
            <a:r>
              <a:rPr kumimoji="1" lang="zh-CN" altLang="en-US" dirty="0"/>
              <a:t>任务</a:t>
            </a:r>
            <a:r>
              <a:rPr kumimoji="1" lang="en-US" altLang="zh-CN" dirty="0"/>
              <a:t>3.</a:t>
            </a:r>
            <a:r>
              <a:rPr kumimoji="1" lang="zh-CN" altLang="en-US" dirty="0"/>
              <a:t> 视频表示学习：</a:t>
            </a:r>
            <a:r>
              <a:rPr kumimoji="1" lang="zh-CN" altLang="en-US" b="0" dirty="0"/>
              <a:t>视频与语音模态的内容转换为文字，先以文字内容处理为主；</a:t>
            </a:r>
            <a:endParaRPr kumimoji="1" lang="en-US" altLang="zh-CN" b="0" dirty="0"/>
          </a:p>
          <a:p>
            <a:r>
              <a:rPr kumimoji="1" lang="zh-CN" altLang="en-US" dirty="0"/>
              <a:t>任务</a:t>
            </a:r>
            <a:r>
              <a:rPr kumimoji="1" lang="en-US" altLang="zh-CN" dirty="0"/>
              <a:t>4.</a:t>
            </a:r>
            <a:r>
              <a:rPr kumimoji="1" lang="zh-CN" altLang="en-US" dirty="0"/>
              <a:t> 挂载多方式：</a:t>
            </a:r>
            <a:r>
              <a:rPr kumimoji="1" lang="zh-CN" altLang="en-US" b="0" dirty="0"/>
              <a:t>语义匹配，分类，规则</a:t>
            </a:r>
            <a:r>
              <a:rPr kumimoji="1" lang="en-US" altLang="zh-CN" b="0" dirty="0"/>
              <a:t>+</a:t>
            </a:r>
            <a:r>
              <a:rPr kumimoji="1" lang="zh-CN" altLang="en-US" b="0" dirty="0"/>
              <a:t>关键词；</a:t>
            </a:r>
            <a:endParaRPr kumimoji="1" lang="en-US" altLang="zh-CN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43704-9DCA-A946-B637-4513D982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56EDF-DDD6-4AA0-9EF2-C0BA1072AAA6}"/>
              </a:ext>
            </a:extLst>
          </p:cNvPr>
          <p:cNvSpPr/>
          <p:nvPr/>
        </p:nvSpPr>
        <p:spPr bwMode="auto">
          <a:xfrm>
            <a:off x="1112292" y="3821923"/>
            <a:ext cx="1528996" cy="2954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Knowledge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373A4B-63C0-425F-A42D-37E102ECCECF}"/>
              </a:ext>
            </a:extLst>
          </p:cNvPr>
          <p:cNvSpPr/>
          <p:nvPr/>
        </p:nvSpPr>
        <p:spPr bwMode="auto">
          <a:xfrm>
            <a:off x="1112292" y="4542917"/>
            <a:ext cx="1528996" cy="2954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Question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D8E13-83C0-45EE-9383-F59F521D873C}"/>
              </a:ext>
            </a:extLst>
          </p:cNvPr>
          <p:cNvSpPr/>
          <p:nvPr/>
        </p:nvSpPr>
        <p:spPr bwMode="auto">
          <a:xfrm>
            <a:off x="1112292" y="5258601"/>
            <a:ext cx="1528996" cy="2954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Video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572269-4C0F-4D58-89E7-CAAC9670D8D1}"/>
              </a:ext>
            </a:extLst>
          </p:cNvPr>
          <p:cNvSpPr/>
          <p:nvPr/>
        </p:nvSpPr>
        <p:spPr bwMode="auto">
          <a:xfrm>
            <a:off x="3813020" y="3606480"/>
            <a:ext cx="1528996" cy="726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Knowledge</a:t>
            </a:r>
          </a:p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with</a:t>
            </a:r>
          </a:p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description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3111BE-B75A-4C6D-8151-3FCEC6D0BEAD}"/>
              </a:ext>
            </a:extLst>
          </p:cNvPr>
          <p:cNvSpPr/>
          <p:nvPr/>
        </p:nvSpPr>
        <p:spPr bwMode="auto">
          <a:xfrm>
            <a:off x="3813020" y="4542917"/>
            <a:ext cx="1528996" cy="2954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Question Resp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CF6314-AAE2-46FE-9F56-F06BEF6E8518}"/>
              </a:ext>
            </a:extLst>
          </p:cNvPr>
          <p:cNvSpPr/>
          <p:nvPr/>
        </p:nvSpPr>
        <p:spPr bwMode="auto">
          <a:xfrm>
            <a:off x="3813020" y="5258600"/>
            <a:ext cx="1528996" cy="2954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Text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58722D-262B-4D4E-AF66-2002A8A319FE}"/>
              </a:ext>
            </a:extLst>
          </p:cNvPr>
          <p:cNvSpPr/>
          <p:nvPr/>
        </p:nvSpPr>
        <p:spPr bwMode="auto">
          <a:xfrm>
            <a:off x="8586416" y="3671419"/>
            <a:ext cx="287762" cy="2877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7D13C40-FFAB-4334-B88E-B9F2FFA38745}"/>
              </a:ext>
            </a:extLst>
          </p:cNvPr>
          <p:cNvSpPr/>
          <p:nvPr/>
        </p:nvSpPr>
        <p:spPr bwMode="auto">
          <a:xfrm>
            <a:off x="8298654" y="4100897"/>
            <a:ext cx="287762" cy="2877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1E85A25-231F-41DA-9D02-068C3E3DA912}"/>
              </a:ext>
            </a:extLst>
          </p:cNvPr>
          <p:cNvSpPr/>
          <p:nvPr/>
        </p:nvSpPr>
        <p:spPr bwMode="auto">
          <a:xfrm>
            <a:off x="8896663" y="4097434"/>
            <a:ext cx="287762" cy="2877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716BC0-667A-4F17-9D31-03C5500059E4}"/>
              </a:ext>
            </a:extLst>
          </p:cNvPr>
          <p:cNvSpPr/>
          <p:nvPr/>
        </p:nvSpPr>
        <p:spPr bwMode="auto">
          <a:xfrm>
            <a:off x="7544149" y="5149258"/>
            <a:ext cx="287762" cy="2877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9FA8558-1599-4C2C-A0F6-F48924428F07}"/>
              </a:ext>
            </a:extLst>
          </p:cNvPr>
          <p:cNvSpPr/>
          <p:nvPr/>
        </p:nvSpPr>
        <p:spPr bwMode="auto">
          <a:xfrm>
            <a:off x="8608901" y="5149258"/>
            <a:ext cx="287762" cy="2877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195DF71-464A-46B1-90BC-CD02A62B0475}"/>
              </a:ext>
            </a:extLst>
          </p:cNvPr>
          <p:cNvSpPr/>
          <p:nvPr/>
        </p:nvSpPr>
        <p:spPr bwMode="auto">
          <a:xfrm>
            <a:off x="9671154" y="5149258"/>
            <a:ext cx="287762" cy="2877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368D7D-B8F2-46B0-A5B2-C53157195EC0}"/>
              </a:ext>
            </a:extLst>
          </p:cNvPr>
          <p:cNvSpPr/>
          <p:nvPr/>
        </p:nvSpPr>
        <p:spPr bwMode="auto">
          <a:xfrm>
            <a:off x="7838383" y="3606480"/>
            <a:ext cx="1771337" cy="9051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8B50BB-C833-424E-9FF2-91DF68137BDE}"/>
              </a:ext>
            </a:extLst>
          </p:cNvPr>
          <p:cNvSpPr/>
          <p:nvPr/>
        </p:nvSpPr>
        <p:spPr bwMode="auto">
          <a:xfrm>
            <a:off x="7325993" y="4748690"/>
            <a:ext cx="2867319" cy="9051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67526B-355C-4DBB-818C-A157153A8D98}"/>
              </a:ext>
            </a:extLst>
          </p:cNvPr>
          <p:cNvCxnSpPr>
            <a:stCxn id="11" idx="3"/>
            <a:endCxn id="13" idx="0"/>
          </p:cNvCxnSpPr>
          <p:nvPr/>
        </p:nvCxnSpPr>
        <p:spPr bwMode="auto">
          <a:xfrm flipH="1">
            <a:off x="8442535" y="3917039"/>
            <a:ext cx="186023" cy="1838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805981A-71A0-49C3-81F5-F4053F5A2A09}"/>
              </a:ext>
            </a:extLst>
          </p:cNvPr>
          <p:cNvCxnSpPr>
            <a:stCxn id="11" idx="5"/>
            <a:endCxn id="14" idx="0"/>
          </p:cNvCxnSpPr>
          <p:nvPr/>
        </p:nvCxnSpPr>
        <p:spPr bwMode="auto">
          <a:xfrm>
            <a:off x="8832036" y="3917039"/>
            <a:ext cx="208508" cy="1803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C3D1750-3252-40CC-B6EC-E21F2BBABB10}"/>
              </a:ext>
            </a:extLst>
          </p:cNvPr>
          <p:cNvCxnSpPr>
            <a:cxnSpLocks/>
          </p:cNvCxnSpPr>
          <p:nvPr/>
        </p:nvCxnSpPr>
        <p:spPr bwMode="auto">
          <a:xfrm flipH="1">
            <a:off x="8124670" y="4542917"/>
            <a:ext cx="173984" cy="1745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533041-C8C5-4C32-BF30-8ACF95C09016}"/>
              </a:ext>
            </a:extLst>
          </p:cNvPr>
          <p:cNvCxnSpPr>
            <a:cxnSpLocks/>
          </p:cNvCxnSpPr>
          <p:nvPr/>
        </p:nvCxnSpPr>
        <p:spPr bwMode="auto">
          <a:xfrm>
            <a:off x="9138338" y="4539065"/>
            <a:ext cx="173984" cy="178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B19C899-F96A-40F5-BA45-8F77B4110825}"/>
              </a:ext>
            </a:extLst>
          </p:cNvPr>
          <p:cNvSpPr/>
          <p:nvPr/>
        </p:nvSpPr>
        <p:spPr bwMode="auto">
          <a:xfrm>
            <a:off x="6678856" y="3488037"/>
            <a:ext cx="3979151" cy="2271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9975F43-1F49-45E2-9E87-D742998E2001}"/>
              </a:ext>
            </a:extLst>
          </p:cNvPr>
          <p:cNvSpPr txBox="1"/>
          <p:nvPr/>
        </p:nvSpPr>
        <p:spPr>
          <a:xfrm>
            <a:off x="9571047" y="3671419"/>
            <a:ext cx="122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Knowledge</a:t>
            </a:r>
          </a:p>
          <a:p>
            <a:pPr algn="ctr"/>
            <a:r>
              <a:rPr lang="en-US" altLang="zh-CN" sz="1200" dirty="0"/>
              <a:t>Tree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2601A4-E235-4C83-A997-A9D4F911B9D9}"/>
              </a:ext>
            </a:extLst>
          </p:cNvPr>
          <p:cNvSpPr txBox="1"/>
          <p:nvPr/>
        </p:nvSpPr>
        <p:spPr>
          <a:xfrm>
            <a:off x="6678857" y="3895273"/>
            <a:ext cx="122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Classify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3525BF-8340-4050-9327-576CA69B869D}"/>
              </a:ext>
            </a:extLst>
          </p:cNvPr>
          <p:cNvSpPr txBox="1"/>
          <p:nvPr/>
        </p:nvSpPr>
        <p:spPr>
          <a:xfrm>
            <a:off x="6445547" y="5043785"/>
            <a:ext cx="122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Match</a:t>
            </a:r>
            <a:endParaRPr lang="zh-CN" altLang="en-US" sz="12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AEBBD1-22D0-465C-A3E5-9826118D6E20}"/>
              </a:ext>
            </a:extLst>
          </p:cNvPr>
          <p:cNvCxnSpPr>
            <a:stCxn id="5" idx="3"/>
            <a:endCxn id="8" idx="1"/>
          </p:cNvCxnSpPr>
          <p:nvPr/>
        </p:nvCxnSpPr>
        <p:spPr bwMode="auto">
          <a:xfrm>
            <a:off x="2641288" y="3969632"/>
            <a:ext cx="117173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E6C856C-1F03-405F-BCD3-EA3A523E1A77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>
            <a:off x="2641288" y="4690626"/>
            <a:ext cx="117173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93C8B26-19FF-45A3-A8E7-BF5BD5DAF68B}"/>
              </a:ext>
            </a:extLst>
          </p:cNvPr>
          <p:cNvCxnSpPr>
            <a:stCxn id="7" idx="3"/>
            <a:endCxn id="10" idx="1"/>
          </p:cNvCxnSpPr>
          <p:nvPr/>
        </p:nvCxnSpPr>
        <p:spPr bwMode="auto">
          <a:xfrm flipV="1">
            <a:off x="2641288" y="5406309"/>
            <a:ext cx="117173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E1B2BE-7CEB-4915-8DB7-8E47E43E1BFA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342016" y="3969632"/>
            <a:ext cx="133708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245479-6B5F-4CA5-8B51-2DF53674ED68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5342016" y="4690625"/>
            <a:ext cx="134141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F2E086C-2B9B-4C29-9C8A-911D3049A82F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9852" y="5406307"/>
            <a:ext cx="134141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1A1122E-00CA-4565-BDD3-C1301747B9A0}"/>
              </a:ext>
            </a:extLst>
          </p:cNvPr>
          <p:cNvSpPr txBox="1"/>
          <p:nvPr/>
        </p:nvSpPr>
        <p:spPr>
          <a:xfrm>
            <a:off x="7354323" y="4773742"/>
            <a:ext cx="122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6DE38FA-6456-41CA-AB90-A22DB41DAEBB}"/>
              </a:ext>
            </a:extLst>
          </p:cNvPr>
          <p:cNvSpPr txBox="1"/>
          <p:nvPr/>
        </p:nvSpPr>
        <p:spPr>
          <a:xfrm>
            <a:off x="8759652" y="4788946"/>
            <a:ext cx="122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525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AD48D-BBE9-37D6-4046-1F188226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4B3DD-1771-215B-DF72-43230F64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40D7236-371C-AD61-0C88-D734DCC3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38" y="1498309"/>
            <a:ext cx="3856110" cy="226747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6EDEC8E-AF4E-596F-0A5B-4BFE32911637}"/>
              </a:ext>
            </a:extLst>
          </p:cNvPr>
          <p:cNvSpPr txBox="1"/>
          <p:nvPr/>
        </p:nvSpPr>
        <p:spPr>
          <a:xfrm>
            <a:off x="793752" y="3534152"/>
            <a:ext cx="5643796" cy="46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题目</a:t>
            </a:r>
            <a:r>
              <a:rPr lang="en-US" altLang="zh-CN" dirty="0"/>
              <a:t>-</a:t>
            </a:r>
            <a:r>
              <a:rPr lang="zh-CN" altLang="en-US" dirty="0"/>
              <a:t>知识点匹配</a:t>
            </a:r>
            <a:endParaRPr lang="en-US" altLang="zh-CN" dirty="0"/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5DBCC23C-0B03-7FAD-78BD-17F6C477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87197"/>
              </p:ext>
            </p:extLst>
          </p:nvPr>
        </p:nvGraphicFramePr>
        <p:xfrm>
          <a:off x="869951" y="1873768"/>
          <a:ext cx="5643796" cy="1226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281">
                  <a:extLst>
                    <a:ext uri="{9D8B030D-6E8A-4147-A177-3AD203B41FA5}">
                      <a16:colId xmlns:a16="http://schemas.microsoft.com/office/drawing/2014/main" val="2637117330"/>
                    </a:ext>
                  </a:extLst>
                </a:gridCol>
                <a:gridCol w="812232">
                  <a:extLst>
                    <a:ext uri="{9D8B030D-6E8A-4147-A177-3AD203B41FA5}">
                      <a16:colId xmlns:a16="http://schemas.microsoft.com/office/drawing/2014/main" val="3055661277"/>
                    </a:ext>
                  </a:extLst>
                </a:gridCol>
                <a:gridCol w="1391761">
                  <a:extLst>
                    <a:ext uri="{9D8B030D-6E8A-4147-A177-3AD203B41FA5}">
                      <a16:colId xmlns:a16="http://schemas.microsoft.com/office/drawing/2014/main" val="507566239"/>
                    </a:ext>
                  </a:extLst>
                </a:gridCol>
                <a:gridCol w="1391761">
                  <a:extLst>
                    <a:ext uri="{9D8B030D-6E8A-4147-A177-3AD203B41FA5}">
                      <a16:colId xmlns:a16="http://schemas.microsoft.com/office/drawing/2014/main" val="1761786381"/>
                    </a:ext>
                  </a:extLst>
                </a:gridCol>
                <a:gridCol w="1391761">
                  <a:extLst>
                    <a:ext uri="{9D8B030D-6E8A-4147-A177-3AD203B41FA5}">
                      <a16:colId xmlns:a16="http://schemas.microsoft.com/office/drawing/2014/main" val="598486683"/>
                    </a:ext>
                  </a:extLst>
                </a:gridCol>
              </a:tblGrid>
              <a:tr h="40867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初中数学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2735"/>
                  </a:ext>
                </a:extLst>
              </a:tr>
              <a:tr h="4086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62970"/>
                  </a:ext>
                </a:extLst>
              </a:tr>
              <a:tr h="4086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479835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DF3DD403-BCB5-140F-E144-11196FD3E402}"/>
              </a:ext>
            </a:extLst>
          </p:cNvPr>
          <p:cNvSpPr txBox="1"/>
          <p:nvPr/>
        </p:nvSpPr>
        <p:spPr>
          <a:xfrm>
            <a:off x="793752" y="1265238"/>
            <a:ext cx="5643796" cy="46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层次化分类</a:t>
            </a:r>
            <a:endParaRPr lang="en-US" altLang="zh-CN" dirty="0"/>
          </a:p>
        </p:txBody>
      </p:sp>
      <p:graphicFrame>
        <p:nvGraphicFramePr>
          <p:cNvPr id="46" name="表格 44">
            <a:extLst>
              <a:ext uri="{FF2B5EF4-FFF2-40B4-BE49-F238E27FC236}">
                <a16:creationId xmlns:a16="http://schemas.microsoft.com/office/drawing/2014/main" id="{DFA448D3-44AF-72C4-C235-2927BA2E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26238"/>
              </p:ext>
            </p:extLst>
          </p:nvPr>
        </p:nvGraphicFramePr>
        <p:xfrm>
          <a:off x="869951" y="4152005"/>
          <a:ext cx="7136520" cy="1226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936">
                  <a:extLst>
                    <a:ext uri="{9D8B030D-6E8A-4147-A177-3AD203B41FA5}">
                      <a16:colId xmlns:a16="http://schemas.microsoft.com/office/drawing/2014/main" val="2637117330"/>
                    </a:ext>
                  </a:extLst>
                </a:gridCol>
                <a:gridCol w="1654342">
                  <a:extLst>
                    <a:ext uri="{9D8B030D-6E8A-4147-A177-3AD203B41FA5}">
                      <a16:colId xmlns:a16="http://schemas.microsoft.com/office/drawing/2014/main" val="3055661277"/>
                    </a:ext>
                  </a:extLst>
                </a:gridCol>
                <a:gridCol w="1454414">
                  <a:extLst>
                    <a:ext uri="{9D8B030D-6E8A-4147-A177-3AD203B41FA5}">
                      <a16:colId xmlns:a16="http://schemas.microsoft.com/office/drawing/2014/main" val="507566239"/>
                    </a:ext>
                  </a:extLst>
                </a:gridCol>
                <a:gridCol w="1454414">
                  <a:extLst>
                    <a:ext uri="{9D8B030D-6E8A-4147-A177-3AD203B41FA5}">
                      <a16:colId xmlns:a16="http://schemas.microsoft.com/office/drawing/2014/main" val="1761786381"/>
                    </a:ext>
                  </a:extLst>
                </a:gridCol>
                <a:gridCol w="1454414">
                  <a:extLst>
                    <a:ext uri="{9D8B030D-6E8A-4147-A177-3AD203B41FA5}">
                      <a16:colId xmlns:a16="http://schemas.microsoft.com/office/drawing/2014/main" val="598486683"/>
                    </a:ext>
                  </a:extLst>
                </a:gridCol>
              </a:tblGrid>
              <a:tr h="40867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初中数学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2735"/>
                  </a:ext>
                </a:extLst>
              </a:tr>
              <a:tr h="4086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62970"/>
                  </a:ext>
                </a:extLst>
              </a:tr>
              <a:tr h="40867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先分类后匹配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4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CE60-1B68-E613-F423-4A536253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978C9-7B4C-86BB-68CB-01DD6E3A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错误分析</a:t>
            </a:r>
            <a:endParaRPr lang="en-US" altLang="zh-CN" dirty="0"/>
          </a:p>
          <a:p>
            <a:r>
              <a:rPr lang="zh-CN" altLang="en-US" dirty="0"/>
              <a:t>多学科</a:t>
            </a:r>
            <a:endParaRPr lang="en-US" altLang="zh-CN" dirty="0"/>
          </a:p>
          <a:p>
            <a:r>
              <a:rPr lang="zh-CN" altLang="en-US" dirty="0"/>
              <a:t>层次化分类 </a:t>
            </a:r>
            <a:r>
              <a:rPr lang="en-US" altLang="zh-CN" dirty="0"/>
              <a:t>-&gt; </a:t>
            </a:r>
            <a:r>
              <a:rPr lang="zh-CN" altLang="en-US" dirty="0"/>
              <a:t>语义匹配的分界层次</a:t>
            </a:r>
            <a:endParaRPr lang="en-US" altLang="zh-CN" dirty="0"/>
          </a:p>
          <a:p>
            <a:r>
              <a:rPr lang="zh-CN" altLang="en-US" dirty="0"/>
              <a:t>语义匹配训练阶段的负样本构造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EDF0A-29E1-82D5-BD68-E0D3011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236D1B7F-3E4A-4A4B-B693-206572608DA5}" type="slidenum">
              <a:rPr lang="de-DE" smtClean="0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2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3D82A8C5-097F-4318-9F9A-406D4F2F9A43}" type="slidenum">
              <a:rPr lang="de-DE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512" y="4921883"/>
            <a:ext cx="5025222" cy="41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12">
              <a:lnSpc>
                <a:spcPct val="150000"/>
              </a:lnSpc>
            </a:pPr>
            <a:r>
              <a:rPr lang="en-US" altLang="zh-CN" sz="1399" b="1" dirty="0">
                <a:solidFill>
                  <a:srgbClr val="3366FF"/>
                </a:solidFill>
                <a:latin typeface="华文细黑"/>
              </a:rPr>
              <a:t>        </a:t>
            </a:r>
            <a:endParaRPr lang="zh-CN" altLang="en-US" sz="1799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0B60F2-ED7B-6145-BF58-830D4869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734" y="2702860"/>
            <a:ext cx="1216354" cy="72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>
            <a:lvl1pPr algn="l" defTabSz="801367" rtl="0" fontAlgn="base">
              <a:spcBef>
                <a:spcPct val="0"/>
              </a:spcBef>
              <a:spcAft>
                <a:spcPct val="0"/>
              </a:spcAft>
              <a:defRPr sz="3199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017"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034"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051"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068" algn="l" defTabSz="801367" rtl="0" fontAlgn="base">
              <a:spcBef>
                <a:spcPct val="0"/>
              </a:spcBef>
              <a:spcAft>
                <a:spcPct val="0"/>
              </a:spcAft>
              <a:defRPr sz="3399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sz="4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61896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7C523-CD91-43BE-992F-DD367579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Page </a:t>
            </a:r>
            <a:fld id="{A1BA5620-6594-45A2-9432-61507ABA5C1D}" type="slidenum">
              <a:rPr lang="de-DE" smtClean="0">
                <a:solidFill>
                  <a:srgbClr val="000000"/>
                </a:solidFill>
              </a:rPr>
              <a:pPr/>
              <a:t>8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19E478-5717-4D43-802E-EC5C79BEDBD7}"/>
              </a:ext>
            </a:extLst>
          </p:cNvPr>
          <p:cNvSpPr/>
          <p:nvPr/>
        </p:nvSpPr>
        <p:spPr bwMode="auto">
          <a:xfrm>
            <a:off x="3679141" y="2522047"/>
            <a:ext cx="1401562" cy="295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Knowledge Resp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536D2-EB72-41B3-BDA1-BEF0B78DFD71}"/>
              </a:ext>
            </a:extLst>
          </p:cNvPr>
          <p:cNvSpPr/>
          <p:nvPr/>
        </p:nvSpPr>
        <p:spPr bwMode="auto">
          <a:xfrm>
            <a:off x="3675682" y="1778110"/>
            <a:ext cx="1405021" cy="295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Question Resp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B7232A-BF41-4ECD-94D1-085B3B240F00}"/>
              </a:ext>
            </a:extLst>
          </p:cNvPr>
          <p:cNvSpPr/>
          <p:nvPr/>
        </p:nvSpPr>
        <p:spPr bwMode="auto">
          <a:xfrm>
            <a:off x="6185088" y="1991054"/>
            <a:ext cx="1401562" cy="572416"/>
          </a:xfrm>
          <a:prstGeom prst="rect">
            <a:avLst/>
          </a:prstGeom>
          <a:noFill/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FrutigerNext LT Regular" pitchFamily="34" charset="0"/>
                <a:ea typeface="MS PGothic" pitchFamily="34" charset="-128"/>
              </a:rPr>
              <a:t>Match</a:t>
            </a:r>
          </a:p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FrutigerNext LT Regular" pitchFamily="34" charset="0"/>
                <a:ea typeface="MS PGothic" pitchFamily="34" charset="-128"/>
              </a:rPr>
              <a:t>Model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AC09E5-E00C-4CD3-A9F5-E9A69F688950}"/>
              </a:ext>
            </a:extLst>
          </p:cNvPr>
          <p:cNvSpPr/>
          <p:nvPr/>
        </p:nvSpPr>
        <p:spPr bwMode="auto">
          <a:xfrm>
            <a:off x="7917611" y="2130659"/>
            <a:ext cx="717584" cy="29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Node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16C9B97-11FF-4B13-B99C-A4B6AE3502A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5080703" y="1925819"/>
            <a:ext cx="1104385" cy="35144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1B6AD38-CC56-4E0E-B522-3571520264E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 flipV="1">
            <a:off x="5080703" y="2277262"/>
            <a:ext cx="1104385" cy="3924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1A45B4-8706-4E18-B40E-8DEE82901A37}"/>
              </a:ext>
            </a:extLst>
          </p:cNvPr>
          <p:cNvCxnSpPr>
            <a:cxnSpLocks/>
          </p:cNvCxnSpPr>
          <p:nvPr/>
        </p:nvCxnSpPr>
        <p:spPr bwMode="auto">
          <a:xfrm>
            <a:off x="7372528" y="2275232"/>
            <a:ext cx="526181" cy="40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5A684C7-2AF8-40B5-88E8-C9544A73A3FA}"/>
              </a:ext>
            </a:extLst>
          </p:cNvPr>
          <p:cNvSpPr/>
          <p:nvPr/>
        </p:nvSpPr>
        <p:spPr bwMode="auto">
          <a:xfrm>
            <a:off x="5859485" y="872879"/>
            <a:ext cx="852408" cy="2954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Question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22BBB8-6EE4-4285-9A85-BC1C85F8CBD6}"/>
              </a:ext>
            </a:extLst>
          </p:cNvPr>
          <p:cNvSpPr/>
          <p:nvPr/>
        </p:nvSpPr>
        <p:spPr bwMode="auto">
          <a:xfrm>
            <a:off x="3786710" y="734380"/>
            <a:ext cx="1182966" cy="572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FrutigerNext LT Regular" pitchFamily="34" charset="0"/>
                <a:ea typeface="MS PGothic" pitchFamily="34" charset="-128"/>
              </a:rPr>
              <a:t>Education</a:t>
            </a:r>
          </a:p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FrutigerNext LT Regular" pitchFamily="34" charset="0"/>
                <a:ea typeface="MS PGothic" pitchFamily="34" charset="-128"/>
              </a:rPr>
              <a:t>PLM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277C10-269F-47D0-A0ED-76DDC4579696}"/>
              </a:ext>
            </a:extLst>
          </p:cNvPr>
          <p:cNvSpPr txBox="1"/>
          <p:nvPr/>
        </p:nvSpPr>
        <p:spPr>
          <a:xfrm>
            <a:off x="6920082" y="4577478"/>
            <a:ext cx="10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Knowledge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7D7FD2-DA15-4F15-A38E-5D9DF3885C1C}"/>
              </a:ext>
            </a:extLst>
          </p:cNvPr>
          <p:cNvSpPr txBox="1"/>
          <p:nvPr/>
        </p:nvSpPr>
        <p:spPr>
          <a:xfrm>
            <a:off x="6770100" y="3967986"/>
            <a:ext cx="13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Parent</a:t>
            </a:r>
          </a:p>
          <a:p>
            <a:pPr algn="ctr"/>
            <a:r>
              <a:rPr lang="en-US" altLang="zh-CN" sz="1200" dirty="0"/>
              <a:t>knowledge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EB2CA8-2FB3-4FD0-9F89-9E250B08121A}"/>
              </a:ext>
            </a:extLst>
          </p:cNvPr>
          <p:cNvSpPr txBox="1"/>
          <p:nvPr/>
        </p:nvSpPr>
        <p:spPr>
          <a:xfrm>
            <a:off x="7699498" y="5120199"/>
            <a:ext cx="97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Description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61FE46-C0D4-4D4F-AC6D-F40062C871E1}"/>
              </a:ext>
            </a:extLst>
          </p:cNvPr>
          <p:cNvSpPr txBox="1"/>
          <p:nvPr/>
        </p:nvSpPr>
        <p:spPr>
          <a:xfrm>
            <a:off x="6195049" y="5090563"/>
            <a:ext cx="8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Question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8E36A3-5A07-4285-92B1-101CC26E205D}"/>
              </a:ext>
            </a:extLst>
          </p:cNvPr>
          <p:cNvSpPr txBox="1"/>
          <p:nvPr/>
        </p:nvSpPr>
        <p:spPr>
          <a:xfrm>
            <a:off x="7004062" y="5157446"/>
            <a:ext cx="91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Child </a:t>
            </a:r>
          </a:p>
          <a:p>
            <a:pPr algn="ctr"/>
            <a:r>
              <a:rPr lang="en-US" altLang="zh-CN" sz="1200" dirty="0"/>
              <a:t>Knowledge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6ADCC0-780A-4AEB-85F4-8B1FD692716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7463984" y="4429651"/>
            <a:ext cx="0" cy="1478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7D5D63-6FE2-4BC2-A93B-AF87514720A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680914" y="4854477"/>
            <a:ext cx="783070" cy="2657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3DC20C-5249-4274-974B-E8A93FE0CB34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7463983" y="4854477"/>
            <a:ext cx="1" cy="3029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82ED51-D0DE-4BE3-921B-8D12A9BA1D7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463984" y="4854477"/>
            <a:ext cx="724374" cy="2657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A56D40-132B-4FFD-A5BE-70044ABA1CB8}"/>
              </a:ext>
            </a:extLst>
          </p:cNvPr>
          <p:cNvSpPr txBox="1"/>
          <p:nvPr/>
        </p:nvSpPr>
        <p:spPr>
          <a:xfrm>
            <a:off x="6903355" y="3314414"/>
            <a:ext cx="1121253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Encoder</a:t>
            </a:r>
            <a:endParaRPr lang="zh-CN" altLang="en-US" sz="16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7951FF-F610-425E-8E4D-33091C541F4C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 bwMode="auto">
          <a:xfrm flipH="1">
            <a:off x="4969676" y="1020588"/>
            <a:ext cx="88980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7B66E1-5677-42BD-AE0D-5AABB068AC52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4378193" y="1520971"/>
            <a:ext cx="1729" cy="2571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2BF576A-944D-4D18-AE4D-CC599AFDA576}"/>
              </a:ext>
            </a:extLst>
          </p:cNvPr>
          <p:cNvCxnSpPr>
            <a:stCxn id="16" idx="0"/>
            <a:endCxn id="24" idx="2"/>
          </p:cNvCxnSpPr>
          <p:nvPr/>
        </p:nvCxnSpPr>
        <p:spPr bwMode="auto">
          <a:xfrm flipH="1" flipV="1">
            <a:off x="7463982" y="3652968"/>
            <a:ext cx="2" cy="31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149F12C-7BB9-44A2-9B0A-85C7312CF96D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rot="10800000">
            <a:off x="4379923" y="2817465"/>
            <a:ext cx="1794691" cy="63755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C3C51AD-7E2D-414F-A693-F4DC4565310F}"/>
              </a:ext>
            </a:extLst>
          </p:cNvPr>
          <p:cNvSpPr/>
          <p:nvPr/>
        </p:nvSpPr>
        <p:spPr bwMode="auto">
          <a:xfrm>
            <a:off x="3776585" y="3948891"/>
            <a:ext cx="1182966" cy="572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FrutigerNext LT Regular" pitchFamily="34" charset="0"/>
                <a:ea typeface="MS PGothic" pitchFamily="34" charset="-128"/>
              </a:rPr>
              <a:t>Education</a:t>
            </a:r>
          </a:p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FrutigerNext LT Regular" pitchFamily="34" charset="0"/>
                <a:ea typeface="MS PGothic" pitchFamily="34" charset="-128"/>
              </a:rPr>
              <a:t>PLM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963313B-D2FD-428E-8072-B9E02C85577A}"/>
              </a:ext>
            </a:extLst>
          </p:cNvPr>
          <p:cNvSpPr/>
          <p:nvPr/>
        </p:nvSpPr>
        <p:spPr bwMode="auto">
          <a:xfrm>
            <a:off x="3254266" y="4872809"/>
            <a:ext cx="1311620" cy="7263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effectLst/>
              </a:rPr>
              <a:t>Question</a:t>
            </a:r>
          </a:p>
          <a:p>
            <a:pPr algn="ctr" defTabSz="801688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(Borrow from parent/sibling)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DC4D536-F673-4F01-B7E2-CC78369F056E}"/>
              </a:ext>
            </a:extLst>
          </p:cNvPr>
          <p:cNvSpPr txBox="1"/>
          <p:nvPr/>
        </p:nvSpPr>
        <p:spPr>
          <a:xfrm>
            <a:off x="4302822" y="4854512"/>
            <a:ext cx="108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Knowledge</a:t>
            </a:r>
            <a:endParaRPr lang="zh-CN" altLang="en-US" sz="14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D96EBC-1888-4276-B309-A8284F4568AF}"/>
              </a:ext>
            </a:extLst>
          </p:cNvPr>
          <p:cNvCxnSpPr/>
          <p:nvPr/>
        </p:nvCxnSpPr>
        <p:spPr bwMode="auto">
          <a:xfrm flipV="1">
            <a:off x="3941793" y="4564853"/>
            <a:ext cx="0" cy="3308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5F7FD7-8780-4C63-8147-A7617A294BF3}"/>
              </a:ext>
            </a:extLst>
          </p:cNvPr>
          <p:cNvCxnSpPr/>
          <p:nvPr/>
        </p:nvCxnSpPr>
        <p:spPr bwMode="auto">
          <a:xfrm flipV="1">
            <a:off x="4768750" y="4572348"/>
            <a:ext cx="0" cy="3308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3FA70B-7093-49CC-875D-57ACC4F78585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4368070" y="2817464"/>
            <a:ext cx="11852" cy="982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FB2804E-3DD9-46FC-8AC1-9E64F938A77C}"/>
              </a:ext>
            </a:extLst>
          </p:cNvPr>
          <p:cNvSpPr/>
          <p:nvPr/>
        </p:nvSpPr>
        <p:spPr bwMode="auto">
          <a:xfrm>
            <a:off x="3014112" y="3808726"/>
            <a:ext cx="2464201" cy="18611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205B75-DEAF-4BF6-BDEB-A199F164748C}"/>
              </a:ext>
            </a:extLst>
          </p:cNvPr>
          <p:cNvSpPr/>
          <p:nvPr/>
        </p:nvSpPr>
        <p:spPr bwMode="auto">
          <a:xfrm>
            <a:off x="6185088" y="3157157"/>
            <a:ext cx="2490911" cy="25019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59ADA0F-CE5F-43BB-BE40-AEFD78C52A30}"/>
              </a:ext>
            </a:extLst>
          </p:cNvPr>
          <p:cNvSpPr txBox="1"/>
          <p:nvPr/>
        </p:nvSpPr>
        <p:spPr>
          <a:xfrm>
            <a:off x="3412961" y="616834"/>
            <a:ext cx="41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AF23FDF-EA7F-4467-9435-27F46EC22E2D}"/>
              </a:ext>
            </a:extLst>
          </p:cNvPr>
          <p:cNvSpPr/>
          <p:nvPr/>
        </p:nvSpPr>
        <p:spPr bwMode="auto">
          <a:xfrm>
            <a:off x="3412962" y="603474"/>
            <a:ext cx="3868604" cy="841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3473D0C-13E5-411A-B2DA-584409358500}"/>
              </a:ext>
            </a:extLst>
          </p:cNvPr>
          <p:cNvSpPr txBox="1"/>
          <p:nvPr/>
        </p:nvSpPr>
        <p:spPr>
          <a:xfrm>
            <a:off x="3034275" y="3842304"/>
            <a:ext cx="41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AA937E-B440-4CE6-97DE-C4038FF8C913}"/>
              </a:ext>
            </a:extLst>
          </p:cNvPr>
          <p:cNvSpPr txBox="1"/>
          <p:nvPr/>
        </p:nvSpPr>
        <p:spPr>
          <a:xfrm>
            <a:off x="6197561" y="3178579"/>
            <a:ext cx="467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E73F922-3D02-4E7F-A678-9CD5046AF56F}"/>
              </a:ext>
            </a:extLst>
          </p:cNvPr>
          <p:cNvSpPr txBox="1"/>
          <p:nvPr/>
        </p:nvSpPr>
        <p:spPr>
          <a:xfrm>
            <a:off x="6156225" y="2007437"/>
            <a:ext cx="1206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BA6483E-96F3-4A49-ABE2-6B319979AA21}"/>
              </a:ext>
            </a:extLst>
          </p:cNvPr>
          <p:cNvSpPr/>
          <p:nvPr/>
        </p:nvSpPr>
        <p:spPr bwMode="auto">
          <a:xfrm>
            <a:off x="6195049" y="1828323"/>
            <a:ext cx="2490911" cy="8414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1664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331</Words>
  <Application>Microsoft Office PowerPoint</Application>
  <PresentationFormat>宽屏</PresentationFormat>
  <Paragraphs>117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FrutigerNext LT Bold</vt:lpstr>
      <vt:lpstr>FrutigerNext LT Light</vt:lpstr>
      <vt:lpstr>FrutigerNext LT Medium</vt:lpstr>
      <vt:lpstr>FrutigerNext LT Regular</vt:lpstr>
      <vt:lpstr>等线</vt:lpstr>
      <vt:lpstr>黑体</vt:lpstr>
      <vt:lpstr>华文细黑</vt:lpstr>
      <vt:lpstr>微软雅黑</vt:lpstr>
      <vt:lpstr>Arial</vt:lpstr>
      <vt:lpstr>Calibri</vt:lpstr>
      <vt:lpstr>Wingdings</vt:lpstr>
      <vt:lpstr>default</vt:lpstr>
      <vt:lpstr>1_default</vt:lpstr>
      <vt:lpstr>2_default</vt:lpstr>
      <vt:lpstr>PowerPoint 演示文稿</vt:lpstr>
      <vt:lpstr>回顾：任务理解</vt:lpstr>
      <vt:lpstr>进展概览</vt:lpstr>
      <vt:lpstr>回顾：拟解决方案</vt:lpstr>
      <vt:lpstr>实验</vt:lpstr>
      <vt:lpstr>后续实验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zhongjian (C)</dc:creator>
  <cp:lastModifiedBy>岳 之昂</cp:lastModifiedBy>
  <cp:revision>308</cp:revision>
  <dcterms:created xsi:type="dcterms:W3CDTF">2022-01-17T08:32:52Z</dcterms:created>
  <dcterms:modified xsi:type="dcterms:W3CDTF">2022-05-13T03:48:37Z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(2)btJPuhQyQOn2Rq4HQOe5i0nvmN1SX8mEEjDTb/D+iloknGJKox8uHksztWiGouaMaQeMgYMc
z5hpA2o4JL3iC/LVwyKQKkCiKa05Xbh/ItIJPsUvvWJpNGuG4jBkBasFRgxoRu9vFPfEd2h8
94N3xEqA5RAkvdr8oMXzGtzTmyaALDTVuoJIytL9nWfBi8aOWcyBKEKpkPr5tBZEdayMd759
3mG84pI5fsFNtiFQM4</vt:lpwstr>
  </property>
  <property fmtid="{D5CDD505-2E9C-101B-9397-08002B2CF9AE}" pid="3" name="_2015_ms_pID_7253431">
    <vt:lpwstr>syirV8AYGwWpyIbPW0shJjrvq4X8fTumGFk4XINUVpxHboNritYwXJ
rQv/10uh9BJ/84yiXPR5r/97jBmBS9JYYrKyTPlQeGyGZOEj0uSZNOCV5gLCnPmXLj4UOfGT
12gR9PyI9HXEJGDw9Z8/qrA4xsUKMmcejNKJrSEsI8FWj8Pef7NKo/MfGYC90X6QI1C/HoGG
ISkAqMHKSXQyAyB9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1642376412</vt:lpwstr>
  </property>
</Properties>
</file>