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97" r:id="rId2"/>
    <p:sldId id="256" r:id="rId3"/>
    <p:sldId id="279" r:id="rId4"/>
    <p:sldId id="278" r:id="rId5"/>
    <p:sldId id="288" r:id="rId6"/>
    <p:sldId id="300" r:id="rId7"/>
    <p:sldId id="301" r:id="rId8"/>
    <p:sldId id="299" r:id="rId9"/>
    <p:sldId id="296" r:id="rId10"/>
    <p:sldId id="274" r:id="rId11"/>
    <p:sldId id="294" r:id="rId12"/>
    <p:sldId id="293" r:id="rId13"/>
    <p:sldId id="295" r:id="rId14"/>
    <p:sldId id="282" r:id="rId15"/>
    <p:sldId id="258" r:id="rId16"/>
    <p:sldId id="298" r:id="rId17"/>
    <p:sldId id="292" r:id="rId18"/>
    <p:sldId id="286" r:id="rId19"/>
    <p:sldId id="285" r:id="rId20"/>
    <p:sldId id="277" r:id="rId21"/>
    <p:sldId id="272" r:id="rId22"/>
    <p:sldId id="271" r:id="rId23"/>
    <p:sldId id="264" r:id="rId24"/>
    <p:sldId id="287" r:id="rId25"/>
    <p:sldId id="302" r:id="rId26"/>
    <p:sldId id="262" r:id="rId27"/>
    <p:sldId id="303" r:id="rId28"/>
    <p:sldId id="289" r:id="rId29"/>
    <p:sldId id="276" r:id="rId30"/>
    <p:sldId id="270" r:id="rId31"/>
  </p:sldIdLst>
  <p:sldSz cx="12192000" cy="6858000"/>
  <p:notesSz cx="6858000" cy="549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B9D75-2012-8945-83AF-FB38A1C72219}" v="486" dt="2019-10-15T07:44:55.937"/>
    <p1510:client id="{34351F4E-CAF4-8F8A-4EBC-20A4011EC5E8}" v="1099" dt="2019-10-15T07:53:05.498"/>
    <p1510:client id="{37552580-A66F-FC7D-4D16-8A2C0CF434B3}" v="106" dt="2019-10-14T10:55:52.541"/>
    <p1510:client id="{3B4AC563-C200-4727-BF0F-F467BAB2B74C}" v="43" dt="2019-10-14T13:26:04.060"/>
    <p1510:client id="{3FF34EA7-3452-A6FA-6481-5392D84F5D91}" v="264" dt="2019-10-15T02:56:15.548"/>
    <p1510:client id="{46E29A24-D51A-5915-5388-CA60894F4667}" v="7" dt="2019-10-14T11:40:30.509"/>
    <p1510:client id="{537D7ED8-3108-DD0E-7D32-802959E8A133}" v="659" dt="2019-10-14T18:39:19.486"/>
    <p1510:client id="{6EA09F11-CDB0-7407-70A8-357D5BEBF397}" v="267" dt="2019-10-15T09:02:14.203"/>
    <p1510:client id="{6EB7B53C-5D12-42BF-B6A3-8BDACF8B6000}" v="41" dt="2019-10-15T10:45:58.236"/>
    <p1510:client id="{6F35BFC2-8B79-02E7-CA70-648418030726}" v="17" dt="2019-10-15T08:35:51.538"/>
    <p1510:client id="{7570AD79-A31E-D5B0-6FB8-540B8B783B28}" v="161" dt="2019-10-14T13:39:15.522"/>
    <p1510:client id="{881C5571-185F-91E1-BF85-2AC7AD72A527}" v="98" dt="2019-10-15T07:43:33.507"/>
    <p1510:client id="{980A42A1-59D9-D9CB-F607-2EE072460CA5}" v="624" dt="2019-10-14T16:26:52.155"/>
    <p1510:client id="{AA964096-9A63-4D37-853E-675FE5DFD194}" v="130" dt="2019-10-14T15:40:10.571"/>
    <p1510:client id="{B41E5A4B-0BA3-6245-E3F2-3672E03ABF9A}" v="206" dt="2019-10-15T02:31:52.314"/>
    <p1510:client id="{C293DFB4-014D-5FDD-16A3-A809871AB42E}" v="437" dt="2019-10-15T09:41:06.524"/>
    <p1510:client id="{C34D5C05-0AB2-D308-0E90-79BAA157910B}" v="736" dt="2019-10-14T12:07:50.495"/>
    <p1510:client id="{C7AA9D2F-C73A-4FD8-BFA0-B6056361057C}" v="1139" dt="2019-10-14T16:04:34.409"/>
    <p1510:client id="{D17BE779-2303-6047-9AE8-85AADA171A8B}" v="56" vWet="59" dt="2019-10-15T09:32:37.158"/>
    <p1510:client id="{D78BE455-8BE5-C8DA-D1C6-4733A9789444}" v="548" dt="2019-10-14T14:14:16.192"/>
    <p1510:client id="{E1B7A711-574D-69C1-5A6E-B60DF54EC9E5}" v="1421" dt="2019-10-15T10:07:31.849"/>
    <p1510:client id="{F2461AC1-34A1-4032-BDA2-94C4F272C77C}" v="1" dt="2019-10-15T09:00:12.902"/>
    <p1510:client id="{F925313E-AA44-107F-4ADB-3140C1565965}" v="1" dt="2020-03-14T11:56:26.695"/>
    <p1510:client id="{FB1B38AD-8794-260A-EA10-0A1A3C2403B8}" v="409" dt="2019-10-15T01:57:28.049"/>
    <p1510:client id="{FDCED437-F731-0D0E-5278-6417F98CF2C3}" v="772" dt="2019-10-15T09:04:06.027"/>
    <p1510:client id="{FDCF5ED5-46A7-DB1A-CAC5-67AE75093A57}" v="341" dt="2019-10-15T03:59:31.9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E:\yr4term1\STAT4011\&#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yr4term1\STAT4011\&#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zh-CN" sz="2000"/>
              <a:t>Training dataset</a:t>
            </a:r>
            <a:endParaRPr lang="zh-CN" alt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5">
                  <a:shade val="65000"/>
                </a:schemeClr>
              </a:solidFill>
              <a:ln w="19050">
                <a:solidFill>
                  <a:schemeClr val="lt1"/>
                </a:solidFill>
              </a:ln>
              <a:effectLst/>
            </c:spPr>
            <c:extLst>
              <c:ext xmlns:c16="http://schemas.microsoft.com/office/drawing/2014/chart" uri="{C3380CC4-5D6E-409C-BE32-E72D297353CC}">
                <c16:uniqueId val="{00000001-997E-4547-85E0-700C6C5CA062}"/>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997E-4547-85E0-700C6C5CA062}"/>
              </c:ext>
            </c:extLst>
          </c:dPt>
          <c:dPt>
            <c:idx val="2"/>
            <c:bubble3D val="0"/>
            <c:spPr>
              <a:solidFill>
                <a:schemeClr val="accent5">
                  <a:tint val="65000"/>
                </a:schemeClr>
              </a:solidFill>
              <a:ln w="19050">
                <a:solidFill>
                  <a:schemeClr val="lt1"/>
                </a:solidFill>
              </a:ln>
              <a:effectLst/>
            </c:spPr>
            <c:extLst>
              <c:ext xmlns:c16="http://schemas.microsoft.com/office/drawing/2014/chart" uri="{C3380CC4-5D6E-409C-BE32-E72D297353CC}">
                <c16:uniqueId val="{00000005-997E-4547-85E0-700C6C5CA062}"/>
              </c:ext>
            </c:extLst>
          </c:dPt>
          <c:dLbls>
            <c:dLbl>
              <c:idx val="0"/>
              <c:layout>
                <c:manualLayout>
                  <c:x val="-4.805129046369204E-2"/>
                  <c:y val="-4.967556138815981E-3"/>
                </c:manualLayout>
              </c:layout>
              <c:tx>
                <c:rich>
                  <a:bodyPr/>
                  <a:lstStyle/>
                  <a:p>
                    <a:fld id="{CDC23059-C4DB-4039-B4E9-B6526A36C051}" type="VALUE">
                      <a:rPr lang="en-US" altLang="zh-CN" b="1"/>
                      <a:pPr/>
                      <a:t>[值]</a:t>
                    </a:fld>
                    <a:endParaRPr lang="zh-CN" alt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97E-4547-85E0-700C6C5CA062}"/>
                </c:ext>
              </c:extLst>
            </c:dLbl>
            <c:dLbl>
              <c:idx val="1"/>
              <c:layout>
                <c:manualLayout>
                  <c:x val="4.9401027996500438E-2"/>
                  <c:y val="3.5396617089530477E-3"/>
                </c:manualLayout>
              </c:layout>
              <c:tx>
                <c:rich>
                  <a:bodyPr/>
                  <a:lstStyle/>
                  <a:p>
                    <a:fld id="{09907204-6DBA-4B0D-93F5-047119E47910}" type="VALUE">
                      <a:rPr lang="en-US" altLang="zh-CN" b="1"/>
                      <a:pPr/>
                      <a:t>[值]</a:t>
                    </a:fld>
                    <a:endParaRPr lang="zh-CN" alt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97E-4547-85E0-700C6C5CA062}"/>
                </c:ext>
              </c:extLst>
            </c:dLbl>
            <c:dLbl>
              <c:idx val="2"/>
              <c:tx>
                <c:rich>
                  <a:bodyPr/>
                  <a:lstStyle/>
                  <a:p>
                    <a:fld id="{457ACE1C-9423-4F3F-8A48-746955302601}" type="VALUE">
                      <a:rPr lang="en-US" altLang="zh-CN" b="1"/>
                      <a:pPr/>
                      <a:t>[值]</a:t>
                    </a:fld>
                    <a:endParaRPr lang="zh-CN" alt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97E-4547-85E0-700C6C5CA062}"/>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Mixed UID</c:v>
                </c:pt>
                <c:pt idx="1">
                  <c:v>Fraud UID</c:v>
                </c:pt>
                <c:pt idx="2">
                  <c:v>Non-Fraud UID</c:v>
                </c:pt>
              </c:strCache>
            </c:strRef>
          </c:cat>
          <c:val>
            <c:numRef>
              <c:f>Sheet1!$B$2:$B$4</c:f>
              <c:numCache>
                <c:formatCode>0.00%</c:formatCode>
                <c:ptCount val="3"/>
                <c:pt idx="0">
                  <c:v>6.0000000000000001E-3</c:v>
                </c:pt>
                <c:pt idx="1">
                  <c:v>2.4500000000000001E-2</c:v>
                </c:pt>
                <c:pt idx="2">
                  <c:v>0.96950000000000003</c:v>
                </c:pt>
              </c:numCache>
            </c:numRef>
          </c:val>
          <c:extLst>
            <c:ext xmlns:c16="http://schemas.microsoft.com/office/drawing/2014/chart" uri="{C3380CC4-5D6E-409C-BE32-E72D297353CC}">
              <c16:uniqueId val="{00000006-997E-4547-85E0-700C6C5CA06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zh-CN"/>
          </a:p>
        </c:txPr>
      </c:legendEntry>
      <c:legendEntry>
        <c:idx val="2"/>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zh-CN"/>
          </a:p>
        </c:txPr>
      </c:legendEntry>
      <c:layout>
        <c:manualLayout>
          <c:xMode val="edge"/>
          <c:yMode val="edge"/>
          <c:x val="0.26550643390067508"/>
          <c:y val="0.89166020162724269"/>
          <c:w val="0.4650823341902029"/>
          <c:h val="6.2785610410746068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altLang="zh-CN" sz="2400" b="1"/>
              <a:t>Cards</a:t>
            </a:r>
            <a:r>
              <a:rPr lang="en-US" altLang="zh-CN" sz="2400" b="1" baseline="0"/>
              <a:t> in Testing Dataset</a:t>
            </a:r>
            <a:endParaRPr lang="zh-CN" altLang="en-US" sz="2400" b="1"/>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134693017588704E-2"/>
          <c:y val="0.12302525694503874"/>
          <c:w val="0.91487463568054772"/>
          <c:h val="0.70842984013228905"/>
        </c:manualLayout>
      </c:layout>
      <c:barChart>
        <c:barDir val="bar"/>
        <c:grouping val="percentStacked"/>
        <c:varyColors val="0"/>
        <c:ser>
          <c:idx val="0"/>
          <c:order val="0"/>
          <c:tx>
            <c:strRef>
              <c:f>Sheet1!$A$26</c:f>
              <c:strCache>
                <c:ptCount val="1"/>
                <c:pt idx="0">
                  <c:v>Also in training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Sheet1!$B$26</c:f>
              <c:numCache>
                <c:formatCode>0.00%</c:formatCode>
                <c:ptCount val="1"/>
                <c:pt idx="0">
                  <c:v>0.124</c:v>
                </c:pt>
              </c:numCache>
            </c:numRef>
          </c:val>
          <c:extLst>
            <c:ext xmlns:c16="http://schemas.microsoft.com/office/drawing/2014/chart" uri="{C3380CC4-5D6E-409C-BE32-E72D297353CC}">
              <c16:uniqueId val="{00000000-AD4B-4979-8DFF-27122D2E4F5F}"/>
            </c:ext>
          </c:extLst>
        </c:ser>
        <c:ser>
          <c:idx val="1"/>
          <c:order val="1"/>
          <c:tx>
            <c:strRef>
              <c:f>Sheet1!$A$27</c:f>
              <c:strCache>
                <c:ptCount val="1"/>
                <c:pt idx="0">
                  <c:v>Only tesing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Sheet1!$B$27</c:f>
              <c:numCache>
                <c:formatCode>0.000%</c:formatCode>
                <c:ptCount val="1"/>
                <c:pt idx="0">
                  <c:v>0.876</c:v>
                </c:pt>
              </c:numCache>
            </c:numRef>
          </c:val>
          <c:extLst>
            <c:ext xmlns:c16="http://schemas.microsoft.com/office/drawing/2014/chart" uri="{C3380CC4-5D6E-409C-BE32-E72D297353CC}">
              <c16:uniqueId val="{00000001-AD4B-4979-8DFF-27122D2E4F5F}"/>
            </c:ext>
          </c:extLst>
        </c:ser>
        <c:dLbls>
          <c:dLblPos val="ctr"/>
          <c:showLegendKey val="0"/>
          <c:showVal val="1"/>
          <c:showCatName val="0"/>
          <c:showSerName val="0"/>
          <c:showPercent val="0"/>
          <c:showBubbleSize val="0"/>
        </c:dLbls>
        <c:gapWidth val="150"/>
        <c:overlap val="100"/>
        <c:axId val="544618160"/>
        <c:axId val="544616520"/>
      </c:barChart>
      <c:catAx>
        <c:axId val="5446181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4616520"/>
        <c:crosses val="autoZero"/>
        <c:auto val="1"/>
        <c:lblAlgn val="ctr"/>
        <c:lblOffset val="100"/>
        <c:noMultiLvlLbl val="0"/>
      </c:catAx>
      <c:valAx>
        <c:axId val="54461652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4618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BD6E9-EA92-4F1F-A807-A7F5DD81B392}" type="datetimeFigureOut">
              <a:rPr lang="en-US"/>
              <a:t>5/3/2020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7A27A-8B58-407A-8A46-0A4E11BD502B}" type="slidenum">
              <a:rPr lang="en-US"/>
              <a:t>‹#›</a:t>
            </a:fld>
            <a:endParaRPr lang="en-US"/>
          </a:p>
        </p:txBody>
      </p:sp>
    </p:spTree>
    <p:extLst>
      <p:ext uri="{BB962C8B-B14F-4D97-AF65-F5344CB8AC3E}">
        <p14:creationId xmlns:p14="http://schemas.microsoft.com/office/powerpoint/2010/main" val="289035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kaggle.com/nroman/eda-for-cis-fraud-detection#Transaction-DT"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kaggle.com/fchmiel/day-and-time-powerful-predictive-featur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kaggle.com/robikscube/ieee-fraud-detection-first-look-and-eda#Distribution-of-Target-in-Training-Se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kaggle.com/nroman/eda-for-cis-fraud-detection" TargetMode="External"/><Relationship Id="rId4" Type="http://schemas.openxmlformats.org/officeDocument/2006/relationships/hyperlink" Target="https://www.kaggle.com/c/ieee-fraud-detection/discussion/100778#latest-605444"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kaggle.com/akasyanama13/eda-what-s-behind-d-featur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kaggle.com/c/ieee-fraud-detection/discussion/100340#latest-579307"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kaggle.com/c/ieee-fraud-detection/discussion/108704#latest-628569" TargetMode="External"/><Relationship Id="rId5" Type="http://schemas.openxmlformats.org/officeDocument/2006/relationships/hyperlink" Target="https://www.kaggle.com/c/ieee-fraud-detection/discussion/102910#latest-595293" TargetMode="External"/><Relationship Id="rId4" Type="http://schemas.openxmlformats.org/officeDocument/2006/relationships/hyperlink" Target="https://www.kaggle.com/c/ieee-fraud-detection/discussion/107833#latest-629166"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kaggle.com/c/ieee-fraud-detection/discussion/100340#latest-579307"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kaggle.com/c/ieee-fraud-detection/discussion/108704#latest-628569" TargetMode="External"/><Relationship Id="rId5" Type="http://schemas.openxmlformats.org/officeDocument/2006/relationships/hyperlink" Target="https://www.kaggle.com/c/ieee-fraud-detection/discussion/102910#latest-595293" TargetMode="External"/><Relationship Id="rId4" Type="http://schemas.openxmlformats.org/officeDocument/2006/relationships/hyperlink" Target="https://www.kaggle.com/c/ieee-fraud-detection/discussion/107833#latest-629166"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ze.com/wp-content/uploads/2015/04/DataValidation04-04-2015.pdf"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Having spent a long time trying models and imputation for missing value. </a:t>
            </a:r>
          </a:p>
          <a:p>
            <a:r>
              <a:rPr lang="en-US">
                <a:cs typeface="Calibri"/>
              </a:rPr>
              <a:t>Then find LightGBM is a good model to use. Score boost to 0.928 for public (which is our baseline model)</a:t>
            </a:r>
          </a:p>
        </p:txBody>
      </p:sp>
      <p:sp>
        <p:nvSpPr>
          <p:cNvPr id="4" name="Slide Number Placeholder 3"/>
          <p:cNvSpPr>
            <a:spLocks noGrp="1"/>
          </p:cNvSpPr>
          <p:nvPr>
            <p:ph type="sldNum" sz="quarter" idx="5"/>
          </p:nvPr>
        </p:nvSpPr>
        <p:spPr/>
        <p:txBody>
          <a:bodyPr/>
          <a:lstStyle/>
          <a:p>
            <a:fld id="{14D7A27A-8B58-407A-8A46-0A4E11BD502B}" type="slidenum">
              <a:rPr lang="en-US"/>
              <a:t>4</a:t>
            </a:fld>
            <a:endParaRPr lang="en-US"/>
          </a:p>
        </p:txBody>
      </p:sp>
    </p:spTree>
    <p:extLst>
      <p:ext uri="{BB962C8B-B14F-4D97-AF65-F5344CB8AC3E}">
        <p14:creationId xmlns:p14="http://schemas.microsoft.com/office/powerpoint/2010/main" val="3612389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Why we can make the assumption that same </a:t>
            </a:r>
            <a:r>
              <a:rPr lang="en-US" b="1" err="1"/>
              <a:t>uid</a:t>
            </a:r>
            <a:r>
              <a:rPr lang="en-US" b="1"/>
              <a:t> have the same label? You may think that after 120 days, a card becomes nonFraud. </a:t>
            </a:r>
          </a:p>
          <a:p>
            <a:endParaRPr lang="en-US" b="1"/>
          </a:p>
          <a:p>
            <a:r>
              <a:rPr lang="en-US" b="1"/>
              <a:t>But We rarely see that in the training data. (Perhaps fraudulent credit cards get terminated instead of reused). </a:t>
            </a:r>
          </a:p>
          <a:p>
            <a:endParaRPr lang="en-US" b="1"/>
          </a:p>
          <a:p>
            <a:r>
              <a:rPr lang="en-US" b="1"/>
              <a:t>The pie chart above shows this.  More than 90% of the card are always </a:t>
            </a:r>
            <a:r>
              <a:rPr lang="en-US" b="1" err="1"/>
              <a:t>nonfraud</a:t>
            </a:r>
            <a:r>
              <a:rPr lang="en-US" b="1"/>
              <a:t>. Only (0.6%) have a mixture of fraud and nonFraud. </a:t>
            </a:r>
          </a:p>
          <a:p>
            <a:endParaRPr lang="en-US" b="1"/>
          </a:p>
          <a:p>
            <a:r>
              <a:rPr lang="en-US" b="1"/>
              <a:t>In order for easier </a:t>
            </a:r>
            <a:r>
              <a:rPr lang="en-US" b="1" err="1"/>
              <a:t>modelling</a:t>
            </a:r>
            <a:r>
              <a:rPr lang="en-US" b="1"/>
              <a:t>, we just ignore that </a:t>
            </a:r>
            <a:r>
              <a:rPr lang="en-US" b="1" err="1"/>
              <a:t>propotion</a:t>
            </a:r>
            <a:r>
              <a:rPr lang="en-US" b="1"/>
              <a:t>.</a:t>
            </a:r>
          </a:p>
        </p:txBody>
      </p:sp>
      <p:sp>
        <p:nvSpPr>
          <p:cNvPr id="4" name="Slide Number Placeholder 3"/>
          <p:cNvSpPr>
            <a:spLocks noGrp="1"/>
          </p:cNvSpPr>
          <p:nvPr>
            <p:ph type="sldNum" sz="quarter" idx="5"/>
          </p:nvPr>
        </p:nvSpPr>
        <p:spPr/>
        <p:txBody>
          <a:bodyPr/>
          <a:lstStyle/>
          <a:p>
            <a:fld id="{14D7A27A-8B58-407A-8A46-0A4E11BD502B}" type="slidenum">
              <a:rPr lang="en-US"/>
              <a:t>17</a:t>
            </a:fld>
            <a:endParaRPr lang="en-US"/>
          </a:p>
        </p:txBody>
      </p:sp>
    </p:spTree>
    <p:extLst>
      <p:ext uri="{BB962C8B-B14F-4D97-AF65-F5344CB8AC3E}">
        <p14:creationId xmlns:p14="http://schemas.microsoft.com/office/powerpoint/2010/main" val="759847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plot showed 87.6% of the cards in private dataset first appear in the dataset. Only around 12% data we '</a:t>
            </a:r>
            <a:r>
              <a:rPr lang="en-US" b="1" err="1"/>
              <a:t>ve</a:t>
            </a:r>
            <a:r>
              <a:rPr lang="en-US" b="1"/>
              <a:t> already know.</a:t>
            </a:r>
          </a:p>
          <a:p>
            <a:r>
              <a:rPr lang="en-US" b="1"/>
              <a:t> Therefore, the key for the competition is to build a model that can predict unseen clients (not unseen time).</a:t>
            </a:r>
            <a:endParaRPr lang="en-US" b="1">
              <a:cs typeface="Calibri"/>
            </a:endParaRPr>
          </a:p>
          <a:p>
            <a:endParaRPr lang="en-US" b="1">
              <a:cs typeface="Calibri"/>
            </a:endParaRPr>
          </a:p>
        </p:txBody>
      </p:sp>
      <p:sp>
        <p:nvSpPr>
          <p:cNvPr id="4" name="Slide Number Placeholder 3"/>
          <p:cNvSpPr>
            <a:spLocks noGrp="1"/>
          </p:cNvSpPr>
          <p:nvPr>
            <p:ph type="sldNum" sz="quarter" idx="5"/>
          </p:nvPr>
        </p:nvSpPr>
        <p:spPr/>
        <p:txBody>
          <a:bodyPr/>
          <a:lstStyle/>
          <a:p>
            <a:fld id="{14D7A27A-8B58-407A-8A46-0A4E11BD502B}" type="slidenum">
              <a:rPr lang="en-US"/>
              <a:t>18</a:t>
            </a:fld>
            <a:endParaRPr lang="en-US"/>
          </a:p>
        </p:txBody>
      </p:sp>
    </p:spTree>
    <p:extLst>
      <p:ext uri="{BB962C8B-B14F-4D97-AF65-F5344CB8AC3E}">
        <p14:creationId xmlns:p14="http://schemas.microsoft.com/office/powerpoint/2010/main" val="605593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Here are some aggregated features we made. </a:t>
            </a:r>
          </a:p>
          <a:p>
            <a:endParaRPr lang="en-US" b="1"/>
          </a:p>
          <a:p>
            <a:r>
              <a:rPr lang="en-US" b="1"/>
              <a:t>Transaction amount, the distance between the bank and the where he used the card, time delta and card information. We mainly calculate the average and the standard deviation. </a:t>
            </a:r>
          </a:p>
          <a:p>
            <a:endParaRPr lang="en-US" b="1"/>
          </a:p>
          <a:p>
            <a:r>
              <a:rPr lang="en-US" b="1"/>
              <a:t>Let's move on to the  models we used.</a:t>
            </a:r>
          </a:p>
        </p:txBody>
      </p:sp>
      <p:sp>
        <p:nvSpPr>
          <p:cNvPr id="4" name="Slide Number Placeholder 3"/>
          <p:cNvSpPr>
            <a:spLocks noGrp="1"/>
          </p:cNvSpPr>
          <p:nvPr>
            <p:ph type="sldNum" sz="quarter" idx="5"/>
          </p:nvPr>
        </p:nvSpPr>
        <p:spPr/>
        <p:txBody>
          <a:bodyPr/>
          <a:lstStyle/>
          <a:p>
            <a:fld id="{14D7A27A-8B58-407A-8A46-0A4E11BD502B}" type="slidenum">
              <a:rPr lang="en-US"/>
              <a:t>19</a:t>
            </a:fld>
            <a:endParaRPr lang="en-US"/>
          </a:p>
        </p:txBody>
      </p:sp>
    </p:spTree>
    <p:extLst>
      <p:ext uri="{BB962C8B-B14F-4D97-AF65-F5344CB8AC3E}">
        <p14:creationId xmlns:p14="http://schemas.microsoft.com/office/powerpoint/2010/main" val="2140192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Four models</a:t>
            </a:r>
          </a:p>
          <a:p>
            <a:r>
              <a:rPr lang="en-US">
                <a:cs typeface="Calibri"/>
              </a:rPr>
              <a:t>Didn't include NN in the final submission</a:t>
            </a:r>
          </a:p>
          <a:p>
            <a:r>
              <a:rPr lang="en-US">
                <a:cs typeface="Calibri"/>
              </a:rPr>
              <a:t>Plot: two big </a:t>
            </a:r>
            <a:r>
              <a:rPr lang="en-US" err="1">
                <a:cs typeface="Calibri"/>
              </a:rPr>
              <a:t>dropings</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4D7A27A-8B58-407A-8A46-0A4E11BD502B}" type="slidenum">
              <a:rPr lang="en-US"/>
              <a:t>20</a:t>
            </a:fld>
            <a:endParaRPr lang="en-US"/>
          </a:p>
        </p:txBody>
      </p:sp>
    </p:spTree>
    <p:extLst>
      <p:ext uri="{BB962C8B-B14F-4D97-AF65-F5344CB8AC3E}">
        <p14:creationId xmlns:p14="http://schemas.microsoft.com/office/powerpoint/2010/main" val="427502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No significant improvement </a:t>
            </a:r>
            <a:endParaRPr lang="en-US" b="1"/>
          </a:p>
          <a:p>
            <a:r>
              <a:rPr lang="en-US" b="1"/>
              <a:t>Architecture:</a:t>
            </a:r>
            <a:endParaRPr lang="en-US"/>
          </a:p>
          <a:p>
            <a:r>
              <a:rPr lang="en-US">
                <a:cs typeface="Calibri"/>
              </a:rPr>
              <a:t>By learning from discussion board and my own parameter tuning experiments. But clearly not enough.</a:t>
            </a:r>
            <a:endParaRPr lang="en-US" b="1">
              <a:cs typeface="Calibri"/>
            </a:endParaRPr>
          </a:p>
          <a:p>
            <a:r>
              <a:rPr lang="en-US">
                <a:cs typeface="Calibri"/>
              </a:rPr>
              <a:t>20 embedding layers+1 dense layer for continuous features</a:t>
            </a:r>
          </a:p>
          <a:p>
            <a:endParaRPr lang="en-US">
              <a:cs typeface="Calibri"/>
            </a:endParaRPr>
          </a:p>
          <a:p>
            <a:r>
              <a:rPr lang="en-US">
                <a:cs typeface="Calibri"/>
              </a:rPr>
              <a:t>The reason why using embedding layer for categorical features did not give me a boost is probably that </a:t>
            </a:r>
          </a:p>
          <a:p>
            <a:endParaRPr lang="en-US">
              <a:cs typeface="Calibri"/>
            </a:endParaRPr>
          </a:p>
        </p:txBody>
      </p:sp>
      <p:sp>
        <p:nvSpPr>
          <p:cNvPr id="4" name="Slide Number Placeholder 3"/>
          <p:cNvSpPr>
            <a:spLocks noGrp="1"/>
          </p:cNvSpPr>
          <p:nvPr>
            <p:ph type="sldNum" sz="quarter" idx="5"/>
          </p:nvPr>
        </p:nvSpPr>
        <p:spPr/>
        <p:txBody>
          <a:bodyPr/>
          <a:lstStyle/>
          <a:p>
            <a:fld id="{14D7A27A-8B58-407A-8A46-0A4E11BD502B}" type="slidenum">
              <a:rPr lang="en-US"/>
              <a:t>21</a:t>
            </a:fld>
            <a:endParaRPr lang="en-US"/>
          </a:p>
        </p:txBody>
      </p:sp>
    </p:spTree>
    <p:extLst>
      <p:ext uri="{BB962C8B-B14F-4D97-AF65-F5344CB8AC3E}">
        <p14:creationId xmlns:p14="http://schemas.microsoft.com/office/powerpoint/2010/main" val="1924870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Why NN....?</a:t>
            </a:r>
          </a:p>
          <a:p>
            <a:r>
              <a:rPr lang="en-US">
                <a:cs typeface="Calibri"/>
              </a:rPr>
              <a:t>I've seen a lot of Kagglers discussing this problem. </a:t>
            </a:r>
            <a:r>
              <a:rPr lang="en-US"/>
              <a:t>Quite difficult to answer. </a:t>
            </a:r>
            <a:endParaRPr lang="en-US">
              <a:cs typeface="Calibri"/>
            </a:endParaRPr>
          </a:p>
          <a:p>
            <a:r>
              <a:rPr lang="en-US">
                <a:cs typeface="Calibri"/>
              </a:rPr>
              <a:t>Structured data comforms to a tabular format with relationship between the different rows and columns. E.g. excel files/SQL databases</a:t>
            </a:r>
            <a:endParaRPr lang="en-US"/>
          </a:p>
          <a:p>
            <a:r>
              <a:rPr lang="en-US">
                <a:cs typeface="Calibri"/>
              </a:rPr>
              <a:t>In this competition, the data are structured, which conforms to a tabular format. In this case, neural network is much harder to understand and need much time finetuning the hyperparameters in the model. We have to deal with many different structures and losses, tune the dropout layers, activations, denses and so on.</a:t>
            </a:r>
          </a:p>
          <a:p>
            <a:endParaRPr lang="en-US"/>
          </a:p>
          <a:p>
            <a:r>
              <a:rPr lang="en-US">
                <a:cs typeface="Calibri" panose="020F0502020204030204"/>
              </a:rPr>
              <a:t>Although it requires much more efforts to train a NN model, it's still manageble. According some of the top competitors, a well performed NN could add diversity to the models and help boost the score a lot. </a:t>
            </a:r>
          </a:p>
          <a:p>
            <a:endParaRPr lang="en-US"/>
          </a:p>
          <a:p>
            <a:r>
              <a:rPr lang="en-US"/>
              <a:t>The more I explored on the discussion board, the more I found that my neural network could be further improved.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4D7A27A-8B58-407A-8A46-0A4E11BD502B}" type="slidenum">
              <a:rPr lang="en-US"/>
              <a:t>22</a:t>
            </a:fld>
            <a:endParaRPr lang="en-US"/>
          </a:p>
        </p:txBody>
      </p:sp>
    </p:spTree>
    <p:extLst>
      <p:ext uri="{BB962C8B-B14F-4D97-AF65-F5344CB8AC3E}">
        <p14:creationId xmlns:p14="http://schemas.microsoft.com/office/powerpoint/2010/main" val="54596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more I explored on the discussion board, the more I found that my neural network could be further improved. </a:t>
            </a:r>
          </a:p>
          <a:p>
            <a:endParaRPr lang="en-US">
              <a:cs typeface="Calibri"/>
            </a:endParaRPr>
          </a:p>
          <a:p>
            <a:r>
              <a:rPr lang="en-US">
                <a:cs typeface="Calibri"/>
              </a:rPr>
              <a:t>Since NN is good at dealing with unstructured data, like image recognation, natural language processing. </a:t>
            </a:r>
          </a:p>
          <a:p>
            <a:r>
              <a:rPr lang="en-US"/>
              <a:t>He created a 2D representation of the normalized data, and there was a pattern visible by the naked eye. </a:t>
            </a:r>
          </a:p>
          <a:p>
            <a:r>
              <a:rPr lang="en-US"/>
              <a:t>He tried to feed these "images" to resnets, but it didn't really worked out.</a:t>
            </a:r>
          </a:p>
          <a:p>
            <a:endParaRPr lang="en-US">
              <a:cs typeface="Calibri"/>
            </a:endParaRPr>
          </a:p>
          <a:p>
            <a:r>
              <a:rPr lang="en-US">
                <a:cs typeface="Calibri"/>
              </a:rPr>
              <a:t>It did give us an sight into how to make use of NN in this kind of data in the future.</a:t>
            </a:r>
          </a:p>
        </p:txBody>
      </p:sp>
      <p:sp>
        <p:nvSpPr>
          <p:cNvPr id="4" name="Slide Number Placeholder 3"/>
          <p:cNvSpPr>
            <a:spLocks noGrp="1"/>
          </p:cNvSpPr>
          <p:nvPr>
            <p:ph type="sldNum" sz="quarter" idx="5"/>
          </p:nvPr>
        </p:nvSpPr>
        <p:spPr/>
        <p:txBody>
          <a:bodyPr/>
          <a:lstStyle/>
          <a:p>
            <a:fld id="{14D7A27A-8B58-407A-8A46-0A4E11BD502B}" type="slidenum">
              <a:rPr lang="en-US"/>
              <a:t>23</a:t>
            </a:fld>
            <a:endParaRPr lang="en-US"/>
          </a:p>
        </p:txBody>
      </p:sp>
    </p:spTree>
    <p:extLst>
      <p:ext uri="{BB962C8B-B14F-4D97-AF65-F5344CB8AC3E}">
        <p14:creationId xmlns:p14="http://schemas.microsoft.com/office/powerpoint/2010/main" val="2679914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D7A27A-8B58-407A-8A46-0A4E11BD502B}" type="slidenum">
              <a:rPr lang="en-US" smtClean="0"/>
              <a:t>25</a:t>
            </a:fld>
            <a:endParaRPr lang="en-US"/>
          </a:p>
        </p:txBody>
      </p:sp>
    </p:spTree>
    <p:extLst>
      <p:ext uri="{BB962C8B-B14F-4D97-AF65-F5344CB8AC3E}">
        <p14:creationId xmlns:p14="http://schemas.microsoft.com/office/powerpoint/2010/main" val="1164990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Since we're quite new to this machine learning competition. We first get started by learning from the great kernels on Kaggle, try to run their code and understand why they were doing so. By incorporating other </a:t>
            </a:r>
            <a:r>
              <a:rPr lang="en-US" err="1"/>
              <a:t>Kagglers</a:t>
            </a:r>
            <a:r>
              <a:rPr lang="en-US"/>
              <a:t>' feature engineering ideas and our own thoughts, we did the following basic feature engineering.</a:t>
            </a:r>
          </a:p>
          <a:p>
            <a:endParaRPr lang="en-US">
              <a:cs typeface="Calibri"/>
            </a:endParaRPr>
          </a:p>
          <a:p>
            <a:endParaRPr lang="en-US"/>
          </a:p>
          <a:p>
            <a:r>
              <a:rPr lang="en-US"/>
              <a:t>TransactionDT:   (Visualization&amp;EDA ：</a:t>
            </a:r>
            <a:r>
              <a:rPr lang="en-US">
                <a:hlinkClick r:id="rId3"/>
              </a:rPr>
              <a:t>https://www.kaggle.com/nroman/eda-for-cis-fraud-detection#Transaction-DT</a:t>
            </a:r>
            <a:r>
              <a:rPr lang="en-US"/>
              <a:t>）</a:t>
            </a:r>
            <a:endParaRPr lang="en-US">
              <a:cs typeface="Calibri"/>
            </a:endParaRPr>
          </a:p>
          <a:p>
            <a:r>
              <a:rPr lang="en-US">
                <a:cs typeface="Calibri"/>
              </a:rPr>
              <a:t>How they infer the time feature from TransactionDT:</a:t>
            </a:r>
            <a:r>
              <a:rPr lang="en-US">
                <a:hlinkClick r:id="rId4"/>
              </a:rPr>
              <a:t>https://www.kaggle.com/fchmiel/day-and-time-powerful-predictive-feature</a:t>
            </a:r>
            <a:endParaRPr lang="en-US"/>
          </a:p>
          <a:p>
            <a:endParaRPr lang="en-US"/>
          </a:p>
          <a:p>
            <a:r>
              <a:rPr lang="en-US"/>
              <a:t>As we can see, there is not a significant correlation on the day of the week and whether a transaction is fraudulent. Actually, in our model this feature was not that useful.</a:t>
            </a:r>
          </a:p>
          <a:p>
            <a:endParaRPr lang="en-US">
              <a:cs typeface="Calibri" panose="020F0502020204030204"/>
            </a:endParaRPr>
          </a:p>
          <a:p>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14D7A27A-8B58-407A-8A46-0A4E11BD502B}" type="slidenum">
              <a:rPr lang="en-US"/>
              <a:t>8</a:t>
            </a:fld>
            <a:endParaRPr lang="en-US"/>
          </a:p>
        </p:txBody>
      </p:sp>
    </p:spTree>
    <p:extLst>
      <p:ext uri="{BB962C8B-B14F-4D97-AF65-F5344CB8AC3E}">
        <p14:creationId xmlns:p14="http://schemas.microsoft.com/office/powerpoint/2010/main" val="267907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 good EDA:</a:t>
            </a:r>
            <a:r>
              <a:rPr lang="en-US">
                <a:hlinkClick r:id="rId3"/>
              </a:rPr>
              <a:t>https://www.kaggle.com/robikscube/ieee-fraud-detection-first-look-and-eda#Distribution-of-Target-in-Training-Set</a:t>
            </a:r>
            <a:endParaRPr lang="en-US">
              <a:cs typeface="Calibri"/>
            </a:endParaRPr>
          </a:p>
          <a:p>
            <a:r>
              <a:rPr lang="en-US">
                <a:cs typeface="Calibri"/>
              </a:rPr>
              <a:t>By EDA, </a:t>
            </a:r>
            <a:r>
              <a:rPr lang="en-US" err="1">
                <a:cs typeface="Calibri"/>
              </a:rPr>
              <a:t>emaildomain</a:t>
            </a:r>
            <a:r>
              <a:rPr lang="en-US">
                <a:cs typeface="Calibri"/>
              </a:rPr>
              <a:t> is an important feature in this model. They both have around 60 categories, so we need to deal with them before encoding.</a:t>
            </a:r>
            <a:endParaRPr lang="en-US"/>
          </a:p>
          <a:p>
            <a:r>
              <a:rPr lang="en-US">
                <a:cs typeface="Calibri"/>
              </a:rPr>
              <a:t>We combined the email domains from the same company into a new category. E.g. apple</a:t>
            </a:r>
            <a:endParaRPr lang="en-US"/>
          </a:p>
          <a:p>
            <a:r>
              <a:rPr lang="en-US">
                <a:hlinkClick r:id="rId4"/>
              </a:rPr>
              <a:t>https://www.kaggle.com/c/ieee-fraud-detection/discussion/100778#latest-605444</a:t>
            </a:r>
            <a:endParaRPr lang="en-US"/>
          </a:p>
          <a:p>
            <a:endParaRPr lang="en-US">
              <a:cs typeface="Calibri"/>
            </a:endParaRPr>
          </a:p>
          <a:p>
            <a:r>
              <a:rPr lang="en-US"/>
              <a:t>Frequency encoding: (replacing categories with their counts)</a:t>
            </a:r>
            <a:endParaRPr lang="en-US">
              <a:cs typeface="Calibri"/>
            </a:endParaRPr>
          </a:p>
          <a:p>
            <a:r>
              <a:rPr lang="en-US"/>
              <a:t>First combine train and test and then encode. </a:t>
            </a:r>
            <a:r>
              <a:rPr lang="en-US" err="1"/>
              <a:t>Devide</a:t>
            </a:r>
            <a:r>
              <a:rPr lang="en-US"/>
              <a:t> by the most frequent category to obtain </a:t>
            </a:r>
            <a:r>
              <a:rPr lang="en-US" err="1"/>
              <a:t>nomalized</a:t>
            </a:r>
            <a:r>
              <a:rPr lang="en-US"/>
              <a:t> values, so that our training process is stabilized.</a:t>
            </a:r>
            <a:endParaRPr lang="en-US">
              <a:cs typeface="Calibri"/>
            </a:endParaRPr>
          </a:p>
          <a:p>
            <a:endParaRPr lang="en-US">
              <a:cs typeface="Calibri"/>
            </a:endParaRPr>
          </a:p>
          <a:p>
            <a:r>
              <a:rPr lang="en-US">
                <a:cs typeface="Calibri"/>
              </a:rPr>
              <a:t>Why count encoding? (</a:t>
            </a:r>
            <a:r>
              <a:rPr lang="en-US">
                <a:hlinkClick r:id="rId5"/>
              </a:rPr>
              <a:t>https://www.kaggle.com/nroman/eda-for-cis-fraud-detection</a:t>
            </a:r>
            <a:r>
              <a:rPr lang="en-US"/>
              <a:t> with EDA)</a:t>
            </a:r>
            <a:endParaRPr lang="en-US">
              <a:cs typeface="Calibri"/>
            </a:endParaRPr>
          </a:p>
          <a:p>
            <a:r>
              <a:rPr lang="en-US">
                <a:cs typeface="Calibri"/>
              </a:rPr>
              <a:t>1. According to the discussion board, applying count encoding did boost the local CV scores.</a:t>
            </a:r>
          </a:p>
          <a:p>
            <a:r>
              <a:rPr lang="en-US">
                <a:cs typeface="Calibri"/>
              </a:rPr>
              <a:t>2. It helps tree based model, like </a:t>
            </a:r>
            <a:r>
              <a:rPr lang="en-US" err="1">
                <a:cs typeface="Calibri"/>
              </a:rPr>
              <a:t>LightGBM</a:t>
            </a:r>
            <a:r>
              <a:rPr lang="en-US">
                <a:cs typeface="Calibri"/>
              </a:rPr>
              <a:t>, to detect outliers which occur infrequently since </a:t>
            </a:r>
            <a:r>
              <a:rPr lang="en-US" err="1">
                <a:cs typeface="Calibri"/>
              </a:rPr>
              <a:t>LightGBM</a:t>
            </a:r>
            <a:r>
              <a:rPr lang="en-US">
                <a:cs typeface="Calibri"/>
              </a:rPr>
              <a:t> cannot detect this type of outliers on its own.</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4D7A27A-8B58-407A-8A46-0A4E11BD502B}" type="slidenum">
              <a:rPr lang="en-US"/>
              <a:t>9</a:t>
            </a:fld>
            <a:endParaRPr lang="en-US"/>
          </a:p>
        </p:txBody>
      </p:sp>
    </p:spTree>
    <p:extLst>
      <p:ext uri="{BB962C8B-B14F-4D97-AF65-F5344CB8AC3E}">
        <p14:creationId xmlns:p14="http://schemas.microsoft.com/office/powerpoint/2010/main" val="3892557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https://www.kaggle.com/akasyanama13/eda-what-s-behind-d-features</a:t>
            </a:r>
          </a:p>
          <a:p>
            <a:r>
              <a:rPr lang="en-US">
                <a:cs typeface="Calibri"/>
              </a:rPr>
              <a:t>In order to further improve our model and scores, we turned our eyes to find some secret features which might be a combination of several  features and convey extra information. By reading the </a:t>
            </a:r>
            <a:r>
              <a:rPr lang="en-US" err="1">
                <a:cs typeface="Calibri"/>
              </a:rPr>
              <a:t>disbord</a:t>
            </a:r>
            <a:r>
              <a:rPr lang="en-US">
                <a:cs typeface="Calibri"/>
              </a:rPr>
              <a:t> and notebooks, we find a key information provided by the holder of the competition. </a:t>
            </a:r>
          </a:p>
        </p:txBody>
      </p:sp>
      <p:sp>
        <p:nvSpPr>
          <p:cNvPr id="4" name="Slide Number Placeholder 3"/>
          <p:cNvSpPr>
            <a:spLocks noGrp="1"/>
          </p:cNvSpPr>
          <p:nvPr>
            <p:ph type="sldNum" sz="quarter" idx="5"/>
          </p:nvPr>
        </p:nvSpPr>
        <p:spPr/>
        <p:txBody>
          <a:bodyPr/>
          <a:lstStyle/>
          <a:p>
            <a:fld id="{14D7A27A-8B58-407A-8A46-0A4E11BD502B}" type="slidenum">
              <a:rPr lang="en-US"/>
              <a:t>10</a:t>
            </a:fld>
            <a:endParaRPr lang="en-US"/>
          </a:p>
        </p:txBody>
      </p:sp>
    </p:spTree>
    <p:extLst>
      <p:ext uri="{BB962C8B-B14F-4D97-AF65-F5344CB8AC3E}">
        <p14:creationId xmlns:p14="http://schemas.microsoft.com/office/powerpoint/2010/main" val="305379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D7A27A-8B58-407A-8A46-0A4E11BD502B}" type="slidenum">
              <a:rPr lang="en-US" smtClean="0"/>
              <a:t>11</a:t>
            </a:fld>
            <a:endParaRPr lang="en-US"/>
          </a:p>
        </p:txBody>
      </p:sp>
    </p:spTree>
    <p:extLst>
      <p:ext uri="{BB962C8B-B14F-4D97-AF65-F5344CB8AC3E}">
        <p14:creationId xmlns:p14="http://schemas.microsoft.com/office/powerpoint/2010/main" val="381990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References:</a:t>
            </a:r>
          </a:p>
          <a:p>
            <a:r>
              <a:rPr lang="en-US">
                <a:cs typeface="Calibri"/>
              </a:rPr>
              <a:t>Card1:</a:t>
            </a:r>
            <a:r>
              <a:rPr lang="en-US">
                <a:hlinkClick r:id="rId3"/>
              </a:rPr>
              <a:t>https://www.kaggle.com/c/ieee-fraud-detection/discussion/100340#latest-579307</a:t>
            </a:r>
            <a:r>
              <a:rPr lang="en-US"/>
              <a:t>  (13553 unique values in train dataset)</a:t>
            </a:r>
            <a:endParaRPr lang="en-US">
              <a:cs typeface="Calibri"/>
              <a:hlinkClick r:id="rId3"/>
            </a:endParaRPr>
          </a:p>
          <a:p>
            <a:r>
              <a:rPr lang="en-US">
                <a:cs typeface="Calibri"/>
              </a:rPr>
              <a:t>Card1-card6: </a:t>
            </a:r>
            <a:r>
              <a:rPr lang="en-US">
                <a:hlinkClick r:id="rId4"/>
              </a:rPr>
              <a:t>https://www.kaggle.com/c/ieee-fraud-detection/discussion/107833#latest-629166</a:t>
            </a:r>
          </a:p>
          <a:p>
            <a:r>
              <a:rPr lang="en-US">
                <a:cs typeface="Calibri"/>
              </a:rPr>
              <a:t>Addr1,addr2:</a:t>
            </a:r>
            <a:r>
              <a:rPr lang="en-US">
                <a:hlinkClick r:id="rId5"/>
              </a:rPr>
              <a:t>https://www.kaggle.com/c/ieee-fraud-detection/discussion/102910#latest-595293</a:t>
            </a:r>
          </a:p>
          <a:p>
            <a:r>
              <a:rPr lang="en-US">
                <a:cs typeface="Calibri" panose="020F0502020204030204"/>
              </a:rPr>
              <a:t>D1-D15:</a:t>
            </a:r>
            <a:r>
              <a:rPr lang="en-US">
                <a:hlinkClick r:id="rId6"/>
              </a:rPr>
              <a:t>https://www.kaggle.com/c/ieee-fraud-detection/discussion/108704#latest-628569</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14D7A27A-8B58-407A-8A46-0A4E11BD502B}" type="slidenum">
              <a:rPr lang="en-US"/>
              <a:t>12</a:t>
            </a:fld>
            <a:endParaRPr lang="en-US"/>
          </a:p>
        </p:txBody>
      </p:sp>
    </p:spTree>
    <p:extLst>
      <p:ext uri="{BB962C8B-B14F-4D97-AF65-F5344CB8AC3E}">
        <p14:creationId xmlns:p14="http://schemas.microsoft.com/office/powerpoint/2010/main" val="3009565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References:</a:t>
            </a:r>
          </a:p>
          <a:p>
            <a:r>
              <a:rPr lang="en-US">
                <a:cs typeface="Calibri"/>
              </a:rPr>
              <a:t>Card1:</a:t>
            </a:r>
            <a:r>
              <a:rPr lang="en-US">
                <a:hlinkClick r:id="rId3"/>
              </a:rPr>
              <a:t>https://www.kaggle.com/c/ieee-fraud-detection/discussion/100340#latest-579307</a:t>
            </a:r>
            <a:r>
              <a:rPr lang="en-US"/>
              <a:t>  (13553 unique values in train dataset)</a:t>
            </a:r>
            <a:endParaRPr lang="en-US">
              <a:cs typeface="Calibri"/>
              <a:hlinkClick r:id="rId3"/>
            </a:endParaRPr>
          </a:p>
          <a:p>
            <a:r>
              <a:rPr lang="en-US">
                <a:cs typeface="Calibri"/>
              </a:rPr>
              <a:t>Card1-card6: </a:t>
            </a:r>
            <a:r>
              <a:rPr lang="en-US">
                <a:hlinkClick r:id="rId4"/>
              </a:rPr>
              <a:t>https://www.kaggle.com/c/ieee-fraud-detection/discussion/107833#latest-629166</a:t>
            </a:r>
          </a:p>
          <a:p>
            <a:r>
              <a:rPr lang="en-US">
                <a:cs typeface="Calibri"/>
              </a:rPr>
              <a:t>Addr1,addr2:</a:t>
            </a:r>
            <a:r>
              <a:rPr lang="en-US">
                <a:hlinkClick r:id="rId5"/>
              </a:rPr>
              <a:t>https://www.kaggle.com/c/ieee-fraud-detection/discussion/102910#latest-595293</a:t>
            </a:r>
          </a:p>
          <a:p>
            <a:r>
              <a:rPr lang="en-US">
                <a:cs typeface="Calibri" panose="020F0502020204030204"/>
              </a:rPr>
              <a:t>D1-D15:</a:t>
            </a:r>
            <a:r>
              <a:rPr lang="en-US">
                <a:hlinkClick r:id="rId6"/>
              </a:rPr>
              <a:t>https://www.kaggle.com/c/ieee-fraud-detection/discussion/108704#latest-628569</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14D7A27A-8B58-407A-8A46-0A4E11BD502B}" type="slidenum">
              <a:rPr lang="en-US"/>
              <a:t>13</a:t>
            </a:fld>
            <a:endParaRPr lang="en-US"/>
          </a:p>
        </p:txBody>
      </p:sp>
    </p:spTree>
    <p:extLst>
      <p:ext uri="{BB962C8B-B14F-4D97-AF65-F5344CB8AC3E}">
        <p14:creationId xmlns:p14="http://schemas.microsoft.com/office/powerpoint/2010/main" val="1831875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After making up reasonable </a:t>
            </a:r>
            <a:r>
              <a:rPr lang="en-US" b="1" err="1"/>
              <a:t>uids</a:t>
            </a:r>
            <a:r>
              <a:rPr lang="en-US" b="1"/>
              <a:t>, extracting </a:t>
            </a:r>
            <a:r>
              <a:rPr lang="en-US" b="1">
                <a:hlinkClick r:id="rId3"/>
              </a:rPr>
              <a:t>meaningful data</a:t>
            </a:r>
            <a:r>
              <a:rPr lang="en-US" b="1"/>
              <a:t> and information is still a problem.</a:t>
            </a:r>
          </a:p>
          <a:p>
            <a:endParaRPr lang="en-US" b="1"/>
          </a:p>
          <a:p>
            <a:r>
              <a:rPr lang="en-US" b="1"/>
              <a:t> For example, you might need to verify your account if you first login into this computer but it seldom happens on your own laptop. </a:t>
            </a:r>
          </a:p>
          <a:p>
            <a:endParaRPr lang="en-US" b="1"/>
          </a:p>
          <a:p>
            <a:r>
              <a:rPr lang="en-US" b="1"/>
              <a:t>Similarly, transaction amount can not show us anything unless you know the consuming habit of the card. That's why we need aggregation.</a:t>
            </a:r>
          </a:p>
        </p:txBody>
      </p:sp>
      <p:sp>
        <p:nvSpPr>
          <p:cNvPr id="4" name="Slide Number Placeholder 3"/>
          <p:cNvSpPr>
            <a:spLocks noGrp="1"/>
          </p:cNvSpPr>
          <p:nvPr>
            <p:ph type="sldNum" sz="quarter" idx="5"/>
          </p:nvPr>
        </p:nvSpPr>
        <p:spPr/>
        <p:txBody>
          <a:bodyPr/>
          <a:lstStyle/>
          <a:p>
            <a:fld id="{14D7A27A-8B58-407A-8A46-0A4E11BD502B}" type="slidenum">
              <a:rPr lang="en-US"/>
              <a:t>15</a:t>
            </a:fld>
            <a:endParaRPr lang="en-US"/>
          </a:p>
        </p:txBody>
      </p:sp>
    </p:spTree>
    <p:extLst>
      <p:ext uri="{BB962C8B-B14F-4D97-AF65-F5344CB8AC3E}">
        <p14:creationId xmlns:p14="http://schemas.microsoft.com/office/powerpoint/2010/main" val="3135493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Here is an intuitive example for the advantage of aggregation. </a:t>
            </a:r>
          </a:p>
          <a:p>
            <a:endParaRPr lang="en-US" b="1">
              <a:cs typeface="Calibri"/>
            </a:endParaRPr>
          </a:p>
          <a:p>
            <a:r>
              <a:rPr lang="en-US" b="1">
                <a:cs typeface="Calibri"/>
              </a:rPr>
              <a:t>Following the post by the host of </a:t>
            </a:r>
            <a:r>
              <a:rPr lang="en-US" b="1" err="1">
                <a:cs typeface="Calibri"/>
              </a:rPr>
              <a:t>competition,we</a:t>
            </a:r>
            <a:r>
              <a:rPr lang="en-US" b="1">
                <a:cs typeface="Calibri"/>
              </a:rPr>
              <a:t> assume transactions with the same </a:t>
            </a:r>
            <a:r>
              <a:rPr lang="en-US" b="1" err="1">
                <a:cs typeface="Calibri"/>
              </a:rPr>
              <a:t>uid</a:t>
            </a:r>
            <a:r>
              <a:rPr lang="en-US" b="1">
                <a:cs typeface="Calibri"/>
              </a:rPr>
              <a:t> have the same label, either 1/0. </a:t>
            </a:r>
          </a:p>
          <a:p>
            <a:endParaRPr lang="en-US" b="1">
              <a:cs typeface="Calibri"/>
            </a:endParaRPr>
          </a:p>
          <a:p>
            <a:r>
              <a:rPr lang="en-US" b="1">
                <a:cs typeface="Calibri"/>
              </a:rPr>
              <a:t>As we can see from the chart, according to different transaction information, the model will generate different Feather X. But only based on Feature X, there are still three transactions went into the wrong class. </a:t>
            </a:r>
          </a:p>
          <a:p>
            <a:endParaRPr lang="en-US" b="1">
              <a:cs typeface="Calibri"/>
            </a:endParaRPr>
          </a:p>
          <a:p>
            <a:r>
              <a:rPr lang="en-US" b="1">
                <a:cs typeface="Calibri"/>
              </a:rPr>
              <a:t>After take the average of Feature X with the same </a:t>
            </a:r>
            <a:r>
              <a:rPr lang="en-US" b="1" err="1">
                <a:cs typeface="Calibri"/>
              </a:rPr>
              <a:t>uid</a:t>
            </a:r>
            <a:r>
              <a:rPr lang="en-US" b="1">
                <a:cs typeface="Calibri"/>
              </a:rPr>
              <a:t>, the model can classify all the transactions correctly. </a:t>
            </a:r>
            <a:endParaRPr lang="en-US" b="1"/>
          </a:p>
        </p:txBody>
      </p:sp>
      <p:sp>
        <p:nvSpPr>
          <p:cNvPr id="4" name="Slide Number Placeholder 3"/>
          <p:cNvSpPr>
            <a:spLocks noGrp="1"/>
          </p:cNvSpPr>
          <p:nvPr>
            <p:ph type="sldNum" sz="quarter" idx="5"/>
          </p:nvPr>
        </p:nvSpPr>
        <p:spPr/>
        <p:txBody>
          <a:bodyPr/>
          <a:lstStyle/>
          <a:p>
            <a:fld id="{14D7A27A-8B58-407A-8A46-0A4E11BD502B}" type="slidenum">
              <a:rPr lang="en-US"/>
              <a:t>16</a:t>
            </a:fld>
            <a:endParaRPr lang="en-US"/>
          </a:p>
        </p:txBody>
      </p:sp>
    </p:spTree>
    <p:extLst>
      <p:ext uri="{BB962C8B-B14F-4D97-AF65-F5344CB8AC3E}">
        <p14:creationId xmlns:p14="http://schemas.microsoft.com/office/powerpoint/2010/main" val="1193362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priteshshrivastava/ieee-cis-blend"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5F28D-2125-4823-9195-7D073219C912}"/>
              </a:ext>
            </a:extLst>
          </p:cNvPr>
          <p:cNvSpPr>
            <a:spLocks noGrp="1"/>
          </p:cNvSpPr>
          <p:nvPr>
            <p:ph type="title"/>
          </p:nvPr>
        </p:nvSpPr>
        <p:spPr>
          <a:xfrm>
            <a:off x="6413111" y="640081"/>
            <a:ext cx="5138808" cy="3592768"/>
          </a:xfrm>
          <a:noFill/>
        </p:spPr>
        <p:txBody>
          <a:bodyPr vert="horz" lIns="91440" tIns="45720" rIns="91440" bIns="45720" rtlCol="0" anchor="b">
            <a:normAutofit/>
          </a:bodyPr>
          <a:lstStyle/>
          <a:p>
            <a:pPr algn="ctr"/>
            <a:r>
              <a:rPr lang="en-US" altLang="zh-CN" sz="6000" dirty="0"/>
              <a:t>STAT 4011 </a:t>
            </a:r>
            <a:br>
              <a:rPr lang="en-US" altLang="zh-CN" sz="6000" dirty="0"/>
            </a:br>
            <a:r>
              <a:rPr lang="en-US" altLang="zh-CN" sz="6000" dirty="0"/>
              <a:t>IEEE-CIS Fraud Detection</a:t>
            </a:r>
            <a:br>
              <a:rPr lang="en-US" altLang="zh-CN" sz="6000" dirty="0"/>
            </a:br>
            <a:endParaRPr lang="en-US" altLang="zh-CN" sz="6000" dirty="0"/>
          </a:p>
        </p:txBody>
      </p:sp>
      <p:sp>
        <p:nvSpPr>
          <p:cNvPr id="64" name="Rectangle 43">
            <a:extLst>
              <a:ext uri="{FF2B5EF4-FFF2-40B4-BE49-F238E27FC236}">
                <a16:creationId xmlns:a16="http://schemas.microsoft.com/office/drawing/2014/main" id="{8AD13924-DC7C-4339-B194-8A4EFFBF2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6107584" cy="6858000"/>
          </a:xfrm>
          <a:prstGeom prst="rect">
            <a:avLst/>
          </a:prstGeom>
          <a:solidFill>
            <a:srgbClr val="338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BACA0571-2EA2-4842-BC4F-5C1D5DA81EDA}"/>
              </a:ext>
            </a:extLst>
          </p:cNvPr>
          <p:cNvSpPr txBox="1"/>
          <p:nvPr/>
        </p:nvSpPr>
        <p:spPr>
          <a:xfrm>
            <a:off x="7448598" y="4976544"/>
            <a:ext cx="4743402" cy="1477328"/>
          </a:xfrm>
          <a:prstGeom prst="rect">
            <a:avLst/>
          </a:prstGeom>
          <a:noFill/>
        </p:spPr>
        <p:txBody>
          <a:bodyPr wrap="square" rtlCol="0" anchor="t">
            <a:spAutoFit/>
          </a:bodyPr>
          <a:lstStyle/>
          <a:p>
            <a:r>
              <a:rPr lang="en-US" altLang="zh-CN" dirty="0">
                <a:ea typeface="宋体"/>
              </a:rPr>
              <a:t>1155092111 </a:t>
            </a:r>
            <a:r>
              <a:rPr lang="en-US" altLang="zh-CN" dirty="0" err="1">
                <a:ea typeface="宋体"/>
              </a:rPr>
              <a:t>Yaoxi</a:t>
            </a:r>
            <a:endParaRPr lang="en-US" altLang="zh-CN" dirty="0">
              <a:ea typeface="宋体"/>
              <a:cs typeface="Calibri"/>
            </a:endParaRPr>
          </a:p>
          <a:p>
            <a:r>
              <a:rPr lang="en-US" altLang="zh-CN" dirty="0">
                <a:ea typeface="宋体"/>
              </a:rPr>
              <a:t>1155092065  Yufei</a:t>
            </a:r>
            <a:endParaRPr lang="en-US" altLang="zh-CN" dirty="0">
              <a:ea typeface="宋体"/>
              <a:cs typeface="Calibri"/>
            </a:endParaRPr>
          </a:p>
          <a:p>
            <a:r>
              <a:rPr lang="en-US" altLang="zh-CN" dirty="0">
                <a:ea typeface="宋体"/>
              </a:rPr>
              <a:t>1155091863  </a:t>
            </a:r>
            <a:r>
              <a:rPr lang="en-US" altLang="zh-CN" dirty="0" err="1">
                <a:ea typeface="宋体"/>
              </a:rPr>
              <a:t>Tianye</a:t>
            </a:r>
            <a:endParaRPr lang="en-US" altLang="zh-CN" dirty="0">
              <a:ea typeface="宋体"/>
              <a:cs typeface="Calibri"/>
            </a:endParaRPr>
          </a:p>
          <a:p>
            <a:r>
              <a:rPr lang="en-US" altLang="zh-CN" dirty="0">
                <a:ea typeface="宋体"/>
              </a:rPr>
              <a:t>1155092133  </a:t>
            </a:r>
            <a:r>
              <a:rPr lang="en-US" altLang="zh-CN" dirty="0" err="1">
                <a:ea typeface="宋体"/>
              </a:rPr>
              <a:t>Ziwei</a:t>
            </a:r>
            <a:endParaRPr lang="en-US" altLang="zh-CN" dirty="0">
              <a:ea typeface="宋体"/>
              <a:cs typeface="Calibri"/>
            </a:endParaRPr>
          </a:p>
          <a:p>
            <a:r>
              <a:rPr lang="en-US" altLang="zh-CN">
                <a:ea typeface="宋体"/>
              </a:rPr>
              <a:t>1155092023  </a:t>
            </a:r>
            <a:r>
              <a:rPr lang="en-US" altLang="zh-CN" dirty="0">
                <a:ea typeface="宋体"/>
              </a:rPr>
              <a:t>Anni</a:t>
            </a:r>
            <a:endParaRPr lang="zh-CN" altLang="en-US" dirty="0">
              <a:ea typeface="宋体"/>
              <a:cs typeface="Calibri" panose="020F0502020204030204"/>
            </a:endParaRPr>
          </a:p>
        </p:txBody>
      </p:sp>
      <p:pic>
        <p:nvPicPr>
          <p:cNvPr id="3" name="Picture 5" descr="A close up of a sign&#10;&#10;Description generated with very high confidence">
            <a:extLst>
              <a:ext uri="{FF2B5EF4-FFF2-40B4-BE49-F238E27FC236}">
                <a16:creationId xmlns:a16="http://schemas.microsoft.com/office/drawing/2014/main" id="{EE8273FB-CAB7-4B0A-B638-A42E0DEC762F}"/>
              </a:ext>
            </a:extLst>
          </p:cNvPr>
          <p:cNvPicPr>
            <a:picLocks noChangeAspect="1"/>
          </p:cNvPicPr>
          <p:nvPr/>
        </p:nvPicPr>
        <p:blipFill>
          <a:blip r:embed="rId2"/>
          <a:stretch>
            <a:fillRect/>
          </a:stretch>
        </p:blipFill>
        <p:spPr>
          <a:xfrm>
            <a:off x="833438" y="890588"/>
            <a:ext cx="4429125" cy="4429125"/>
          </a:xfrm>
          <a:prstGeom prst="rect">
            <a:avLst/>
          </a:prstGeom>
        </p:spPr>
      </p:pic>
    </p:spTree>
    <p:extLst>
      <p:ext uri="{BB962C8B-B14F-4D97-AF65-F5344CB8AC3E}">
        <p14:creationId xmlns:p14="http://schemas.microsoft.com/office/powerpoint/2010/main" val="373579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5AD5CAD6-AB87-4E54-B58B-8EC3B2014B7B}"/>
              </a:ext>
            </a:extLst>
          </p:cNvPr>
          <p:cNvPicPr>
            <a:picLocks noChangeAspect="1"/>
          </p:cNvPicPr>
          <p:nvPr/>
        </p:nvPicPr>
        <p:blipFill>
          <a:blip r:embed="rId3"/>
          <a:stretch>
            <a:fillRect/>
          </a:stretch>
        </p:blipFill>
        <p:spPr>
          <a:xfrm>
            <a:off x="631106" y="1765812"/>
            <a:ext cx="10929788" cy="1885389"/>
          </a:xfrm>
          <a:prstGeom prst="rect">
            <a:avLst/>
          </a:prstGeom>
        </p:spPr>
      </p:pic>
      <p:sp>
        <p:nvSpPr>
          <p:cNvPr id="31" name="Rectangle 17">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AC0DC-7382-4F2E-838D-9D2D9D9D16BF}"/>
              </a:ext>
            </a:extLst>
          </p:cNvPr>
          <p:cNvSpPr>
            <a:spLocks noGrp="1"/>
          </p:cNvSpPr>
          <p:nvPr>
            <p:ph type="title"/>
          </p:nvPr>
        </p:nvSpPr>
        <p:spPr>
          <a:xfrm>
            <a:off x="1600200" y="4269282"/>
            <a:ext cx="8991600" cy="1264762"/>
          </a:xfrm>
          <a:prstGeom prst="ellipse">
            <a:avLst/>
          </a:prstGeom>
          <a:solidFill>
            <a:srgbClr val="FFFFFF"/>
          </a:solidFill>
          <a:ln w="38100">
            <a:solidFill>
              <a:srgbClr val="404040"/>
            </a:solidFill>
            <a:miter lim="800000"/>
          </a:ln>
        </p:spPr>
        <p:txBody>
          <a:bodyPr vert="horz" lIns="91440" tIns="45720" rIns="91440" bIns="45720" rtlCol="0" anchor="ctr">
            <a:normAutofit/>
          </a:bodyPr>
          <a:lstStyle/>
          <a:p>
            <a:pPr algn="ctr"/>
            <a:r>
              <a:rPr lang="en-US" sz="4000" kern="1200">
                <a:solidFill>
                  <a:srgbClr val="404040"/>
                </a:solidFill>
                <a:latin typeface="+mj-lt"/>
                <a:ea typeface="+mj-ea"/>
                <a:cs typeface="+mj-cs"/>
              </a:rPr>
              <a:t>Mechanism</a:t>
            </a:r>
          </a:p>
        </p:txBody>
      </p:sp>
      <p:sp>
        <p:nvSpPr>
          <p:cNvPr id="8" name="Content Placeholder 7">
            <a:extLst>
              <a:ext uri="{FF2B5EF4-FFF2-40B4-BE49-F238E27FC236}">
                <a16:creationId xmlns:a16="http://schemas.microsoft.com/office/drawing/2014/main" id="{41398504-178B-49FD-B486-7656502C89D4}"/>
              </a:ext>
            </a:extLst>
          </p:cNvPr>
          <p:cNvSpPr>
            <a:spLocks noGrp="1"/>
          </p:cNvSpPr>
          <p:nvPr>
            <p:ph idx="1"/>
          </p:nvPr>
        </p:nvSpPr>
        <p:spPr>
          <a:xfrm>
            <a:off x="2695194" y="5659896"/>
            <a:ext cx="6801612" cy="536125"/>
          </a:xfrm>
        </p:spPr>
        <p:txBody>
          <a:bodyPr vert="horz" lIns="91440" tIns="45720" rIns="91440" bIns="45720" rtlCol="0">
            <a:normAutofit/>
          </a:bodyPr>
          <a:lstStyle/>
          <a:p>
            <a:pPr marL="0" indent="0" algn="ctr">
              <a:buNone/>
            </a:pPr>
            <a:r>
              <a:rPr lang="en-US" kern="1200">
                <a:solidFill>
                  <a:srgbClr val="FFFFFF"/>
                </a:solidFill>
                <a:latin typeface="+mn-lt"/>
                <a:ea typeface="+mn-ea"/>
                <a:cs typeface="+mn-cs"/>
              </a:rPr>
              <a:t>WHY WE NEED UID?</a:t>
            </a:r>
          </a:p>
        </p:txBody>
      </p:sp>
      <p:sp>
        <p:nvSpPr>
          <p:cNvPr id="3" name="Title 1">
            <a:extLst>
              <a:ext uri="{FF2B5EF4-FFF2-40B4-BE49-F238E27FC236}">
                <a16:creationId xmlns:a16="http://schemas.microsoft.com/office/drawing/2014/main" id="{5F0ED5EF-29EA-4E59-8725-D662FBFF311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ea typeface="+mj-lt"/>
                <a:cs typeface="+mj-lt"/>
              </a:rPr>
              <a:t>Part 3: Secret Feature: UID</a:t>
            </a:r>
            <a:endParaRPr lang="en-US"/>
          </a:p>
        </p:txBody>
      </p:sp>
    </p:spTree>
    <p:extLst>
      <p:ext uri="{BB962C8B-B14F-4D97-AF65-F5344CB8AC3E}">
        <p14:creationId xmlns:p14="http://schemas.microsoft.com/office/powerpoint/2010/main" val="129290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55E5-5475-493E-8FF7-530F5657A3BD}"/>
              </a:ext>
            </a:extLst>
          </p:cNvPr>
          <p:cNvSpPr>
            <a:spLocks noGrp="1"/>
          </p:cNvSpPr>
          <p:nvPr>
            <p:ph type="title"/>
          </p:nvPr>
        </p:nvSpPr>
        <p:spPr/>
        <p:txBody>
          <a:bodyPr>
            <a:normAutofit fontScale="90000"/>
          </a:bodyPr>
          <a:lstStyle/>
          <a:p>
            <a:pPr algn="ctr"/>
            <a:r>
              <a:rPr lang="en-US">
                <a:solidFill>
                  <a:srgbClr val="FFFFFF"/>
                </a:solidFill>
                <a:ea typeface="+mj-lt"/>
                <a:cs typeface="+mj-lt"/>
              </a:rPr>
              <a:t>Important features for finding UID</a:t>
            </a:r>
            <a:endParaRPr lang="en-US">
              <a:ea typeface="+mj-lt"/>
              <a:cs typeface="+mj-lt"/>
            </a:endParaRPr>
          </a:p>
          <a:p>
            <a:pPr>
              <a:lnSpc>
                <a:spcPct val="100000"/>
              </a:lnSpc>
              <a:spcBef>
                <a:spcPts val="0"/>
              </a:spcBef>
            </a:pPr>
            <a:r>
              <a:rPr lang="en-US">
                <a:cs typeface="Calibri Light"/>
              </a:rPr>
              <a:t>Important features for finding UID</a:t>
            </a:r>
            <a:endParaRPr lang="en-US">
              <a:solidFill>
                <a:srgbClr val="7030A0"/>
              </a:solidFill>
              <a:cs typeface="Calibri Light"/>
            </a:endParaRPr>
          </a:p>
        </p:txBody>
      </p:sp>
      <p:sp>
        <p:nvSpPr>
          <p:cNvPr id="3" name="Content Placeholder 2">
            <a:extLst>
              <a:ext uri="{FF2B5EF4-FFF2-40B4-BE49-F238E27FC236}">
                <a16:creationId xmlns:a16="http://schemas.microsoft.com/office/drawing/2014/main" id="{ED118916-D2EC-437E-BDC8-6E10A81DE706}"/>
              </a:ext>
            </a:extLst>
          </p:cNvPr>
          <p:cNvSpPr>
            <a:spLocks noGrp="1"/>
          </p:cNvSpPr>
          <p:nvPr>
            <p:ph idx="1"/>
          </p:nvPr>
        </p:nvSpPr>
        <p:spPr/>
        <p:txBody>
          <a:bodyPr vert="horz" lIns="91440" tIns="45720" rIns="91440" bIns="45720" rtlCol="0" anchor="t">
            <a:normAutofit lnSpcReduction="10000"/>
          </a:bodyPr>
          <a:lstStyle/>
          <a:p>
            <a:pPr>
              <a:lnSpc>
                <a:spcPct val="100000"/>
              </a:lnSpc>
              <a:spcBef>
                <a:spcPts val="0"/>
              </a:spcBef>
            </a:pPr>
            <a:r>
              <a:rPr lang="en-US">
                <a:ea typeface="+mn-lt"/>
                <a:cs typeface="+mn-lt"/>
              </a:rPr>
              <a:t>-card1:Issuer Identification Number (IIN)</a:t>
            </a:r>
          </a:p>
          <a:p>
            <a:pPr>
              <a:lnSpc>
                <a:spcPct val="100000"/>
              </a:lnSpc>
              <a:spcBef>
                <a:spcPts val="0"/>
              </a:spcBef>
            </a:pPr>
            <a:r>
              <a:rPr lang="en-US">
                <a:ea typeface="+mn-lt"/>
                <a:cs typeface="+mn-lt"/>
              </a:rPr>
              <a:t>-card2:bank-branch in some place</a:t>
            </a:r>
          </a:p>
          <a:p>
            <a:pPr>
              <a:lnSpc>
                <a:spcPct val="100000"/>
              </a:lnSpc>
              <a:spcBef>
                <a:spcPts val="0"/>
              </a:spcBef>
            </a:pPr>
            <a:r>
              <a:rPr lang="en-US" altLang="zh-CN">
                <a:ea typeface="+mn-lt"/>
                <a:cs typeface="+mn-lt"/>
              </a:rPr>
              <a:t>-</a:t>
            </a:r>
            <a:r>
              <a:rPr lang="en-US" altLang="zh-CN"/>
              <a:t>card3:country</a:t>
            </a:r>
            <a:endParaRPr lang="en-US" altLang="zh-CN">
              <a:ea typeface="+mn-lt"/>
              <a:cs typeface="+mn-lt"/>
            </a:endParaRPr>
          </a:p>
          <a:p>
            <a:pPr>
              <a:lnSpc>
                <a:spcPct val="100000"/>
              </a:lnSpc>
              <a:spcBef>
                <a:spcPts val="0"/>
              </a:spcBef>
            </a:pPr>
            <a:r>
              <a:rPr lang="en-US">
                <a:ea typeface="+mn-lt"/>
                <a:cs typeface="+mn-lt"/>
              </a:rPr>
              <a:t>-card4:company of the card</a:t>
            </a:r>
          </a:p>
          <a:p>
            <a:pPr>
              <a:lnSpc>
                <a:spcPct val="100000"/>
              </a:lnSpc>
              <a:spcBef>
                <a:spcPts val="0"/>
              </a:spcBef>
            </a:pPr>
            <a:r>
              <a:rPr lang="en-US">
                <a:ea typeface="+mn-lt"/>
                <a:cs typeface="+mn-lt"/>
              </a:rPr>
              <a:t>-card5:bind to third party software which hold your money before you receive your goods （not sure)</a:t>
            </a:r>
          </a:p>
          <a:p>
            <a:pPr>
              <a:lnSpc>
                <a:spcPct val="100000"/>
              </a:lnSpc>
              <a:spcBef>
                <a:spcPts val="0"/>
              </a:spcBef>
            </a:pPr>
            <a:r>
              <a:rPr lang="en-US">
                <a:ea typeface="+mn-lt"/>
                <a:cs typeface="+mn-lt"/>
              </a:rPr>
              <a:t>-card6:credit/debit</a:t>
            </a:r>
          </a:p>
          <a:p>
            <a:pPr>
              <a:lnSpc>
                <a:spcPct val="100000"/>
              </a:lnSpc>
              <a:spcBef>
                <a:spcPts val="0"/>
              </a:spcBef>
            </a:pPr>
            <a:endParaRPr lang="en-US">
              <a:ea typeface="+mn-lt"/>
              <a:cs typeface="+mn-lt"/>
            </a:endParaRPr>
          </a:p>
          <a:p>
            <a:pPr>
              <a:lnSpc>
                <a:spcPct val="100000"/>
              </a:lnSpc>
              <a:spcBef>
                <a:spcPts val="0"/>
              </a:spcBef>
            </a:pPr>
            <a:r>
              <a:rPr lang="en-US">
                <a:ea typeface="+mn-lt"/>
                <a:cs typeface="+mn-lt"/>
              </a:rPr>
              <a:t>Addr1: purchaser's billing region</a:t>
            </a:r>
          </a:p>
          <a:p>
            <a:pPr>
              <a:lnSpc>
                <a:spcPct val="100000"/>
              </a:lnSpc>
              <a:spcBef>
                <a:spcPts val="0"/>
              </a:spcBef>
            </a:pPr>
            <a:r>
              <a:rPr lang="en-US">
                <a:ea typeface="+mn-lt"/>
                <a:cs typeface="+mn-lt"/>
              </a:rPr>
              <a:t>Addr2: purchaser's billing country</a:t>
            </a:r>
          </a:p>
          <a:p>
            <a:endParaRPr lang="en-US">
              <a:cs typeface="Calibri"/>
            </a:endParaRPr>
          </a:p>
        </p:txBody>
      </p:sp>
      <p:pic>
        <p:nvPicPr>
          <p:cNvPr id="6" name="Picture 6" descr="A picture containing drawing&#10;&#10;Description generated with very high confidence">
            <a:extLst>
              <a:ext uri="{FF2B5EF4-FFF2-40B4-BE49-F238E27FC236}">
                <a16:creationId xmlns:a16="http://schemas.microsoft.com/office/drawing/2014/main" id="{7CED87A5-86CE-4483-8B13-25F7443CF16B}"/>
              </a:ext>
            </a:extLst>
          </p:cNvPr>
          <p:cNvPicPr>
            <a:picLocks noChangeAspect="1"/>
          </p:cNvPicPr>
          <p:nvPr/>
        </p:nvPicPr>
        <p:blipFill rotWithShape="1">
          <a:blip r:embed="rId3"/>
          <a:srcRect t="1250" b="10879"/>
          <a:stretch/>
        </p:blipFill>
        <p:spPr>
          <a:xfrm rot="20514055">
            <a:off x="7112764" y="1880875"/>
            <a:ext cx="418531" cy="394539"/>
          </a:xfrm>
          <a:prstGeom prst="rect">
            <a:avLst/>
          </a:prstGeom>
        </p:spPr>
      </p:pic>
      <p:pic>
        <p:nvPicPr>
          <p:cNvPr id="7" name="Picture 6" descr="A picture containing drawing&#10;&#10;Description generated with very high confidence">
            <a:extLst>
              <a:ext uri="{FF2B5EF4-FFF2-40B4-BE49-F238E27FC236}">
                <a16:creationId xmlns:a16="http://schemas.microsoft.com/office/drawing/2014/main" id="{861083A7-8ADB-41BA-86E7-04C33F07591B}"/>
              </a:ext>
            </a:extLst>
          </p:cNvPr>
          <p:cNvPicPr>
            <a:picLocks noChangeAspect="1"/>
          </p:cNvPicPr>
          <p:nvPr/>
        </p:nvPicPr>
        <p:blipFill rotWithShape="1">
          <a:blip r:embed="rId3"/>
          <a:srcRect t="1250" b="10879"/>
          <a:stretch/>
        </p:blipFill>
        <p:spPr>
          <a:xfrm rot="20514055">
            <a:off x="6146929" y="2247692"/>
            <a:ext cx="418531" cy="394539"/>
          </a:xfrm>
          <a:prstGeom prst="rect">
            <a:avLst/>
          </a:prstGeom>
        </p:spPr>
      </p:pic>
      <p:pic>
        <p:nvPicPr>
          <p:cNvPr id="8" name="Picture 6" descr="A picture containing drawing&#10;&#10;Description generated with very high confidence">
            <a:extLst>
              <a:ext uri="{FF2B5EF4-FFF2-40B4-BE49-F238E27FC236}">
                <a16:creationId xmlns:a16="http://schemas.microsoft.com/office/drawing/2014/main" id="{0A370CC1-65D9-4CCC-999E-85AA17FAA270}"/>
              </a:ext>
            </a:extLst>
          </p:cNvPr>
          <p:cNvPicPr>
            <a:picLocks noChangeAspect="1"/>
          </p:cNvPicPr>
          <p:nvPr/>
        </p:nvPicPr>
        <p:blipFill rotWithShape="1">
          <a:blip r:embed="rId3"/>
          <a:srcRect t="1250" b="10879"/>
          <a:stretch/>
        </p:blipFill>
        <p:spPr>
          <a:xfrm rot="20514055">
            <a:off x="3407274" y="2634008"/>
            <a:ext cx="418531" cy="394539"/>
          </a:xfrm>
          <a:prstGeom prst="rect">
            <a:avLst/>
          </a:prstGeom>
        </p:spPr>
      </p:pic>
      <p:pic>
        <p:nvPicPr>
          <p:cNvPr id="9" name="Picture 6" descr="A picture containing drawing&#10;&#10;Description generated with very high confidence">
            <a:extLst>
              <a:ext uri="{FF2B5EF4-FFF2-40B4-BE49-F238E27FC236}">
                <a16:creationId xmlns:a16="http://schemas.microsoft.com/office/drawing/2014/main" id="{1F534605-3225-486B-B597-B629F00186E9}"/>
              </a:ext>
            </a:extLst>
          </p:cNvPr>
          <p:cNvPicPr>
            <a:picLocks noChangeAspect="1"/>
          </p:cNvPicPr>
          <p:nvPr/>
        </p:nvPicPr>
        <p:blipFill rotWithShape="1">
          <a:blip r:embed="rId3"/>
          <a:srcRect t="1250" b="10879"/>
          <a:stretch/>
        </p:blipFill>
        <p:spPr>
          <a:xfrm rot="20514055">
            <a:off x="5922175" y="4930640"/>
            <a:ext cx="418531" cy="394539"/>
          </a:xfrm>
          <a:prstGeom prst="rect">
            <a:avLst/>
          </a:prstGeom>
        </p:spPr>
      </p:pic>
    </p:spTree>
    <p:extLst>
      <p:ext uri="{BB962C8B-B14F-4D97-AF65-F5344CB8AC3E}">
        <p14:creationId xmlns:p14="http://schemas.microsoft.com/office/powerpoint/2010/main" val="394467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FB04-D8E3-4DC4-99A4-E85A299D9CF7}"/>
              </a:ext>
            </a:extLst>
          </p:cNvPr>
          <p:cNvSpPr>
            <a:spLocks noGrp="1"/>
          </p:cNvSpPr>
          <p:nvPr>
            <p:ph type="title"/>
          </p:nvPr>
        </p:nvSpPr>
        <p:spPr>
          <a:xfrm>
            <a:off x="838200" y="365125"/>
            <a:ext cx="10515600" cy="1325563"/>
          </a:xfrm>
        </p:spPr>
        <p:txBody>
          <a:bodyPr/>
          <a:lstStyle/>
          <a:p>
            <a:r>
              <a:rPr lang="en-US">
                <a:cs typeface="Calibri Light"/>
              </a:rPr>
              <a:t>Important features for finding UID</a:t>
            </a:r>
            <a:endParaRPr lang="en-US"/>
          </a:p>
        </p:txBody>
      </p:sp>
      <p:sp>
        <p:nvSpPr>
          <p:cNvPr id="3" name="Content Placeholder 2">
            <a:extLst>
              <a:ext uri="{FF2B5EF4-FFF2-40B4-BE49-F238E27FC236}">
                <a16:creationId xmlns:a16="http://schemas.microsoft.com/office/drawing/2014/main" id="{512EDB9C-D8DF-41FC-A69A-6489A79608D8}"/>
              </a:ext>
            </a:extLst>
          </p:cNvPr>
          <p:cNvSpPr>
            <a:spLocks noGrp="1"/>
          </p:cNvSpPr>
          <p:nvPr>
            <p:ph idx="1"/>
          </p:nvPr>
        </p:nvSpPr>
        <p:spPr>
          <a:xfrm>
            <a:off x="838200" y="1825625"/>
            <a:ext cx="10772660" cy="4351338"/>
          </a:xfrm>
        </p:spPr>
        <p:txBody>
          <a:bodyPr vert="horz" lIns="91440" tIns="45720" rIns="91440" bIns="45720" rtlCol="0" anchor="t">
            <a:normAutofit/>
          </a:bodyPr>
          <a:lstStyle/>
          <a:p>
            <a:pPr marL="0" indent="0">
              <a:buNone/>
            </a:pPr>
            <a:endParaRPr lang="en-US">
              <a:ea typeface="+mn-lt"/>
              <a:cs typeface="+mn-lt"/>
            </a:endParaRPr>
          </a:p>
          <a:p>
            <a:pPr marL="457200" indent="-457200"/>
            <a:r>
              <a:rPr lang="en-US">
                <a:cs typeface="Calibri"/>
              </a:rPr>
              <a:t>D1-D</a:t>
            </a:r>
            <a:r>
              <a:rPr lang="en-US" altLang="zh-CN">
                <a:cs typeface="Calibri"/>
              </a:rPr>
              <a:t>5</a:t>
            </a:r>
            <a:r>
              <a:rPr lang="en-US">
                <a:cs typeface="Calibri"/>
              </a:rPr>
              <a:t>: time deltas, in units of days</a:t>
            </a:r>
          </a:p>
          <a:p>
            <a:pPr marL="0" indent="0">
              <a:buNone/>
            </a:pPr>
            <a:r>
              <a:rPr lang="en-US">
                <a:cs typeface="Calibri"/>
              </a:rPr>
              <a:t>  -D1: time delta(days, rounded down) since first transaction for one card</a:t>
            </a:r>
          </a:p>
          <a:p>
            <a:pPr marL="0" indent="0">
              <a:buNone/>
            </a:pPr>
            <a:r>
              <a:rPr lang="en-US">
                <a:cs typeface="Calibri"/>
              </a:rPr>
              <a:t>  -</a:t>
            </a:r>
            <a:r>
              <a:rPr lang="en-US">
                <a:ea typeface="+mn-lt"/>
                <a:cs typeface="+mn-lt"/>
              </a:rPr>
              <a:t>D3: time delta since the previous transaction </a:t>
            </a:r>
            <a:r>
              <a:rPr lang="en-US" i="1">
                <a:ea typeface="+mn-lt"/>
                <a:cs typeface="+mn-lt"/>
              </a:rPr>
              <a:t>for one card</a:t>
            </a:r>
            <a:endParaRPr lang="en-US">
              <a:cs typeface="Calibri"/>
            </a:endParaRPr>
          </a:p>
          <a:p>
            <a:pPr marL="0" indent="0">
              <a:buNone/>
            </a:pPr>
            <a:r>
              <a:rPr lang="en-US" i="1">
                <a:cs typeface="Calibri"/>
              </a:rPr>
              <a:t>  -</a:t>
            </a:r>
            <a:r>
              <a:rPr lang="en-US">
                <a:ea typeface="+mn-lt"/>
                <a:cs typeface="+mn-lt"/>
              </a:rPr>
              <a:t>D4: time delta since first transaction </a:t>
            </a:r>
            <a:r>
              <a:rPr lang="en-US" i="1">
                <a:ea typeface="+mn-lt"/>
                <a:cs typeface="+mn-lt"/>
              </a:rPr>
              <a:t>for all cards on the account</a:t>
            </a:r>
            <a:endParaRPr lang="en-US" i="1">
              <a:cs typeface="Calibri"/>
            </a:endParaRPr>
          </a:p>
          <a:p>
            <a:pPr marL="0" indent="0">
              <a:buNone/>
            </a:pPr>
            <a:r>
              <a:rPr lang="en-US" i="1">
                <a:cs typeface="Calibri"/>
              </a:rPr>
              <a:t>  -</a:t>
            </a:r>
            <a:r>
              <a:rPr lang="en-US">
                <a:ea typeface="+mn-lt"/>
                <a:cs typeface="+mn-lt"/>
              </a:rPr>
              <a:t>D5: time delta since the previous transaction </a:t>
            </a:r>
            <a:r>
              <a:rPr lang="en-US" i="1">
                <a:ea typeface="+mn-lt"/>
                <a:cs typeface="+mn-lt"/>
              </a:rPr>
              <a:t>for all cards on the account</a:t>
            </a:r>
            <a:endParaRPr lang="en-US" i="1">
              <a:cs typeface="Calibri"/>
            </a:endParaRPr>
          </a:p>
          <a:p>
            <a:endParaRPr lang="en-US">
              <a:cs typeface="Calibri"/>
            </a:endParaRPr>
          </a:p>
        </p:txBody>
      </p:sp>
      <p:pic>
        <p:nvPicPr>
          <p:cNvPr id="4" name="Picture 6" descr="A picture containing drawing&#10;&#10;Description generated with very high confidence">
            <a:extLst>
              <a:ext uri="{FF2B5EF4-FFF2-40B4-BE49-F238E27FC236}">
                <a16:creationId xmlns:a16="http://schemas.microsoft.com/office/drawing/2014/main" id="{888E89F8-F242-4B8D-AC85-0B662C17E668}"/>
              </a:ext>
            </a:extLst>
          </p:cNvPr>
          <p:cNvPicPr>
            <a:picLocks noChangeAspect="1"/>
          </p:cNvPicPr>
          <p:nvPr/>
        </p:nvPicPr>
        <p:blipFill rotWithShape="1">
          <a:blip r:embed="rId3"/>
          <a:srcRect t="1250" b="10879"/>
          <a:stretch/>
        </p:blipFill>
        <p:spPr>
          <a:xfrm rot="20514055">
            <a:off x="11404730" y="2875015"/>
            <a:ext cx="418531" cy="394539"/>
          </a:xfrm>
          <a:prstGeom prst="rect">
            <a:avLst/>
          </a:prstGeom>
        </p:spPr>
      </p:pic>
      <p:pic>
        <p:nvPicPr>
          <p:cNvPr id="7" name="Picture 6" descr="A picture containing drawing&#10;&#10;Description generated with very high confidence">
            <a:extLst>
              <a:ext uri="{FF2B5EF4-FFF2-40B4-BE49-F238E27FC236}">
                <a16:creationId xmlns:a16="http://schemas.microsoft.com/office/drawing/2014/main" id="{65F2FD90-1860-437D-9DD7-E020D4BB72B6}"/>
              </a:ext>
            </a:extLst>
          </p:cNvPr>
          <p:cNvPicPr>
            <a:picLocks noChangeAspect="1"/>
          </p:cNvPicPr>
          <p:nvPr/>
        </p:nvPicPr>
        <p:blipFill rotWithShape="1">
          <a:blip r:embed="rId3"/>
          <a:srcRect t="1250" b="10879"/>
          <a:stretch/>
        </p:blipFill>
        <p:spPr>
          <a:xfrm rot="20514055">
            <a:off x="10514393" y="3941815"/>
            <a:ext cx="418531" cy="394539"/>
          </a:xfrm>
          <a:prstGeom prst="rect">
            <a:avLst/>
          </a:prstGeom>
        </p:spPr>
      </p:pic>
    </p:spTree>
    <p:extLst>
      <p:ext uri="{BB962C8B-B14F-4D97-AF65-F5344CB8AC3E}">
        <p14:creationId xmlns:p14="http://schemas.microsoft.com/office/powerpoint/2010/main" val="27875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FB04-D8E3-4DC4-99A4-E85A299D9CF7}"/>
              </a:ext>
            </a:extLst>
          </p:cNvPr>
          <p:cNvSpPr>
            <a:spLocks noGrp="1"/>
          </p:cNvSpPr>
          <p:nvPr>
            <p:ph type="title"/>
          </p:nvPr>
        </p:nvSpPr>
        <p:spPr>
          <a:xfrm>
            <a:off x="838200" y="365125"/>
            <a:ext cx="10515600" cy="1325563"/>
          </a:xfrm>
        </p:spPr>
        <p:txBody>
          <a:bodyPr/>
          <a:lstStyle/>
          <a:p>
            <a:r>
              <a:rPr lang="en-US">
                <a:cs typeface="Calibri Light"/>
              </a:rPr>
              <a:t>Find Trans</a:t>
            </a:r>
            <a:r>
              <a:rPr lang="en-US" altLang="zh-CN">
                <a:cs typeface="Calibri Light"/>
              </a:rPr>
              <a:t>a</a:t>
            </a:r>
            <a:r>
              <a:rPr lang="en-US">
                <a:cs typeface="Calibri Light"/>
              </a:rPr>
              <a:t>ction Date</a:t>
            </a:r>
            <a:endParaRPr lang="en-US"/>
          </a:p>
        </p:txBody>
      </p:sp>
      <p:sp>
        <p:nvSpPr>
          <p:cNvPr id="3" name="Content Placeholder 2">
            <a:extLst>
              <a:ext uri="{FF2B5EF4-FFF2-40B4-BE49-F238E27FC236}">
                <a16:creationId xmlns:a16="http://schemas.microsoft.com/office/drawing/2014/main" id="{512EDB9C-D8DF-41FC-A69A-6489A79608D8}"/>
              </a:ext>
            </a:extLst>
          </p:cNvPr>
          <p:cNvSpPr>
            <a:spLocks noGrp="1"/>
          </p:cNvSpPr>
          <p:nvPr>
            <p:ph idx="1"/>
          </p:nvPr>
        </p:nvSpPr>
        <p:spPr>
          <a:xfrm>
            <a:off x="838200" y="1825625"/>
            <a:ext cx="10772660" cy="4351338"/>
          </a:xfrm>
        </p:spPr>
        <p:txBody>
          <a:bodyPr vert="horz" lIns="91440" tIns="45720" rIns="91440" bIns="45720" rtlCol="0" anchor="t">
            <a:normAutofit/>
          </a:bodyPr>
          <a:lstStyle/>
          <a:p>
            <a:pPr marL="0" indent="0">
              <a:buNone/>
            </a:pPr>
            <a:endParaRPr lang="en-US">
              <a:ea typeface="+mn-lt"/>
              <a:cs typeface="+mn-lt"/>
            </a:endParaRPr>
          </a:p>
          <a:p>
            <a:pPr marL="0" indent="0">
              <a:buNone/>
            </a:pPr>
            <a:r>
              <a:rPr lang="en-US">
                <a:cs typeface="Calibri"/>
              </a:rPr>
              <a:t>  -D1n: first transaction date for one card</a:t>
            </a:r>
          </a:p>
          <a:p>
            <a:pPr marL="0" indent="0">
              <a:buNone/>
            </a:pPr>
            <a:r>
              <a:rPr lang="en-US">
                <a:cs typeface="Calibri"/>
              </a:rPr>
              <a:t>   D1n = Transaction Date – D1</a:t>
            </a:r>
          </a:p>
          <a:p>
            <a:pPr marL="0" indent="0">
              <a:buNone/>
            </a:pPr>
            <a:r>
              <a:rPr lang="en-US" i="1">
                <a:cs typeface="Calibri"/>
              </a:rPr>
              <a:t>  -</a:t>
            </a:r>
            <a:r>
              <a:rPr lang="en-US">
                <a:ea typeface="+mn-lt"/>
                <a:cs typeface="+mn-lt"/>
              </a:rPr>
              <a:t>D4n: first transaction date </a:t>
            </a:r>
            <a:r>
              <a:rPr lang="en-US" i="1">
                <a:ea typeface="+mn-lt"/>
                <a:cs typeface="+mn-lt"/>
              </a:rPr>
              <a:t>for all cards on the account</a:t>
            </a:r>
          </a:p>
          <a:p>
            <a:pPr marL="0" indent="0">
              <a:buNone/>
            </a:pPr>
            <a:r>
              <a:rPr lang="en-US">
                <a:ea typeface="+mn-lt"/>
                <a:cs typeface="+mn-lt"/>
              </a:rPr>
              <a:t>   D4n = Transaction Date – D4</a:t>
            </a:r>
          </a:p>
          <a:p>
            <a:pPr marL="0" indent="0">
              <a:buNone/>
            </a:pPr>
            <a:endParaRPr lang="en-US">
              <a:ea typeface="+mn-lt"/>
              <a:cs typeface="+mn-lt"/>
            </a:endParaRPr>
          </a:p>
          <a:p>
            <a:pPr marL="0" indent="0">
              <a:buNone/>
            </a:pPr>
            <a:endParaRPr lang="en-US">
              <a:ea typeface="+mn-lt"/>
              <a:cs typeface="+mn-lt"/>
            </a:endParaRPr>
          </a:p>
          <a:p>
            <a:pPr marL="0" indent="0">
              <a:buNone/>
            </a:pPr>
            <a:r>
              <a:rPr lang="en-US">
                <a:ea typeface="+mn-lt"/>
                <a:cs typeface="+mn-lt"/>
              </a:rPr>
              <a:t>(Here Transaction date is calculated by </a:t>
            </a:r>
            <a:r>
              <a:rPr lang="en-US" err="1">
                <a:ea typeface="+mn-lt"/>
                <a:cs typeface="+mn-lt"/>
              </a:rPr>
              <a:t>TransactionDT</a:t>
            </a:r>
            <a:r>
              <a:rPr lang="en-US">
                <a:ea typeface="+mn-lt"/>
                <a:cs typeface="+mn-lt"/>
              </a:rPr>
              <a:t>)</a:t>
            </a:r>
            <a:endParaRPr lang="en-US">
              <a:cs typeface="Calibri"/>
            </a:endParaRPr>
          </a:p>
          <a:p>
            <a:endParaRPr lang="en-US">
              <a:cs typeface="Calibri"/>
            </a:endParaRPr>
          </a:p>
        </p:txBody>
      </p:sp>
      <p:pic>
        <p:nvPicPr>
          <p:cNvPr id="9" name="Picture 6" descr="A picture containing drawing&#10;&#10;Description generated with very high confidence">
            <a:extLst>
              <a:ext uri="{FF2B5EF4-FFF2-40B4-BE49-F238E27FC236}">
                <a16:creationId xmlns:a16="http://schemas.microsoft.com/office/drawing/2014/main" id="{39A6246A-44D7-4DF6-8508-25E03325DC17}"/>
              </a:ext>
            </a:extLst>
          </p:cNvPr>
          <p:cNvPicPr>
            <a:picLocks noChangeAspect="1"/>
          </p:cNvPicPr>
          <p:nvPr/>
        </p:nvPicPr>
        <p:blipFill rotWithShape="1">
          <a:blip r:embed="rId3"/>
          <a:srcRect t="1250" b="10879"/>
          <a:stretch/>
        </p:blipFill>
        <p:spPr>
          <a:xfrm rot="20514055">
            <a:off x="752773" y="2329582"/>
            <a:ext cx="418531" cy="394539"/>
          </a:xfrm>
          <a:prstGeom prst="rect">
            <a:avLst/>
          </a:prstGeom>
        </p:spPr>
      </p:pic>
      <p:pic>
        <p:nvPicPr>
          <p:cNvPr id="10" name="Picture 6" descr="A picture containing drawing&#10;&#10;Description generated with very high confidence">
            <a:extLst>
              <a:ext uri="{FF2B5EF4-FFF2-40B4-BE49-F238E27FC236}">
                <a16:creationId xmlns:a16="http://schemas.microsoft.com/office/drawing/2014/main" id="{E3648E05-6F31-46A5-A3D4-1FB5F04E8338}"/>
              </a:ext>
            </a:extLst>
          </p:cNvPr>
          <p:cNvPicPr>
            <a:picLocks noChangeAspect="1"/>
          </p:cNvPicPr>
          <p:nvPr/>
        </p:nvPicPr>
        <p:blipFill rotWithShape="1">
          <a:blip r:embed="rId3"/>
          <a:srcRect t="1250" b="10879"/>
          <a:stretch/>
        </p:blipFill>
        <p:spPr>
          <a:xfrm rot="20514055">
            <a:off x="752772" y="3418265"/>
            <a:ext cx="418531" cy="394539"/>
          </a:xfrm>
          <a:prstGeom prst="rect">
            <a:avLst/>
          </a:prstGeom>
        </p:spPr>
      </p:pic>
    </p:spTree>
    <p:extLst>
      <p:ext uri="{BB962C8B-B14F-4D97-AF65-F5344CB8AC3E}">
        <p14:creationId xmlns:p14="http://schemas.microsoft.com/office/powerpoint/2010/main" val="113146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6F65-0CF2-4738-BF79-B1AB31CD1CBF}"/>
              </a:ext>
            </a:extLst>
          </p:cNvPr>
          <p:cNvSpPr>
            <a:spLocks noGrp="1"/>
          </p:cNvSpPr>
          <p:nvPr>
            <p:ph type="title"/>
          </p:nvPr>
        </p:nvSpPr>
        <p:spPr/>
        <p:txBody>
          <a:bodyPr/>
          <a:lstStyle/>
          <a:p>
            <a:r>
              <a:rPr lang="en-US"/>
              <a:t>Construct a UID</a:t>
            </a:r>
          </a:p>
        </p:txBody>
      </p:sp>
      <p:sp>
        <p:nvSpPr>
          <p:cNvPr id="3" name="Content Placeholder 2">
            <a:extLst>
              <a:ext uri="{FF2B5EF4-FFF2-40B4-BE49-F238E27FC236}">
                <a16:creationId xmlns:a16="http://schemas.microsoft.com/office/drawing/2014/main" id="{4D452104-9DF9-43F0-A3F7-76D438E92637}"/>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pPr marL="514350" indent="-514350">
              <a:buAutoNum type="arabicPeriod"/>
            </a:pPr>
            <a:r>
              <a:rPr lang="en-US" altLang="zh-CN">
                <a:cs typeface="Calibri"/>
              </a:rPr>
              <a:t>Find the Account (Failed): </a:t>
            </a:r>
          </a:p>
          <a:p>
            <a:pPr marL="0" indent="0">
              <a:buNone/>
            </a:pPr>
            <a:r>
              <a:rPr lang="en-US" altLang="zh-CN">
                <a:cs typeface="Calibri"/>
              </a:rPr>
              <a:t>       UID=Card1+Card2+Card3+D4n</a:t>
            </a:r>
          </a:p>
          <a:p>
            <a:pPr marL="0" indent="0">
              <a:buNone/>
            </a:pPr>
            <a:endParaRPr lang="en-US" altLang="zh-CN">
              <a:cs typeface="Calibri"/>
            </a:endParaRPr>
          </a:p>
          <a:p>
            <a:pPr marL="0" indent="0">
              <a:buNone/>
            </a:pPr>
            <a:r>
              <a:rPr lang="en-US">
                <a:cs typeface="Calibri"/>
              </a:rPr>
              <a:t>2. Find the Client for each card</a:t>
            </a:r>
          </a:p>
          <a:p>
            <a:pPr marL="0" indent="0">
              <a:buNone/>
            </a:pPr>
            <a:r>
              <a:rPr lang="en-US">
                <a:cs typeface="Calibri"/>
              </a:rPr>
              <a:t>      UID=Card1+Card2+Card3+Address1+D1n+P_email</a:t>
            </a:r>
          </a:p>
        </p:txBody>
      </p:sp>
      <p:pic>
        <p:nvPicPr>
          <p:cNvPr id="4" name="Picture 6" descr="A picture containing drawing&#10;&#10;Description generated with very high confidence">
            <a:extLst>
              <a:ext uri="{FF2B5EF4-FFF2-40B4-BE49-F238E27FC236}">
                <a16:creationId xmlns:a16="http://schemas.microsoft.com/office/drawing/2014/main" id="{4738C15B-4637-42AE-A5E2-DC443B9FCA98}"/>
              </a:ext>
            </a:extLst>
          </p:cNvPr>
          <p:cNvPicPr>
            <a:picLocks noChangeAspect="1"/>
          </p:cNvPicPr>
          <p:nvPr/>
        </p:nvPicPr>
        <p:blipFill rotWithShape="1">
          <a:blip r:embed="rId2"/>
          <a:srcRect t="1250" b="10879"/>
          <a:stretch/>
        </p:blipFill>
        <p:spPr>
          <a:xfrm rot="20514055">
            <a:off x="5479591" y="3870613"/>
            <a:ext cx="549538" cy="518036"/>
          </a:xfrm>
          <a:prstGeom prst="rect">
            <a:avLst/>
          </a:prstGeom>
        </p:spPr>
      </p:pic>
    </p:spTree>
    <p:extLst>
      <p:ext uri="{BB962C8B-B14F-4D97-AF65-F5344CB8AC3E}">
        <p14:creationId xmlns:p14="http://schemas.microsoft.com/office/powerpoint/2010/main" val="337451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04164-7972-4EA0-AD9A-A10FF4DEDD7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EDA+FE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Part 3: Aggregation</a:t>
            </a:r>
          </a:p>
          <a:p>
            <a:pPr algn="ctr"/>
            <a:endParaRPr lang="en-US" sz="4800" kern="1200">
              <a:solidFill>
                <a:srgbClr val="FFFFFF"/>
              </a:solidFill>
              <a:latin typeface="+mj-lt"/>
              <a:ea typeface="+mj-ea"/>
              <a:cs typeface="+mj-cs"/>
            </a:endParaRPr>
          </a:p>
        </p:txBody>
      </p:sp>
      <p:cxnSp>
        <p:nvCxnSpPr>
          <p:cNvPr id="20" name="Straight Connector 1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6" descr="A close up of a keyboard&#10;&#10;Description generated with very high confidence">
            <a:extLst>
              <a:ext uri="{FF2B5EF4-FFF2-40B4-BE49-F238E27FC236}">
                <a16:creationId xmlns:a16="http://schemas.microsoft.com/office/drawing/2014/main" id="{BA1E0280-8C8E-40B8-845A-D0EB8D7CCA7C}"/>
              </a:ext>
            </a:extLst>
          </p:cNvPr>
          <p:cNvPicPr>
            <a:picLocks noChangeAspect="1"/>
          </p:cNvPicPr>
          <p:nvPr/>
        </p:nvPicPr>
        <p:blipFill rotWithShape="1">
          <a:blip r:embed="rId3"/>
          <a:srcRect l="7168" t="1395" r="5944" b="-907"/>
          <a:stretch/>
        </p:blipFill>
        <p:spPr>
          <a:xfrm>
            <a:off x="5153822" y="618328"/>
            <a:ext cx="6553545" cy="5629285"/>
          </a:xfrm>
          <a:prstGeom prst="rect">
            <a:avLst/>
          </a:prstGeom>
        </p:spPr>
      </p:pic>
    </p:spTree>
    <p:extLst>
      <p:ext uri="{BB962C8B-B14F-4D97-AF65-F5344CB8AC3E}">
        <p14:creationId xmlns:p14="http://schemas.microsoft.com/office/powerpoint/2010/main" val="2001542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FFFC-352D-49E0-8CFD-4E679B5B33F9}"/>
              </a:ext>
            </a:extLst>
          </p:cNvPr>
          <p:cNvSpPr>
            <a:spLocks noGrp="1"/>
          </p:cNvSpPr>
          <p:nvPr>
            <p:ph type="title"/>
          </p:nvPr>
        </p:nvSpPr>
        <p:spPr>
          <a:xfrm>
            <a:off x="700883" y="351657"/>
            <a:ext cx="10515600" cy="891879"/>
          </a:xfrm>
        </p:spPr>
        <p:txBody>
          <a:bodyPr>
            <a:normAutofit fontScale="90000"/>
          </a:bodyPr>
          <a:lstStyle/>
          <a:p>
            <a:br>
              <a:rPr lang="en-US">
                <a:cs typeface="Calibri Light"/>
              </a:rPr>
            </a:br>
            <a:r>
              <a:rPr lang="en-US" sz="4000">
                <a:ea typeface="+mj-lt"/>
                <a:cs typeface="+mj-lt"/>
              </a:rPr>
              <a:t>Aggregation</a:t>
            </a:r>
          </a:p>
          <a:p>
            <a:endParaRPr lang="en-US">
              <a:cs typeface="Calibri Light"/>
            </a:endParaRPr>
          </a:p>
        </p:txBody>
      </p:sp>
      <p:pic>
        <p:nvPicPr>
          <p:cNvPr id="4" name="Picture 4" descr="A close up of a logo&#10;&#10;Description generated with high confidence">
            <a:extLst>
              <a:ext uri="{FF2B5EF4-FFF2-40B4-BE49-F238E27FC236}">
                <a16:creationId xmlns:a16="http://schemas.microsoft.com/office/drawing/2014/main" id="{ECBC0B6D-0B20-498A-8037-54D8ED5091EF}"/>
              </a:ext>
            </a:extLst>
          </p:cNvPr>
          <p:cNvPicPr>
            <a:picLocks noChangeAspect="1"/>
          </p:cNvPicPr>
          <p:nvPr/>
        </p:nvPicPr>
        <p:blipFill>
          <a:blip r:embed="rId3"/>
          <a:stretch>
            <a:fillRect/>
          </a:stretch>
        </p:blipFill>
        <p:spPr>
          <a:xfrm>
            <a:off x="700883" y="1690687"/>
            <a:ext cx="3246075" cy="4369716"/>
          </a:xfrm>
          <a:prstGeom prst="rect">
            <a:avLst/>
          </a:prstGeom>
        </p:spPr>
      </p:pic>
      <p:pic>
        <p:nvPicPr>
          <p:cNvPr id="1028" name="Picture 4" descr="image">
            <a:extLst>
              <a:ext uri="{FF2B5EF4-FFF2-40B4-BE49-F238E27FC236}">
                <a16:creationId xmlns:a16="http://schemas.microsoft.com/office/drawing/2014/main" id="{C5D7EC2D-9B8D-4AA9-98EB-0428DFC11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2723" y="1690688"/>
            <a:ext cx="3775735" cy="43697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a:extLst>
              <a:ext uri="{FF2B5EF4-FFF2-40B4-BE49-F238E27FC236}">
                <a16:creationId xmlns:a16="http://schemas.microsoft.com/office/drawing/2014/main" id="{2D9BB6F8-A1B5-4DAC-B457-F544A62F46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958" y="2091157"/>
            <a:ext cx="3610092" cy="240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257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FFFC-352D-49E0-8CFD-4E679B5B33F9}"/>
              </a:ext>
            </a:extLst>
          </p:cNvPr>
          <p:cNvSpPr>
            <a:spLocks noGrp="1"/>
          </p:cNvSpPr>
          <p:nvPr>
            <p:ph type="title"/>
          </p:nvPr>
        </p:nvSpPr>
        <p:spPr/>
        <p:txBody>
          <a:bodyPr>
            <a:normAutofit/>
          </a:bodyPr>
          <a:lstStyle/>
          <a:p>
            <a:br>
              <a:rPr lang="en-US">
                <a:cs typeface="Calibri Light"/>
              </a:rPr>
            </a:br>
            <a:r>
              <a:rPr lang="en-US" sz="3600">
                <a:ea typeface="+mj-lt"/>
                <a:cs typeface="+mj-lt"/>
              </a:rPr>
              <a:t>Aggregation</a:t>
            </a:r>
          </a:p>
          <a:p>
            <a:endParaRPr lang="en-US">
              <a:cs typeface="Calibri Light"/>
            </a:endParaRPr>
          </a:p>
        </p:txBody>
      </p:sp>
      <p:sp>
        <p:nvSpPr>
          <p:cNvPr id="3" name="Content Placeholder 2">
            <a:extLst>
              <a:ext uri="{FF2B5EF4-FFF2-40B4-BE49-F238E27FC236}">
                <a16:creationId xmlns:a16="http://schemas.microsoft.com/office/drawing/2014/main" id="{B1D1FEF5-2F91-4E26-BE38-23892DF6C444}"/>
              </a:ext>
            </a:extLst>
          </p:cNvPr>
          <p:cNvSpPr>
            <a:spLocks noGrp="1"/>
          </p:cNvSpPr>
          <p:nvPr>
            <p:ph idx="1"/>
          </p:nvPr>
        </p:nvSpPr>
        <p:spPr>
          <a:xfrm>
            <a:off x="737558" y="1825625"/>
            <a:ext cx="7796842" cy="3309083"/>
          </a:xfrm>
        </p:spPr>
        <p:txBody>
          <a:bodyPr vert="horz" lIns="91440" tIns="45720" rIns="91440" bIns="45720" rtlCol="0" anchor="t">
            <a:normAutofit/>
          </a:bodyPr>
          <a:lstStyle/>
          <a:p>
            <a:pPr marL="0" indent="0">
              <a:buNone/>
            </a:pPr>
            <a:r>
              <a:rPr lang="en-US" altLang="zh-CN" b="1">
                <a:ea typeface="+mn-lt"/>
                <a:cs typeface="+mn-lt"/>
              </a:rPr>
              <a:t>Consistency</a:t>
            </a:r>
          </a:p>
          <a:p>
            <a:pPr marL="0" indent="0">
              <a:lnSpc>
                <a:spcPct val="150000"/>
              </a:lnSpc>
              <a:buNone/>
            </a:pPr>
            <a:r>
              <a:rPr lang="en-US" sz="3200" b="1">
                <a:ea typeface="+mn-lt"/>
                <a:cs typeface="+mn-lt"/>
              </a:rPr>
              <a:t>96.95% </a:t>
            </a:r>
            <a:r>
              <a:rPr lang="en-US" sz="2400">
                <a:ea typeface="+mn-lt"/>
                <a:cs typeface="+mn-lt"/>
              </a:rPr>
              <a:t>are always </a:t>
            </a:r>
            <a:r>
              <a:rPr lang="en-US" sz="2400" err="1">
                <a:ea typeface="+mn-lt"/>
                <a:cs typeface="+mn-lt"/>
              </a:rPr>
              <a:t>isFraud</a:t>
            </a:r>
            <a:r>
              <a:rPr lang="en-US" sz="2400">
                <a:ea typeface="+mn-lt"/>
                <a:cs typeface="+mn-lt"/>
              </a:rPr>
              <a:t>=0</a:t>
            </a:r>
          </a:p>
          <a:p>
            <a:pPr marL="0" indent="0">
              <a:lnSpc>
                <a:spcPct val="150000"/>
              </a:lnSpc>
              <a:buNone/>
            </a:pPr>
            <a:r>
              <a:rPr lang="en-US" sz="2400" b="1">
                <a:ea typeface="+mn-lt"/>
                <a:cs typeface="+mn-lt"/>
              </a:rPr>
              <a:t>2.45% </a:t>
            </a:r>
            <a:r>
              <a:rPr lang="en-US" sz="2400">
                <a:ea typeface="+mn-lt"/>
                <a:cs typeface="+mn-lt"/>
              </a:rPr>
              <a:t>are always </a:t>
            </a:r>
            <a:r>
              <a:rPr lang="en-US" sz="2400" err="1">
                <a:ea typeface="+mn-lt"/>
                <a:cs typeface="+mn-lt"/>
              </a:rPr>
              <a:t>isFraud</a:t>
            </a:r>
            <a:r>
              <a:rPr lang="en-US" sz="2400">
                <a:ea typeface="+mn-lt"/>
                <a:cs typeface="+mn-lt"/>
              </a:rPr>
              <a:t>=1</a:t>
            </a:r>
          </a:p>
          <a:p>
            <a:pPr marL="0" indent="0">
              <a:lnSpc>
                <a:spcPct val="150000"/>
              </a:lnSpc>
              <a:buNone/>
            </a:pPr>
            <a:r>
              <a:rPr lang="en-US" sz="2400">
                <a:ea typeface="+mn-lt"/>
                <a:cs typeface="+mn-lt"/>
              </a:rPr>
              <a:t>Only </a:t>
            </a:r>
            <a:r>
              <a:rPr lang="en-US" sz="2400" b="1">
                <a:ea typeface="+mn-lt"/>
                <a:cs typeface="+mn-lt"/>
              </a:rPr>
              <a:t>0.6% </a:t>
            </a:r>
            <a:r>
              <a:rPr lang="en-US" sz="2400">
                <a:ea typeface="+mn-lt"/>
                <a:cs typeface="+mn-lt"/>
              </a:rPr>
              <a:t>have a mixture of </a:t>
            </a:r>
            <a:r>
              <a:rPr lang="en-US" sz="2400" err="1">
                <a:ea typeface="+mn-lt"/>
                <a:cs typeface="+mn-lt"/>
              </a:rPr>
              <a:t>isFraud</a:t>
            </a:r>
            <a:r>
              <a:rPr lang="en-US" sz="2400">
                <a:ea typeface="+mn-lt"/>
                <a:cs typeface="+mn-lt"/>
              </a:rPr>
              <a:t>=0 and </a:t>
            </a:r>
            <a:r>
              <a:rPr lang="en-US" sz="2400" err="1">
                <a:ea typeface="+mn-lt"/>
                <a:cs typeface="+mn-lt"/>
              </a:rPr>
              <a:t>isFraud</a:t>
            </a:r>
            <a:r>
              <a:rPr lang="en-US" sz="2400">
                <a:ea typeface="+mn-lt"/>
                <a:cs typeface="+mn-lt"/>
              </a:rPr>
              <a:t>=1</a:t>
            </a:r>
            <a:endParaRPr lang="en-US" sz="2400">
              <a:cs typeface="Calibri"/>
            </a:endParaRPr>
          </a:p>
          <a:p>
            <a:pPr marL="0" indent="0">
              <a:buNone/>
            </a:pPr>
            <a:endParaRPr lang="en-US">
              <a:cs typeface="Calibri"/>
            </a:endParaRPr>
          </a:p>
        </p:txBody>
      </p:sp>
      <p:graphicFrame>
        <p:nvGraphicFramePr>
          <p:cNvPr id="5" name="图表 4">
            <a:extLst>
              <a:ext uri="{FF2B5EF4-FFF2-40B4-BE49-F238E27FC236}">
                <a16:creationId xmlns:a16="http://schemas.microsoft.com/office/drawing/2014/main" id="{6FFED41D-2947-4E20-9622-1E50EB947C7A}"/>
              </a:ext>
            </a:extLst>
          </p:cNvPr>
          <p:cNvGraphicFramePr>
            <a:graphicFrameLocks/>
          </p:cNvGraphicFramePr>
          <p:nvPr>
            <p:extLst>
              <p:ext uri="{D42A27DB-BD31-4B8C-83A1-F6EECF244321}">
                <p14:modId xmlns:p14="http://schemas.microsoft.com/office/powerpoint/2010/main" val="97862292"/>
              </p:ext>
            </p:extLst>
          </p:nvPr>
        </p:nvGraphicFramePr>
        <p:xfrm>
          <a:off x="6375018" y="1027906"/>
          <a:ext cx="6505074" cy="39030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657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FFFC-352D-49E0-8CFD-4E679B5B33F9}"/>
              </a:ext>
            </a:extLst>
          </p:cNvPr>
          <p:cNvSpPr>
            <a:spLocks noGrp="1"/>
          </p:cNvSpPr>
          <p:nvPr>
            <p:ph type="title"/>
          </p:nvPr>
        </p:nvSpPr>
        <p:spPr>
          <a:xfrm>
            <a:off x="485274" y="281739"/>
            <a:ext cx="10515600" cy="1039894"/>
          </a:xfrm>
        </p:spPr>
        <p:txBody>
          <a:bodyPr>
            <a:normAutofit fontScale="90000"/>
          </a:bodyPr>
          <a:lstStyle/>
          <a:p>
            <a:br>
              <a:rPr lang="en-US">
                <a:cs typeface="Calibri Light"/>
              </a:rPr>
            </a:br>
            <a:r>
              <a:rPr lang="en-US" sz="4000">
                <a:ea typeface="+mj-lt"/>
                <a:cs typeface="+mj-lt"/>
              </a:rPr>
              <a:t>Aggregation</a:t>
            </a:r>
          </a:p>
          <a:p>
            <a:endParaRPr lang="en-US">
              <a:cs typeface="Calibri Light"/>
            </a:endParaRPr>
          </a:p>
        </p:txBody>
      </p:sp>
      <p:sp>
        <p:nvSpPr>
          <p:cNvPr id="4" name="TextBox 3">
            <a:extLst>
              <a:ext uri="{FF2B5EF4-FFF2-40B4-BE49-F238E27FC236}">
                <a16:creationId xmlns:a16="http://schemas.microsoft.com/office/drawing/2014/main" id="{394AD87C-416A-4D2F-A30E-3076EECDB6EC}"/>
              </a:ext>
            </a:extLst>
          </p:cNvPr>
          <p:cNvSpPr txBox="1"/>
          <p:nvPr/>
        </p:nvSpPr>
        <p:spPr>
          <a:xfrm>
            <a:off x="2695092" y="5066882"/>
            <a:ext cx="556918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 </a:t>
            </a:r>
            <a:r>
              <a:rPr lang="en-US" altLang="zh-CN" sz="3200" b="1">
                <a:ea typeface="宋体"/>
              </a:rPr>
              <a:t>87</a:t>
            </a:r>
            <a:r>
              <a:rPr lang="en-US" sz="3200" b="1"/>
              <a:t>.</a:t>
            </a:r>
            <a:r>
              <a:rPr lang="en-US" altLang="zh-CN" sz="3200" b="1">
                <a:ea typeface="宋体"/>
              </a:rPr>
              <a:t>6</a:t>
            </a:r>
            <a:r>
              <a:rPr lang="en-US" sz="3200" b="1"/>
              <a:t>% </a:t>
            </a:r>
            <a:r>
              <a:rPr lang="en-US" sz="2000"/>
              <a:t>cards  first appear in testing dataset</a:t>
            </a:r>
          </a:p>
        </p:txBody>
      </p:sp>
      <p:sp>
        <p:nvSpPr>
          <p:cNvPr id="6" name="TextBox 5">
            <a:extLst>
              <a:ext uri="{FF2B5EF4-FFF2-40B4-BE49-F238E27FC236}">
                <a16:creationId xmlns:a16="http://schemas.microsoft.com/office/drawing/2014/main" id="{714974F1-1FDC-4C8D-90C4-C74EA43A162C}"/>
              </a:ext>
            </a:extLst>
          </p:cNvPr>
          <p:cNvSpPr txBox="1"/>
          <p:nvPr/>
        </p:nvSpPr>
        <p:spPr>
          <a:xfrm>
            <a:off x="5084777" y="4611008"/>
            <a:ext cx="635899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1</a:t>
            </a:r>
            <a:r>
              <a:rPr lang="en-US" altLang="zh-CN" sz="2800" b="1">
                <a:ea typeface="+mn-lt"/>
                <a:cs typeface="+mn-lt"/>
              </a:rPr>
              <a:t>2</a:t>
            </a:r>
            <a:r>
              <a:rPr lang="en-US" sz="2800" b="1">
                <a:ea typeface="+mn-lt"/>
                <a:cs typeface="+mn-lt"/>
              </a:rPr>
              <a:t>.4% </a:t>
            </a:r>
            <a:r>
              <a:rPr lang="en-US" sz="2000">
                <a:ea typeface="+mn-lt"/>
                <a:cs typeface="+mn-lt"/>
              </a:rPr>
              <a:t>of data are in both the train and test dataset </a:t>
            </a:r>
            <a:endParaRPr lang="en-US" sz="2000"/>
          </a:p>
        </p:txBody>
      </p:sp>
      <p:graphicFrame>
        <p:nvGraphicFramePr>
          <p:cNvPr id="8" name="图表 7">
            <a:extLst>
              <a:ext uri="{FF2B5EF4-FFF2-40B4-BE49-F238E27FC236}">
                <a16:creationId xmlns:a16="http://schemas.microsoft.com/office/drawing/2014/main" id="{EF55E69A-5190-4FE5-865E-1EA2B4C17B0D}"/>
              </a:ext>
            </a:extLst>
          </p:cNvPr>
          <p:cNvGraphicFramePr>
            <a:graphicFrameLocks/>
          </p:cNvGraphicFramePr>
          <p:nvPr>
            <p:extLst>
              <p:ext uri="{D42A27DB-BD31-4B8C-83A1-F6EECF244321}">
                <p14:modId xmlns:p14="http://schemas.microsoft.com/office/powerpoint/2010/main" val="2519664852"/>
              </p:ext>
            </p:extLst>
          </p:nvPr>
        </p:nvGraphicFramePr>
        <p:xfrm>
          <a:off x="3288632" y="1028611"/>
          <a:ext cx="5325978" cy="33544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99001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FFFC-352D-49E0-8CFD-4E679B5B33F9}"/>
              </a:ext>
            </a:extLst>
          </p:cNvPr>
          <p:cNvSpPr>
            <a:spLocks noGrp="1"/>
          </p:cNvSpPr>
          <p:nvPr>
            <p:ph type="title"/>
          </p:nvPr>
        </p:nvSpPr>
        <p:spPr/>
        <p:txBody>
          <a:bodyPr>
            <a:normAutofit/>
          </a:bodyPr>
          <a:lstStyle/>
          <a:p>
            <a:br>
              <a:rPr lang="en-US">
                <a:cs typeface="Calibri Light"/>
              </a:rPr>
            </a:br>
            <a:r>
              <a:rPr lang="en-US" sz="3600">
                <a:ea typeface="+mj-lt"/>
                <a:cs typeface="+mj-lt"/>
              </a:rPr>
              <a:t>UID Aggregation</a:t>
            </a:r>
          </a:p>
          <a:p>
            <a:endParaRPr lang="en-US">
              <a:cs typeface="Calibri Light"/>
            </a:endParaRPr>
          </a:p>
        </p:txBody>
      </p:sp>
      <p:sp>
        <p:nvSpPr>
          <p:cNvPr id="4" name="TextBox 3">
            <a:extLst>
              <a:ext uri="{FF2B5EF4-FFF2-40B4-BE49-F238E27FC236}">
                <a16:creationId xmlns:a16="http://schemas.microsoft.com/office/drawing/2014/main" id="{93D9D13D-9290-4C3A-B4D3-EE1AB10546E4}"/>
              </a:ext>
            </a:extLst>
          </p:cNvPr>
          <p:cNvSpPr txBox="1"/>
          <p:nvPr/>
        </p:nvSpPr>
        <p:spPr>
          <a:xfrm>
            <a:off x="914400" y="1791419"/>
            <a:ext cx="9256142"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Atlas Grotesk"/>
            </a:endParaRPr>
          </a:p>
          <a:p>
            <a:pPr>
              <a:lnSpc>
                <a:spcPct val="150000"/>
              </a:lnSpc>
              <a:buChar char="•"/>
            </a:pPr>
            <a:r>
              <a:rPr lang="en-US" sz="2800">
                <a:latin typeface="Atlas Grotesk"/>
              </a:rPr>
              <a:t> TransactionAmt</a:t>
            </a:r>
          </a:p>
          <a:p>
            <a:pPr>
              <a:lnSpc>
                <a:spcPct val="150000"/>
              </a:lnSpc>
              <a:buChar char="•"/>
            </a:pPr>
            <a:r>
              <a:rPr lang="en-US" sz="2800">
                <a:latin typeface="Atlas Grotesk"/>
              </a:rPr>
              <a:t> dist1</a:t>
            </a:r>
          </a:p>
          <a:p>
            <a:pPr>
              <a:lnSpc>
                <a:spcPct val="150000"/>
              </a:lnSpc>
              <a:buChar char="•"/>
            </a:pPr>
            <a:r>
              <a:rPr lang="en-US" sz="2800">
                <a:latin typeface="Atlas Grotesk"/>
              </a:rPr>
              <a:t> D features (D1n, D4n, D10n, etc.) </a:t>
            </a:r>
          </a:p>
          <a:p>
            <a:pPr>
              <a:lnSpc>
                <a:spcPct val="150000"/>
              </a:lnSpc>
              <a:buChar char="•"/>
            </a:pPr>
            <a:r>
              <a:rPr lang="en-US" sz="2800">
                <a:latin typeface="Atlas Grotesk"/>
              </a:rPr>
              <a:t> C features </a:t>
            </a:r>
          </a:p>
          <a:p>
            <a:endParaRPr lang="en-US">
              <a:latin typeface="Atlas Grotesk"/>
            </a:endParaRPr>
          </a:p>
        </p:txBody>
      </p:sp>
    </p:spTree>
    <p:extLst>
      <p:ext uri="{BB962C8B-B14F-4D97-AF65-F5344CB8AC3E}">
        <p14:creationId xmlns:p14="http://schemas.microsoft.com/office/powerpoint/2010/main" val="16981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13111" y="640081"/>
            <a:ext cx="5138808" cy="3352473"/>
          </a:xfrm>
          <a:noFill/>
        </p:spPr>
        <p:txBody>
          <a:bodyPr vert="horz" lIns="91440" tIns="45720" rIns="91440" bIns="45720" rtlCol="0">
            <a:normAutofit fontScale="90000"/>
          </a:bodyPr>
          <a:lstStyle/>
          <a:p>
            <a:pPr algn="l"/>
            <a:br>
              <a:rPr lang="en-US" sz="3600" b="1">
                <a:cs typeface="Calibri Light"/>
              </a:rPr>
            </a:br>
            <a:br>
              <a:rPr lang="en-US" sz="3600" b="1">
                <a:cs typeface="Calibri Light"/>
              </a:rPr>
            </a:br>
            <a:r>
              <a:rPr lang="en-US" sz="3600" b="1">
                <a:cs typeface="Calibri Light"/>
              </a:rPr>
              <a:t>                Flow</a:t>
            </a:r>
            <a:br>
              <a:rPr lang="en-US" sz="3600" b="1">
                <a:cs typeface="Calibri Light"/>
              </a:rPr>
            </a:br>
            <a:br>
              <a:rPr lang="en-US" sz="3600" b="1">
                <a:cs typeface="Calibri Light"/>
              </a:rPr>
            </a:br>
            <a:r>
              <a:rPr lang="en-US" sz="3600" b="1">
                <a:cs typeface="Calibri Light"/>
              </a:rPr>
              <a:t>1.Baseline model </a:t>
            </a:r>
            <a:br>
              <a:rPr lang="en-US" sz="3600" b="1">
                <a:cs typeface="Calibri Light"/>
              </a:rPr>
            </a:br>
            <a:r>
              <a:rPr lang="en-US" sz="3600" b="1">
                <a:cs typeface="Calibri Light"/>
              </a:rPr>
              <a:t>2 FE &amp; Models</a:t>
            </a:r>
            <a:br>
              <a:rPr lang="en-US" sz="3600" b="1">
                <a:cs typeface="Calibri Light"/>
              </a:rPr>
            </a:br>
            <a:r>
              <a:rPr lang="en-US" sz="3600" b="1">
                <a:cs typeface="Calibri Light"/>
              </a:rPr>
              <a:t>3.Ensemble+Blending</a:t>
            </a:r>
            <a:br>
              <a:rPr lang="en-US" sz="3600" b="1">
                <a:cs typeface="Calibri Light"/>
              </a:rPr>
            </a:br>
            <a:r>
              <a:rPr lang="en-US" sz="3600" b="1">
                <a:cs typeface="Calibri Light"/>
              </a:rPr>
              <a:t>4.Black Magic</a:t>
            </a:r>
            <a:endParaRPr lang="en-US">
              <a:cs typeface="Calibri Light" panose="020F0302020204030204"/>
            </a:endParaRPr>
          </a:p>
        </p:txBody>
      </p:sp>
      <p:sp>
        <p:nvSpPr>
          <p:cNvPr id="35" name="Rectangle 34">
            <a:extLst>
              <a:ext uri="{FF2B5EF4-FFF2-40B4-BE49-F238E27FC236}">
                <a16:creationId xmlns:a16="http://schemas.microsoft.com/office/drawing/2014/main" id="{4913D8DA-B72B-46FB-9E5D-656A0EB0A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6107584" cy="6861717"/>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26">
            <a:extLst>
              <a:ext uri="{FF2B5EF4-FFF2-40B4-BE49-F238E27FC236}">
                <a16:creationId xmlns:a16="http://schemas.microsoft.com/office/drawing/2014/main" id="{63CDDC8E-3FD0-4545-A664-7661835B4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a:extLst>
              <a:ext uri="{FF2B5EF4-FFF2-40B4-BE49-F238E27FC236}">
                <a16:creationId xmlns:a16="http://schemas.microsoft.com/office/drawing/2014/main" id="{01E75894-983D-4504-9D35-6B3FC281E1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6500" y="1344157"/>
            <a:ext cx="4169664" cy="4169664"/>
          </a:xfrm>
          <a:prstGeom prst="rect">
            <a:avLst/>
          </a:prstGeom>
          <a:effectLst/>
        </p:spPr>
      </p:pic>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0927-E652-47DC-B933-C7436420DE08}"/>
              </a:ext>
            </a:extLst>
          </p:cNvPr>
          <p:cNvSpPr>
            <a:spLocks noGrp="1"/>
          </p:cNvSpPr>
          <p:nvPr>
            <p:ph type="title"/>
          </p:nvPr>
        </p:nvSpPr>
        <p:spPr>
          <a:xfrm>
            <a:off x="695325" y="765175"/>
            <a:ext cx="2162175" cy="1325563"/>
          </a:xfrm>
        </p:spPr>
        <p:txBody>
          <a:bodyPr/>
          <a:lstStyle/>
          <a:p>
            <a:r>
              <a:rPr lang="en-US">
                <a:cs typeface="Calibri Light"/>
              </a:rPr>
              <a:t>Models</a:t>
            </a:r>
            <a:endParaRPr lang="en-US"/>
          </a:p>
        </p:txBody>
      </p:sp>
      <p:sp>
        <p:nvSpPr>
          <p:cNvPr id="3" name="Content Placeholder 2">
            <a:extLst>
              <a:ext uri="{FF2B5EF4-FFF2-40B4-BE49-F238E27FC236}">
                <a16:creationId xmlns:a16="http://schemas.microsoft.com/office/drawing/2014/main" id="{DB0CC42E-7B88-4C6A-BEE9-129C599EF30B}"/>
              </a:ext>
            </a:extLst>
          </p:cNvPr>
          <p:cNvSpPr>
            <a:spLocks noGrp="1"/>
          </p:cNvSpPr>
          <p:nvPr>
            <p:ph idx="1"/>
          </p:nvPr>
        </p:nvSpPr>
        <p:spPr>
          <a:xfrm>
            <a:off x="480607" y="2397803"/>
            <a:ext cx="2567282" cy="2065102"/>
          </a:xfrm>
        </p:spPr>
        <p:txBody>
          <a:bodyPr vert="horz" lIns="91440" tIns="45720" rIns="91440" bIns="45720" rtlCol="0" anchor="t">
            <a:normAutofit fontScale="92500"/>
          </a:bodyPr>
          <a:lstStyle/>
          <a:p>
            <a:r>
              <a:rPr lang="en-US" err="1">
                <a:cs typeface="Calibri"/>
              </a:rPr>
              <a:t>LightGBM</a:t>
            </a:r>
          </a:p>
          <a:p>
            <a:r>
              <a:rPr lang="en-US" err="1">
                <a:cs typeface="Calibri"/>
              </a:rPr>
              <a:t>XGBoost</a:t>
            </a:r>
          </a:p>
          <a:p>
            <a:r>
              <a:rPr lang="en-US" err="1">
                <a:cs typeface="Calibri"/>
              </a:rPr>
              <a:t>CatBoost</a:t>
            </a:r>
          </a:p>
          <a:p>
            <a:r>
              <a:rPr lang="en-US">
                <a:cs typeface="Calibri"/>
              </a:rPr>
              <a:t>Neural Network</a:t>
            </a:r>
          </a:p>
          <a:p>
            <a:pPr marL="0" indent="0">
              <a:buNone/>
            </a:pPr>
            <a:endParaRPr lang="en-US">
              <a:cs typeface="Calibri"/>
            </a:endParaRPr>
          </a:p>
        </p:txBody>
      </p:sp>
      <p:pic>
        <p:nvPicPr>
          <p:cNvPr id="7" name="Picture 6" descr="A picture containing drawing&#10;&#10;Description generated with very high confidence">
            <a:extLst>
              <a:ext uri="{FF2B5EF4-FFF2-40B4-BE49-F238E27FC236}">
                <a16:creationId xmlns:a16="http://schemas.microsoft.com/office/drawing/2014/main" id="{80B17D00-848C-497F-8678-91059A323719}"/>
              </a:ext>
            </a:extLst>
          </p:cNvPr>
          <p:cNvPicPr>
            <a:picLocks noChangeAspect="1"/>
          </p:cNvPicPr>
          <p:nvPr/>
        </p:nvPicPr>
        <p:blipFill rotWithShape="1">
          <a:blip r:embed="rId3"/>
          <a:srcRect t="1250" b="10879"/>
          <a:stretch/>
        </p:blipFill>
        <p:spPr>
          <a:xfrm rot="20514055">
            <a:off x="2072726" y="3409742"/>
            <a:ext cx="418531" cy="394539"/>
          </a:xfrm>
          <a:prstGeom prst="rect">
            <a:avLst/>
          </a:prstGeom>
        </p:spPr>
      </p:pic>
      <p:pic>
        <p:nvPicPr>
          <p:cNvPr id="9" name="Picture 8" descr="A picture containing drawing&#10;&#10;Description generated with very high confidence">
            <a:extLst>
              <a:ext uri="{FF2B5EF4-FFF2-40B4-BE49-F238E27FC236}">
                <a16:creationId xmlns:a16="http://schemas.microsoft.com/office/drawing/2014/main" id="{CA6F6474-E05E-405E-848C-0137F60D99E0}"/>
              </a:ext>
            </a:extLst>
          </p:cNvPr>
          <p:cNvPicPr>
            <a:picLocks noChangeAspect="1"/>
          </p:cNvPicPr>
          <p:nvPr/>
        </p:nvPicPr>
        <p:blipFill rotWithShape="1">
          <a:blip r:embed="rId3"/>
          <a:srcRect t="1250" b="10879"/>
          <a:stretch/>
        </p:blipFill>
        <p:spPr>
          <a:xfrm rot="20514055">
            <a:off x="1993815" y="2904917"/>
            <a:ext cx="418531" cy="394539"/>
          </a:xfrm>
          <a:prstGeom prst="rect">
            <a:avLst/>
          </a:prstGeom>
        </p:spPr>
      </p:pic>
      <p:pic>
        <p:nvPicPr>
          <p:cNvPr id="11" name="Picture 10" descr="A picture containing drawing&#10;&#10;Description generated with very high confidence">
            <a:extLst>
              <a:ext uri="{FF2B5EF4-FFF2-40B4-BE49-F238E27FC236}">
                <a16:creationId xmlns:a16="http://schemas.microsoft.com/office/drawing/2014/main" id="{87D24402-5A09-4C0E-BD7B-4954237A26FB}"/>
              </a:ext>
            </a:extLst>
          </p:cNvPr>
          <p:cNvPicPr>
            <a:picLocks noChangeAspect="1"/>
          </p:cNvPicPr>
          <p:nvPr/>
        </p:nvPicPr>
        <p:blipFill rotWithShape="1">
          <a:blip r:embed="rId3"/>
          <a:srcRect t="1250" b="10879"/>
          <a:stretch/>
        </p:blipFill>
        <p:spPr>
          <a:xfrm rot="20514055">
            <a:off x="2142320" y="2400092"/>
            <a:ext cx="418531" cy="394539"/>
          </a:xfrm>
          <a:prstGeom prst="rect">
            <a:avLst/>
          </a:prstGeom>
        </p:spPr>
      </p:pic>
      <p:pic>
        <p:nvPicPr>
          <p:cNvPr id="16" name="Picture 16" descr="A close up of a map&#10;&#10;Description generated with high confidence">
            <a:extLst>
              <a:ext uri="{FF2B5EF4-FFF2-40B4-BE49-F238E27FC236}">
                <a16:creationId xmlns:a16="http://schemas.microsoft.com/office/drawing/2014/main" id="{2A371F52-7D1C-45D7-B816-101DD3B00D9C}"/>
              </a:ext>
            </a:extLst>
          </p:cNvPr>
          <p:cNvPicPr>
            <a:picLocks noChangeAspect="1"/>
          </p:cNvPicPr>
          <p:nvPr/>
        </p:nvPicPr>
        <p:blipFill>
          <a:blip r:embed="rId4"/>
          <a:stretch>
            <a:fillRect/>
          </a:stretch>
        </p:blipFill>
        <p:spPr>
          <a:xfrm>
            <a:off x="3424518" y="868713"/>
            <a:ext cx="8091779" cy="5367348"/>
          </a:xfrm>
          <a:prstGeom prst="rect">
            <a:avLst/>
          </a:prstGeom>
        </p:spPr>
      </p:pic>
    </p:spTree>
    <p:extLst>
      <p:ext uri="{BB962C8B-B14F-4D97-AF65-F5344CB8AC3E}">
        <p14:creationId xmlns:p14="http://schemas.microsoft.com/office/powerpoint/2010/main" val="3962031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7E2D-57C1-42BA-AB6F-56349A5D385E}"/>
              </a:ext>
            </a:extLst>
          </p:cNvPr>
          <p:cNvSpPr>
            <a:spLocks noGrp="1"/>
          </p:cNvSpPr>
          <p:nvPr>
            <p:ph type="title"/>
          </p:nvPr>
        </p:nvSpPr>
        <p:spPr/>
        <p:txBody>
          <a:bodyPr/>
          <a:lstStyle/>
          <a:p>
            <a:r>
              <a:rPr lang="en-US">
                <a:ea typeface="+mj-lt"/>
                <a:cs typeface="+mj-lt"/>
              </a:rPr>
              <a:t>NN: Version2: DNN with embedding (</a:t>
            </a:r>
            <a:r>
              <a:rPr lang="en-US" err="1">
                <a:ea typeface="+mj-lt"/>
                <a:cs typeface="+mj-lt"/>
              </a:rPr>
              <a:t>Keras</a:t>
            </a:r>
            <a:r>
              <a:rPr lang="en-US">
                <a:ea typeface="+mj-lt"/>
                <a:cs typeface="+mj-lt"/>
              </a:rPr>
              <a:t>)</a:t>
            </a:r>
          </a:p>
        </p:txBody>
      </p:sp>
      <p:sp>
        <p:nvSpPr>
          <p:cNvPr id="3" name="Content Placeholder 2">
            <a:extLst>
              <a:ext uri="{FF2B5EF4-FFF2-40B4-BE49-F238E27FC236}">
                <a16:creationId xmlns:a16="http://schemas.microsoft.com/office/drawing/2014/main" id="{06BB9E02-444C-4D27-8583-548C80B24A83}"/>
              </a:ext>
            </a:extLst>
          </p:cNvPr>
          <p:cNvSpPr>
            <a:spLocks noGrp="1"/>
          </p:cNvSpPr>
          <p:nvPr>
            <p:ph idx="1"/>
          </p:nvPr>
        </p:nvSpPr>
        <p:spPr>
          <a:xfrm>
            <a:off x="574793" y="1628401"/>
            <a:ext cx="10515600" cy="4552407"/>
          </a:xfrm>
        </p:spPr>
        <p:txBody>
          <a:bodyPr vert="horz" lIns="91440" tIns="45720" rIns="91440" bIns="45720" rtlCol="0" anchor="t">
            <a:noAutofit/>
          </a:bodyPr>
          <a:lstStyle/>
          <a:p>
            <a:r>
              <a:rPr lang="en-US">
                <a:ea typeface="+mn-lt"/>
                <a:cs typeface="+mn-lt"/>
              </a:rPr>
              <a:t>Features:  Basic FE features  </a:t>
            </a:r>
            <a:endParaRPr lang="en-US">
              <a:cs typeface="Calibri"/>
            </a:endParaRPr>
          </a:p>
          <a:p>
            <a:r>
              <a:rPr lang="en-US">
                <a:ea typeface="+mn-lt"/>
                <a:cs typeface="+mn-lt"/>
              </a:rPr>
              <a:t>Preprocess:</a:t>
            </a:r>
            <a:endParaRPr lang="en-US">
              <a:cs typeface="Calibri"/>
            </a:endParaRPr>
          </a:p>
          <a:p>
            <a:pPr>
              <a:buFont typeface="Wingdings" panose="020B0604020202020204" pitchFamily="34" charset="0"/>
              <a:buChar char="Ø"/>
            </a:pPr>
            <a:r>
              <a:rPr lang="en-US">
                <a:ea typeface="+mn-lt"/>
                <a:cs typeface="+mn-lt"/>
              </a:rPr>
              <a:t>Numerical: Log transformation -&gt; Standardization -&gt; Fill NA by mean</a:t>
            </a:r>
          </a:p>
          <a:p>
            <a:pPr>
              <a:buFont typeface="Wingdings" panose="020B0604020202020204" pitchFamily="34" charset="0"/>
              <a:buChar char="Ø"/>
            </a:pPr>
            <a:r>
              <a:rPr lang="en-US">
                <a:ea typeface="+mn-lt"/>
                <a:cs typeface="+mn-lt"/>
              </a:rPr>
              <a:t>Categorical: </a:t>
            </a:r>
          </a:p>
          <a:p>
            <a:pPr marL="0" indent="0">
              <a:buNone/>
            </a:pPr>
            <a:r>
              <a:rPr lang="en-US">
                <a:solidFill>
                  <a:schemeClr val="accent6">
                    <a:lumMod val="75000"/>
                  </a:schemeClr>
                </a:solidFill>
                <a:ea typeface="+mn-lt"/>
                <a:cs typeface="+mn-lt"/>
              </a:rPr>
              <a:t> -Fill NA as a new category as "miss". </a:t>
            </a:r>
          </a:p>
          <a:p>
            <a:pPr marL="0" indent="0">
              <a:buNone/>
            </a:pPr>
            <a:r>
              <a:rPr lang="en-US">
                <a:solidFill>
                  <a:schemeClr val="accent6">
                    <a:lumMod val="75000"/>
                  </a:schemeClr>
                </a:solidFill>
                <a:ea typeface="+mn-lt"/>
                <a:cs typeface="+mn-lt"/>
              </a:rPr>
              <a:t> -Use embedding layer for categorical features. </a:t>
            </a:r>
          </a:p>
          <a:p>
            <a:pPr marL="0" indent="0">
              <a:buNone/>
            </a:pPr>
            <a:r>
              <a:rPr lang="en-US">
                <a:solidFill>
                  <a:schemeClr val="accent6">
                    <a:lumMod val="75000"/>
                  </a:schemeClr>
                </a:solidFill>
                <a:ea typeface="+mn-lt"/>
                <a:cs typeface="+mn-lt"/>
              </a:rPr>
              <a:t> -Concatenate embedding layer to the </a:t>
            </a:r>
          </a:p>
          <a:p>
            <a:pPr marL="0" indent="0">
              <a:buNone/>
            </a:pPr>
            <a:r>
              <a:rPr lang="en-US">
                <a:solidFill>
                  <a:schemeClr val="accent6">
                    <a:lumMod val="75000"/>
                  </a:schemeClr>
                </a:solidFill>
                <a:ea typeface="+mn-lt"/>
                <a:cs typeface="+mn-lt"/>
              </a:rPr>
              <a:t>   dense layer of numerical features.</a:t>
            </a:r>
            <a:endParaRPr lang="en-US">
              <a:solidFill>
                <a:schemeClr val="accent6">
                  <a:lumMod val="75000"/>
                </a:schemeClr>
              </a:solidFill>
              <a:cs typeface="Calibri"/>
            </a:endParaRPr>
          </a:p>
          <a:p>
            <a:pPr marL="0" indent="0">
              <a:buNone/>
            </a:pPr>
            <a:r>
              <a:rPr lang="en-US">
                <a:solidFill>
                  <a:schemeClr val="accent6">
                    <a:lumMod val="75000"/>
                  </a:schemeClr>
                </a:solidFill>
                <a:ea typeface="+mn-lt"/>
                <a:cs typeface="+mn-lt"/>
              </a:rPr>
              <a:t> -Feed them to neural network. </a:t>
            </a:r>
            <a:endParaRPr lang="en-US">
              <a:solidFill>
                <a:schemeClr val="accent6">
                  <a:lumMod val="75000"/>
                </a:schemeClr>
              </a:solidFill>
              <a:cs typeface="Calibri"/>
            </a:endParaRPr>
          </a:p>
          <a:p>
            <a:pPr marL="0" indent="0">
              <a:buNone/>
            </a:pPr>
            <a:endParaRPr lang="en-US">
              <a:solidFill>
                <a:srgbClr val="FF0000"/>
              </a:solidFill>
              <a:ea typeface="+mn-lt"/>
              <a:cs typeface="+mn-lt"/>
            </a:endParaRPr>
          </a:p>
          <a:p>
            <a:endParaRPr lang="en-US">
              <a:cs typeface="Calibri"/>
            </a:endParaRPr>
          </a:p>
        </p:txBody>
      </p:sp>
      <p:sp>
        <p:nvSpPr>
          <p:cNvPr id="4" name="Rectangle: Rounded Corners 3">
            <a:extLst>
              <a:ext uri="{FF2B5EF4-FFF2-40B4-BE49-F238E27FC236}">
                <a16:creationId xmlns:a16="http://schemas.microsoft.com/office/drawing/2014/main" id="{E4A23506-E57E-4834-BD99-2BD694030D23}"/>
              </a:ext>
            </a:extLst>
          </p:cNvPr>
          <p:cNvSpPr/>
          <p:nvPr/>
        </p:nvSpPr>
        <p:spPr>
          <a:xfrm>
            <a:off x="7764874" y="3254021"/>
            <a:ext cx="4205111" cy="2925704"/>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Calibri"/>
                <a:ea typeface="Calibri"/>
                <a:cs typeface="Calibri"/>
              </a:rPr>
              <a:t>Architecture:</a:t>
            </a:r>
            <a:r>
              <a:rPr lang="en-US" sz="1200">
                <a:solidFill>
                  <a:schemeClr val="bg1"/>
                </a:solidFill>
                <a:latin typeface="Calibri"/>
                <a:ea typeface="Calibri"/>
                <a:cs typeface="Calibri"/>
              </a:rPr>
              <a:t>  </a:t>
            </a:r>
            <a:r>
              <a:rPr lang="en-US" sz="2800">
                <a:solidFill>
                  <a:schemeClr val="bg1"/>
                </a:solidFill>
                <a:latin typeface="Calibri"/>
                <a:ea typeface="Calibri"/>
                <a:cs typeface="Calibri"/>
              </a:rPr>
              <a:t>DNN​</a:t>
            </a:r>
            <a:endParaRPr lang="en-US" sz="2800">
              <a:solidFill>
                <a:schemeClr val="bg1"/>
              </a:solidFill>
              <a:cs typeface="Calibri"/>
            </a:endParaRPr>
          </a:p>
          <a:p>
            <a:pPr algn="ctr" rtl="0"/>
            <a:r>
              <a:rPr lang="en-US" sz="2400">
                <a:solidFill>
                  <a:schemeClr val="bg1"/>
                </a:solidFill>
                <a:latin typeface="Calibri"/>
                <a:ea typeface="Calibri"/>
                <a:cs typeface="Calibri"/>
              </a:rPr>
              <a:t>3 layers: 200-100-1​</a:t>
            </a:r>
          </a:p>
          <a:p>
            <a:pPr algn="ctr" rtl="0"/>
            <a:r>
              <a:rPr lang="en-US" sz="2400">
                <a:solidFill>
                  <a:schemeClr val="bg1"/>
                </a:solidFill>
                <a:latin typeface="Calibri"/>
                <a:ea typeface="Calibri"/>
                <a:cs typeface="Calibri"/>
              </a:rPr>
              <a:t>Dropout=0.2​</a:t>
            </a:r>
          </a:p>
          <a:p>
            <a:pPr algn="ctr" rtl="0"/>
            <a:r>
              <a:rPr lang="en-US" sz="2400">
                <a:solidFill>
                  <a:schemeClr val="bg1"/>
                </a:solidFill>
                <a:latin typeface="Calibri"/>
                <a:ea typeface="Calibri"/>
                <a:cs typeface="Calibri"/>
              </a:rPr>
              <a:t>Activation: </a:t>
            </a:r>
            <a:r>
              <a:rPr lang="en-US" sz="2400" err="1">
                <a:solidFill>
                  <a:schemeClr val="bg1"/>
                </a:solidFill>
                <a:latin typeface="Calibri"/>
                <a:ea typeface="Calibri"/>
                <a:cs typeface="Calibri"/>
              </a:rPr>
              <a:t>relu</a:t>
            </a:r>
            <a:r>
              <a:rPr lang="en-US" sz="2400">
                <a:solidFill>
                  <a:schemeClr val="bg1"/>
                </a:solidFill>
                <a:latin typeface="Calibri"/>
                <a:ea typeface="Calibri"/>
                <a:cs typeface="Calibri"/>
              </a:rPr>
              <a:t>-</a:t>
            </a:r>
            <a:r>
              <a:rPr lang="en-US" sz="2400" err="1">
                <a:solidFill>
                  <a:schemeClr val="bg1"/>
                </a:solidFill>
                <a:latin typeface="Calibri"/>
                <a:ea typeface="Calibri"/>
                <a:cs typeface="Calibri"/>
              </a:rPr>
              <a:t>relu</a:t>
            </a:r>
            <a:r>
              <a:rPr lang="en-US" sz="2400">
                <a:solidFill>
                  <a:schemeClr val="bg1"/>
                </a:solidFill>
                <a:latin typeface="Calibri"/>
                <a:ea typeface="Calibri"/>
                <a:cs typeface="Calibri"/>
              </a:rPr>
              <a:t>-sigmoid​</a:t>
            </a:r>
          </a:p>
          <a:p>
            <a:pPr algn="ctr"/>
            <a:r>
              <a:rPr lang="en-US" sz="2400">
                <a:solidFill>
                  <a:schemeClr val="bg1"/>
                </a:solidFill>
                <a:cs typeface="Calibri"/>
              </a:rPr>
              <a:t>Loss: binary_crossentropy</a:t>
            </a:r>
          </a:p>
          <a:p>
            <a:pPr algn="ctr"/>
            <a:r>
              <a:rPr lang="en-US" sz="2400">
                <a:solidFill>
                  <a:schemeClr val="bg1"/>
                </a:solidFill>
                <a:cs typeface="Calibri"/>
              </a:rPr>
              <a:t>Optimizer: adam</a:t>
            </a:r>
          </a:p>
          <a:p>
            <a:pPr algn="ctr"/>
            <a:r>
              <a:rPr lang="en-US" sz="2400">
                <a:solidFill>
                  <a:schemeClr val="bg1"/>
                </a:solidFill>
                <a:cs typeface="Calibri"/>
              </a:rPr>
              <a:t>Epochs=10</a:t>
            </a:r>
          </a:p>
          <a:p>
            <a:pPr algn="ctr"/>
            <a:r>
              <a:rPr lang="en-US" sz="2400">
                <a:solidFill>
                  <a:schemeClr val="bg1"/>
                </a:solidFill>
                <a:cs typeface="Calibri"/>
              </a:rPr>
              <a:t>Batch_size=32</a:t>
            </a:r>
          </a:p>
        </p:txBody>
      </p:sp>
    </p:spTree>
    <p:extLst>
      <p:ext uri="{BB962C8B-B14F-4D97-AF65-F5344CB8AC3E}">
        <p14:creationId xmlns:p14="http://schemas.microsoft.com/office/powerpoint/2010/main" val="1163484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4DB8-BB55-447E-BDC5-8BD698B465AB}"/>
              </a:ext>
            </a:extLst>
          </p:cNvPr>
          <p:cNvSpPr>
            <a:spLocks noGrp="1"/>
          </p:cNvSpPr>
          <p:nvPr>
            <p:ph type="title"/>
          </p:nvPr>
        </p:nvSpPr>
        <p:spPr/>
        <p:txBody>
          <a:bodyPr/>
          <a:lstStyle/>
          <a:p>
            <a:r>
              <a:rPr lang="en-US">
                <a:cs typeface="Calibri Light"/>
              </a:rPr>
              <a:t>NN:</a:t>
            </a:r>
            <a:r>
              <a:rPr lang="en-US">
                <a:ea typeface="+mj-lt"/>
                <a:cs typeface="+mj-lt"/>
              </a:rPr>
              <a:t> Reflection </a:t>
            </a:r>
          </a:p>
        </p:txBody>
      </p:sp>
      <p:sp>
        <p:nvSpPr>
          <p:cNvPr id="3" name="Content Placeholder 2">
            <a:extLst>
              <a:ext uri="{FF2B5EF4-FFF2-40B4-BE49-F238E27FC236}">
                <a16:creationId xmlns:a16="http://schemas.microsoft.com/office/drawing/2014/main" id="{29D251D6-ADB2-4569-A618-8DAD29F792E6}"/>
              </a:ext>
            </a:extLst>
          </p:cNvPr>
          <p:cNvSpPr>
            <a:spLocks noGrp="1"/>
          </p:cNvSpPr>
          <p:nvPr>
            <p:ph idx="1"/>
          </p:nvPr>
        </p:nvSpPr>
        <p:spPr>
          <a:xfrm>
            <a:off x="838200" y="1441140"/>
            <a:ext cx="10515600" cy="5130933"/>
          </a:xfrm>
        </p:spPr>
        <p:txBody>
          <a:bodyPr vert="horz" lIns="91440" tIns="45720" rIns="91440" bIns="45720" rtlCol="0" anchor="t">
            <a:normAutofit/>
          </a:bodyPr>
          <a:lstStyle/>
          <a:p>
            <a:pPr>
              <a:lnSpc>
                <a:spcPct val="100000"/>
              </a:lnSpc>
            </a:pPr>
            <a:r>
              <a:rPr lang="en-US" b="1">
                <a:solidFill>
                  <a:srgbClr val="FF0000"/>
                </a:solidFill>
                <a:latin typeface="Calibri"/>
                <a:cs typeface="Calibri"/>
              </a:rPr>
              <a:t>Why NN underperforms in this competition?</a:t>
            </a:r>
            <a:endParaRPr lang="en-US" b="1">
              <a:latin typeface="Calibri"/>
              <a:cs typeface="Calibri" panose="020F0502020204030204"/>
            </a:endParaRPr>
          </a:p>
          <a:p>
            <a:pPr>
              <a:lnSpc>
                <a:spcPct val="100000"/>
              </a:lnSpc>
              <a:buFont typeface="Wingdings" panose="020B0604020202020204" pitchFamily="34" charset="0"/>
              <a:buChar char="v"/>
            </a:pPr>
            <a:r>
              <a:rPr lang="en-US">
                <a:solidFill>
                  <a:srgbClr val="000000"/>
                </a:solidFill>
                <a:latin typeface="Calibri"/>
                <a:cs typeface="Calibri"/>
              </a:rPr>
              <a:t>Structured data (in a tabular format)</a:t>
            </a:r>
          </a:p>
          <a:p>
            <a:pPr marL="0" indent="0">
              <a:lnSpc>
                <a:spcPct val="100000"/>
              </a:lnSpc>
              <a:buNone/>
            </a:pPr>
            <a:r>
              <a:rPr lang="en-US">
                <a:cs typeface="Calibri"/>
              </a:rPr>
              <a:t>It needs much time tuning the hyperparameters in the NN model.</a:t>
            </a:r>
          </a:p>
          <a:p>
            <a:pPr marL="0" indent="0">
              <a:lnSpc>
                <a:spcPct val="100000"/>
              </a:lnSpc>
              <a:buNone/>
            </a:pPr>
            <a:r>
              <a:rPr lang="en-US">
                <a:cs typeface="Calibri"/>
              </a:rPr>
              <a:t> -Architecture, loss, dropout, activation,  hidden layer......</a:t>
            </a:r>
          </a:p>
          <a:p>
            <a:pPr marL="0" indent="0">
              <a:lnSpc>
                <a:spcPct val="100000"/>
              </a:lnSpc>
              <a:buNone/>
            </a:pPr>
            <a:endParaRPr lang="en-US" b="1">
              <a:solidFill>
                <a:srgbClr val="FF0000"/>
              </a:solidFill>
              <a:cs typeface="Calibri"/>
            </a:endParaRPr>
          </a:p>
          <a:p>
            <a:pPr>
              <a:lnSpc>
                <a:spcPct val="100000"/>
              </a:lnSpc>
            </a:pPr>
            <a:r>
              <a:rPr lang="en-US" b="1">
                <a:solidFill>
                  <a:srgbClr val="FF0000"/>
                </a:solidFill>
                <a:cs typeface="Calibri"/>
              </a:rPr>
              <a:t>However,</a:t>
            </a:r>
          </a:p>
          <a:p>
            <a:pPr marL="0" indent="0">
              <a:lnSpc>
                <a:spcPct val="100000"/>
              </a:lnSpc>
              <a:buNone/>
            </a:pPr>
            <a:r>
              <a:rPr lang="en-US">
                <a:cs typeface="Calibri"/>
              </a:rPr>
              <a:t>NN is still worth trying since a well performed NN could add diversity to the predictions and help boost the score.</a:t>
            </a:r>
            <a:endParaRPr lang="en-US">
              <a:solidFill>
                <a:srgbClr val="FF0000"/>
              </a:solidFill>
              <a:cs typeface="Calibri"/>
            </a:endParaRPr>
          </a:p>
          <a:p>
            <a:pPr>
              <a:lnSpc>
                <a:spcPct val="150000"/>
              </a:lnSpc>
            </a:pPr>
            <a:endParaRPr lang="en-US">
              <a:cs typeface="Calibri"/>
            </a:endParaRPr>
          </a:p>
          <a:p>
            <a:pPr>
              <a:lnSpc>
                <a:spcPct val="150000"/>
              </a:lnSpc>
            </a:pPr>
            <a:endParaRPr lang="en-US">
              <a:cs typeface="Calibri"/>
            </a:endParaRPr>
          </a:p>
        </p:txBody>
      </p:sp>
    </p:spTree>
    <p:extLst>
      <p:ext uri="{BB962C8B-B14F-4D97-AF65-F5344CB8AC3E}">
        <p14:creationId xmlns:p14="http://schemas.microsoft.com/office/powerpoint/2010/main" val="2294418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0603-C0F0-41BA-A095-643B9E73FE6A}"/>
              </a:ext>
            </a:extLst>
          </p:cNvPr>
          <p:cNvSpPr>
            <a:spLocks noGrp="1"/>
          </p:cNvSpPr>
          <p:nvPr>
            <p:ph type="title"/>
          </p:nvPr>
        </p:nvSpPr>
        <p:spPr>
          <a:xfrm>
            <a:off x="838200" y="214606"/>
            <a:ext cx="10515600" cy="1325563"/>
          </a:xfrm>
        </p:spPr>
        <p:txBody>
          <a:bodyPr/>
          <a:lstStyle/>
          <a:p>
            <a:r>
              <a:rPr lang="en-US">
                <a:ea typeface="+mj-lt"/>
                <a:cs typeface="+mj-lt"/>
              </a:rPr>
              <a:t>NN: Improvements </a:t>
            </a:r>
          </a:p>
        </p:txBody>
      </p:sp>
      <p:sp>
        <p:nvSpPr>
          <p:cNvPr id="3" name="Content Placeholder 2">
            <a:extLst>
              <a:ext uri="{FF2B5EF4-FFF2-40B4-BE49-F238E27FC236}">
                <a16:creationId xmlns:a16="http://schemas.microsoft.com/office/drawing/2014/main" id="{BF97D7FC-13AE-4EC1-9F3B-BB2A3770BD7D}"/>
              </a:ext>
            </a:extLst>
          </p:cNvPr>
          <p:cNvSpPr>
            <a:spLocks noGrp="1"/>
          </p:cNvSpPr>
          <p:nvPr>
            <p:ph idx="1"/>
          </p:nvPr>
        </p:nvSpPr>
        <p:spPr>
          <a:xfrm>
            <a:off x="555978" y="1223552"/>
            <a:ext cx="10797822" cy="4558300"/>
          </a:xfrm>
        </p:spPr>
        <p:txBody>
          <a:bodyPr vert="horz" lIns="91440" tIns="45720" rIns="91440" bIns="45720" rtlCol="0" anchor="t">
            <a:normAutofit/>
          </a:bodyPr>
          <a:lstStyle/>
          <a:p>
            <a:pPr marL="457200" indent="-457200"/>
            <a:r>
              <a:rPr lang="en-US">
                <a:cs typeface="Calibri" panose="020F0502020204030204"/>
              </a:rPr>
              <a:t>Add UID related features into NN model, apply embedding method</a:t>
            </a:r>
          </a:p>
          <a:p>
            <a:pPr marL="457200" indent="-457200"/>
            <a:r>
              <a:rPr lang="en-US">
                <a:cs typeface="Calibri" panose="020F0502020204030204"/>
              </a:rPr>
              <a:t>Try DNN using one-hot encoding instead of embedding</a:t>
            </a:r>
          </a:p>
          <a:p>
            <a:pPr marL="457200" indent="-457200"/>
            <a:r>
              <a:rPr lang="en-US">
                <a:cs typeface="Calibri" panose="020F0502020204030204"/>
              </a:rPr>
              <a:t>An interesting idea:</a:t>
            </a:r>
            <a:endParaRPr lang="en-US"/>
          </a:p>
          <a:p>
            <a:pPr marL="0" indent="0">
              <a:buNone/>
            </a:pPr>
            <a:r>
              <a:rPr lang="en-US" sz="2400">
                <a:solidFill>
                  <a:srgbClr val="7030A0"/>
                </a:solidFill>
                <a:ea typeface="+mn-lt"/>
                <a:cs typeface="+mn-lt"/>
              </a:rPr>
              <a:t> 2D representation</a:t>
            </a:r>
          </a:p>
          <a:p>
            <a:pPr marL="0" indent="0">
              <a:buNone/>
            </a:pPr>
            <a:r>
              <a:rPr lang="en-US" sz="2400">
                <a:solidFill>
                  <a:srgbClr val="7030A0"/>
                </a:solidFill>
                <a:ea typeface="+mn-lt"/>
                <a:cs typeface="+mn-lt"/>
              </a:rPr>
              <a:t>  of the normalized</a:t>
            </a:r>
          </a:p>
          <a:p>
            <a:pPr marL="0" indent="0">
              <a:buNone/>
            </a:pPr>
            <a:r>
              <a:rPr lang="en-US" sz="2400">
                <a:solidFill>
                  <a:srgbClr val="7030A0"/>
                </a:solidFill>
                <a:ea typeface="+mn-lt"/>
                <a:cs typeface="+mn-lt"/>
              </a:rPr>
              <a:t> data</a:t>
            </a:r>
            <a:endParaRPr lang="en-US" sz="2400">
              <a:solidFill>
                <a:srgbClr val="7030A0"/>
              </a:solidFill>
              <a:cs typeface="Calibri" panose="020F0502020204030204"/>
            </a:endParaRPr>
          </a:p>
          <a:p>
            <a:pPr marL="457200" indent="-457200"/>
            <a:endParaRPr lang="en-US">
              <a:cs typeface="Calibri" panose="020F0502020204030204"/>
            </a:endParaRPr>
          </a:p>
          <a:p>
            <a:pPr marL="457200" indent="-457200"/>
            <a:endParaRPr lang="en-US">
              <a:cs typeface="Calibri" panose="020F0502020204030204"/>
            </a:endParaRPr>
          </a:p>
        </p:txBody>
      </p:sp>
      <p:pic>
        <p:nvPicPr>
          <p:cNvPr id="6" name="Picture 6" descr="A picture containing drawing&#10;&#10;Description generated with very high confidence">
            <a:extLst>
              <a:ext uri="{FF2B5EF4-FFF2-40B4-BE49-F238E27FC236}">
                <a16:creationId xmlns:a16="http://schemas.microsoft.com/office/drawing/2014/main" id="{36C8BF26-53D2-492D-8551-CF02EDF1C0A3}"/>
              </a:ext>
            </a:extLst>
          </p:cNvPr>
          <p:cNvPicPr>
            <a:picLocks noChangeAspect="1"/>
          </p:cNvPicPr>
          <p:nvPr/>
        </p:nvPicPr>
        <p:blipFill>
          <a:blip r:embed="rId3"/>
          <a:stretch>
            <a:fillRect/>
          </a:stretch>
        </p:blipFill>
        <p:spPr>
          <a:xfrm>
            <a:off x="3332105" y="3094181"/>
            <a:ext cx="8669866" cy="3538896"/>
          </a:xfrm>
          <a:prstGeom prst="rect">
            <a:avLst/>
          </a:prstGeom>
        </p:spPr>
      </p:pic>
    </p:spTree>
    <p:extLst>
      <p:ext uri="{BB962C8B-B14F-4D97-AF65-F5344CB8AC3E}">
        <p14:creationId xmlns:p14="http://schemas.microsoft.com/office/powerpoint/2010/main" val="282352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07A0-4E94-413B-AB24-BF9FC4831726}"/>
              </a:ext>
            </a:extLst>
          </p:cNvPr>
          <p:cNvSpPr>
            <a:spLocks noGrp="1"/>
          </p:cNvSpPr>
          <p:nvPr>
            <p:ph type="title"/>
          </p:nvPr>
        </p:nvSpPr>
        <p:spPr>
          <a:xfrm>
            <a:off x="838200" y="365125"/>
            <a:ext cx="10515600" cy="1325563"/>
          </a:xfrm>
        </p:spPr>
        <p:txBody>
          <a:bodyPr/>
          <a:lstStyle/>
          <a:p>
            <a:r>
              <a:rPr lang="en-US">
                <a:cs typeface="Calibri Light"/>
              </a:rPr>
              <a:t>Blending and ensemble</a:t>
            </a:r>
          </a:p>
        </p:txBody>
      </p:sp>
      <p:pic>
        <p:nvPicPr>
          <p:cNvPr id="4" name="Picture 4" descr="A screenshot of a cell phone&#10;&#10;Description generated with very high confidence">
            <a:extLst>
              <a:ext uri="{FF2B5EF4-FFF2-40B4-BE49-F238E27FC236}">
                <a16:creationId xmlns:a16="http://schemas.microsoft.com/office/drawing/2014/main" id="{F7522A8E-8D4D-4F3A-9A6A-50BEA80A1D9A}"/>
              </a:ext>
            </a:extLst>
          </p:cNvPr>
          <p:cNvPicPr>
            <a:picLocks noChangeAspect="1"/>
          </p:cNvPicPr>
          <p:nvPr/>
        </p:nvPicPr>
        <p:blipFill>
          <a:blip r:embed="rId2"/>
          <a:stretch>
            <a:fillRect/>
          </a:stretch>
        </p:blipFill>
        <p:spPr>
          <a:xfrm>
            <a:off x="0" y="1707657"/>
            <a:ext cx="3547800" cy="3034612"/>
          </a:xfrm>
          <a:prstGeom prst="rect">
            <a:avLst/>
          </a:prstGeom>
        </p:spPr>
      </p:pic>
      <p:sp>
        <p:nvSpPr>
          <p:cNvPr id="6" name="TextBox 5">
            <a:extLst>
              <a:ext uri="{FF2B5EF4-FFF2-40B4-BE49-F238E27FC236}">
                <a16:creationId xmlns:a16="http://schemas.microsoft.com/office/drawing/2014/main" id="{73656738-C7C0-49E9-98BB-BEB91AED933B}"/>
              </a:ext>
            </a:extLst>
          </p:cNvPr>
          <p:cNvSpPr txBox="1"/>
          <p:nvPr/>
        </p:nvSpPr>
        <p:spPr>
          <a:xfrm>
            <a:off x="813759" y="1360098"/>
            <a:ext cx="10564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hlinkClick r:id="rId3"/>
              </a:rPr>
              <a:t>https://www.kaggle.com/priteshshrivastava/ieee-cis-blend</a:t>
            </a:r>
            <a:r>
              <a:rPr lang="en-US"/>
              <a:t>t</a:t>
            </a:r>
          </a:p>
        </p:txBody>
      </p:sp>
      <p:pic>
        <p:nvPicPr>
          <p:cNvPr id="7" name="Picture 7" descr="A screenshot of a cell phone&#10;&#10;Description generated with very high confidence">
            <a:extLst>
              <a:ext uri="{FF2B5EF4-FFF2-40B4-BE49-F238E27FC236}">
                <a16:creationId xmlns:a16="http://schemas.microsoft.com/office/drawing/2014/main" id="{9F4069F7-5F90-4894-8F13-8B401E541750}"/>
              </a:ext>
            </a:extLst>
          </p:cNvPr>
          <p:cNvPicPr>
            <a:picLocks noChangeAspect="1"/>
          </p:cNvPicPr>
          <p:nvPr/>
        </p:nvPicPr>
        <p:blipFill>
          <a:blip r:embed="rId4"/>
          <a:stretch>
            <a:fillRect/>
          </a:stretch>
        </p:blipFill>
        <p:spPr>
          <a:xfrm>
            <a:off x="3742006" y="1779555"/>
            <a:ext cx="4919454" cy="2197291"/>
          </a:xfrm>
          <a:prstGeom prst="rect">
            <a:avLst/>
          </a:prstGeom>
        </p:spPr>
      </p:pic>
      <p:pic>
        <p:nvPicPr>
          <p:cNvPr id="10" name="Picture 11" descr="A screenshot of a cell phone&#10;&#10;Description generated with very high confidence">
            <a:extLst>
              <a:ext uri="{FF2B5EF4-FFF2-40B4-BE49-F238E27FC236}">
                <a16:creationId xmlns:a16="http://schemas.microsoft.com/office/drawing/2014/main" id="{60AFA21F-306F-4638-B82D-CB4EA65843D1}"/>
              </a:ext>
            </a:extLst>
          </p:cNvPr>
          <p:cNvPicPr>
            <a:picLocks noChangeAspect="1"/>
          </p:cNvPicPr>
          <p:nvPr/>
        </p:nvPicPr>
        <p:blipFill>
          <a:blip r:embed="rId5"/>
          <a:stretch>
            <a:fillRect/>
          </a:stretch>
        </p:blipFill>
        <p:spPr>
          <a:xfrm>
            <a:off x="8750889" y="1967071"/>
            <a:ext cx="3547074" cy="2009775"/>
          </a:xfrm>
          <a:prstGeom prst="rect">
            <a:avLst/>
          </a:prstGeom>
        </p:spPr>
      </p:pic>
      <p:sp>
        <p:nvSpPr>
          <p:cNvPr id="13" name="TextBox 12">
            <a:extLst>
              <a:ext uri="{FF2B5EF4-FFF2-40B4-BE49-F238E27FC236}">
                <a16:creationId xmlns:a16="http://schemas.microsoft.com/office/drawing/2014/main" id="{8C44E601-09A9-4F9B-8FA1-0889970B2FCC}"/>
              </a:ext>
            </a:extLst>
          </p:cNvPr>
          <p:cNvSpPr txBox="1"/>
          <p:nvPr/>
        </p:nvSpPr>
        <p:spPr>
          <a:xfrm>
            <a:off x="813758" y="5477212"/>
            <a:ext cx="1090462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This enlightened us to try to weight different models with different feature engineering.  And we will get a big upgrade at least on the public leaderboard (Indeed it also worked for the private leaderboard).</a:t>
            </a:r>
          </a:p>
        </p:txBody>
      </p:sp>
      <p:sp>
        <p:nvSpPr>
          <p:cNvPr id="14" name="TextBox 13">
            <a:extLst>
              <a:ext uri="{FF2B5EF4-FFF2-40B4-BE49-F238E27FC236}">
                <a16:creationId xmlns:a16="http://schemas.microsoft.com/office/drawing/2014/main" id="{566F0F3E-C0A1-4B42-9720-602C251E3D29}"/>
              </a:ext>
            </a:extLst>
          </p:cNvPr>
          <p:cNvSpPr txBox="1"/>
          <p:nvPr/>
        </p:nvSpPr>
        <p:spPr>
          <a:xfrm>
            <a:off x="813759" y="4889773"/>
            <a:ext cx="62512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Regression? Weight average?</a:t>
            </a:r>
          </a:p>
        </p:txBody>
      </p:sp>
    </p:spTree>
    <p:extLst>
      <p:ext uri="{BB962C8B-B14F-4D97-AF65-F5344CB8AC3E}">
        <p14:creationId xmlns:p14="http://schemas.microsoft.com/office/powerpoint/2010/main" val="1194990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F1B0-0DDC-44EB-87A5-F7E81E884994}"/>
              </a:ext>
            </a:extLst>
          </p:cNvPr>
          <p:cNvSpPr>
            <a:spLocks noGrp="1"/>
          </p:cNvSpPr>
          <p:nvPr>
            <p:ph type="title"/>
          </p:nvPr>
        </p:nvSpPr>
        <p:spPr/>
        <p:txBody>
          <a:bodyPr/>
          <a:lstStyle/>
          <a:p>
            <a:r>
              <a:rPr lang="en-US">
                <a:cs typeface="Calibri Light"/>
              </a:rPr>
              <a:t>Final submission</a:t>
            </a:r>
            <a:endParaRPr lang="en-US"/>
          </a:p>
        </p:txBody>
      </p:sp>
      <p:sp>
        <p:nvSpPr>
          <p:cNvPr id="3" name="Content Placeholder 2">
            <a:extLst>
              <a:ext uri="{FF2B5EF4-FFF2-40B4-BE49-F238E27FC236}">
                <a16:creationId xmlns:a16="http://schemas.microsoft.com/office/drawing/2014/main" id="{3D8196AD-6A48-45AD-9F7B-5DB7B26B6D79}"/>
              </a:ext>
            </a:extLst>
          </p:cNvPr>
          <p:cNvSpPr>
            <a:spLocks noGrp="1"/>
          </p:cNvSpPr>
          <p:nvPr>
            <p:ph idx="1"/>
          </p:nvPr>
        </p:nvSpPr>
        <p:spPr>
          <a:xfrm>
            <a:off x="838200" y="3795323"/>
            <a:ext cx="10515600" cy="2884847"/>
          </a:xfrm>
        </p:spPr>
        <p:txBody>
          <a:bodyPr vert="horz" lIns="91440" tIns="45720" rIns="91440" bIns="45720" rtlCol="0" anchor="t">
            <a:normAutofit lnSpcReduction="10000"/>
          </a:bodyPr>
          <a:lstStyle/>
          <a:p>
            <a:r>
              <a:rPr lang="en-US" dirty="0">
                <a:cs typeface="Calibri"/>
              </a:rPr>
              <a:t>On the last day, we have no time for other work, so we used all our 5 submission</a:t>
            </a:r>
            <a:r>
              <a:rPr lang="en-US" altLang="zh-CN" dirty="0">
                <a:cs typeface="Calibri"/>
              </a:rPr>
              <a:t>s</a:t>
            </a:r>
            <a:r>
              <a:rPr lang="en-US" dirty="0">
                <a:cs typeface="Calibri"/>
              </a:rPr>
              <a:t> to find the weight which attained the best on the public leaderboard.</a:t>
            </a:r>
          </a:p>
          <a:p>
            <a:endParaRPr lang="en-US" dirty="0">
              <a:cs typeface="Calibri"/>
            </a:endParaRPr>
          </a:p>
          <a:p>
            <a:r>
              <a:rPr lang="en-US" dirty="0">
                <a:cs typeface="Calibri"/>
              </a:rPr>
              <a:t>How we select? </a:t>
            </a:r>
            <a:endParaRPr lang="en-US">
              <a:cs typeface="Calibri"/>
            </a:endParaRPr>
          </a:p>
          <a:p>
            <a:r>
              <a:rPr lang="en-US" dirty="0">
                <a:cs typeface="Calibri"/>
              </a:rPr>
              <a:t>Best blending and best single model on public leaderboard. And we made correct decision.</a:t>
            </a:r>
            <a:endParaRPr lang="en-US"/>
          </a:p>
        </p:txBody>
      </p:sp>
      <p:sp>
        <p:nvSpPr>
          <p:cNvPr id="6" name="TextBox 5">
            <a:extLst>
              <a:ext uri="{FF2B5EF4-FFF2-40B4-BE49-F238E27FC236}">
                <a16:creationId xmlns:a16="http://schemas.microsoft.com/office/drawing/2014/main" id="{F9D94DB1-A498-4C2E-97ED-E6EA86DAC112}"/>
              </a:ext>
            </a:extLst>
          </p:cNvPr>
          <p:cNvSpPr txBox="1"/>
          <p:nvPr/>
        </p:nvSpPr>
        <p:spPr>
          <a:xfrm>
            <a:off x="1505311" y="2825880"/>
            <a:ext cx="12857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err="1">
                <a:cs typeface="Calibri"/>
              </a:rPr>
              <a:t>XGboost</a:t>
            </a:r>
            <a:endParaRPr lang="en-US" sz="2400" dirty="0">
              <a:cs typeface="Calibri"/>
            </a:endParaRPr>
          </a:p>
        </p:txBody>
      </p:sp>
      <p:sp>
        <p:nvSpPr>
          <p:cNvPr id="7" name="TextBox 6">
            <a:extLst>
              <a:ext uri="{FF2B5EF4-FFF2-40B4-BE49-F238E27FC236}">
                <a16:creationId xmlns:a16="http://schemas.microsoft.com/office/drawing/2014/main" id="{7624B11B-17C6-4886-9D6A-E2CB2E827DBB}"/>
              </a:ext>
            </a:extLst>
          </p:cNvPr>
          <p:cNvSpPr txBox="1"/>
          <p:nvPr/>
        </p:nvSpPr>
        <p:spPr>
          <a:xfrm>
            <a:off x="5154822" y="2840068"/>
            <a:ext cx="18949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err="1">
                <a:cs typeface="Calibri"/>
              </a:rPr>
              <a:t>Catboost</a:t>
            </a:r>
            <a:endParaRPr lang="en-US" sz="2400" dirty="0">
              <a:cs typeface="Calibri"/>
            </a:endParaRPr>
          </a:p>
        </p:txBody>
      </p:sp>
      <p:sp>
        <p:nvSpPr>
          <p:cNvPr id="8" name="TextBox 7">
            <a:extLst>
              <a:ext uri="{FF2B5EF4-FFF2-40B4-BE49-F238E27FC236}">
                <a16:creationId xmlns:a16="http://schemas.microsoft.com/office/drawing/2014/main" id="{677FF2B4-56BF-4CF8-A00B-E3C3F9A21CF3}"/>
              </a:ext>
            </a:extLst>
          </p:cNvPr>
          <p:cNvSpPr txBox="1"/>
          <p:nvPr/>
        </p:nvSpPr>
        <p:spPr>
          <a:xfrm>
            <a:off x="9231475" y="2827726"/>
            <a:ext cx="14278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cs typeface="Calibri"/>
              </a:rPr>
              <a:t>LightGBM</a:t>
            </a:r>
            <a:endParaRPr lang="en-US" sz="2400" dirty="0">
              <a:cs typeface="Calibri"/>
            </a:endParaRPr>
          </a:p>
        </p:txBody>
      </p:sp>
      <p:pic>
        <p:nvPicPr>
          <p:cNvPr id="9" name="Picture 9" descr="A close up of a logo&#10;&#10;Description generated with very high confidence">
            <a:extLst>
              <a:ext uri="{FF2B5EF4-FFF2-40B4-BE49-F238E27FC236}">
                <a16:creationId xmlns:a16="http://schemas.microsoft.com/office/drawing/2014/main" id="{363184DB-8F49-491E-AC4A-41397BE3E8B5}"/>
              </a:ext>
            </a:extLst>
          </p:cNvPr>
          <p:cNvPicPr>
            <a:picLocks noChangeAspect="1"/>
          </p:cNvPicPr>
          <p:nvPr/>
        </p:nvPicPr>
        <p:blipFill>
          <a:blip r:embed="rId3"/>
          <a:stretch>
            <a:fillRect/>
          </a:stretch>
        </p:blipFill>
        <p:spPr>
          <a:xfrm>
            <a:off x="8130665" y="1682150"/>
            <a:ext cx="3636932" cy="1164566"/>
          </a:xfrm>
          <a:prstGeom prst="rect">
            <a:avLst/>
          </a:prstGeom>
        </p:spPr>
      </p:pic>
      <p:pic>
        <p:nvPicPr>
          <p:cNvPr id="11" name="Picture 11" descr="A screenshot of a cell phone&#10;&#10;Description generated with very high confidence">
            <a:extLst>
              <a:ext uri="{FF2B5EF4-FFF2-40B4-BE49-F238E27FC236}">
                <a16:creationId xmlns:a16="http://schemas.microsoft.com/office/drawing/2014/main" id="{95E935A1-7DDE-4332-88F6-F60217B84343}"/>
              </a:ext>
            </a:extLst>
          </p:cNvPr>
          <p:cNvPicPr>
            <a:picLocks noChangeAspect="1"/>
          </p:cNvPicPr>
          <p:nvPr/>
        </p:nvPicPr>
        <p:blipFill>
          <a:blip r:embed="rId4"/>
          <a:stretch>
            <a:fillRect/>
          </a:stretch>
        </p:blipFill>
        <p:spPr>
          <a:xfrm>
            <a:off x="4061335" y="1701380"/>
            <a:ext cx="3440589" cy="1126106"/>
          </a:xfrm>
          <a:prstGeom prst="rect">
            <a:avLst/>
          </a:prstGeom>
        </p:spPr>
      </p:pic>
      <p:pic>
        <p:nvPicPr>
          <p:cNvPr id="5" name="图片 4">
            <a:extLst>
              <a:ext uri="{FF2B5EF4-FFF2-40B4-BE49-F238E27FC236}">
                <a16:creationId xmlns:a16="http://schemas.microsoft.com/office/drawing/2014/main" id="{C93EBB7A-6A89-4CC7-93E5-F6C9D5B30690}"/>
              </a:ext>
            </a:extLst>
          </p:cNvPr>
          <p:cNvPicPr>
            <a:picLocks noChangeAspect="1"/>
          </p:cNvPicPr>
          <p:nvPr/>
        </p:nvPicPr>
        <p:blipFill>
          <a:blip r:embed="rId5"/>
          <a:stretch>
            <a:fillRect/>
          </a:stretch>
        </p:blipFill>
        <p:spPr>
          <a:xfrm>
            <a:off x="357033" y="1682150"/>
            <a:ext cx="3674393" cy="1224797"/>
          </a:xfrm>
          <a:prstGeom prst="rect">
            <a:avLst/>
          </a:prstGeom>
        </p:spPr>
      </p:pic>
    </p:spTree>
    <p:extLst>
      <p:ext uri="{BB962C8B-B14F-4D97-AF65-F5344CB8AC3E}">
        <p14:creationId xmlns:p14="http://schemas.microsoft.com/office/powerpoint/2010/main" val="2526699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7B56-3447-47F0-BF54-CB63C355F961}"/>
              </a:ext>
            </a:extLst>
          </p:cNvPr>
          <p:cNvSpPr>
            <a:spLocks noGrp="1"/>
          </p:cNvSpPr>
          <p:nvPr>
            <p:ph type="title"/>
          </p:nvPr>
        </p:nvSpPr>
        <p:spPr/>
        <p:txBody>
          <a:bodyPr/>
          <a:lstStyle/>
          <a:p>
            <a:r>
              <a:rPr lang="en-US" b="1">
                <a:cs typeface="Calibri Light"/>
              </a:rPr>
              <a:t>Black Magic</a:t>
            </a:r>
            <a:endParaRPr lang="en-US">
              <a:cs typeface="Calibri Light"/>
            </a:endParaRPr>
          </a:p>
        </p:txBody>
      </p:sp>
      <p:sp>
        <p:nvSpPr>
          <p:cNvPr id="3" name="Content Placeholder 2">
            <a:extLst>
              <a:ext uri="{FF2B5EF4-FFF2-40B4-BE49-F238E27FC236}">
                <a16:creationId xmlns:a16="http://schemas.microsoft.com/office/drawing/2014/main" id="{25BD09F9-C503-4DDB-8921-3A9932D4BE3D}"/>
              </a:ext>
            </a:extLst>
          </p:cNvPr>
          <p:cNvSpPr>
            <a:spLocks noGrp="1"/>
          </p:cNvSpPr>
          <p:nvPr>
            <p:ph idx="1"/>
          </p:nvPr>
        </p:nvSpPr>
        <p:spPr/>
        <p:txBody>
          <a:bodyPr vert="horz" lIns="91440" tIns="45720" rIns="91440" bIns="45720" rtlCol="0" anchor="t">
            <a:normAutofit/>
          </a:bodyPr>
          <a:lstStyle/>
          <a:p>
            <a:r>
              <a:rPr lang="en-US" dirty="0">
                <a:cs typeface="Calibri"/>
              </a:rPr>
              <a:t>1.</a:t>
            </a:r>
            <a:r>
              <a:rPr lang="en-US">
                <a:cs typeface="Calibri"/>
              </a:rPr>
              <a:t> Pay attention to</a:t>
            </a:r>
            <a:r>
              <a:rPr lang="en-US" dirty="0">
                <a:cs typeface="Calibri"/>
              </a:rPr>
              <a:t> discussion board</a:t>
            </a:r>
            <a:r>
              <a:rPr lang="en-US">
                <a:cs typeface="Calibri"/>
              </a:rPr>
              <a:t> (lots of useful info)</a:t>
            </a:r>
            <a:endParaRPr lang="en-US" dirty="0"/>
          </a:p>
          <a:p>
            <a:r>
              <a:rPr lang="en-US" dirty="0">
                <a:cs typeface="Calibri"/>
              </a:rPr>
              <a:t>2. RDS</a:t>
            </a:r>
            <a:r>
              <a:rPr lang="en-US">
                <a:cs typeface="Calibri"/>
              </a:rPr>
              <a:t> (reduce reading time from 5mins to 30secs )</a:t>
            </a:r>
            <a:endParaRPr lang="en-US" dirty="0">
              <a:cs typeface="Calibri"/>
            </a:endParaRPr>
          </a:p>
          <a:p>
            <a:r>
              <a:rPr lang="en-US" dirty="0">
                <a:cs typeface="Calibri"/>
              </a:rPr>
              <a:t>3. Google Cloud</a:t>
            </a:r>
            <a:r>
              <a:rPr lang="en-US">
                <a:cs typeface="Calibri"/>
              </a:rPr>
              <a:t> (awesome computation power, avoid limitation of Hardware)</a:t>
            </a:r>
            <a:endParaRPr lang="en-US" dirty="0">
              <a:cs typeface="Calibri"/>
            </a:endParaRPr>
          </a:p>
          <a:p>
            <a:r>
              <a:rPr lang="en-US">
                <a:cs typeface="Calibri"/>
              </a:rPr>
              <a:t>4</a:t>
            </a:r>
            <a:r>
              <a:rPr lang="en-US" dirty="0">
                <a:cs typeface="Calibri"/>
              </a:rPr>
              <a:t>. Use Kernel (</a:t>
            </a:r>
            <a:r>
              <a:rPr lang="en-US">
                <a:cs typeface="Calibri"/>
              </a:rPr>
              <a:t>free</a:t>
            </a:r>
            <a:r>
              <a:rPr lang="en-US" dirty="0">
                <a:cs typeface="Calibri"/>
              </a:rPr>
              <a:t> GPU</a:t>
            </a:r>
            <a:r>
              <a:rPr lang="en-US">
                <a:cs typeface="Calibri"/>
              </a:rPr>
              <a:t> -&gt; accelerate training process</a:t>
            </a:r>
            <a:r>
              <a:rPr lang="en-US" dirty="0">
                <a:cs typeface="Calibri"/>
              </a:rPr>
              <a:t>)</a:t>
            </a:r>
          </a:p>
          <a:p>
            <a:r>
              <a:rPr lang="en-US">
                <a:cs typeface="Calibri"/>
              </a:rPr>
              <a:t>5. 'parallel working' (faster, less correlation)</a:t>
            </a:r>
          </a:p>
        </p:txBody>
      </p:sp>
    </p:spTree>
    <p:extLst>
      <p:ext uri="{BB962C8B-B14F-4D97-AF65-F5344CB8AC3E}">
        <p14:creationId xmlns:p14="http://schemas.microsoft.com/office/powerpoint/2010/main" val="2513980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D4CE5-3DDB-4CB3-B2E6-2ED89D17D8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CE5393-E075-46BF-AF3F-D73E6C7B568E}"/>
              </a:ext>
            </a:extLst>
          </p:cNvPr>
          <p:cNvSpPr>
            <a:spLocks noGrp="1"/>
          </p:cNvSpPr>
          <p:nvPr>
            <p:ph idx="1"/>
          </p:nvPr>
        </p:nvSpPr>
        <p:spPr/>
        <p:txBody>
          <a:bodyPr vert="horz" lIns="91440" tIns="45720" rIns="91440" bIns="45720" rtlCol="0" anchor="t">
            <a:normAutofit/>
          </a:bodyPr>
          <a:lstStyle/>
          <a:p>
            <a:pPr marL="0" indent="0" algn="ctr">
              <a:buNone/>
            </a:pPr>
            <a:r>
              <a:rPr lang="en-US" sz="9600">
                <a:cs typeface="Calibri"/>
              </a:rPr>
              <a:t>Q&amp;A</a:t>
            </a:r>
            <a:endParaRPr lang="en-US">
              <a:cs typeface="Calibri" panose="020F0502020204030204"/>
            </a:endParaRPr>
          </a:p>
        </p:txBody>
      </p:sp>
    </p:spTree>
    <p:extLst>
      <p:ext uri="{BB962C8B-B14F-4D97-AF65-F5344CB8AC3E}">
        <p14:creationId xmlns:p14="http://schemas.microsoft.com/office/powerpoint/2010/main" val="2009262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3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549073-665A-45B2-8BCA-9AD638F2638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cs typeface="Calibri Light"/>
              </a:rPr>
              <a:t>Tuning parameters </a:t>
            </a:r>
            <a:endParaRPr lang="en-US" sz="2600">
              <a:solidFill>
                <a:srgbClr val="FFFFFF"/>
              </a:solidFill>
            </a:endParaRPr>
          </a:p>
        </p:txBody>
      </p:sp>
      <p:pic>
        <p:nvPicPr>
          <p:cNvPr id="4" name="Picture 4" descr="A screenshot of a social media post&#10;&#10;Description generated with very high confidence">
            <a:extLst>
              <a:ext uri="{FF2B5EF4-FFF2-40B4-BE49-F238E27FC236}">
                <a16:creationId xmlns:a16="http://schemas.microsoft.com/office/drawing/2014/main" id="{1BF4DBE9-D794-436F-9C9D-0CCA216E3CAD}"/>
              </a:ext>
            </a:extLst>
          </p:cNvPr>
          <p:cNvPicPr>
            <a:picLocks noChangeAspect="1"/>
          </p:cNvPicPr>
          <p:nvPr/>
        </p:nvPicPr>
        <p:blipFill>
          <a:blip r:embed="rId2"/>
          <a:stretch>
            <a:fillRect/>
          </a:stretch>
        </p:blipFill>
        <p:spPr>
          <a:xfrm>
            <a:off x="3630386" y="1367728"/>
            <a:ext cx="8562602" cy="4111681"/>
          </a:xfrm>
          <a:prstGeom prst="rect">
            <a:avLst/>
          </a:prstGeom>
        </p:spPr>
      </p:pic>
      <p:sp>
        <p:nvSpPr>
          <p:cNvPr id="8" name="Content Placeholder 7">
            <a:extLst>
              <a:ext uri="{FF2B5EF4-FFF2-40B4-BE49-F238E27FC236}">
                <a16:creationId xmlns:a16="http://schemas.microsoft.com/office/drawing/2014/main" id="{42C07108-8250-4B7B-ADEE-49F7EFE6D819}"/>
              </a:ext>
            </a:extLst>
          </p:cNvPr>
          <p:cNvSpPr>
            <a:spLocks noGrp="1"/>
          </p:cNvSpPr>
          <p:nvPr>
            <p:ph idx="1"/>
          </p:nvPr>
        </p:nvSpPr>
        <p:spPr>
          <a:xfrm>
            <a:off x="4038600" y="4884873"/>
            <a:ext cx="7188199" cy="1292090"/>
          </a:xfrm>
        </p:spPr>
        <p:txBody>
          <a:bodyPr>
            <a:normAutofit/>
          </a:bodyPr>
          <a:lstStyle/>
          <a:p>
            <a:endParaRPr lang="en-US" sz="1800"/>
          </a:p>
        </p:txBody>
      </p:sp>
    </p:spTree>
    <p:extLst>
      <p:ext uri="{BB962C8B-B14F-4D97-AF65-F5344CB8AC3E}">
        <p14:creationId xmlns:p14="http://schemas.microsoft.com/office/powerpoint/2010/main" val="2593476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7B56-3447-47F0-BF54-CB63C355F961}"/>
              </a:ext>
            </a:extLst>
          </p:cNvPr>
          <p:cNvSpPr>
            <a:spLocks noGrp="1"/>
          </p:cNvSpPr>
          <p:nvPr>
            <p:ph type="title"/>
          </p:nvPr>
        </p:nvSpPr>
        <p:spPr/>
        <p:txBody>
          <a:bodyPr/>
          <a:lstStyle/>
          <a:p>
            <a:r>
              <a:rPr lang="en-US">
                <a:cs typeface="Calibri Light"/>
              </a:rPr>
              <a:t>Post processing—tricks for boosting scores</a:t>
            </a:r>
            <a:endParaRPr lang="en-US"/>
          </a:p>
        </p:txBody>
      </p:sp>
      <p:sp>
        <p:nvSpPr>
          <p:cNvPr id="3" name="Content Placeholder 2">
            <a:extLst>
              <a:ext uri="{FF2B5EF4-FFF2-40B4-BE49-F238E27FC236}">
                <a16:creationId xmlns:a16="http://schemas.microsoft.com/office/drawing/2014/main" id="{25BD09F9-C503-4DDB-8921-3A9932D4BE3D}"/>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We believe each to be an individual client (credit card). Analysis shows us that all transactions from a single client (one of Konstantin's UIDs) are either all </a:t>
            </a:r>
            <a:r>
              <a:rPr lang="en-US" err="1">
                <a:latin typeface="Consolas"/>
                <a:cs typeface="Calibri"/>
              </a:rPr>
              <a:t>isFraud</a:t>
            </a:r>
            <a:r>
              <a:rPr lang="en-US">
                <a:latin typeface="Consolas"/>
                <a:cs typeface="Calibri"/>
              </a:rPr>
              <a:t>=0</a:t>
            </a:r>
            <a:r>
              <a:rPr lang="en-US">
                <a:ea typeface="+mn-lt"/>
                <a:cs typeface="+mn-lt"/>
              </a:rPr>
              <a:t> or all </a:t>
            </a:r>
            <a:r>
              <a:rPr lang="en-US" err="1">
                <a:latin typeface="Consolas"/>
                <a:cs typeface="Calibri"/>
              </a:rPr>
              <a:t>isFraud</a:t>
            </a:r>
            <a:r>
              <a:rPr lang="en-US">
                <a:latin typeface="Consolas"/>
                <a:cs typeface="Calibri"/>
              </a:rPr>
              <a:t>=1</a:t>
            </a:r>
            <a:r>
              <a:rPr lang="en-US">
                <a:ea typeface="+mn-lt"/>
                <a:cs typeface="+mn-lt"/>
              </a:rPr>
              <a:t>. In other words, all their predictions are the same. Therefore our post process is to replace all predictions from one client with their average prediction including the </a:t>
            </a:r>
            <a:r>
              <a:rPr lang="en-US" err="1">
                <a:latin typeface="Consolas"/>
                <a:cs typeface="Calibri"/>
              </a:rPr>
              <a:t>isFraud</a:t>
            </a:r>
            <a:r>
              <a:rPr lang="en-US">
                <a:ea typeface="+mn-lt"/>
                <a:cs typeface="+mn-lt"/>
              </a:rPr>
              <a:t> values from the train dataset. We have two slightly different versions so we apply them sequentially.</a:t>
            </a:r>
            <a:endParaRPr lang="en-US">
              <a:cs typeface="Calibri"/>
            </a:endParaRPr>
          </a:p>
          <a:p>
            <a:r>
              <a:rPr lang="en-US">
                <a:cs typeface="Calibri"/>
              </a:rPr>
              <a:t>Assume transactions from the same </a:t>
            </a:r>
            <a:r>
              <a:rPr lang="en-US" err="1">
                <a:cs typeface="Calibri"/>
              </a:rPr>
              <a:t>uids</a:t>
            </a:r>
            <a:r>
              <a:rPr lang="en-US">
                <a:cs typeface="Calibri"/>
              </a:rPr>
              <a:t> have the same labels</a:t>
            </a:r>
            <a:endParaRPr lang="en-US"/>
          </a:p>
          <a:p>
            <a:r>
              <a:rPr lang="en-US">
                <a:cs typeface="Calibri"/>
              </a:rPr>
              <a:t>According to the dataset, the proportion of different labels under the same </a:t>
            </a:r>
            <a:r>
              <a:rPr lang="en-US" err="1">
                <a:cs typeface="Calibri"/>
              </a:rPr>
              <a:t>uid</a:t>
            </a:r>
            <a:r>
              <a:rPr lang="en-US">
                <a:cs typeface="Calibri"/>
              </a:rPr>
              <a:t> is low</a:t>
            </a:r>
          </a:p>
          <a:p>
            <a:r>
              <a:rPr lang="en-US">
                <a:cs typeface="Calibri"/>
              </a:rPr>
              <a:t>Assume the probabilities of a fraud transaction for the same </a:t>
            </a:r>
            <a:r>
              <a:rPr lang="en-US" err="1">
                <a:cs typeface="Calibri"/>
              </a:rPr>
              <a:t>uid</a:t>
            </a:r>
            <a:r>
              <a:rPr lang="en-US">
                <a:cs typeface="Calibri"/>
              </a:rPr>
              <a:t> are the same </a:t>
            </a:r>
          </a:p>
          <a:p>
            <a:r>
              <a:rPr lang="en-US">
                <a:cs typeface="Calibri"/>
              </a:rPr>
              <a:t>We found that </a:t>
            </a:r>
            <a:r>
              <a:rPr lang="en-US" err="1">
                <a:cs typeface="Calibri"/>
              </a:rPr>
              <a:t>auc</a:t>
            </a:r>
            <a:r>
              <a:rPr lang="en-US">
                <a:cs typeface="Calibri"/>
              </a:rPr>
              <a:t> will improve after the transformation</a:t>
            </a:r>
          </a:p>
        </p:txBody>
      </p:sp>
    </p:spTree>
    <p:extLst>
      <p:ext uri="{BB962C8B-B14F-4D97-AF65-F5344CB8AC3E}">
        <p14:creationId xmlns:p14="http://schemas.microsoft.com/office/powerpoint/2010/main" val="382134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A close up of a map&#10;&#10;Description generated with high confidence">
            <a:extLst>
              <a:ext uri="{FF2B5EF4-FFF2-40B4-BE49-F238E27FC236}">
                <a16:creationId xmlns:a16="http://schemas.microsoft.com/office/drawing/2014/main" id="{645C8EB6-1BD7-4AC6-BCA6-A73C720992E0}"/>
              </a:ext>
            </a:extLst>
          </p:cNvPr>
          <p:cNvPicPr>
            <a:picLocks noGrp="1" noChangeAspect="1"/>
          </p:cNvPicPr>
          <p:nvPr>
            <p:ph idx="1"/>
          </p:nvPr>
        </p:nvPicPr>
        <p:blipFill>
          <a:blip r:embed="rId2"/>
          <a:stretch>
            <a:fillRect/>
          </a:stretch>
        </p:blipFill>
        <p:spPr>
          <a:xfrm>
            <a:off x="1466973" y="473075"/>
            <a:ext cx="9439030" cy="6380163"/>
          </a:xfrm>
        </p:spPr>
      </p:pic>
    </p:spTree>
    <p:extLst>
      <p:ext uri="{BB962C8B-B14F-4D97-AF65-F5344CB8AC3E}">
        <p14:creationId xmlns:p14="http://schemas.microsoft.com/office/powerpoint/2010/main" val="2130904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2D5DBB-4DDF-48EB-8FF1-1D1D9E606132}"/>
              </a:ext>
            </a:extLst>
          </p:cNvPr>
          <p:cNvSpPr>
            <a:spLocks noGrp="1"/>
          </p:cNvSpPr>
          <p:nvPr>
            <p:ph type="ctrTitle"/>
          </p:nvPr>
        </p:nvSpPr>
        <p:spPr>
          <a:xfrm>
            <a:off x="535692" y="955964"/>
            <a:ext cx="3657600" cy="2887579"/>
          </a:xfrm>
        </p:spPr>
        <p:txBody>
          <a:bodyPr>
            <a:normAutofit/>
          </a:bodyPr>
          <a:lstStyle/>
          <a:p>
            <a:pPr algn="l"/>
            <a:r>
              <a:rPr lang="en-US" sz="4800">
                <a:cs typeface="Calibri Light"/>
              </a:rPr>
              <a:t>Appendix</a:t>
            </a:r>
            <a:br>
              <a:rPr lang="en-US" sz="4800">
                <a:solidFill>
                  <a:srgbClr val="FFFFFF"/>
                </a:solidFill>
                <a:cs typeface="Calibri Light"/>
              </a:rPr>
            </a:br>
            <a:r>
              <a:rPr lang="en-US" sz="4800">
                <a:solidFill>
                  <a:srgbClr val="FFFFFF"/>
                </a:solidFill>
                <a:cs typeface="Calibri Light"/>
              </a:rPr>
              <a:t>Selection for V column</a:t>
            </a:r>
          </a:p>
        </p:txBody>
      </p:sp>
      <p:sp>
        <p:nvSpPr>
          <p:cNvPr id="3" name="Subtitle 2">
            <a:extLst>
              <a:ext uri="{FF2B5EF4-FFF2-40B4-BE49-F238E27FC236}">
                <a16:creationId xmlns:a16="http://schemas.microsoft.com/office/drawing/2014/main" id="{B2011C66-E88A-4B94-9FA0-C6EC4C35B440}"/>
              </a:ext>
            </a:extLst>
          </p:cNvPr>
          <p:cNvSpPr>
            <a:spLocks noGrp="1"/>
          </p:cNvSpPr>
          <p:nvPr>
            <p:ph type="subTitle" idx="1"/>
          </p:nvPr>
        </p:nvSpPr>
        <p:spPr>
          <a:xfrm>
            <a:off x="674237" y="4170501"/>
            <a:ext cx="3657600" cy="1525597"/>
          </a:xfrm>
        </p:spPr>
        <p:txBody>
          <a:bodyPr vert="horz" lIns="91440" tIns="45720" rIns="91440" bIns="45720" rtlCol="0" anchor="t">
            <a:normAutofit/>
          </a:bodyPr>
          <a:lstStyle/>
          <a:p>
            <a:r>
              <a:rPr lang="en-US" sz="2000">
                <a:solidFill>
                  <a:srgbClr val="FFFFFF"/>
                </a:solidFill>
                <a:cs typeface="Calibri" panose="020F0502020204030204"/>
              </a:rPr>
              <a:t>Divide into several groups</a:t>
            </a:r>
          </a:p>
          <a:p>
            <a:pPr algn="l"/>
            <a:r>
              <a:rPr lang="en-US" sz="2000">
                <a:solidFill>
                  <a:srgbClr val="FFFFFF"/>
                </a:solidFill>
                <a:cs typeface="Calibri" panose="020F0502020204030204"/>
              </a:rPr>
              <a:t>       Based on missing rate</a:t>
            </a:r>
          </a:p>
          <a:p>
            <a:endParaRPr lang="en-US" sz="2000">
              <a:solidFill>
                <a:srgbClr val="FFFFFF"/>
              </a:solidFill>
              <a:cs typeface="Calibri" panose="020F0502020204030204"/>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high confidence">
            <a:extLst>
              <a:ext uri="{FF2B5EF4-FFF2-40B4-BE49-F238E27FC236}">
                <a16:creationId xmlns:a16="http://schemas.microsoft.com/office/drawing/2014/main" id="{77ECB642-BA66-43B3-9059-A9585B28BF48}"/>
              </a:ext>
            </a:extLst>
          </p:cNvPr>
          <p:cNvPicPr>
            <a:picLocks noChangeAspect="1"/>
          </p:cNvPicPr>
          <p:nvPr/>
        </p:nvPicPr>
        <p:blipFill>
          <a:blip r:embed="rId2"/>
          <a:stretch>
            <a:fillRect/>
          </a:stretch>
        </p:blipFill>
        <p:spPr>
          <a:xfrm>
            <a:off x="5475420" y="492573"/>
            <a:ext cx="5910348" cy="5880796"/>
          </a:xfrm>
          <a:prstGeom prst="rect">
            <a:avLst/>
          </a:prstGeom>
        </p:spPr>
      </p:pic>
    </p:spTree>
    <p:extLst>
      <p:ext uri="{BB962C8B-B14F-4D97-AF65-F5344CB8AC3E}">
        <p14:creationId xmlns:p14="http://schemas.microsoft.com/office/powerpoint/2010/main" val="201113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65C03FEF-74D1-4728-B00D-7EBD93A25A68}"/>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cs typeface="Calibri Light"/>
              </a:rPr>
              <a:t>The story begins...</a:t>
            </a:r>
            <a:endParaRPr lang="en-US" sz="4000">
              <a:solidFill>
                <a:srgbClr val="FFFFFF"/>
              </a:solidFill>
            </a:endParaRPr>
          </a:p>
        </p:txBody>
      </p:sp>
      <p:sp>
        <p:nvSpPr>
          <p:cNvPr id="3" name="Content Placeholder 2">
            <a:extLst>
              <a:ext uri="{FF2B5EF4-FFF2-40B4-BE49-F238E27FC236}">
                <a16:creationId xmlns:a16="http://schemas.microsoft.com/office/drawing/2014/main" id="{5FD4DFA3-4D78-424E-8F8E-7F59FCF161CD}"/>
              </a:ext>
            </a:extLst>
          </p:cNvPr>
          <p:cNvSpPr>
            <a:spLocks noGrp="1"/>
          </p:cNvSpPr>
          <p:nvPr>
            <p:ph idx="1"/>
          </p:nvPr>
        </p:nvSpPr>
        <p:spPr>
          <a:xfrm>
            <a:off x="5120640" y="804672"/>
            <a:ext cx="6281928" cy="5248656"/>
          </a:xfrm>
        </p:spPr>
        <p:txBody>
          <a:bodyPr vert="horz" lIns="91440" tIns="45720" rIns="91440" bIns="45720" rtlCol="0" anchor="ctr">
            <a:normAutofit/>
          </a:bodyPr>
          <a:lstStyle/>
          <a:p>
            <a:r>
              <a:rPr lang="en-US" sz="2600">
                <a:cs typeface="Calibri"/>
              </a:rPr>
              <a:t>Mainly use tree models</a:t>
            </a:r>
          </a:p>
          <a:p>
            <a:pPr marL="0" indent="0">
              <a:buNone/>
            </a:pPr>
            <a:endParaRPr lang="en-US" sz="2600">
              <a:cs typeface="Calibri"/>
            </a:endParaRPr>
          </a:p>
          <a:p>
            <a:r>
              <a:rPr lang="en-US" sz="2600" err="1">
                <a:cs typeface="Calibri"/>
              </a:rPr>
              <a:t>randomForest</a:t>
            </a:r>
            <a:r>
              <a:rPr lang="en-US" sz="2600">
                <a:cs typeface="Calibri"/>
              </a:rPr>
              <a:t> (with imputation to NA)</a:t>
            </a:r>
            <a:endParaRPr lang="en-US"/>
          </a:p>
          <a:p>
            <a:pPr marL="0" indent="0">
              <a:buNone/>
            </a:pPr>
            <a:endParaRPr lang="en-US" sz="2600">
              <a:cs typeface="Calibri"/>
            </a:endParaRPr>
          </a:p>
          <a:p>
            <a:r>
              <a:rPr lang="en-US" sz="2600">
                <a:cs typeface="Calibri"/>
              </a:rPr>
              <a:t>Drawback : there are too many NA in both  train set and test set. Imputation is not accurate.</a:t>
            </a:r>
          </a:p>
          <a:p>
            <a:endParaRPr lang="en-US" sz="2000">
              <a:cs typeface="Calibri"/>
            </a:endParaRPr>
          </a:p>
          <a:p>
            <a:endParaRPr lang="en-US" sz="2000">
              <a:cs typeface="Calibri"/>
            </a:endParaRPr>
          </a:p>
        </p:txBody>
      </p:sp>
    </p:spTree>
    <p:extLst>
      <p:ext uri="{BB962C8B-B14F-4D97-AF65-F5344CB8AC3E}">
        <p14:creationId xmlns:p14="http://schemas.microsoft.com/office/powerpoint/2010/main" val="176706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1E1C6A-B45C-487B-81D3-FA06E05E6E8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cs typeface="Calibri Light"/>
              </a:rPr>
              <a:t>Catboost</a:t>
            </a:r>
            <a:endParaRPr lang="en-US" sz="2600">
              <a:solidFill>
                <a:srgbClr val="FFFFFF"/>
              </a:solidFill>
            </a:endParaRPr>
          </a:p>
        </p:txBody>
      </p:sp>
      <p:sp>
        <p:nvSpPr>
          <p:cNvPr id="8" name="Content Placeholder 7">
            <a:extLst>
              <a:ext uri="{FF2B5EF4-FFF2-40B4-BE49-F238E27FC236}">
                <a16:creationId xmlns:a16="http://schemas.microsoft.com/office/drawing/2014/main" id="{9C223E48-11FC-43D1-9424-EA9D174C01D8}"/>
              </a:ext>
            </a:extLst>
          </p:cNvPr>
          <p:cNvSpPr>
            <a:spLocks noGrp="1"/>
          </p:cNvSpPr>
          <p:nvPr>
            <p:ph idx="1"/>
          </p:nvPr>
        </p:nvSpPr>
        <p:spPr>
          <a:xfrm>
            <a:off x="4287982" y="2224800"/>
            <a:ext cx="7312890" cy="5351471"/>
          </a:xfrm>
        </p:spPr>
        <p:txBody>
          <a:bodyPr vert="horz" lIns="91440" tIns="45720" rIns="91440" bIns="45720" rtlCol="0" anchor="t">
            <a:normAutofit/>
          </a:bodyPr>
          <a:lstStyle/>
          <a:p>
            <a:pPr marL="0" indent="0">
              <a:buNone/>
            </a:pPr>
            <a:r>
              <a:rPr lang="en-US" sz="2400">
                <a:cs typeface="Calibri"/>
              </a:rPr>
              <a:t>1.  </a:t>
            </a:r>
            <a:r>
              <a:rPr lang="en-US" sz="2400" b="1">
                <a:cs typeface="Calibri"/>
              </a:rPr>
              <a:t>Handle NA in  a better way</a:t>
            </a:r>
          </a:p>
          <a:p>
            <a:endParaRPr lang="en-US" sz="2400">
              <a:cs typeface="Calibri"/>
            </a:endParaRPr>
          </a:p>
          <a:p>
            <a:r>
              <a:rPr lang="en-US" sz="2400">
                <a:ea typeface="+mn-lt"/>
                <a:cs typeface="+mn-lt"/>
              </a:rPr>
              <a:t>Data cleaning: set all NA be –1000 before apply the model</a:t>
            </a:r>
          </a:p>
          <a:p>
            <a:r>
              <a:rPr lang="en-US" sz="2400">
                <a:ea typeface="+mn-lt"/>
                <a:cs typeface="+mn-lt"/>
              </a:rPr>
              <a:t>it is guaranteed that a split that separates missing values from all other values is considered when selecting trees</a:t>
            </a:r>
          </a:p>
          <a:p>
            <a:pPr marL="0" indent="0">
              <a:buNone/>
            </a:pPr>
            <a:r>
              <a:rPr lang="en-US" sz="1800">
                <a:ea typeface="+mn-lt"/>
                <a:cs typeface="+mn-lt"/>
              </a:rPr>
              <a:t>I</a:t>
            </a:r>
            <a:endParaRPr lang="en-US" sz="1800">
              <a:cs typeface="Calibri"/>
            </a:endParaRPr>
          </a:p>
          <a:p>
            <a:endParaRPr lang="en-US" sz="1800">
              <a:cs typeface="Calibri"/>
            </a:endParaRPr>
          </a:p>
          <a:p>
            <a:pPr marL="0" indent="0">
              <a:buNone/>
            </a:pPr>
            <a:endParaRPr lang="en-US" sz="1800">
              <a:cs typeface="Calibri"/>
            </a:endParaRPr>
          </a:p>
        </p:txBody>
      </p:sp>
    </p:spTree>
    <p:extLst>
      <p:ext uri="{BB962C8B-B14F-4D97-AF65-F5344CB8AC3E}">
        <p14:creationId xmlns:p14="http://schemas.microsoft.com/office/powerpoint/2010/main" val="181792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1E1C6A-B45C-487B-81D3-FA06E05E6E8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cs typeface="Calibri Light"/>
              </a:rPr>
              <a:t>Catboost</a:t>
            </a:r>
            <a:endParaRPr lang="en-US" sz="2600">
              <a:solidFill>
                <a:srgbClr val="FFFFFF"/>
              </a:solidFill>
            </a:endParaRPr>
          </a:p>
        </p:txBody>
      </p:sp>
      <p:sp>
        <p:nvSpPr>
          <p:cNvPr id="8" name="Content Placeholder 7">
            <a:extLst>
              <a:ext uri="{FF2B5EF4-FFF2-40B4-BE49-F238E27FC236}">
                <a16:creationId xmlns:a16="http://schemas.microsoft.com/office/drawing/2014/main" id="{9C223E48-11FC-43D1-9424-EA9D174C01D8}"/>
              </a:ext>
            </a:extLst>
          </p:cNvPr>
          <p:cNvSpPr>
            <a:spLocks noGrp="1"/>
          </p:cNvSpPr>
          <p:nvPr>
            <p:ph idx="1"/>
          </p:nvPr>
        </p:nvSpPr>
        <p:spPr>
          <a:xfrm>
            <a:off x="4121727" y="2709709"/>
            <a:ext cx="7340599" cy="2829944"/>
          </a:xfrm>
        </p:spPr>
        <p:txBody>
          <a:bodyPr vert="horz" lIns="91440" tIns="45720" rIns="91440" bIns="45720" rtlCol="0" anchor="t">
            <a:normAutofit/>
          </a:bodyPr>
          <a:lstStyle/>
          <a:p>
            <a:r>
              <a:rPr lang="en-US">
                <a:ea typeface="+mn-lt"/>
                <a:cs typeface="+mn-lt"/>
              </a:rPr>
              <a:t>Different from the popular one-hot encoding</a:t>
            </a:r>
          </a:p>
          <a:p>
            <a:r>
              <a:rPr lang="en-US">
                <a:ea typeface="+mn-lt"/>
                <a:cs typeface="+mn-lt"/>
              </a:rPr>
              <a:t>Categorical features are transformed to numerical. This is done using various statistics on combinations of categorical features and combinations of categorical and numerical features</a:t>
            </a:r>
            <a:endParaRPr lang="en-US">
              <a:cs typeface="Calibri"/>
            </a:endParaRPr>
          </a:p>
        </p:txBody>
      </p:sp>
      <p:sp>
        <p:nvSpPr>
          <p:cNvPr id="3" name="TextBox 2">
            <a:extLst>
              <a:ext uri="{FF2B5EF4-FFF2-40B4-BE49-F238E27FC236}">
                <a16:creationId xmlns:a16="http://schemas.microsoft.com/office/drawing/2014/main" id="{D65230DB-2988-45B3-BD73-BDF1AC292B87}"/>
              </a:ext>
            </a:extLst>
          </p:cNvPr>
          <p:cNvSpPr txBox="1"/>
          <p:nvPr/>
        </p:nvSpPr>
        <p:spPr>
          <a:xfrm>
            <a:off x="3671455" y="1842654"/>
            <a:ext cx="824345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2.  Smarter in dealing with categorical variables</a:t>
            </a:r>
            <a:endParaRPr lang="en-US" sz="2800" b="1">
              <a:cs typeface="Calibri"/>
            </a:endParaRPr>
          </a:p>
          <a:p>
            <a:endParaRPr lang="en-US" sz="2800" b="1">
              <a:cs typeface="Calibri"/>
            </a:endParaRPr>
          </a:p>
        </p:txBody>
      </p:sp>
    </p:spTree>
    <p:extLst>
      <p:ext uri="{BB962C8B-B14F-4D97-AF65-F5344CB8AC3E}">
        <p14:creationId xmlns:p14="http://schemas.microsoft.com/office/powerpoint/2010/main" val="191953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1E1C6A-B45C-487B-81D3-FA06E05E6E8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cs typeface="Calibri Light"/>
              </a:rPr>
              <a:t>Catboost</a:t>
            </a:r>
            <a:endParaRPr lang="en-US" sz="2600">
              <a:solidFill>
                <a:srgbClr val="FFFFFF"/>
              </a:solidFill>
            </a:endParaRPr>
          </a:p>
        </p:txBody>
      </p:sp>
      <p:pic>
        <p:nvPicPr>
          <p:cNvPr id="4" name="Picture 4" descr="A screenshot of a cell phone&#10;&#10;Description generated with very high confidence">
            <a:extLst>
              <a:ext uri="{FF2B5EF4-FFF2-40B4-BE49-F238E27FC236}">
                <a16:creationId xmlns:a16="http://schemas.microsoft.com/office/drawing/2014/main" id="{61CB5609-11AE-442F-8564-4626E0482B42}"/>
              </a:ext>
            </a:extLst>
          </p:cNvPr>
          <p:cNvPicPr>
            <a:picLocks noChangeAspect="1"/>
          </p:cNvPicPr>
          <p:nvPr/>
        </p:nvPicPr>
        <p:blipFill>
          <a:blip r:embed="rId2"/>
          <a:stretch>
            <a:fillRect/>
          </a:stretch>
        </p:blipFill>
        <p:spPr>
          <a:xfrm>
            <a:off x="4135582" y="2144572"/>
            <a:ext cx="6157053" cy="3631473"/>
          </a:xfrm>
          <a:prstGeom prst="rect">
            <a:avLst/>
          </a:prstGeom>
        </p:spPr>
      </p:pic>
      <p:sp>
        <p:nvSpPr>
          <p:cNvPr id="8" name="Content Placeholder 7">
            <a:extLst>
              <a:ext uri="{FF2B5EF4-FFF2-40B4-BE49-F238E27FC236}">
                <a16:creationId xmlns:a16="http://schemas.microsoft.com/office/drawing/2014/main" id="{9C223E48-11FC-43D1-9424-EA9D174C01D8}"/>
              </a:ext>
            </a:extLst>
          </p:cNvPr>
          <p:cNvSpPr>
            <a:spLocks noGrp="1"/>
          </p:cNvSpPr>
          <p:nvPr>
            <p:ph idx="1"/>
          </p:nvPr>
        </p:nvSpPr>
        <p:spPr>
          <a:xfrm>
            <a:off x="4038600" y="4884873"/>
            <a:ext cx="7188199" cy="1292090"/>
          </a:xfrm>
        </p:spPr>
        <p:txBody>
          <a:bodyPr>
            <a:normAutofit/>
          </a:bodyPr>
          <a:lstStyle/>
          <a:p>
            <a:endParaRPr lang="en-US" sz="1800"/>
          </a:p>
        </p:txBody>
      </p:sp>
    </p:spTree>
    <p:extLst>
      <p:ext uri="{BB962C8B-B14F-4D97-AF65-F5344CB8AC3E}">
        <p14:creationId xmlns:p14="http://schemas.microsoft.com/office/powerpoint/2010/main" val="155316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5C61-B385-486A-9C0A-B996EEACB8BF}"/>
              </a:ext>
            </a:extLst>
          </p:cNvPr>
          <p:cNvSpPr>
            <a:spLocks noGrp="1"/>
          </p:cNvSpPr>
          <p:nvPr>
            <p:ph type="title"/>
          </p:nvPr>
        </p:nvSpPr>
        <p:spPr/>
        <p:txBody>
          <a:bodyPr/>
          <a:lstStyle/>
          <a:p>
            <a:r>
              <a:rPr lang="en-US">
                <a:ea typeface="+mj-lt"/>
                <a:cs typeface="+mj-lt"/>
              </a:rPr>
              <a:t>Part 2: Basic FE: </a:t>
            </a:r>
            <a:r>
              <a:rPr lang="en-US" b="1" err="1">
                <a:ea typeface="+mj-lt"/>
                <a:cs typeface="+mj-lt"/>
              </a:rPr>
              <a:t>TransactionDT</a:t>
            </a:r>
            <a:r>
              <a:rPr lang="en-US" b="1">
                <a:ea typeface="+mj-lt"/>
                <a:cs typeface="+mj-lt"/>
              </a:rPr>
              <a:t> </a:t>
            </a:r>
            <a:endParaRPr lang="en-US">
              <a:ea typeface="+mj-lt"/>
              <a:cs typeface="+mj-lt"/>
            </a:endParaRPr>
          </a:p>
        </p:txBody>
      </p:sp>
      <p:sp>
        <p:nvSpPr>
          <p:cNvPr id="3" name="Content Placeholder 2">
            <a:extLst>
              <a:ext uri="{FF2B5EF4-FFF2-40B4-BE49-F238E27FC236}">
                <a16:creationId xmlns:a16="http://schemas.microsoft.com/office/drawing/2014/main" id="{7E760A46-7D5C-4701-8A66-A27421A3C877}"/>
              </a:ext>
            </a:extLst>
          </p:cNvPr>
          <p:cNvSpPr>
            <a:spLocks noGrp="1"/>
          </p:cNvSpPr>
          <p:nvPr>
            <p:ph idx="1"/>
          </p:nvPr>
        </p:nvSpPr>
        <p:spPr>
          <a:xfrm>
            <a:off x="838200" y="1825625"/>
            <a:ext cx="10515600" cy="983487"/>
          </a:xfrm>
        </p:spPr>
        <p:txBody>
          <a:bodyPr vert="horz" lIns="91440" tIns="45720" rIns="91440" bIns="45720" rtlCol="0" anchor="t">
            <a:normAutofit lnSpcReduction="10000"/>
          </a:bodyPr>
          <a:lstStyle/>
          <a:p>
            <a:r>
              <a:rPr lang="en-US">
                <a:ea typeface="+mn-lt"/>
                <a:cs typeface="+mn-lt"/>
              </a:rPr>
              <a:t>A </a:t>
            </a:r>
            <a:r>
              <a:rPr lang="en-US" err="1">
                <a:ea typeface="+mn-lt"/>
                <a:cs typeface="+mn-lt"/>
              </a:rPr>
              <a:t>timedelta</a:t>
            </a:r>
            <a:r>
              <a:rPr lang="en-US">
                <a:ea typeface="+mn-lt"/>
                <a:cs typeface="+mn-lt"/>
              </a:rPr>
              <a:t> from a given reference start time (1st Dec, 2017) </a:t>
            </a:r>
            <a:endParaRPr lang="en-US" sz="3600" b="1">
              <a:ea typeface="+mn-lt"/>
              <a:cs typeface="+mn-lt"/>
            </a:endParaRPr>
          </a:p>
          <a:p>
            <a:r>
              <a:rPr lang="en-US">
                <a:cs typeface="Calibri"/>
              </a:rPr>
              <a:t>Periodicity:</a:t>
            </a:r>
          </a:p>
          <a:p>
            <a:pPr marL="0" indent="0">
              <a:buNone/>
            </a:pPr>
            <a:endParaRPr lang="en-US">
              <a:cs typeface="Calibri"/>
            </a:endParaRPr>
          </a:p>
          <a:p>
            <a:endParaRPr lang="en-US">
              <a:cs typeface="Calibri"/>
            </a:endParaRPr>
          </a:p>
          <a:p>
            <a:pPr marL="0" indent="0">
              <a:buNone/>
            </a:pPr>
            <a:endParaRPr lang="en-US">
              <a:cs typeface="Calibri"/>
            </a:endParaRPr>
          </a:p>
          <a:p>
            <a:pPr marL="0" indent="0">
              <a:buNone/>
            </a:pPr>
            <a:endParaRPr lang="en-US">
              <a:cs typeface="Calibri"/>
            </a:endParaRPr>
          </a:p>
          <a:p>
            <a:endParaRPr lang="en-US" sz="3600" b="1">
              <a:cs typeface="Calibri"/>
            </a:endParaRPr>
          </a:p>
        </p:txBody>
      </p:sp>
      <p:pic>
        <p:nvPicPr>
          <p:cNvPr id="4" name="Picture 4" descr="A close up of text on a black background&#10;&#10;Description generated with very high confidence">
            <a:extLst>
              <a:ext uri="{FF2B5EF4-FFF2-40B4-BE49-F238E27FC236}">
                <a16:creationId xmlns:a16="http://schemas.microsoft.com/office/drawing/2014/main" id="{F8A5A8F7-72C9-4CF8-A7D8-A50617E05630}"/>
              </a:ext>
            </a:extLst>
          </p:cNvPr>
          <p:cNvPicPr>
            <a:picLocks noChangeAspect="1"/>
          </p:cNvPicPr>
          <p:nvPr/>
        </p:nvPicPr>
        <p:blipFill>
          <a:blip r:embed="rId3"/>
          <a:stretch>
            <a:fillRect/>
          </a:stretch>
        </p:blipFill>
        <p:spPr>
          <a:xfrm>
            <a:off x="7197372" y="2926715"/>
            <a:ext cx="4991569" cy="2947200"/>
          </a:xfrm>
          <a:prstGeom prst="rect">
            <a:avLst/>
          </a:prstGeom>
        </p:spPr>
      </p:pic>
      <p:sp>
        <p:nvSpPr>
          <p:cNvPr id="7" name="TextBox 6">
            <a:extLst>
              <a:ext uri="{FF2B5EF4-FFF2-40B4-BE49-F238E27FC236}">
                <a16:creationId xmlns:a16="http://schemas.microsoft.com/office/drawing/2014/main" id="{3A513CA2-FC52-4A89-A958-F1D5AA9660BD}"/>
              </a:ext>
            </a:extLst>
          </p:cNvPr>
          <p:cNvSpPr txBox="1"/>
          <p:nvPr/>
        </p:nvSpPr>
        <p:spPr>
          <a:xfrm>
            <a:off x="842080" y="2922293"/>
            <a:ext cx="1769534" cy="22256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1"/>
                </a:solidFill>
                <a:cs typeface="Calibri"/>
              </a:rPr>
              <a:t>Year </a:t>
            </a:r>
          </a:p>
          <a:p>
            <a:r>
              <a:rPr lang="en-US" sz="2800">
                <a:solidFill>
                  <a:schemeClr val="accent1"/>
                </a:solidFill>
                <a:cs typeface="Calibri"/>
              </a:rPr>
              <a:t>Month </a:t>
            </a:r>
          </a:p>
          <a:p>
            <a:r>
              <a:rPr lang="en-US" sz="2800">
                <a:solidFill>
                  <a:schemeClr val="accent1"/>
                </a:solidFill>
                <a:cs typeface="Calibri"/>
              </a:rPr>
              <a:t>Weekday</a:t>
            </a:r>
          </a:p>
          <a:p>
            <a:r>
              <a:rPr lang="en-US" sz="2800">
                <a:solidFill>
                  <a:schemeClr val="accent1"/>
                </a:solidFill>
                <a:cs typeface="Calibri"/>
              </a:rPr>
              <a:t>Hour</a:t>
            </a:r>
          </a:p>
          <a:p>
            <a:r>
              <a:rPr lang="en-US" sz="2800">
                <a:solidFill>
                  <a:schemeClr val="accent1"/>
                </a:solidFill>
                <a:cs typeface="Calibri"/>
              </a:rPr>
              <a:t>Date(UTC)</a:t>
            </a:r>
          </a:p>
        </p:txBody>
      </p:sp>
      <p:pic>
        <p:nvPicPr>
          <p:cNvPr id="10" name="Picture 10" descr="A close up of a logo&#10;&#10;Description generated with very high confidence">
            <a:extLst>
              <a:ext uri="{FF2B5EF4-FFF2-40B4-BE49-F238E27FC236}">
                <a16:creationId xmlns:a16="http://schemas.microsoft.com/office/drawing/2014/main" id="{5E38DC0C-16C0-4FF6-9226-82B4E496B906}"/>
              </a:ext>
            </a:extLst>
          </p:cNvPr>
          <p:cNvPicPr>
            <a:picLocks noChangeAspect="1"/>
          </p:cNvPicPr>
          <p:nvPr/>
        </p:nvPicPr>
        <p:blipFill>
          <a:blip r:embed="rId4"/>
          <a:stretch>
            <a:fillRect/>
          </a:stretch>
        </p:blipFill>
        <p:spPr>
          <a:xfrm>
            <a:off x="2467800" y="2743208"/>
            <a:ext cx="5359635" cy="3309509"/>
          </a:xfrm>
          <a:prstGeom prst="rect">
            <a:avLst/>
          </a:prstGeom>
        </p:spPr>
      </p:pic>
    </p:spTree>
    <p:extLst>
      <p:ext uri="{BB962C8B-B14F-4D97-AF65-F5344CB8AC3E}">
        <p14:creationId xmlns:p14="http://schemas.microsoft.com/office/powerpoint/2010/main" val="312726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0.70"/>
                                          </p:val>
                                        </p:tav>
                                        <p:tav tm="100000">
                                          <p:val>
                                            <p:strVal val="#ppt_w"/>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animEffect transition="in" filter="fade">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EB56-EA5F-4C85-A950-34377369C274}"/>
              </a:ext>
            </a:extLst>
          </p:cNvPr>
          <p:cNvSpPr>
            <a:spLocks noGrp="1"/>
          </p:cNvSpPr>
          <p:nvPr>
            <p:ph type="title"/>
          </p:nvPr>
        </p:nvSpPr>
        <p:spPr/>
        <p:txBody>
          <a:bodyPr/>
          <a:lstStyle/>
          <a:p>
            <a:r>
              <a:rPr lang="en-US">
                <a:ea typeface="+mj-lt"/>
                <a:cs typeface="+mj-lt"/>
              </a:rPr>
              <a:t>Part 2: Basic FE: </a:t>
            </a:r>
            <a:r>
              <a:rPr lang="en-US" b="1">
                <a:ea typeface="+mj-lt"/>
                <a:cs typeface="+mj-lt"/>
              </a:rPr>
              <a:t>High cardinality features</a:t>
            </a:r>
            <a:endParaRPr lang="en-US">
              <a:ea typeface="+mj-lt"/>
              <a:cs typeface="+mj-lt"/>
            </a:endParaRPr>
          </a:p>
        </p:txBody>
      </p:sp>
      <p:sp>
        <p:nvSpPr>
          <p:cNvPr id="3" name="Content Placeholder 2">
            <a:extLst>
              <a:ext uri="{FF2B5EF4-FFF2-40B4-BE49-F238E27FC236}">
                <a16:creationId xmlns:a16="http://schemas.microsoft.com/office/drawing/2014/main" id="{218397DF-25D7-436A-B75C-19F4A7896773}"/>
              </a:ext>
            </a:extLst>
          </p:cNvPr>
          <p:cNvSpPr>
            <a:spLocks noGrp="1"/>
          </p:cNvSpPr>
          <p:nvPr>
            <p:ph idx="1"/>
          </p:nvPr>
        </p:nvSpPr>
        <p:spPr>
          <a:xfrm>
            <a:off x="838200" y="1543404"/>
            <a:ext cx="10515600" cy="4840521"/>
          </a:xfrm>
        </p:spPr>
        <p:txBody>
          <a:bodyPr vert="horz" lIns="91440" tIns="45720" rIns="91440" bIns="45720" rtlCol="0" anchor="t">
            <a:normAutofit/>
          </a:bodyPr>
          <a:lstStyle/>
          <a:p>
            <a:pPr marL="457200" indent="-457200">
              <a:buFont typeface="Wingdings" panose="020B0604020202020204" pitchFamily="34" charset="0"/>
              <a:buChar char="v"/>
            </a:pPr>
            <a:r>
              <a:rPr lang="en-US" sz="3000" u="sng">
                <a:ea typeface="+mn-lt"/>
                <a:cs typeface="+mn-lt"/>
              </a:rPr>
              <a:t>Email binning</a:t>
            </a:r>
            <a:r>
              <a:rPr lang="en-US" sz="3000">
                <a:ea typeface="+mn-lt"/>
                <a:cs typeface="+mn-lt"/>
              </a:rPr>
              <a:t> for </a:t>
            </a:r>
            <a:r>
              <a:rPr lang="en-US" sz="3000" i="1" err="1">
                <a:ea typeface="+mn-lt"/>
                <a:cs typeface="+mn-lt"/>
              </a:rPr>
              <a:t>P_emaildomain</a:t>
            </a:r>
            <a:r>
              <a:rPr lang="en-US" sz="3000" i="1">
                <a:ea typeface="+mn-lt"/>
                <a:cs typeface="+mn-lt"/>
              </a:rPr>
              <a:t> </a:t>
            </a:r>
            <a:r>
              <a:rPr lang="en-US" sz="3000">
                <a:ea typeface="+mn-lt"/>
                <a:cs typeface="+mn-lt"/>
              </a:rPr>
              <a:t>(60 categories) and </a:t>
            </a:r>
            <a:r>
              <a:rPr lang="en-US" sz="3000" i="1" err="1">
                <a:ea typeface="+mn-lt"/>
                <a:cs typeface="+mn-lt"/>
              </a:rPr>
              <a:t>R_emaildomain</a:t>
            </a:r>
            <a:r>
              <a:rPr lang="en-US" sz="3000" i="1">
                <a:ea typeface="+mn-lt"/>
                <a:cs typeface="+mn-lt"/>
              </a:rPr>
              <a:t> </a:t>
            </a:r>
            <a:r>
              <a:rPr lang="en-US" sz="3000">
                <a:ea typeface="+mn-lt"/>
                <a:cs typeface="+mn-lt"/>
              </a:rPr>
              <a:t>(61 categories)</a:t>
            </a:r>
            <a:endParaRPr lang="en-US" sz="3000" b="1">
              <a:ea typeface="+mn-lt"/>
              <a:cs typeface="+mn-lt"/>
            </a:endParaRPr>
          </a:p>
          <a:p>
            <a:pPr marL="0" indent="0">
              <a:buNone/>
            </a:pPr>
            <a:r>
              <a:rPr lang="en-US" sz="3200" i="1">
                <a:ea typeface="+mn-lt"/>
                <a:cs typeface="+mn-lt"/>
              </a:rPr>
              <a:t>     </a:t>
            </a:r>
            <a:r>
              <a:rPr lang="en-US">
                <a:solidFill>
                  <a:schemeClr val="accent5">
                    <a:lumMod val="75000"/>
                  </a:schemeClr>
                </a:solidFill>
                <a:ea typeface="+mn-lt"/>
                <a:cs typeface="+mn-lt"/>
              </a:rPr>
              <a:t>e.g. "</a:t>
            </a:r>
            <a:r>
              <a:rPr lang="en-US" i="1">
                <a:solidFill>
                  <a:schemeClr val="accent5">
                    <a:lumMod val="75000"/>
                  </a:schemeClr>
                </a:solidFill>
                <a:ea typeface="+mn-lt"/>
                <a:cs typeface="+mn-lt"/>
              </a:rPr>
              <a:t>icloud.com", "mac.com", "me.com"</a:t>
            </a:r>
            <a:r>
              <a:rPr lang="en-US">
                <a:solidFill>
                  <a:schemeClr val="accent5">
                    <a:lumMod val="75000"/>
                  </a:schemeClr>
                </a:solidFill>
                <a:ea typeface="+mn-lt"/>
                <a:cs typeface="+mn-lt"/>
              </a:rPr>
              <a:t> -----&gt;  "apple"</a:t>
            </a:r>
            <a:endParaRPr lang="en-US">
              <a:solidFill>
                <a:schemeClr val="accent5">
                  <a:lumMod val="75000"/>
                </a:schemeClr>
              </a:solidFill>
              <a:cs typeface="Calibri"/>
            </a:endParaRPr>
          </a:p>
          <a:p>
            <a:pPr marL="0" indent="0">
              <a:buNone/>
            </a:pPr>
            <a:endParaRPr lang="en-US" sz="3200" i="1">
              <a:solidFill>
                <a:schemeClr val="accent5">
                  <a:lumMod val="75000"/>
                </a:schemeClr>
              </a:solidFill>
              <a:ea typeface="+mn-lt"/>
              <a:cs typeface="+mn-lt"/>
            </a:endParaRPr>
          </a:p>
          <a:p>
            <a:pPr>
              <a:buFont typeface="Wingdings" panose="020B0604020202020204" pitchFamily="34" charset="0"/>
              <a:buChar char="v"/>
            </a:pPr>
            <a:r>
              <a:rPr lang="en-US" sz="3200">
                <a:ea typeface="+mn-lt"/>
                <a:cs typeface="+mn-lt"/>
              </a:rPr>
              <a:t> </a:t>
            </a:r>
            <a:r>
              <a:rPr lang="en-US" sz="3000" u="sng">
                <a:ea typeface="+mn-lt"/>
                <a:cs typeface="+mn-lt"/>
              </a:rPr>
              <a:t>Count encoding</a:t>
            </a:r>
          </a:p>
          <a:p>
            <a:pPr>
              <a:buFont typeface="Wingdings" panose="020B0604020202020204" pitchFamily="34" charset="0"/>
              <a:buChar char="ü"/>
            </a:pPr>
            <a:r>
              <a:rPr lang="en-US">
                <a:ea typeface="+mn-lt"/>
                <a:cs typeface="+mn-lt"/>
              </a:rPr>
              <a:t> Combine train and test datasets</a:t>
            </a:r>
          </a:p>
          <a:p>
            <a:pPr>
              <a:buFont typeface="Wingdings" panose="020B0604020202020204" pitchFamily="34" charset="0"/>
              <a:buChar char="ü"/>
            </a:pPr>
            <a:r>
              <a:rPr lang="en-US">
                <a:cs typeface="Calibri" panose="020F0502020204030204"/>
              </a:rPr>
              <a:t> Count encoding </a:t>
            </a:r>
          </a:p>
          <a:p>
            <a:pPr>
              <a:buFont typeface="Wingdings" panose="020B0604020202020204" pitchFamily="34" charset="0"/>
              <a:buChar char="ü"/>
            </a:pPr>
            <a:r>
              <a:rPr lang="en-US">
                <a:ea typeface="+mn-lt"/>
                <a:cs typeface="+mn-lt"/>
              </a:rPr>
              <a:t> </a:t>
            </a:r>
            <a:r>
              <a:rPr lang="en-US" err="1">
                <a:ea typeface="+mn-lt"/>
                <a:cs typeface="+mn-lt"/>
              </a:rPr>
              <a:t>Normalizaton</a:t>
            </a:r>
          </a:p>
          <a:p>
            <a:pPr marL="0" indent="0">
              <a:buNone/>
            </a:pPr>
            <a:endParaRPr lang="en-US">
              <a:solidFill>
                <a:srgbClr val="000000"/>
              </a:solidFill>
              <a:ea typeface="+mn-lt"/>
              <a:cs typeface="+mn-lt"/>
            </a:endParaRPr>
          </a:p>
          <a:p>
            <a:pPr marL="0" indent="0">
              <a:buNone/>
            </a:pPr>
            <a:endParaRPr lang="en-US">
              <a:ea typeface="+mn-lt"/>
              <a:cs typeface="+mn-lt"/>
            </a:endParaRPr>
          </a:p>
          <a:p>
            <a:endParaRPr lang="en-US">
              <a:cs typeface="Calibri"/>
            </a:endParaRPr>
          </a:p>
        </p:txBody>
      </p:sp>
      <p:sp>
        <p:nvSpPr>
          <p:cNvPr id="6" name="TextBox 5">
            <a:extLst>
              <a:ext uri="{FF2B5EF4-FFF2-40B4-BE49-F238E27FC236}">
                <a16:creationId xmlns:a16="http://schemas.microsoft.com/office/drawing/2014/main" id="{81C4582B-CE7A-49B9-889F-9BC3DF0B2B12}"/>
              </a:ext>
            </a:extLst>
          </p:cNvPr>
          <p:cNvSpPr txBox="1"/>
          <p:nvPr/>
        </p:nvSpPr>
        <p:spPr>
          <a:xfrm>
            <a:off x="6746993" y="3887141"/>
            <a:ext cx="3796830" cy="155016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a:ea typeface="+mn-lt"/>
                <a:cs typeface="+mn-lt"/>
              </a:rPr>
              <a:t>High cardinality features: </a:t>
            </a:r>
            <a:endParaRPr lang="en-US" sz="2400">
              <a:cs typeface="Calibri"/>
            </a:endParaRPr>
          </a:p>
          <a:p>
            <a:pPr>
              <a:lnSpc>
                <a:spcPct val="90000"/>
              </a:lnSpc>
              <a:spcBef>
                <a:spcPts val="1000"/>
              </a:spcBef>
            </a:pPr>
            <a:r>
              <a:rPr lang="en-US" sz="2400">
                <a:solidFill>
                  <a:schemeClr val="accent5">
                    <a:lumMod val="75000"/>
                  </a:schemeClr>
                </a:solidFill>
                <a:ea typeface="+mn-lt"/>
                <a:cs typeface="+mn-lt"/>
              </a:rPr>
              <a:t> e.g.</a:t>
            </a:r>
            <a:r>
              <a:rPr lang="en-US" sz="2400" i="1">
                <a:ea typeface="+mn-lt"/>
                <a:cs typeface="+mn-lt"/>
              </a:rPr>
              <a:t> </a:t>
            </a:r>
            <a:r>
              <a:rPr lang="en-US" sz="2400" i="1">
                <a:solidFill>
                  <a:schemeClr val="accent5">
                    <a:lumMod val="75000"/>
                  </a:schemeClr>
                </a:solidFill>
                <a:ea typeface="+mn-lt"/>
                <a:cs typeface="+mn-lt"/>
              </a:rPr>
              <a:t>addr1, card1, card2,card3, </a:t>
            </a:r>
            <a:r>
              <a:rPr lang="en-US" sz="2400" i="1" err="1">
                <a:solidFill>
                  <a:schemeClr val="accent5">
                    <a:lumMod val="75000"/>
                  </a:schemeClr>
                </a:solidFill>
                <a:ea typeface="+mn-lt"/>
                <a:cs typeface="+mn-lt"/>
              </a:rPr>
              <a:t>P_emaildomain</a:t>
            </a:r>
            <a:r>
              <a:rPr lang="en-US" sz="2400" i="1">
                <a:solidFill>
                  <a:schemeClr val="accent5">
                    <a:lumMod val="75000"/>
                  </a:schemeClr>
                </a:solidFill>
                <a:ea typeface="+mn-lt"/>
                <a:cs typeface="+mn-lt"/>
              </a:rPr>
              <a:t>, </a:t>
            </a:r>
            <a:r>
              <a:rPr lang="en-US" sz="2400" i="1" err="1">
                <a:solidFill>
                  <a:schemeClr val="accent5">
                    <a:lumMod val="75000"/>
                  </a:schemeClr>
                </a:solidFill>
                <a:ea typeface="+mn-lt"/>
                <a:cs typeface="+mn-lt"/>
              </a:rPr>
              <a:t>R_emaildomain</a:t>
            </a:r>
            <a:endParaRPr lang="en-US" sz="2400" err="1">
              <a:solidFill>
                <a:schemeClr val="accent5">
                  <a:lumMod val="75000"/>
                </a:schemeClr>
              </a:solidFill>
              <a:cs typeface="Calibri"/>
            </a:endParaRPr>
          </a:p>
        </p:txBody>
      </p:sp>
    </p:spTree>
    <p:extLst>
      <p:ext uri="{BB962C8B-B14F-4D97-AF65-F5344CB8AC3E}">
        <p14:creationId xmlns:p14="http://schemas.microsoft.com/office/powerpoint/2010/main" val="6140489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910</Words>
  <Application>Microsoft Office PowerPoint</Application>
  <PresentationFormat>宽屏</PresentationFormat>
  <Paragraphs>272</Paragraphs>
  <Slides>30</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Atlas Grotesk</vt:lpstr>
      <vt:lpstr>Arial</vt:lpstr>
      <vt:lpstr>Calibri</vt:lpstr>
      <vt:lpstr>Calibri Light</vt:lpstr>
      <vt:lpstr>Consolas</vt:lpstr>
      <vt:lpstr>Wingdings</vt:lpstr>
      <vt:lpstr>office theme</vt:lpstr>
      <vt:lpstr>STAT 4011  IEEE-CIS Fraud Detection </vt:lpstr>
      <vt:lpstr>                  Flow  1.Baseline model  2 FE &amp; Models 3.Ensemble+Blending 4.Black Magic</vt:lpstr>
      <vt:lpstr>PowerPoint 演示文稿</vt:lpstr>
      <vt:lpstr>The story begins...</vt:lpstr>
      <vt:lpstr>Catboost</vt:lpstr>
      <vt:lpstr>Catboost</vt:lpstr>
      <vt:lpstr>Catboost</vt:lpstr>
      <vt:lpstr>Part 2: Basic FE: TransactionDT </vt:lpstr>
      <vt:lpstr>Part 2: Basic FE: High cardinality features</vt:lpstr>
      <vt:lpstr>Mechanism</vt:lpstr>
      <vt:lpstr>Important features for finding UID Important features for finding UID</vt:lpstr>
      <vt:lpstr>Important features for finding UID</vt:lpstr>
      <vt:lpstr>Find Transaction Date</vt:lpstr>
      <vt:lpstr>Construct a UID</vt:lpstr>
      <vt:lpstr>EDA+FE  Part 3: Aggregation </vt:lpstr>
      <vt:lpstr> Aggregation </vt:lpstr>
      <vt:lpstr> Aggregation </vt:lpstr>
      <vt:lpstr> Aggregation </vt:lpstr>
      <vt:lpstr> UID Aggregation </vt:lpstr>
      <vt:lpstr>Models</vt:lpstr>
      <vt:lpstr>NN: Version2: DNN with embedding (Keras)</vt:lpstr>
      <vt:lpstr>NN: Reflection </vt:lpstr>
      <vt:lpstr>NN: Improvements </vt:lpstr>
      <vt:lpstr>Blending and ensemble</vt:lpstr>
      <vt:lpstr>Final submission</vt:lpstr>
      <vt:lpstr>Black Magic</vt:lpstr>
      <vt:lpstr>PowerPoint 演示文稿</vt:lpstr>
      <vt:lpstr>Tuning parameters </vt:lpstr>
      <vt:lpstr>Post processing—tricks for boosting scores</vt:lpstr>
      <vt:lpstr>Appendix Selection for V column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4011  IEEE-CIS Fraud Detection </dc:title>
  <dc:creator>Viola SONG</dc:creator>
  <cp:lastModifiedBy>ZHANG Yufei</cp:lastModifiedBy>
  <cp:revision>4</cp:revision>
  <dcterms:created xsi:type="dcterms:W3CDTF">2019-10-14T15:34:12Z</dcterms:created>
  <dcterms:modified xsi:type="dcterms:W3CDTF">2020-05-03T05:02:19Z</dcterms:modified>
</cp:coreProperties>
</file>