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5"/>
  </p:notesMasterIdLst>
  <p:handoutMasterIdLst>
    <p:handoutMasterId r:id="rId76"/>
  </p:handoutMasterIdLst>
  <p:sldIdLst>
    <p:sldId id="258" r:id="rId2"/>
    <p:sldId id="349" r:id="rId3"/>
    <p:sldId id="350" r:id="rId4"/>
    <p:sldId id="289" r:id="rId5"/>
    <p:sldId id="351" r:id="rId6"/>
    <p:sldId id="348" r:id="rId7"/>
    <p:sldId id="291" r:id="rId8"/>
    <p:sldId id="292" r:id="rId9"/>
    <p:sldId id="293" r:id="rId10"/>
    <p:sldId id="294" r:id="rId11"/>
    <p:sldId id="295" r:id="rId12"/>
    <p:sldId id="296" r:id="rId13"/>
    <p:sldId id="301" r:id="rId14"/>
    <p:sldId id="297" r:id="rId15"/>
    <p:sldId id="298" r:id="rId16"/>
    <p:sldId id="299" r:id="rId17"/>
    <p:sldId id="300" r:id="rId18"/>
    <p:sldId id="352" r:id="rId19"/>
    <p:sldId id="302" r:id="rId20"/>
    <p:sldId id="303" r:id="rId21"/>
    <p:sldId id="353" r:id="rId22"/>
    <p:sldId id="304" r:id="rId23"/>
    <p:sldId id="305" r:id="rId24"/>
    <p:sldId id="354" r:id="rId25"/>
    <p:sldId id="306" r:id="rId26"/>
    <p:sldId id="307" r:id="rId27"/>
    <p:sldId id="355" r:id="rId28"/>
    <p:sldId id="308" r:id="rId29"/>
    <p:sldId id="309" r:id="rId30"/>
    <p:sldId id="310" r:id="rId31"/>
    <p:sldId id="311" r:id="rId32"/>
    <p:sldId id="312" r:id="rId33"/>
    <p:sldId id="356" r:id="rId34"/>
    <p:sldId id="313" r:id="rId35"/>
    <p:sldId id="314" r:id="rId36"/>
    <p:sldId id="315" r:id="rId37"/>
    <p:sldId id="316" r:id="rId38"/>
    <p:sldId id="317" r:id="rId39"/>
    <p:sldId id="357" r:id="rId40"/>
    <p:sldId id="319" r:id="rId41"/>
    <p:sldId id="318" r:id="rId42"/>
    <p:sldId id="360" r:id="rId43"/>
    <p:sldId id="359" r:id="rId44"/>
    <p:sldId id="358" r:id="rId45"/>
    <p:sldId id="320" r:id="rId46"/>
    <p:sldId id="321" r:id="rId47"/>
    <p:sldId id="322" r:id="rId48"/>
    <p:sldId id="323" r:id="rId49"/>
    <p:sldId id="324" r:id="rId50"/>
    <p:sldId id="325" r:id="rId51"/>
    <p:sldId id="326" r:id="rId52"/>
    <p:sldId id="327" r:id="rId53"/>
    <p:sldId id="328" r:id="rId54"/>
    <p:sldId id="329" r:id="rId55"/>
    <p:sldId id="330" r:id="rId56"/>
    <p:sldId id="331" r:id="rId57"/>
    <p:sldId id="332" r:id="rId58"/>
    <p:sldId id="333" r:id="rId59"/>
    <p:sldId id="334" r:id="rId60"/>
    <p:sldId id="335" r:id="rId61"/>
    <p:sldId id="336" r:id="rId62"/>
    <p:sldId id="337" r:id="rId63"/>
    <p:sldId id="338" r:id="rId64"/>
    <p:sldId id="339" r:id="rId65"/>
    <p:sldId id="340" r:id="rId66"/>
    <p:sldId id="341" r:id="rId67"/>
    <p:sldId id="342" r:id="rId68"/>
    <p:sldId id="343" r:id="rId69"/>
    <p:sldId id="344" r:id="rId70"/>
    <p:sldId id="345" r:id="rId71"/>
    <p:sldId id="346" r:id="rId72"/>
    <p:sldId id="347" r:id="rId73"/>
    <p:sldId id="288" r:id="rId74"/>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uyufei" initials="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1B1D"/>
    <a:srgbClr val="FFCC01"/>
    <a:srgbClr val="F9FE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58"/>
    <p:restoredTop sz="94675"/>
  </p:normalViewPr>
  <p:slideViewPr>
    <p:cSldViewPr snapToGrid="0" snapToObjects="1">
      <p:cViewPr varScale="1">
        <p:scale>
          <a:sx n="154" d="100"/>
          <a:sy n="154" d="100"/>
        </p:scale>
        <p:origin x="992" y="1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97" d="100"/>
          <a:sy n="97" d="100"/>
        </p:scale>
        <p:origin x="3688" y="2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14T23:11:59.466" idx="1">
    <p:pos x="10" y="10"/>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B2A835-D6C1-404A-A359-5C2910E15811}" type="datetimeFigureOut">
              <a:rPr lang="en-US" smtClean="0"/>
              <a:t>7/27/24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7979E9-942C-C04F-8A53-D971FFB2D13E}"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490E92-8FD4-234D-89C0-7595B07D4E75}" type="datetimeFigureOut">
              <a:rPr lang="en-US" smtClean="0"/>
              <a:t>7/27/24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73CCA1-929B-C34C-8D00-2618D2083E7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685800" y="4400550"/>
            <a:ext cx="5486400" cy="3600600"/>
          </a:xfrm>
          <a:prstGeom prst="rect">
            <a:avLst/>
          </a:prstGeom>
          <a:noFill/>
          <a:ln>
            <a:noFill/>
          </a:ln>
        </p:spPr>
        <p:txBody>
          <a:bodyPr lIns="91425" tIns="91425" rIns="91425" bIns="91425" anchor="ctr" anchorCtr="0">
            <a:noAutofit/>
          </a:bodyPr>
          <a:lstStyle/>
          <a:p>
            <a:pPr lvl="0" rtl="0">
              <a:spcBef>
                <a:spcPts val="0"/>
              </a:spcBef>
              <a:buNone/>
            </a:pPr>
            <a:r>
              <a:rPr lang="en-GB" sz="1200">
                <a:solidFill>
                  <a:schemeClr val="dk1"/>
                </a:solidFill>
                <a:latin typeface="Calibri"/>
                <a:ea typeface="Calibri"/>
                <a:cs typeface="Calibri"/>
                <a:sym typeface="Calibri"/>
              </a:rPr>
              <a:t>Slides can vary as per your presentation, but header and footer should be consistent</a:t>
            </a:r>
          </a:p>
        </p:txBody>
      </p:sp>
      <p:sp>
        <p:nvSpPr>
          <p:cNvPr id="132" name="Shape 13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b="1"/>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bg1"/>
                </a:solidFill>
              </a:defRPr>
            </a:lvl1pPr>
          </a:lstStyle>
          <a:p>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BDA5F717-12EE-A348-A3FB-CFE8FCC4E8AC}" type="slidenum">
              <a:rPr lang="en-US" smtClean="0"/>
              <a:t>‹#›</a:t>
            </a:fld>
            <a:endParaRPr lang="en-US" dirty="0"/>
          </a:p>
        </p:txBody>
      </p:sp>
      <p:cxnSp>
        <p:nvCxnSpPr>
          <p:cNvPr id="8" name="Straight Connector 7"/>
          <p:cNvCxnSpPr>
            <a:cxnSpLocks noChangeAspect="1"/>
          </p:cNvCxnSpPr>
          <p:nvPr userDrawn="1"/>
        </p:nvCxnSpPr>
        <p:spPr>
          <a:xfrm>
            <a:off x="0" y="4550228"/>
            <a:ext cx="9144000" cy="0"/>
          </a:xfrm>
          <a:prstGeom prst="line">
            <a:avLst/>
          </a:prstGeom>
          <a:ln w="38100">
            <a:solidFill>
              <a:srgbClr val="FFCC01"/>
            </a:solidFill>
          </a:ln>
        </p:spPr>
        <p:style>
          <a:lnRef idx="1">
            <a:schemeClr val="accent2"/>
          </a:lnRef>
          <a:fillRef idx="0">
            <a:schemeClr val="accent2"/>
          </a:fillRef>
          <a:effectRef idx="0">
            <a:schemeClr val="accent2"/>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625"/>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a:t>Click to edit Master title style</a:t>
            </a: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a:t>Click to edit Master text styles</a:t>
            </a:r>
          </a:p>
        </p:txBody>
      </p:sp>
      <p:sp>
        <p:nvSpPr>
          <p:cNvPr id="19" name="Shape 19"/>
          <p:cNvSpPr txBox="1">
            <a:spLocks noGrp="1"/>
          </p:cNvSpPr>
          <p:nvPr>
            <p:ph type="sldNum" idx="12"/>
          </p:nvPr>
        </p:nvSpPr>
        <p:spPr>
          <a:xfrm>
            <a:off x="8472457" y="4663217"/>
            <a:ext cx="548700" cy="393525"/>
          </a:xfrm>
          <a:prstGeom prst="rect">
            <a:avLst/>
          </a:prstGeom>
        </p:spPr>
        <p:txBody>
          <a:bodyPr lIns="91425" tIns="91425" rIns="91425" bIns="91425" anchor="ctr" anchorCtr="0">
            <a:noAutofit/>
          </a:bodyPr>
          <a:lstStyle/>
          <a:p>
            <a:fld id="{00000000-1234-1234-1234-123412341234}"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1"/>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5F717-12EE-A348-A3FB-CFE8FCC4E8A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A5F717-12EE-A348-A3FB-CFE8FCC4E8A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A5F717-12EE-A348-A3FB-CFE8FCC4E8A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5F717-12EE-A348-A3FB-CFE8FCC4E8A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hasCustomPrompt="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5F717-12EE-A348-A3FB-CFE8FCC4E8A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tif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4587046"/>
            <a:ext cx="9144000" cy="556454"/>
          </a:xfrm>
          <a:prstGeom prst="rect">
            <a:avLst/>
          </a:prstGeom>
          <a:solidFill>
            <a:srgbClr val="991B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4904" y="273844"/>
            <a:ext cx="8110446"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04904" y="1369219"/>
            <a:ext cx="8110446" cy="32302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63520" y="4767263"/>
            <a:ext cx="1304214" cy="273844"/>
          </a:xfrm>
          <a:prstGeom prst="rect">
            <a:avLst/>
          </a:prstGeom>
        </p:spPr>
        <p:txBody>
          <a:bodyPr vert="horz" lIns="91440" tIns="45720" rIns="91440" bIns="45720" rtlCol="0" anchor="ctr"/>
          <a:lstStyle>
            <a:lvl1pPr algn="l">
              <a:defRPr sz="900">
                <a:solidFill>
                  <a:schemeClr val="bg1"/>
                </a:solidFill>
              </a:defRPr>
            </a:lvl1pPr>
          </a:lstStyle>
          <a:p>
            <a:endParaRPr lang="en-US" dirty="0"/>
          </a:p>
        </p:txBody>
      </p:sp>
      <p:sp>
        <p:nvSpPr>
          <p:cNvPr id="5" name="Footer Placeholder 4"/>
          <p:cNvSpPr>
            <a:spLocks noGrp="1"/>
          </p:cNvSpPr>
          <p:nvPr>
            <p:ph type="ftr" sz="quarter" idx="3"/>
          </p:nvPr>
        </p:nvSpPr>
        <p:spPr>
          <a:xfrm>
            <a:off x="3787254" y="4767263"/>
            <a:ext cx="2599898" cy="273844"/>
          </a:xfrm>
          <a:prstGeom prst="rect">
            <a:avLst/>
          </a:prstGeom>
        </p:spPr>
        <p:txBody>
          <a:bodyPr vert="horz" lIns="91440" tIns="45720" rIns="91440" bIns="45720" rtlCol="0" anchor="ctr"/>
          <a:lstStyle>
            <a:lvl1pPr algn="ctr">
              <a:defRPr sz="900">
                <a:solidFill>
                  <a:schemeClr val="bg1"/>
                </a:solidFill>
              </a:defRPr>
            </a:lvl1pPr>
          </a:lstStyle>
          <a:p>
            <a:endParaRPr lang="en-US" dirty="0"/>
          </a:p>
        </p:txBody>
      </p:sp>
      <p:sp>
        <p:nvSpPr>
          <p:cNvPr id="6" name="Slide Number Placeholder 5"/>
          <p:cNvSpPr>
            <a:spLocks noGrp="1"/>
          </p:cNvSpPr>
          <p:nvPr>
            <p:ph type="sldNum" sz="quarter" idx="4"/>
          </p:nvPr>
        </p:nvSpPr>
        <p:spPr>
          <a:xfrm>
            <a:off x="8045355" y="4767263"/>
            <a:ext cx="469995" cy="273844"/>
          </a:xfrm>
          <a:prstGeom prst="rect">
            <a:avLst/>
          </a:prstGeom>
        </p:spPr>
        <p:txBody>
          <a:bodyPr vert="horz" lIns="91440" tIns="45720" rIns="91440" bIns="45720" rtlCol="0" anchor="ctr"/>
          <a:lstStyle>
            <a:lvl1pPr algn="r">
              <a:defRPr sz="900">
                <a:solidFill>
                  <a:schemeClr val="bg1"/>
                </a:solidFill>
              </a:defRPr>
            </a:lvl1pPr>
          </a:lstStyle>
          <a:p>
            <a:fld id="{BDA5F717-12EE-A348-A3FB-CFE8FCC4E8AC}" type="slidenum">
              <a:rPr lang="en-US" smtClean="0"/>
              <a:t>‹#›</a:t>
            </a:fld>
            <a:endParaRPr lang="en-US" dirty="0"/>
          </a:p>
        </p:txBody>
      </p:sp>
      <p:sp>
        <p:nvSpPr>
          <p:cNvPr id="7" name="Rectangle 6"/>
          <p:cNvSpPr/>
          <p:nvPr/>
        </p:nvSpPr>
        <p:spPr>
          <a:xfrm>
            <a:off x="1630004" y="4646693"/>
            <a:ext cx="1640193" cy="461665"/>
          </a:xfrm>
          <a:prstGeom prst="rect">
            <a:avLst/>
          </a:prstGeom>
        </p:spPr>
        <p:txBody>
          <a:bodyPr wrap="none">
            <a:spAutoFit/>
          </a:bodyPr>
          <a:lstStyle/>
          <a:p>
            <a:r>
              <a:rPr lang="en-US" sz="1200" b="0" i="1" dirty="0">
                <a:solidFill>
                  <a:schemeClr val="bg1"/>
                </a:solidFill>
                <a:latin typeface="Helvetica Neue" panose="02000503000000020004" charset="0"/>
                <a:ea typeface="Helvetica Neue" panose="02000503000000020004" charset="0"/>
                <a:cs typeface="Helvetica Neue" panose="02000503000000020004" charset="0"/>
              </a:rPr>
              <a:t>Information Retrieval </a:t>
            </a:r>
          </a:p>
          <a:p>
            <a:r>
              <a:rPr lang="en-US" sz="1200" b="0" i="1" dirty="0">
                <a:solidFill>
                  <a:schemeClr val="bg1"/>
                </a:solidFill>
                <a:latin typeface="Helvetica Neue" panose="02000503000000020004" charset="0"/>
                <a:ea typeface="Helvetica Neue" panose="02000503000000020004" charset="0"/>
                <a:cs typeface="Helvetica Neue" panose="02000503000000020004" charset="0"/>
              </a:rPr>
              <a:t>and</a:t>
            </a:r>
            <a:r>
              <a:rPr lang="en-US" sz="1200" b="0" i="1" baseline="0" dirty="0">
                <a:solidFill>
                  <a:schemeClr val="bg1"/>
                </a:solidFill>
                <a:latin typeface="Helvetica Neue" panose="02000503000000020004" charset="0"/>
                <a:ea typeface="Helvetica Neue" panose="02000503000000020004" charset="0"/>
                <a:cs typeface="Helvetica Neue" panose="02000503000000020004" charset="0"/>
              </a:rPr>
              <a:t> Data Science</a:t>
            </a:r>
            <a:endParaRPr lang="en-US" sz="1050" b="0" i="1" u="none" dirty="0">
              <a:solidFill>
                <a:schemeClr val="bg1"/>
              </a:solidFill>
              <a:latin typeface="Helvetica Neue" panose="02000503000000020004" charset="0"/>
              <a:ea typeface="Helvetica Neue" panose="02000503000000020004" charset="0"/>
              <a:cs typeface="Helvetica Neue" panose="02000503000000020004" charset="0"/>
            </a:endParaRPr>
          </a:p>
        </p:txBody>
      </p:sp>
      <p:pic>
        <p:nvPicPr>
          <p:cNvPr id="8" name="Picture 7"/>
          <p:cNvPicPr>
            <a:picLocks noChangeAspect="1"/>
          </p:cNvPicPr>
          <p:nvPr/>
        </p:nvPicPr>
        <p:blipFill>
          <a:blip r:embed="rId14" cstate="print"/>
          <a:stretch>
            <a:fillRect/>
          </a:stretch>
        </p:blipFill>
        <p:spPr>
          <a:xfrm>
            <a:off x="8103561" y="204610"/>
            <a:ext cx="801189" cy="822960"/>
          </a:xfrm>
          <a:prstGeom prst="rect">
            <a:avLst/>
          </a:prstGeom>
        </p:spPr>
      </p:pic>
      <p:cxnSp>
        <p:nvCxnSpPr>
          <p:cNvPr id="10" name="Straight Connector 9"/>
          <p:cNvCxnSpPr/>
          <p:nvPr/>
        </p:nvCxnSpPr>
        <p:spPr>
          <a:xfrm>
            <a:off x="0" y="4587046"/>
            <a:ext cx="9144000" cy="0"/>
          </a:xfrm>
          <a:prstGeom prst="line">
            <a:avLst/>
          </a:prstGeom>
          <a:ln w="57150">
            <a:solidFill>
              <a:srgbClr val="FFCC0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15" cstate="print"/>
          <a:stretch>
            <a:fillRect/>
          </a:stretch>
        </p:blipFill>
        <p:spPr>
          <a:xfrm>
            <a:off x="404904" y="4646693"/>
            <a:ext cx="1316736" cy="49680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685800" rtl="0" eaLnBrk="1" latinLnBrk="0" hangingPunct="1">
        <a:lnSpc>
          <a:spcPct val="90000"/>
        </a:lnSpc>
        <a:spcBef>
          <a:spcPct val="0"/>
        </a:spcBef>
        <a:buNone/>
        <a:defRPr sz="3300" b="1" kern="1200">
          <a:solidFill>
            <a:srgbClr val="991B1D"/>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44" name="Shape 144"/>
          <p:cNvSpPr txBox="1">
            <a:spLocks noGrp="1"/>
          </p:cNvSpPr>
          <p:nvPr>
            <p:ph type="subTitle" idx="1"/>
          </p:nvPr>
        </p:nvSpPr>
        <p:spPr>
          <a:xfrm>
            <a:off x="1427356" y="1214149"/>
            <a:ext cx="6540378" cy="711295"/>
          </a:xfrm>
          <a:prstGeom prst="rect">
            <a:avLst/>
          </a:prstGeom>
        </p:spPr>
        <p:txBody>
          <a:bodyPr vert="horz" lIns="51431" tIns="51431" rIns="51431" bIns="51431" rtlCol="0" anchor="t" anchorCtr="0">
            <a:noAutofit/>
          </a:bodyPr>
          <a:lstStyle/>
          <a:p>
            <a:pPr>
              <a:spcBef>
                <a:spcPts val="0"/>
              </a:spcBef>
            </a:pPr>
            <a:r>
              <a:rPr lang="en-US" sz="2800" b="1" i="1" dirty="0">
                <a:solidFill>
                  <a:srgbClr val="FFCC01"/>
                </a:solidFill>
              </a:rPr>
              <a:t>Making predictions over amazon review dataset</a:t>
            </a:r>
          </a:p>
        </p:txBody>
      </p:sp>
      <p:sp>
        <p:nvSpPr>
          <p:cNvPr id="5" name="Date Placeholder 4"/>
          <p:cNvSpPr>
            <a:spLocks noGrp="1"/>
          </p:cNvSpPr>
          <p:nvPr>
            <p:ph type="dt" sz="half" idx="10"/>
          </p:nvPr>
        </p:nvSpPr>
        <p:spPr/>
        <p:txBody>
          <a:bodyPr/>
          <a:lstStyle/>
          <a:p>
            <a:r>
              <a:rPr lang="en-US" dirty="0"/>
              <a:t>Feb 7-9, 2017</a:t>
            </a:r>
          </a:p>
        </p:txBody>
      </p:sp>
      <p:sp>
        <p:nvSpPr>
          <p:cNvPr id="6" name="Footer Placeholder 5"/>
          <p:cNvSpPr>
            <a:spLocks noGrp="1"/>
          </p:cNvSpPr>
          <p:nvPr>
            <p:ph type="ftr" sz="quarter" idx="11"/>
          </p:nvPr>
        </p:nvSpPr>
        <p:spPr/>
        <p:txBody>
          <a:bodyPr/>
          <a:lstStyle/>
          <a:p>
            <a:r>
              <a:rPr lang="en-US" dirty="0"/>
              <a:t>Spark Summit East 2017, Boston</a:t>
            </a:r>
          </a:p>
        </p:txBody>
      </p:sp>
      <p:sp>
        <p:nvSpPr>
          <p:cNvPr id="138" name="Shape 138"/>
          <p:cNvSpPr txBox="1">
            <a:spLocks noGrp="1"/>
          </p:cNvSpPr>
          <p:nvPr>
            <p:ph type="sldNum" sz="quarter" idx="12"/>
          </p:nvPr>
        </p:nvSpPr>
        <p:spPr>
          <a:prstGeom prst="rect">
            <a:avLst/>
          </a:prstGeom>
          <a:noFill/>
          <a:ln>
            <a:noFill/>
          </a:ln>
        </p:spPr>
        <p:txBody>
          <a:bodyPr vert="horz" lIns="51431" tIns="25706" rIns="51431" bIns="25706" rtlCol="0" anchor="ctr" anchorCtr="0">
            <a:noAutofit/>
          </a:bodyPr>
          <a:lstStyle/>
          <a:p>
            <a:pPr>
              <a:buSzPct val="25000"/>
            </a:pPr>
            <a:fld id="{00000000-1234-1234-1234-123412341234}" type="slidenum">
              <a:rPr lang="en-GB">
                <a:solidFill>
                  <a:schemeClr val="lt1"/>
                </a:solidFill>
                <a:latin typeface="Calibri"/>
                <a:ea typeface="Calibri"/>
                <a:cs typeface="Calibri"/>
                <a:sym typeface="Calibri"/>
              </a:rPr>
              <a:t>1</a:t>
            </a:fld>
            <a:endParaRPr lang="en-GB">
              <a:solidFill>
                <a:schemeClr val="lt1"/>
              </a:solidFill>
              <a:latin typeface="Calibri"/>
              <a:ea typeface="Calibri"/>
              <a:cs typeface="Calibri"/>
              <a:sym typeface="Calibri"/>
            </a:endParaRPr>
          </a:p>
        </p:txBody>
      </p:sp>
      <p:sp>
        <p:nvSpPr>
          <p:cNvPr id="139" name="Shape 139"/>
          <p:cNvSpPr/>
          <p:nvPr/>
        </p:nvSpPr>
        <p:spPr>
          <a:xfrm>
            <a:off x="1755544" y="486795"/>
            <a:ext cx="5545350" cy="814182"/>
          </a:xfrm>
          <a:prstGeom prst="rect">
            <a:avLst/>
          </a:prstGeom>
          <a:noFill/>
          <a:ln>
            <a:noFill/>
          </a:ln>
        </p:spPr>
        <p:txBody>
          <a:bodyPr lIns="51431" tIns="25706" rIns="51431" bIns="25706" anchor="t" anchorCtr="0">
            <a:noAutofit/>
          </a:bodyPr>
          <a:lstStyle/>
          <a:p>
            <a:pPr algn="ctr">
              <a:buSzPct val="25000"/>
            </a:pPr>
            <a:r>
              <a:rPr lang="en-US" altLang="en-GB" sz="4200" b="1" dirty="0">
                <a:solidFill>
                  <a:srgbClr val="991200"/>
                </a:solidFill>
                <a:ea typeface="Abadi MT Condensed Light" charset="0"/>
                <a:cs typeface="Abadi MT Condensed Light" charset="0"/>
                <a:sym typeface="Helvetica Neue" panose="02000503000000020004"/>
              </a:rPr>
              <a:t>NLP</a:t>
            </a:r>
          </a:p>
        </p:txBody>
      </p:sp>
      <p:sp>
        <p:nvSpPr>
          <p:cNvPr id="145" name="Shape 145"/>
          <p:cNvSpPr txBox="1"/>
          <p:nvPr/>
        </p:nvSpPr>
        <p:spPr>
          <a:xfrm>
            <a:off x="5854510" y="2377529"/>
            <a:ext cx="2571124" cy="817875"/>
          </a:xfrm>
          <a:prstGeom prst="rect">
            <a:avLst/>
          </a:prstGeom>
          <a:noFill/>
          <a:ln>
            <a:noFill/>
          </a:ln>
        </p:spPr>
        <p:txBody>
          <a:bodyPr lIns="68569" tIns="68569" rIns="68569" bIns="68569" anchor="t" anchorCtr="0">
            <a:noAutofit/>
          </a:bodyPr>
          <a:lstStyle/>
          <a:p>
            <a:pPr>
              <a:buClr>
                <a:schemeClr val="dk1"/>
              </a:buClr>
              <a:buSzPct val="25000"/>
            </a:pPr>
            <a:r>
              <a:rPr lang="en-US" sz="2200" dirty="0">
                <a:solidFill>
                  <a:srgbClr val="42719B"/>
                </a:solidFill>
                <a:latin typeface="Helvetica Neue" panose="02000503000000020004"/>
                <a:ea typeface="Helvetica Neue" panose="02000503000000020004"/>
                <a:cs typeface="Helvetica Neue" panose="02000503000000020004"/>
                <a:sym typeface="Helvetica Neue" panose="02000503000000020004"/>
              </a:rPr>
              <a:t>Yufei (Olivia) Wu</a:t>
            </a:r>
            <a:endParaRPr lang="en-US" sz="1600" dirty="0">
              <a:solidFill>
                <a:schemeClr val="dk1"/>
              </a:solidFill>
              <a:latin typeface="Calibri"/>
              <a:ea typeface="Calibri"/>
              <a:cs typeface="Calibri"/>
              <a:sym typeface="Calibri"/>
            </a:endParaRPr>
          </a:p>
        </p:txBody>
      </p:sp>
      <p:sp>
        <p:nvSpPr>
          <p:cNvPr id="9" name="Rectangle 8"/>
          <p:cNvSpPr/>
          <p:nvPr/>
        </p:nvSpPr>
        <p:spPr>
          <a:xfrm>
            <a:off x="4828758" y="3930080"/>
            <a:ext cx="3936014" cy="338554"/>
          </a:xfrm>
          <a:prstGeom prst="rect">
            <a:avLst/>
          </a:prstGeom>
        </p:spPr>
        <p:txBody>
          <a:bodyPr wrap="none">
            <a:spAutoFit/>
          </a:bodyPr>
          <a:lstStyle/>
          <a:p>
            <a:r>
              <a:rPr lang="en-US" sz="1600" dirty="0"/>
              <a:t>https://</a:t>
            </a:r>
            <a:r>
              <a:rPr lang="en-US" sz="1600" dirty="0" err="1"/>
              <a:t>github.com</a:t>
            </a:r>
            <a:r>
              <a:rPr lang="en-US" sz="1600" dirty="0"/>
              <a:t>/</a:t>
            </a:r>
            <a:r>
              <a:rPr lang="en-US" sz="1600" dirty="0" err="1"/>
              <a:t>USCDataScience</a:t>
            </a:r>
            <a:r>
              <a:rPr lang="en-US" sz="1600" dirty="0"/>
              <a:t>/sparkler</a:t>
            </a:r>
          </a:p>
        </p:txBody>
      </p:sp>
      <p:pic>
        <p:nvPicPr>
          <p:cNvPr id="11" name="Picture 10"/>
          <p:cNvPicPr>
            <a:picLocks noChangeAspect="1"/>
          </p:cNvPicPr>
          <p:nvPr/>
        </p:nvPicPr>
        <p:blipFill>
          <a:blip r:embed="rId3" cstate="print"/>
          <a:stretch>
            <a:fillRect/>
          </a:stretch>
        </p:blipFill>
        <p:spPr>
          <a:xfrm>
            <a:off x="4271339" y="3842571"/>
            <a:ext cx="513237" cy="51323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04904" y="1369219"/>
            <a:ext cx="8110446" cy="994172"/>
          </a:xfrm>
        </p:spPr>
        <p:txBody>
          <a:bodyPr/>
          <a:lstStyle/>
          <a:p>
            <a:pPr algn="ctr"/>
            <a:r>
              <a:rPr lang="en-US" sz="5400">
                <a:sym typeface="+mn-ea"/>
              </a:rPr>
              <a:t>Cleaning the data</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sym typeface="+mn-ea"/>
              </a:rPr>
              <a:t>Term-doc incidence matrix</a:t>
            </a:r>
            <a:endParaRPr lang="en-US"/>
          </a:p>
        </p:txBody>
      </p:sp>
      <p:sp>
        <p:nvSpPr>
          <p:cNvPr id="14" name="Content Placeholder 13"/>
          <p:cNvSpPr>
            <a:spLocks noGrp="1"/>
          </p:cNvSpPr>
          <p:nvPr>
            <p:ph idx="1"/>
          </p:nvPr>
        </p:nvSpPr>
        <p:spPr/>
        <p:txBody>
          <a:bodyPr>
            <a:normAutofit lnSpcReduction="10000"/>
          </a:bodyPr>
          <a:lstStyle/>
          <a:p>
            <a:endParaRPr lang="en-US"/>
          </a:p>
          <a:p>
            <a:r>
              <a:rPr lang="en-US" b="0"/>
              <a:t>To format our data and build the Term-doc incidence matrix, many operations will be performed on the data :</a:t>
            </a:r>
          </a:p>
          <a:p>
            <a:endParaRPr lang="en-US" b="0"/>
          </a:p>
          <a:p>
            <a:r>
              <a:rPr lang="en-US" b="0"/>
              <a:t>Stop words removal</a:t>
            </a:r>
          </a:p>
          <a:p>
            <a:r>
              <a:rPr lang="en-US" b="0"/>
              <a:t>Stemming</a:t>
            </a:r>
          </a:p>
          <a:p>
            <a:r>
              <a:rPr lang="en-US" b="0"/>
              <a:t>Punctuations</a:t>
            </a:r>
          </a:p>
          <a:p>
            <a:r>
              <a:rPr lang="en-US" b="0"/>
              <a:t>Lowering</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fontScale="90000"/>
          </a:bodyPr>
          <a:lstStyle/>
          <a:p>
            <a:r>
              <a:rPr lang="en-US">
                <a:sym typeface="+mn-ea"/>
              </a:rPr>
              <a:t>Stopwords</a:t>
            </a:r>
            <a:br>
              <a:rPr lang="en-US"/>
            </a:br>
            <a:endParaRPr lang="en-US"/>
          </a:p>
        </p:txBody>
      </p:sp>
      <p:sp>
        <p:nvSpPr>
          <p:cNvPr id="14" name="Content Placeholder 13"/>
          <p:cNvSpPr>
            <a:spLocks noGrp="1"/>
          </p:cNvSpPr>
          <p:nvPr>
            <p:ph idx="1"/>
          </p:nvPr>
        </p:nvSpPr>
        <p:spPr/>
        <p:txBody>
          <a:bodyPr/>
          <a:lstStyle/>
          <a:p>
            <a:r>
              <a:rPr lang="en-US" b="0"/>
              <a:t>A stop word is a commonly used word (such as “the”, “a”, “an”, “in”) that a search engine has been programmed to ignore, both when indexing entries for searching and when retrieving them as the result of a search query.</a:t>
            </a:r>
          </a:p>
          <a:p>
            <a:endParaRPr lang="en-US"/>
          </a:p>
          <a:p>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12</a:t>
            </a:fld>
            <a:endParaRPr lang="en-US"/>
          </a:p>
        </p:txBody>
      </p:sp>
      <p:pic>
        <p:nvPicPr>
          <p:cNvPr id="2" name="Picture 1"/>
          <p:cNvPicPr>
            <a:picLocks noChangeAspect="1"/>
          </p:cNvPicPr>
          <p:nvPr/>
        </p:nvPicPr>
        <p:blipFill>
          <a:blip r:embed="rId2"/>
          <a:stretch>
            <a:fillRect/>
          </a:stretch>
        </p:blipFill>
        <p:spPr>
          <a:xfrm>
            <a:off x="614680" y="2709545"/>
            <a:ext cx="5622290" cy="16306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sym typeface="+mn-ea"/>
              </a:rPr>
              <a:t>do not use stopwords removal</a:t>
            </a:r>
            <a:endParaRPr lang="en-US"/>
          </a:p>
        </p:txBody>
      </p:sp>
      <p:sp>
        <p:nvSpPr>
          <p:cNvPr id="14" name="Content Placeholder 13"/>
          <p:cNvSpPr>
            <a:spLocks noGrp="1"/>
          </p:cNvSpPr>
          <p:nvPr>
            <p:ph idx="1"/>
          </p:nvPr>
        </p:nvSpPr>
        <p:spPr/>
        <p:txBody>
          <a:bodyPr/>
          <a:lstStyle/>
          <a:p>
            <a:r>
              <a:rPr lang="en-US"/>
              <a:t>do not use stopwords removal. </a:t>
            </a:r>
          </a:p>
          <a:p>
            <a:r>
              <a:rPr lang="en-US"/>
              <a:t>b/c stopwords like 'not', "hadn't" for example, have strong negative signal. </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Stemming</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14</a:t>
            </a:fld>
            <a:endParaRPr lang="en-US"/>
          </a:p>
        </p:txBody>
      </p:sp>
      <p:pic>
        <p:nvPicPr>
          <p:cNvPr id="2" name="Content Placeholder 1"/>
          <p:cNvPicPr>
            <a:picLocks noGrp="1" noChangeAspect="1"/>
          </p:cNvPicPr>
          <p:nvPr>
            <p:ph idx="1"/>
          </p:nvPr>
        </p:nvPicPr>
        <p:blipFill>
          <a:blip r:embed="rId2"/>
          <a:stretch>
            <a:fillRect/>
          </a:stretch>
        </p:blipFill>
        <p:spPr>
          <a:xfrm>
            <a:off x="405130" y="2026920"/>
            <a:ext cx="8110220" cy="19138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Punctuations removal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15</a:t>
            </a:fld>
            <a:endParaRPr lang="en-US"/>
          </a:p>
        </p:txBody>
      </p:sp>
      <p:pic>
        <p:nvPicPr>
          <p:cNvPr id="2" name="Content Placeholder 1"/>
          <p:cNvPicPr>
            <a:picLocks noGrp="1" noChangeAspect="1"/>
          </p:cNvPicPr>
          <p:nvPr>
            <p:ph idx="1"/>
          </p:nvPr>
        </p:nvPicPr>
        <p:blipFill>
          <a:blip r:embed="rId2"/>
          <a:stretch>
            <a:fillRect/>
          </a:stretch>
        </p:blipFill>
        <p:spPr>
          <a:xfrm>
            <a:off x="405130" y="1944370"/>
            <a:ext cx="8110220" cy="20783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Combine</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16</a:t>
            </a:fld>
            <a:endParaRPr lang="en-US"/>
          </a:p>
        </p:txBody>
      </p:sp>
      <p:pic>
        <p:nvPicPr>
          <p:cNvPr id="2" name="Content Placeholder 1"/>
          <p:cNvPicPr>
            <a:picLocks noGrp="1" noChangeAspect="1"/>
          </p:cNvPicPr>
          <p:nvPr>
            <p:ph idx="1"/>
          </p:nvPr>
        </p:nvPicPr>
        <p:blipFill>
          <a:blip r:embed="rId2"/>
          <a:stretch>
            <a:fillRect/>
          </a:stretch>
        </p:blipFill>
        <p:spPr>
          <a:xfrm>
            <a:off x="405130" y="1635760"/>
            <a:ext cx="8110220" cy="26962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17</a:t>
            </a:fld>
            <a:endParaRPr lang="en-US"/>
          </a:p>
        </p:txBody>
      </p:sp>
      <p:pic>
        <p:nvPicPr>
          <p:cNvPr id="2" name="Content Placeholder 1"/>
          <p:cNvPicPr>
            <a:picLocks noGrp="1" noChangeAspect="1"/>
          </p:cNvPicPr>
          <p:nvPr>
            <p:ph idx="1"/>
          </p:nvPr>
        </p:nvPicPr>
        <p:blipFill>
          <a:blip r:embed="rId2"/>
          <a:stretch>
            <a:fillRect/>
          </a:stretch>
        </p:blipFill>
        <p:spPr>
          <a:xfrm>
            <a:off x="405130" y="1517650"/>
            <a:ext cx="4610100" cy="2108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04904" y="1369219"/>
            <a:ext cx="8110446" cy="994172"/>
          </a:xfrm>
        </p:spPr>
        <p:txBody>
          <a:bodyPr/>
          <a:lstStyle/>
          <a:p>
            <a:pPr algn="ctr"/>
            <a:r>
              <a:rPr lang="en-US" sz="5400">
                <a:sym typeface="+mn-ea"/>
              </a:rPr>
              <a:t>Wordclouds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High score</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19</a:t>
            </a:fld>
            <a:endParaRPr lang="en-US"/>
          </a:p>
        </p:txBody>
      </p:sp>
      <p:pic>
        <p:nvPicPr>
          <p:cNvPr id="4" name="Content Placeholder 3"/>
          <p:cNvPicPr>
            <a:picLocks noGrp="1" noChangeAspect="1"/>
          </p:cNvPicPr>
          <p:nvPr>
            <p:ph idx="1"/>
          </p:nvPr>
        </p:nvPicPr>
        <p:blipFill>
          <a:blip r:embed="rId2"/>
          <a:stretch>
            <a:fillRect/>
          </a:stretch>
        </p:blipFill>
        <p:spPr>
          <a:xfrm>
            <a:off x="1722120" y="1154430"/>
            <a:ext cx="5475605" cy="32302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04904" y="1369219"/>
            <a:ext cx="8110446" cy="994172"/>
          </a:xfrm>
        </p:spPr>
        <p:txBody>
          <a:bodyPr/>
          <a:lstStyle/>
          <a:p>
            <a:pPr algn="ctr"/>
            <a:r>
              <a:rPr lang="en-US" sz="5400"/>
              <a:t>Predictions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Low score</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20</a:t>
            </a:fld>
            <a:endParaRPr lang="en-US"/>
          </a:p>
        </p:txBody>
      </p:sp>
      <p:pic>
        <p:nvPicPr>
          <p:cNvPr id="4" name="Content Placeholder 3"/>
          <p:cNvPicPr>
            <a:picLocks noGrp="1" noChangeAspect="1"/>
          </p:cNvPicPr>
          <p:nvPr>
            <p:ph idx="1"/>
          </p:nvPr>
        </p:nvPicPr>
        <p:blipFill>
          <a:blip r:embed="rId2"/>
          <a:stretch>
            <a:fillRect/>
          </a:stretch>
        </p:blipFill>
        <p:spPr>
          <a:xfrm>
            <a:off x="1695450" y="1311910"/>
            <a:ext cx="5454650" cy="318643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04904" y="1369219"/>
            <a:ext cx="8110446" cy="994172"/>
          </a:xfrm>
        </p:spPr>
        <p:txBody>
          <a:bodyPr/>
          <a:lstStyle/>
          <a:p>
            <a:pPr algn="ctr"/>
            <a:r>
              <a:rPr lang="en-US" sz="5400">
                <a:sym typeface="+mn-ea"/>
              </a:rPr>
              <a:t>Train test split</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22</a:t>
            </a:fld>
            <a:endParaRPr lang="en-US"/>
          </a:p>
        </p:txBody>
      </p:sp>
      <p:pic>
        <p:nvPicPr>
          <p:cNvPr id="2" name="Content Placeholder 1"/>
          <p:cNvPicPr>
            <a:picLocks noGrp="1" noChangeAspect="1"/>
          </p:cNvPicPr>
          <p:nvPr>
            <p:ph idx="1"/>
          </p:nvPr>
        </p:nvPicPr>
        <p:blipFill>
          <a:blip r:embed="rId2"/>
          <a:stretch>
            <a:fillRect/>
          </a:stretch>
        </p:blipFill>
        <p:spPr>
          <a:xfrm>
            <a:off x="441960" y="1516380"/>
            <a:ext cx="7526020" cy="153098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23</a:t>
            </a:fld>
            <a:endParaRPr lang="en-US"/>
          </a:p>
        </p:txBody>
      </p:sp>
      <p:pic>
        <p:nvPicPr>
          <p:cNvPr id="2" name="Content Placeholder 1"/>
          <p:cNvPicPr>
            <a:picLocks noGrp="1" noChangeAspect="1"/>
          </p:cNvPicPr>
          <p:nvPr>
            <p:ph idx="1"/>
          </p:nvPr>
        </p:nvPicPr>
        <p:blipFill>
          <a:blip r:embed="rId2"/>
          <a:stretch>
            <a:fillRect/>
          </a:stretch>
        </p:blipFill>
        <p:spPr>
          <a:xfrm>
            <a:off x="405130" y="715010"/>
            <a:ext cx="6269355" cy="1685925"/>
          </a:xfrm>
          <a:prstGeom prst="rect">
            <a:avLst/>
          </a:prstGeom>
        </p:spPr>
      </p:pic>
      <p:pic>
        <p:nvPicPr>
          <p:cNvPr id="3" name="Picture 2"/>
          <p:cNvPicPr>
            <a:picLocks noChangeAspect="1"/>
          </p:cNvPicPr>
          <p:nvPr/>
        </p:nvPicPr>
        <p:blipFill>
          <a:blip r:embed="rId3"/>
          <a:stretch>
            <a:fillRect/>
          </a:stretch>
        </p:blipFill>
        <p:spPr>
          <a:xfrm>
            <a:off x="405130" y="2506980"/>
            <a:ext cx="6268720" cy="16383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04904" y="1369219"/>
            <a:ext cx="8110446" cy="994172"/>
          </a:xfrm>
        </p:spPr>
        <p:txBody>
          <a:bodyPr/>
          <a:lstStyle/>
          <a:p>
            <a:pPr algn="ctr"/>
            <a:r>
              <a:rPr lang="en-US" sz="5400">
                <a:sym typeface="+mn-ea"/>
              </a:rPr>
              <a:t>Word2Vector</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TF-IDF</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25</a:t>
            </a:fld>
            <a:endParaRPr lang="en-US"/>
          </a:p>
        </p:txBody>
      </p:sp>
      <p:pic>
        <p:nvPicPr>
          <p:cNvPr id="2" name="Content Placeholder 1"/>
          <p:cNvPicPr>
            <a:picLocks noGrp="1" noChangeAspect="1"/>
          </p:cNvPicPr>
          <p:nvPr>
            <p:ph idx="1"/>
          </p:nvPr>
        </p:nvPicPr>
        <p:blipFill>
          <a:blip r:embed="rId2"/>
          <a:stretch>
            <a:fillRect/>
          </a:stretch>
        </p:blipFill>
        <p:spPr>
          <a:xfrm>
            <a:off x="405130" y="1098550"/>
            <a:ext cx="5960110" cy="2238375"/>
          </a:xfrm>
          <a:prstGeom prst="rect">
            <a:avLst/>
          </a:prstGeom>
        </p:spPr>
      </p:pic>
      <p:sp>
        <p:nvSpPr>
          <p:cNvPr id="3" name="Text Box 2"/>
          <p:cNvSpPr txBox="1"/>
          <p:nvPr/>
        </p:nvSpPr>
        <p:spPr>
          <a:xfrm>
            <a:off x="379095" y="3695065"/>
            <a:ext cx="8522970" cy="714375"/>
          </a:xfrm>
          <a:prstGeom prst="rect">
            <a:avLst/>
          </a:prstGeom>
          <a:noFill/>
        </p:spPr>
        <p:txBody>
          <a:bodyPr wrap="square" rtlCol="0">
            <a:spAutoFit/>
          </a:bodyPr>
          <a:lstStyle/>
          <a:p>
            <a:pPr algn="l"/>
            <a:r>
              <a:rPr lang="en-US"/>
              <a:t>TF*IDF is an information retrieval technique that weighs a term's frequency (TF) and its inverse document frequency (IDF). Each word or term has its respective TF and IDF score. The product of the TF and IDF scores of a term is called the TF*IDF weight of that term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26</a:t>
            </a:fld>
            <a:endParaRPr lang="en-US"/>
          </a:p>
        </p:txBody>
      </p:sp>
      <p:pic>
        <p:nvPicPr>
          <p:cNvPr id="2" name="Content Placeholder 1"/>
          <p:cNvPicPr>
            <a:picLocks noGrp="1" noChangeAspect="1"/>
          </p:cNvPicPr>
          <p:nvPr>
            <p:ph idx="1"/>
          </p:nvPr>
        </p:nvPicPr>
        <p:blipFill>
          <a:blip r:embed="rId2"/>
          <a:stretch>
            <a:fillRect/>
          </a:stretch>
        </p:blipFill>
        <p:spPr>
          <a:xfrm>
            <a:off x="985520" y="1727200"/>
            <a:ext cx="6819900" cy="16891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04904" y="1369219"/>
            <a:ext cx="8110446" cy="994172"/>
          </a:xfrm>
        </p:spPr>
        <p:txBody>
          <a:bodyPr/>
          <a:lstStyle/>
          <a:p>
            <a:pPr algn="ctr"/>
            <a:r>
              <a:rPr lang="en-US" sz="5400">
                <a:sym typeface="+mn-ea"/>
              </a:rPr>
              <a:t>Logistic Regression</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28</a:t>
            </a:fld>
            <a:endParaRPr lang="en-US"/>
          </a:p>
        </p:txBody>
      </p:sp>
      <p:pic>
        <p:nvPicPr>
          <p:cNvPr id="2" name="Content Placeholder 1"/>
          <p:cNvPicPr>
            <a:picLocks noGrp="1" noChangeAspect="1"/>
          </p:cNvPicPr>
          <p:nvPr>
            <p:ph idx="1"/>
          </p:nvPr>
        </p:nvPicPr>
        <p:blipFill>
          <a:blip r:embed="rId2"/>
          <a:stretch>
            <a:fillRect/>
          </a:stretch>
        </p:blipFill>
        <p:spPr>
          <a:xfrm>
            <a:off x="1850390" y="1268095"/>
            <a:ext cx="5219065" cy="323024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29</a:t>
            </a:fld>
            <a:endParaRPr lang="en-US"/>
          </a:p>
        </p:txBody>
      </p:sp>
      <p:pic>
        <p:nvPicPr>
          <p:cNvPr id="2" name="Content Placeholder 1"/>
          <p:cNvPicPr>
            <a:picLocks noGrp="1" noChangeAspect="1"/>
          </p:cNvPicPr>
          <p:nvPr>
            <p:ph idx="1"/>
          </p:nvPr>
        </p:nvPicPr>
        <p:blipFill>
          <a:blip r:embed="rId2"/>
          <a:stretch>
            <a:fillRect/>
          </a:stretch>
        </p:blipFill>
        <p:spPr>
          <a:xfrm>
            <a:off x="2399030" y="1369060"/>
            <a:ext cx="3998595" cy="31343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14" name="Content Placeholder 13"/>
          <p:cNvSpPr>
            <a:spLocks noGrp="1"/>
          </p:cNvSpPr>
          <p:nvPr>
            <p:ph idx="1"/>
          </p:nvPr>
        </p:nvSpPr>
        <p:spPr/>
        <p:txBody>
          <a:bodyPr>
            <a:normAutofit/>
          </a:bodyPr>
          <a:lstStyle/>
          <a:p>
            <a:r>
              <a:rPr lang="en-US" b="0" dirty="0"/>
              <a:t>The purpose of this analysis is to make up a prediction model where we will be able to predict whether a recommendation is positive or negative. In this analysis, we will not focus on the Score, but only on the positive/negative sentiment of the recommendation. </a:t>
            </a:r>
          </a:p>
          <a:p>
            <a:endParaRPr lang="en-US" b="0" dirty="0"/>
          </a:p>
          <a:p>
            <a:r>
              <a:rPr lang="en-US" b="0" dirty="0"/>
              <a:t>To do so, we will work on Amazon’s review dataset, we will build a Term-doc incidence matrix using term frequency and inverse document frequency ponderation. When the data is ready, we will load it into </a:t>
            </a:r>
            <a:r>
              <a:rPr lang="en-US" b="0" dirty="0" err="1"/>
              <a:t>predicitve</a:t>
            </a:r>
            <a:r>
              <a:rPr lang="en-US" b="0" dirty="0"/>
              <a:t> algorithms. In the end, we hope to find the "best" model for predicting the recommendation's sentiment.</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30</a:t>
            </a:fld>
            <a:endParaRPr lang="en-US"/>
          </a:p>
        </p:txBody>
      </p:sp>
      <p:pic>
        <p:nvPicPr>
          <p:cNvPr id="2" name="Content Placeholder 1"/>
          <p:cNvPicPr>
            <a:picLocks noGrp="1" noChangeAspect="1"/>
          </p:cNvPicPr>
          <p:nvPr>
            <p:ph idx="1"/>
          </p:nvPr>
        </p:nvPicPr>
        <p:blipFill>
          <a:blip r:embed="rId2"/>
          <a:stretch>
            <a:fillRect/>
          </a:stretch>
        </p:blipFill>
        <p:spPr>
          <a:xfrm>
            <a:off x="637540" y="1369060"/>
            <a:ext cx="7330440" cy="309753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31</a:t>
            </a:fld>
            <a:endParaRPr lang="en-US"/>
          </a:p>
        </p:txBody>
      </p:sp>
      <p:pic>
        <p:nvPicPr>
          <p:cNvPr id="2" name="Content Placeholder 1"/>
          <p:cNvPicPr>
            <a:picLocks noGrp="1" noChangeAspect="1"/>
          </p:cNvPicPr>
          <p:nvPr>
            <p:ph idx="1"/>
          </p:nvPr>
        </p:nvPicPr>
        <p:blipFill>
          <a:blip r:embed="rId2"/>
          <a:stretch>
            <a:fillRect/>
          </a:stretch>
        </p:blipFill>
        <p:spPr>
          <a:xfrm>
            <a:off x="772795" y="1354455"/>
            <a:ext cx="2506980" cy="3068955"/>
          </a:xfrm>
          <a:prstGeom prst="rect">
            <a:avLst/>
          </a:prstGeom>
        </p:spPr>
      </p:pic>
      <p:pic>
        <p:nvPicPr>
          <p:cNvPr id="3" name="Picture 2"/>
          <p:cNvPicPr>
            <a:picLocks noChangeAspect="1"/>
          </p:cNvPicPr>
          <p:nvPr/>
        </p:nvPicPr>
        <p:blipFill>
          <a:blip r:embed="rId3"/>
          <a:stretch>
            <a:fillRect/>
          </a:stretch>
        </p:blipFill>
        <p:spPr>
          <a:xfrm>
            <a:off x="3787140" y="1533525"/>
            <a:ext cx="4140200" cy="24638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32</a:t>
            </a:fld>
            <a:endParaRPr lang="en-US"/>
          </a:p>
        </p:txBody>
      </p:sp>
      <p:pic>
        <p:nvPicPr>
          <p:cNvPr id="2" name="Content Placeholder 1"/>
          <p:cNvPicPr>
            <a:picLocks noGrp="1" noChangeAspect="1"/>
          </p:cNvPicPr>
          <p:nvPr>
            <p:ph idx="1"/>
          </p:nvPr>
        </p:nvPicPr>
        <p:blipFill>
          <a:blip r:embed="rId2"/>
          <a:stretch>
            <a:fillRect/>
          </a:stretch>
        </p:blipFill>
        <p:spPr>
          <a:xfrm>
            <a:off x="3300730" y="1374775"/>
            <a:ext cx="2182495" cy="304165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04904" y="1369219"/>
            <a:ext cx="8110446" cy="994172"/>
          </a:xfrm>
        </p:spPr>
        <p:txBody>
          <a:bodyPr/>
          <a:lstStyle/>
          <a:p>
            <a:pPr algn="ctr"/>
            <a:r>
              <a:rPr lang="en-US" sz="5400">
                <a:sym typeface="+mn-ea"/>
              </a:rPr>
              <a:t>Random Forest</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34</a:t>
            </a:fld>
            <a:endParaRPr lang="en-US"/>
          </a:p>
        </p:txBody>
      </p:sp>
      <p:pic>
        <p:nvPicPr>
          <p:cNvPr id="2" name="Content Placeholder 1"/>
          <p:cNvPicPr>
            <a:picLocks noGrp="1" noChangeAspect="1"/>
          </p:cNvPicPr>
          <p:nvPr>
            <p:ph idx="1"/>
          </p:nvPr>
        </p:nvPicPr>
        <p:blipFill>
          <a:blip r:embed="rId2"/>
          <a:stretch>
            <a:fillRect/>
          </a:stretch>
        </p:blipFill>
        <p:spPr>
          <a:xfrm>
            <a:off x="2165350" y="1268095"/>
            <a:ext cx="4590415" cy="323024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35</a:t>
            </a:fld>
            <a:endParaRPr lang="en-US"/>
          </a:p>
        </p:txBody>
      </p:sp>
      <p:pic>
        <p:nvPicPr>
          <p:cNvPr id="2" name="Content Placeholder 1"/>
          <p:cNvPicPr>
            <a:picLocks noGrp="1" noChangeAspect="1"/>
          </p:cNvPicPr>
          <p:nvPr>
            <p:ph idx="1"/>
          </p:nvPr>
        </p:nvPicPr>
        <p:blipFill>
          <a:blip r:embed="rId2"/>
          <a:stretch>
            <a:fillRect/>
          </a:stretch>
        </p:blipFill>
        <p:spPr>
          <a:xfrm>
            <a:off x="2412365" y="1268095"/>
            <a:ext cx="4095750" cy="323024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36</a:t>
            </a:fld>
            <a:endParaRPr lang="en-US"/>
          </a:p>
        </p:txBody>
      </p:sp>
      <p:pic>
        <p:nvPicPr>
          <p:cNvPr id="2" name="Content Placeholder 1"/>
          <p:cNvPicPr>
            <a:picLocks noGrp="1" noChangeAspect="1"/>
          </p:cNvPicPr>
          <p:nvPr>
            <p:ph idx="1"/>
          </p:nvPr>
        </p:nvPicPr>
        <p:blipFill>
          <a:blip r:embed="rId2"/>
          <a:stretch>
            <a:fillRect/>
          </a:stretch>
        </p:blipFill>
        <p:spPr>
          <a:xfrm>
            <a:off x="1837055" y="2005965"/>
            <a:ext cx="5245100" cy="19558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37</a:t>
            </a:fld>
            <a:endParaRPr lang="en-US"/>
          </a:p>
        </p:txBody>
      </p:sp>
      <p:pic>
        <p:nvPicPr>
          <p:cNvPr id="2" name="Content Placeholder 1"/>
          <p:cNvPicPr>
            <a:picLocks noGrp="1" noChangeAspect="1"/>
          </p:cNvPicPr>
          <p:nvPr>
            <p:ph idx="1"/>
          </p:nvPr>
        </p:nvPicPr>
        <p:blipFill>
          <a:blip r:embed="rId2"/>
          <a:stretch>
            <a:fillRect/>
          </a:stretch>
        </p:blipFill>
        <p:spPr>
          <a:xfrm>
            <a:off x="3106420" y="1268095"/>
            <a:ext cx="2707640" cy="323024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38</a:t>
            </a:fld>
            <a:endParaRPr lang="en-US"/>
          </a:p>
        </p:txBody>
      </p:sp>
      <p:pic>
        <p:nvPicPr>
          <p:cNvPr id="2" name="Content Placeholder 1"/>
          <p:cNvPicPr>
            <a:picLocks noGrp="1" noChangeAspect="1"/>
          </p:cNvPicPr>
          <p:nvPr>
            <p:ph idx="1"/>
          </p:nvPr>
        </p:nvPicPr>
        <p:blipFill>
          <a:blip r:embed="rId2"/>
          <a:stretch>
            <a:fillRect/>
          </a:stretch>
        </p:blipFill>
        <p:spPr>
          <a:xfrm>
            <a:off x="2424430" y="1312545"/>
            <a:ext cx="4015105" cy="318579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04904" y="1369219"/>
            <a:ext cx="8110446" cy="994172"/>
          </a:xfrm>
        </p:spPr>
        <p:txBody>
          <a:bodyPr/>
          <a:lstStyle/>
          <a:p>
            <a:pPr algn="ctr"/>
            <a:r>
              <a:rPr lang="en-US" sz="5400">
                <a:sym typeface="+mn-ea"/>
              </a:rPr>
              <a:t>XGBoost</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04904" y="1369219"/>
            <a:ext cx="8110446" cy="994172"/>
          </a:xfrm>
        </p:spPr>
        <p:txBody>
          <a:bodyPr/>
          <a:lstStyle/>
          <a:p>
            <a:pPr algn="ctr"/>
            <a:r>
              <a:rPr lang="en-US" sz="5400"/>
              <a:t>Loading the data</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40</a:t>
            </a:fld>
            <a:endParaRPr lang="en-US"/>
          </a:p>
        </p:txBody>
      </p:sp>
      <p:pic>
        <p:nvPicPr>
          <p:cNvPr id="2" name="Content Placeholder 1"/>
          <p:cNvPicPr>
            <a:picLocks noGrp="1" noChangeAspect="1"/>
          </p:cNvPicPr>
          <p:nvPr>
            <p:ph idx="1"/>
          </p:nvPr>
        </p:nvPicPr>
        <p:blipFill>
          <a:blip r:embed="rId2"/>
          <a:stretch>
            <a:fillRect/>
          </a:stretch>
        </p:blipFill>
        <p:spPr>
          <a:xfrm>
            <a:off x="2485390" y="1457325"/>
            <a:ext cx="3812540" cy="285940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41</a:t>
            </a:fld>
            <a:endParaRPr lang="en-US"/>
          </a:p>
        </p:txBody>
      </p:sp>
      <p:pic>
        <p:nvPicPr>
          <p:cNvPr id="2" name="Content Placeholder 1"/>
          <p:cNvPicPr>
            <a:picLocks noGrp="1" noChangeAspect="1"/>
          </p:cNvPicPr>
          <p:nvPr>
            <p:ph idx="1"/>
          </p:nvPr>
        </p:nvPicPr>
        <p:blipFill>
          <a:blip r:embed="rId2"/>
          <a:stretch>
            <a:fillRect/>
          </a:stretch>
        </p:blipFill>
        <p:spPr>
          <a:xfrm>
            <a:off x="1849755" y="1369060"/>
            <a:ext cx="4984115" cy="281749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04904" y="1369219"/>
            <a:ext cx="8110446" cy="994172"/>
          </a:xfrm>
        </p:spPr>
        <p:txBody>
          <a:bodyPr>
            <a:normAutofit/>
          </a:bodyPr>
          <a:lstStyle/>
          <a:p>
            <a:pPr algn="ctr"/>
            <a:r>
              <a:rPr lang="en-US" sz="5400">
                <a:sym typeface="+mn-ea"/>
              </a:rPr>
              <a:t>wrap up</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04904" y="1369219"/>
            <a:ext cx="8110446" cy="994172"/>
          </a:xfrm>
        </p:spPr>
        <p:txBody>
          <a:bodyPr/>
          <a:lstStyle/>
          <a:p>
            <a:pPr algn="ctr"/>
            <a:r>
              <a:rPr lang="en-US" sz="5400">
                <a:sym typeface="+mn-ea"/>
              </a:rPr>
              <a:t>LDA</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14" name="Content Placeholder 13"/>
          <p:cNvSpPr>
            <a:spLocks noGrp="1"/>
          </p:cNvSpPr>
          <p:nvPr>
            <p:ph idx="1"/>
          </p:nvPr>
        </p:nvSpPr>
        <p:spPr/>
        <p:txBody>
          <a:bodyPr/>
          <a:lstStyle/>
          <a:p>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14" name="Content Placeholder 13"/>
          <p:cNvSpPr>
            <a:spLocks noGrp="1"/>
          </p:cNvSpPr>
          <p:nvPr>
            <p:ph idx="1"/>
          </p:nvPr>
        </p:nvSpPr>
        <p:spPr/>
        <p:txBody>
          <a:bodyPr/>
          <a:lstStyle/>
          <a:p>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14" name="Content Placeholder 13"/>
          <p:cNvSpPr>
            <a:spLocks noGrp="1"/>
          </p:cNvSpPr>
          <p:nvPr>
            <p:ph idx="1"/>
          </p:nvPr>
        </p:nvSpPr>
        <p:spPr/>
        <p:txBody>
          <a:bodyPr/>
          <a:lstStyle/>
          <a:p>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14" name="Content Placeholder 13"/>
          <p:cNvSpPr>
            <a:spLocks noGrp="1"/>
          </p:cNvSpPr>
          <p:nvPr>
            <p:ph idx="1"/>
          </p:nvPr>
        </p:nvSpPr>
        <p:spPr/>
        <p:txBody>
          <a:bodyPr/>
          <a:lstStyle/>
          <a:p>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14" name="Content Placeholder 13"/>
          <p:cNvSpPr>
            <a:spLocks noGrp="1"/>
          </p:cNvSpPr>
          <p:nvPr>
            <p:ph idx="1"/>
          </p:nvPr>
        </p:nvSpPr>
        <p:spPr/>
        <p:txBody>
          <a:bodyPr/>
          <a:lstStyle/>
          <a:p>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14" name="Content Placeholder 13"/>
          <p:cNvSpPr>
            <a:spLocks noGrp="1"/>
          </p:cNvSpPr>
          <p:nvPr>
            <p:ph idx="1"/>
          </p:nvPr>
        </p:nvSpPr>
        <p:spPr/>
        <p:txBody>
          <a:bodyPr/>
          <a:lstStyle/>
          <a:p>
            <a:r>
              <a:rPr lang="en-US" b="0"/>
              <a:t>As we only want to get the global sentiment of the recommendations (positive or negative), we will purposefully ignore all Scores equal to 3. If the score id above 3, then the recommendation wil be set to "postive". Otherwise, it will be set to "negative". </a:t>
            </a:r>
          </a:p>
          <a:p>
            <a:endParaRPr lang="en-US" b="0"/>
          </a:p>
          <a:p>
            <a:r>
              <a:rPr lang="en-US" b="0"/>
              <a:t>The data will be split into an training set and a test set with a test set ratio of 0.2</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14" name="Content Placeholder 13"/>
          <p:cNvSpPr>
            <a:spLocks noGrp="1"/>
          </p:cNvSpPr>
          <p:nvPr>
            <p:ph idx="1"/>
          </p:nvPr>
        </p:nvSpPr>
        <p:spPr/>
        <p:txBody>
          <a:bodyPr/>
          <a:lstStyle/>
          <a:p>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14" name="Content Placeholder 13"/>
          <p:cNvSpPr>
            <a:spLocks noGrp="1"/>
          </p:cNvSpPr>
          <p:nvPr>
            <p:ph idx="1"/>
          </p:nvPr>
        </p:nvSpPr>
        <p:spPr/>
        <p:txBody>
          <a:bodyPr/>
          <a:lstStyle/>
          <a:p>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14" name="Content Placeholder 13"/>
          <p:cNvSpPr>
            <a:spLocks noGrp="1"/>
          </p:cNvSpPr>
          <p:nvPr>
            <p:ph idx="1"/>
          </p:nvPr>
        </p:nvSpPr>
        <p:spPr/>
        <p:txBody>
          <a:bodyPr/>
          <a:lstStyle/>
          <a:p>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14" name="Content Placeholder 13"/>
          <p:cNvSpPr>
            <a:spLocks noGrp="1"/>
          </p:cNvSpPr>
          <p:nvPr>
            <p:ph idx="1"/>
          </p:nvPr>
        </p:nvSpPr>
        <p:spPr/>
        <p:txBody>
          <a:bodyPr/>
          <a:lstStyle/>
          <a:p>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14" name="Content Placeholder 13"/>
          <p:cNvSpPr>
            <a:spLocks noGrp="1"/>
          </p:cNvSpPr>
          <p:nvPr>
            <p:ph idx="1"/>
          </p:nvPr>
        </p:nvSpPr>
        <p:spPr/>
        <p:txBody>
          <a:bodyPr/>
          <a:lstStyle/>
          <a:p>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14" name="Content Placeholder 13"/>
          <p:cNvSpPr>
            <a:spLocks noGrp="1"/>
          </p:cNvSpPr>
          <p:nvPr>
            <p:ph idx="1"/>
          </p:nvPr>
        </p:nvSpPr>
        <p:spPr/>
        <p:txBody>
          <a:bodyPr/>
          <a:lstStyle/>
          <a:p>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14" name="Content Placeholder 13"/>
          <p:cNvSpPr>
            <a:spLocks noGrp="1"/>
          </p:cNvSpPr>
          <p:nvPr>
            <p:ph idx="1"/>
          </p:nvPr>
        </p:nvSpPr>
        <p:spPr/>
        <p:txBody>
          <a:bodyPr/>
          <a:lstStyle/>
          <a:p>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14" name="Content Placeholder 13"/>
          <p:cNvSpPr>
            <a:spLocks noGrp="1"/>
          </p:cNvSpPr>
          <p:nvPr>
            <p:ph idx="1"/>
          </p:nvPr>
        </p:nvSpPr>
        <p:spPr/>
        <p:txBody>
          <a:bodyPr/>
          <a:lstStyle/>
          <a:p>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14" name="Content Placeholder 13"/>
          <p:cNvSpPr>
            <a:spLocks noGrp="1"/>
          </p:cNvSpPr>
          <p:nvPr>
            <p:ph idx="1"/>
          </p:nvPr>
        </p:nvSpPr>
        <p:spPr/>
        <p:txBody>
          <a:bodyPr/>
          <a:lstStyle/>
          <a:p>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14" name="Content Placeholder 13"/>
          <p:cNvSpPr>
            <a:spLocks noGrp="1"/>
          </p:cNvSpPr>
          <p:nvPr>
            <p:ph idx="1"/>
          </p:nvPr>
        </p:nvSpPr>
        <p:spPr/>
        <p:txBody>
          <a:bodyPr/>
          <a:lstStyle/>
          <a:p>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dataset</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6</a:t>
            </a:fld>
            <a:endParaRPr lang="en-US"/>
          </a:p>
        </p:txBody>
      </p:sp>
      <p:pic>
        <p:nvPicPr>
          <p:cNvPr id="2" name="Content Placeholder 1"/>
          <p:cNvPicPr>
            <a:picLocks noGrp="1" noChangeAspect="1"/>
          </p:cNvPicPr>
          <p:nvPr>
            <p:ph idx="1"/>
          </p:nvPr>
        </p:nvPicPr>
        <p:blipFill>
          <a:blip r:embed="rId2"/>
          <a:stretch>
            <a:fillRect/>
          </a:stretch>
        </p:blipFill>
        <p:spPr>
          <a:xfrm>
            <a:off x="405130" y="2204720"/>
            <a:ext cx="8110220" cy="1557655"/>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14" name="Content Placeholder 13"/>
          <p:cNvSpPr>
            <a:spLocks noGrp="1"/>
          </p:cNvSpPr>
          <p:nvPr>
            <p:ph idx="1"/>
          </p:nvPr>
        </p:nvSpPr>
        <p:spPr/>
        <p:txBody>
          <a:bodyPr/>
          <a:lstStyle/>
          <a:p>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14" name="Content Placeholder 13"/>
          <p:cNvSpPr>
            <a:spLocks noGrp="1"/>
          </p:cNvSpPr>
          <p:nvPr>
            <p:ph idx="1"/>
          </p:nvPr>
        </p:nvSpPr>
        <p:spPr/>
        <p:txBody>
          <a:bodyPr/>
          <a:lstStyle/>
          <a:p>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14" name="Content Placeholder 13"/>
          <p:cNvSpPr>
            <a:spLocks noGrp="1"/>
          </p:cNvSpPr>
          <p:nvPr>
            <p:ph idx="1"/>
          </p:nvPr>
        </p:nvSpPr>
        <p:spPr/>
        <p:txBody>
          <a:bodyPr/>
          <a:lstStyle/>
          <a:p>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14" name="Content Placeholder 13"/>
          <p:cNvSpPr>
            <a:spLocks noGrp="1"/>
          </p:cNvSpPr>
          <p:nvPr>
            <p:ph idx="1"/>
          </p:nvPr>
        </p:nvSpPr>
        <p:spPr/>
        <p:txBody>
          <a:bodyPr/>
          <a:lstStyle/>
          <a:p>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14" name="Content Placeholder 13"/>
          <p:cNvSpPr>
            <a:spLocks noGrp="1"/>
          </p:cNvSpPr>
          <p:nvPr>
            <p:ph idx="1"/>
          </p:nvPr>
        </p:nvSpPr>
        <p:spPr/>
        <p:txBody>
          <a:bodyPr/>
          <a:lstStyle/>
          <a:p>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14" name="Content Placeholder 13"/>
          <p:cNvSpPr>
            <a:spLocks noGrp="1"/>
          </p:cNvSpPr>
          <p:nvPr>
            <p:ph idx="1"/>
          </p:nvPr>
        </p:nvSpPr>
        <p:spPr/>
        <p:txBody>
          <a:bodyPr/>
          <a:lstStyle/>
          <a:p>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14" name="Content Placeholder 13"/>
          <p:cNvSpPr>
            <a:spLocks noGrp="1"/>
          </p:cNvSpPr>
          <p:nvPr>
            <p:ph idx="1"/>
          </p:nvPr>
        </p:nvSpPr>
        <p:spPr/>
        <p:txBody>
          <a:bodyPr/>
          <a:lstStyle/>
          <a:p>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14" name="Content Placeholder 13"/>
          <p:cNvSpPr>
            <a:spLocks noGrp="1"/>
          </p:cNvSpPr>
          <p:nvPr>
            <p:ph idx="1"/>
          </p:nvPr>
        </p:nvSpPr>
        <p:spPr/>
        <p:txBody>
          <a:bodyPr/>
          <a:lstStyle/>
          <a:p>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14" name="Content Placeholder 13"/>
          <p:cNvSpPr>
            <a:spLocks noGrp="1"/>
          </p:cNvSpPr>
          <p:nvPr>
            <p:ph idx="1"/>
          </p:nvPr>
        </p:nvSpPr>
        <p:spPr/>
        <p:txBody>
          <a:bodyPr/>
          <a:lstStyle/>
          <a:p>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14" name="Content Placeholder 13"/>
          <p:cNvSpPr>
            <a:spLocks noGrp="1"/>
          </p:cNvSpPr>
          <p:nvPr>
            <p:ph idx="1"/>
          </p:nvPr>
        </p:nvSpPr>
        <p:spPr/>
        <p:txBody>
          <a:bodyPr/>
          <a:lstStyle/>
          <a:p>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numerical into category variable</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7</a:t>
            </a:fld>
            <a:endParaRPr lang="en-US"/>
          </a:p>
        </p:txBody>
      </p:sp>
      <p:pic>
        <p:nvPicPr>
          <p:cNvPr id="2" name="Content Placeholder 1"/>
          <p:cNvPicPr>
            <a:picLocks noGrp="1" noChangeAspect="1"/>
          </p:cNvPicPr>
          <p:nvPr>
            <p:ph idx="1"/>
          </p:nvPr>
        </p:nvPicPr>
        <p:blipFill>
          <a:blip r:embed="rId2"/>
          <a:stretch>
            <a:fillRect/>
          </a:stretch>
        </p:blipFill>
        <p:spPr>
          <a:xfrm>
            <a:off x="405130" y="1408430"/>
            <a:ext cx="7351395" cy="713105"/>
          </a:xfrm>
          <a:prstGeom prst="rect">
            <a:avLst/>
          </a:prstGeom>
        </p:spPr>
      </p:pic>
      <p:pic>
        <p:nvPicPr>
          <p:cNvPr id="3" name="Picture 2"/>
          <p:cNvPicPr>
            <a:picLocks noChangeAspect="1"/>
          </p:cNvPicPr>
          <p:nvPr/>
        </p:nvPicPr>
        <p:blipFill>
          <a:blip r:embed="rId3"/>
          <a:stretch>
            <a:fillRect/>
          </a:stretch>
        </p:blipFill>
        <p:spPr>
          <a:xfrm>
            <a:off x="405130" y="2283460"/>
            <a:ext cx="8674100" cy="533400"/>
          </a:xfrm>
          <a:prstGeom prst="rect">
            <a:avLst/>
          </a:prstGeom>
        </p:spPr>
      </p:pic>
      <p:pic>
        <p:nvPicPr>
          <p:cNvPr id="4" name="Picture 3"/>
          <p:cNvPicPr>
            <a:picLocks noChangeAspect="1"/>
          </p:cNvPicPr>
          <p:nvPr/>
        </p:nvPicPr>
        <p:blipFill>
          <a:blip r:embed="rId4"/>
          <a:stretch>
            <a:fillRect/>
          </a:stretch>
        </p:blipFill>
        <p:spPr>
          <a:xfrm>
            <a:off x="405130" y="3138170"/>
            <a:ext cx="2628900" cy="1028700"/>
          </a:xfrm>
          <a:prstGeom prst="rect">
            <a:avLst/>
          </a:prstGeom>
        </p:spPr>
      </p:pic>
      <p:sp>
        <p:nvSpPr>
          <p:cNvPr id="5" name="Text Box 4"/>
          <p:cNvSpPr txBox="1"/>
          <p:nvPr/>
        </p:nvSpPr>
        <p:spPr>
          <a:xfrm>
            <a:off x="3784600" y="3503295"/>
            <a:ext cx="2955290" cy="583565"/>
          </a:xfrm>
          <a:prstGeom prst="rect">
            <a:avLst/>
          </a:prstGeom>
          <a:noFill/>
        </p:spPr>
        <p:txBody>
          <a:bodyPr wrap="none" rtlCol="0">
            <a:spAutoFit/>
            <a:scene3d>
              <a:camera prst="orthographicFront"/>
              <a:lightRig rig="threePt" dir="t"/>
            </a:scene3d>
          </a:bodyPr>
          <a:lstStyle/>
          <a:p>
            <a:r>
              <a:rPr lang="en-US" sz="3200">
                <a:ln/>
                <a:solidFill>
                  <a:schemeClr val="accent1"/>
                </a:solidFill>
                <a:effectLst>
                  <a:outerShdw blurRad="38100" dist="25400" dir="5400000" algn="ctr" rotWithShape="0">
                    <a:srgbClr val="6E747A">
                      <a:alpha val="43000"/>
                      <a:alpha val="43000"/>
                    </a:srgbClr>
                  </a:outerShdw>
                </a:effectLst>
              </a:rPr>
              <a:t>imbalance????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14" name="Content Placeholder 13"/>
          <p:cNvSpPr>
            <a:spLocks noGrp="1"/>
          </p:cNvSpPr>
          <p:nvPr>
            <p:ph idx="1"/>
          </p:nvPr>
        </p:nvSpPr>
        <p:spPr/>
        <p:txBody>
          <a:bodyPr/>
          <a:lstStyle/>
          <a:p>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14" name="Content Placeholder 13"/>
          <p:cNvSpPr>
            <a:spLocks noGrp="1"/>
          </p:cNvSpPr>
          <p:nvPr>
            <p:ph idx="1"/>
          </p:nvPr>
        </p:nvSpPr>
        <p:spPr/>
        <p:txBody>
          <a:bodyPr/>
          <a:lstStyle/>
          <a:p>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US"/>
          </a:p>
        </p:txBody>
      </p:sp>
      <p:sp>
        <p:nvSpPr>
          <p:cNvPr id="14" name="Content Placeholder 13"/>
          <p:cNvSpPr>
            <a:spLocks noGrp="1"/>
          </p:cNvSpPr>
          <p:nvPr>
            <p:ph idx="1"/>
          </p:nvPr>
        </p:nvSpPr>
        <p:spPr/>
        <p:txBody>
          <a:bodyPr/>
          <a:lstStyle/>
          <a:p>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3242" y="897511"/>
            <a:ext cx="3788960" cy="572625"/>
          </a:xfrm>
        </p:spPr>
        <p:txBody>
          <a:bodyPr>
            <a:normAutofit fontScale="90000"/>
          </a:bodyPr>
          <a:lstStyle/>
          <a:p>
            <a:pPr algn="ctr"/>
            <a:r>
              <a:rPr lang="en-US" dirty="0"/>
              <a:t>THANK YOU</a:t>
            </a:r>
          </a:p>
        </p:txBody>
      </p:sp>
      <p:sp>
        <p:nvSpPr>
          <p:cNvPr id="4" name="Slide Number Placeholder 3"/>
          <p:cNvSpPr>
            <a:spLocks noGrp="1"/>
          </p:cNvSpPr>
          <p:nvPr>
            <p:ph type="sldNum" idx="12"/>
          </p:nvPr>
        </p:nvSpPr>
        <p:spPr>
          <a:xfrm>
            <a:off x="8043483" y="4790435"/>
            <a:ext cx="459783" cy="275179"/>
          </a:xfrm>
        </p:spPr>
        <p:txBody>
          <a:bodyPr/>
          <a:lstStyle/>
          <a:p>
            <a:fld id="{00000000-1234-1234-1234-123412341234}" type="slidenum">
              <a:rPr lang="en-GB" smtClean="0"/>
              <a:t>73</a:t>
            </a:fld>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some score 5 data</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8</a:t>
            </a:fld>
            <a:endParaRPr lang="en-US"/>
          </a:p>
        </p:txBody>
      </p:sp>
      <p:pic>
        <p:nvPicPr>
          <p:cNvPr id="2" name="Content Placeholder 1"/>
          <p:cNvPicPr>
            <a:picLocks noGrp="1" noChangeAspect="1"/>
          </p:cNvPicPr>
          <p:nvPr>
            <p:ph idx="1"/>
          </p:nvPr>
        </p:nvPicPr>
        <p:blipFill>
          <a:blip r:embed="rId2"/>
          <a:stretch>
            <a:fillRect/>
          </a:stretch>
        </p:blipFill>
        <p:spPr>
          <a:xfrm>
            <a:off x="510540" y="1268095"/>
            <a:ext cx="7898765" cy="32302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sym typeface="+mn-ea"/>
              </a:rPr>
              <a:t>some score 1 data</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9</a:t>
            </a:fld>
            <a:endParaRPr lang="en-US"/>
          </a:p>
        </p:txBody>
      </p:sp>
      <p:pic>
        <p:nvPicPr>
          <p:cNvPr id="2" name="Content Placeholder 1"/>
          <p:cNvPicPr>
            <a:picLocks noGrp="1" noChangeAspect="1"/>
          </p:cNvPicPr>
          <p:nvPr>
            <p:ph idx="1"/>
          </p:nvPr>
        </p:nvPicPr>
        <p:blipFill>
          <a:blip r:embed="rId2"/>
          <a:stretch>
            <a:fillRect/>
          </a:stretch>
        </p:blipFill>
        <p:spPr>
          <a:xfrm>
            <a:off x="807720" y="1268095"/>
            <a:ext cx="7304405" cy="3230245"/>
          </a:xfrm>
          <a:prstGeom prst="rect">
            <a:avLst/>
          </a:prstGeom>
        </p:spPr>
      </p:pic>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Custom Design</Template>
  <TotalTime>2</TotalTime>
  <Words>519</Words>
  <Application>Microsoft Macintosh PowerPoint</Application>
  <PresentationFormat>On-screen Show (16:9)</PresentationFormat>
  <Paragraphs>123</Paragraphs>
  <Slides>73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73</vt:i4>
      </vt:variant>
    </vt:vector>
  </HeadingPairs>
  <TitlesOfParts>
    <vt:vector size="79" baseType="lpstr">
      <vt:lpstr>Abadi MT Condensed Light</vt:lpstr>
      <vt:lpstr>Arial</vt:lpstr>
      <vt:lpstr>Calibri</vt:lpstr>
      <vt:lpstr>Calibri Light</vt:lpstr>
      <vt:lpstr>Helvetica Neue</vt:lpstr>
      <vt:lpstr>Custom Design</vt:lpstr>
      <vt:lpstr>PowerPoint Presentation</vt:lpstr>
      <vt:lpstr>Predictions</vt:lpstr>
      <vt:lpstr>PowerPoint Presentation</vt:lpstr>
      <vt:lpstr>Loading the data</vt:lpstr>
      <vt:lpstr>PowerPoint Presentation</vt:lpstr>
      <vt:lpstr>dataset</vt:lpstr>
      <vt:lpstr>numerical into category variable</vt:lpstr>
      <vt:lpstr>some score 5 data</vt:lpstr>
      <vt:lpstr>some score 1 data</vt:lpstr>
      <vt:lpstr>Cleaning the data</vt:lpstr>
      <vt:lpstr>Term-doc incidence matrix</vt:lpstr>
      <vt:lpstr>Stopwords </vt:lpstr>
      <vt:lpstr>do not use stopwords removal</vt:lpstr>
      <vt:lpstr>Stemming</vt:lpstr>
      <vt:lpstr>Punctuations removal</vt:lpstr>
      <vt:lpstr>Combine</vt:lpstr>
      <vt:lpstr>PowerPoint Presentation</vt:lpstr>
      <vt:lpstr>Wordclouds</vt:lpstr>
      <vt:lpstr>High score</vt:lpstr>
      <vt:lpstr>Low score</vt:lpstr>
      <vt:lpstr>Train test split</vt:lpstr>
      <vt:lpstr>PowerPoint Presentation</vt:lpstr>
      <vt:lpstr>PowerPoint Presentation</vt:lpstr>
      <vt:lpstr>Word2Vector</vt:lpstr>
      <vt:lpstr>TF-IDF</vt:lpstr>
      <vt:lpstr>PowerPoint Presentation</vt:lpstr>
      <vt:lpstr>Logistic Regression</vt:lpstr>
      <vt:lpstr>PowerPoint Presentation</vt:lpstr>
      <vt:lpstr>PowerPoint Presentation</vt:lpstr>
      <vt:lpstr>PowerPoint Presentation</vt:lpstr>
      <vt:lpstr>PowerPoint Presentation</vt:lpstr>
      <vt:lpstr>PowerPoint Presentation</vt:lpstr>
      <vt:lpstr>Random Forest</vt:lpstr>
      <vt:lpstr>PowerPoint Presentation</vt:lpstr>
      <vt:lpstr>PowerPoint Presentation</vt:lpstr>
      <vt:lpstr>PowerPoint Presentation</vt:lpstr>
      <vt:lpstr>PowerPoint Presentation</vt:lpstr>
      <vt:lpstr>PowerPoint Presentation</vt:lpstr>
      <vt:lpstr>XGBoost</vt:lpstr>
      <vt:lpstr>PowerPoint Presentation</vt:lpstr>
      <vt:lpstr>PowerPoint Presentation</vt:lpstr>
      <vt:lpstr>wrap up</vt:lpstr>
      <vt:lpstr>PowerPoint Presentation</vt:lpstr>
      <vt:lpstr>LDA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26032 26032</dc:creator>
  <cp:lastModifiedBy>26032 26032</cp:lastModifiedBy>
  <cp:revision>1</cp:revision>
  <dcterms:created xsi:type="dcterms:W3CDTF">2024-07-27T06:36:48Z</dcterms:created>
  <dcterms:modified xsi:type="dcterms:W3CDTF">2024-07-27T06:39:24Z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1033-4.4.2.7669</vt:lpwstr>
  </property>
</Properties>
</file>