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 id="257" r:id="rId5"/>
    <p:sldId id="258" r:id="rId6"/>
    <p:sldId id="267" r:id="rId7"/>
    <p:sldId id="259" r:id="rId8"/>
    <p:sldId id="262" r:id="rId9"/>
    <p:sldId id="263" r:id="rId10"/>
    <p:sldId id="260" r:id="rId11"/>
    <p:sldId id="261" r:id="rId12"/>
    <p:sldId id="264" r:id="rId13"/>
    <p:sldId id="265" r:id="rId14"/>
    <p:sldId id="266" r:id="rId15"/>
    <p:sldId id="296" r:id="rId16"/>
    <p:sldId id="278" r:id="rId17"/>
    <p:sldId id="268" r:id="rId18"/>
    <p:sldId id="279" r:id="rId19"/>
    <p:sldId id="269" r:id="rId20"/>
    <p:sldId id="29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8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948690" y="356870"/>
            <a:ext cx="9692005" cy="30543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50000"/>
              </a:lnSpc>
            </a:pP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rPr>
              <a:t>基于</a:t>
            </a:r>
            <a:r>
              <a:rPr lang="en-US" altLang="zh-C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rPr>
              <a:t>RISC-V</a:t>
            </a: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rPr>
              <a:t>代理内核的操作系统课程实验与课程设计</a:t>
            </a:r>
            <a:endPar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endParaRPr>
          </a:p>
        </p:txBody>
      </p:sp>
      <p:sp>
        <p:nvSpPr>
          <p:cNvPr id="6" name="文本框 5"/>
          <p:cNvSpPr txBox="1"/>
          <p:nvPr/>
        </p:nvSpPr>
        <p:spPr>
          <a:xfrm>
            <a:off x="1172210" y="3632200"/>
            <a:ext cx="9604375" cy="181483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实验平台（头歌课堂）</a:t>
            </a:r>
            <a:r>
              <a:rPr lang="en-US" altLang="zh-CN" sz="2800">
                <a:solidFill>
                  <a:schemeClr val="accent1"/>
                </a:solidFill>
                <a:effectLst>
                  <a:outerShdw blurRad="38100" dist="25400" dir="5400000" algn="ctr" rotWithShape="0">
                    <a:srgbClr val="6E747A">
                      <a:alpha val="43000"/>
                    </a:srgbClr>
                  </a:outerShdw>
                </a:effectLst>
              </a:rPr>
              <a:t>h</a:t>
            </a:r>
            <a:r>
              <a:rPr lang="zh-CN" altLang="en-US" sz="2800">
                <a:solidFill>
                  <a:schemeClr val="accent1"/>
                </a:solidFill>
                <a:effectLst>
                  <a:outerShdw blurRad="38100" dist="25400" dir="5400000" algn="ctr" rotWithShape="0">
                    <a:srgbClr val="6E747A">
                      <a:alpha val="43000"/>
                    </a:srgbClr>
                  </a:outerShdw>
                </a:effectLst>
              </a:rPr>
              <a:t>ttps://www.educoder.net/paths/3639</a:t>
            </a:r>
            <a:endParaRPr lang="zh-CN" altLang="en-US" sz="2800">
              <a:solidFill>
                <a:schemeClr val="accent1"/>
              </a:solidFill>
              <a:effectLst>
                <a:outerShdw blurRad="38100" dist="25400" dir="5400000" algn="ctr" rotWithShape="0">
                  <a:srgbClr val="6E747A">
                    <a:alpha val="43000"/>
                  </a:srgbClr>
                </a:outerShdw>
              </a:effectLst>
            </a:endParaRPr>
          </a:p>
          <a:p>
            <a:r>
              <a:rPr lang="en-US" altLang="zh-CN" sz="2800">
                <a:solidFill>
                  <a:schemeClr val="accent1"/>
                </a:solidFill>
                <a:effectLst>
                  <a:outerShdw blurRad="38100" dist="25400" dir="5400000" algn="ctr" rotWithShape="0">
                    <a:srgbClr val="6E747A">
                      <a:alpha val="43000"/>
                    </a:srgbClr>
                  </a:outerShdw>
                </a:effectLst>
              </a:rPr>
              <a:t>1</a:t>
            </a:r>
            <a:r>
              <a:rPr lang="zh-CN" altLang="en-US" sz="2800">
                <a:solidFill>
                  <a:schemeClr val="accent1"/>
                </a:solidFill>
                <a:effectLst>
                  <a:outerShdw blurRad="38100" dist="25400" dir="5400000" algn="ctr" rotWithShape="0">
                    <a:srgbClr val="6E747A">
                      <a:alpha val="43000"/>
                    </a:srgbClr>
                  </a:outerShdw>
                </a:effectLst>
              </a:rPr>
              <a:t>班</a:t>
            </a:r>
            <a:r>
              <a:rPr lang="en-US" altLang="zh-CN" sz="2800">
                <a:solidFill>
                  <a:schemeClr val="accent1"/>
                </a:solidFill>
                <a:effectLst>
                  <a:outerShdw blurRad="38100" dist="25400" dir="5400000" algn="ctr" rotWithShape="0">
                    <a:srgbClr val="6E747A">
                      <a:alpha val="43000"/>
                    </a:srgbClr>
                  </a:outerShdw>
                </a:effectLst>
              </a:rPr>
              <a:t>(</a:t>
            </a:r>
            <a:r>
              <a:rPr lang="zh-CN" altLang="zh-CN" sz="2800">
                <a:solidFill>
                  <a:schemeClr val="accent1"/>
                </a:solidFill>
                <a:effectLst>
                  <a:outerShdw blurRad="38100" dist="25400" dir="5400000" algn="ctr" rotWithShape="0">
                    <a:srgbClr val="6E747A">
                      <a:alpha val="43000"/>
                    </a:srgbClr>
                  </a:outerShdw>
                </a:effectLst>
              </a:rPr>
              <a:t>阳富民</a:t>
            </a:r>
            <a:r>
              <a:rPr lang="en-US" altLang="zh-CN" sz="2800">
                <a:solidFill>
                  <a:schemeClr val="accent1"/>
                </a:solidFill>
                <a:effectLst>
                  <a:outerShdw blurRad="38100" dist="25400" dir="5400000" algn="ctr" rotWithShape="0">
                    <a:srgbClr val="6E747A">
                      <a:alpha val="43000"/>
                    </a:srgbClr>
                  </a:outerShdw>
                </a:effectLst>
              </a:rPr>
              <a:t>)</a:t>
            </a:r>
            <a:r>
              <a:rPr lang="zh-CN" altLang="en-US" sz="2800">
                <a:solidFill>
                  <a:schemeClr val="accent1"/>
                </a:solidFill>
                <a:effectLst>
                  <a:outerShdw blurRad="38100" dist="25400" dir="5400000" algn="ctr" rotWithShape="0">
                    <a:srgbClr val="6E747A">
                      <a:alpha val="43000"/>
                    </a:srgbClr>
                  </a:outerShdw>
                </a:effectLst>
              </a:rPr>
              <a:t>邀请码：</a:t>
            </a:r>
            <a:r>
              <a:rPr lang="en-US" altLang="zh-CN" sz="2800" dirty="0">
                <a:solidFill>
                  <a:srgbClr val="000099"/>
                </a:solidFill>
                <a:latin typeface="宋体" panose="02010600030101010101" pitchFamily="2" charset="-122"/>
                <a:ea typeface="宋体" panose="02010600030101010101" pitchFamily="2" charset="-122"/>
                <a:sym typeface="+mn-ea"/>
              </a:rPr>
              <a:t>GQ4FOW</a:t>
            </a:r>
            <a:endParaRPr lang="zh-CN" altLang="en-US" sz="2800">
              <a:solidFill>
                <a:schemeClr val="accent1"/>
              </a:solidFill>
              <a:effectLst>
                <a:outerShdw blurRad="38100" dist="25400" dir="5400000" algn="ctr" rotWithShape="0">
                  <a:srgbClr val="6E747A">
                    <a:alpha val="43000"/>
                  </a:srgbClr>
                </a:outerShdw>
              </a:effectLst>
            </a:endParaRPr>
          </a:p>
          <a:p>
            <a:r>
              <a:rPr lang="en-US" altLang="zh-CN" sz="2800">
                <a:solidFill>
                  <a:schemeClr val="accent1"/>
                </a:solidFill>
                <a:effectLst>
                  <a:outerShdw blurRad="38100" dist="25400" dir="5400000" algn="ctr" rotWithShape="0">
                    <a:srgbClr val="6E747A">
                      <a:alpha val="43000"/>
                    </a:srgbClr>
                  </a:outerShdw>
                </a:effectLst>
              </a:rPr>
              <a:t>2</a:t>
            </a:r>
            <a:r>
              <a:rPr lang="zh-CN" altLang="en-US" sz="2800">
                <a:solidFill>
                  <a:schemeClr val="accent1"/>
                </a:solidFill>
                <a:effectLst>
                  <a:outerShdw blurRad="38100" dist="25400" dir="5400000" algn="ctr" rotWithShape="0">
                    <a:srgbClr val="6E747A">
                      <a:alpha val="43000"/>
                    </a:srgbClr>
                  </a:outerShdw>
                </a:effectLst>
              </a:rPr>
              <a:t>班</a:t>
            </a:r>
            <a:r>
              <a:rPr lang="en-US" altLang="zh-CN" sz="2800">
                <a:solidFill>
                  <a:schemeClr val="accent1"/>
                </a:solidFill>
                <a:effectLst>
                  <a:outerShdw blurRad="38100" dist="25400" dir="5400000" algn="ctr" rotWithShape="0">
                    <a:srgbClr val="6E747A">
                      <a:alpha val="43000"/>
                    </a:srgbClr>
                  </a:outerShdw>
                </a:effectLst>
              </a:rPr>
              <a:t>(</a:t>
            </a:r>
            <a:r>
              <a:rPr lang="zh-CN" altLang="en-US" sz="2800">
                <a:solidFill>
                  <a:schemeClr val="accent1"/>
                </a:solidFill>
                <a:effectLst>
                  <a:outerShdw blurRad="38100" dist="25400" dir="5400000" algn="ctr" rotWithShape="0">
                    <a:srgbClr val="6E747A">
                      <a:alpha val="43000"/>
                    </a:srgbClr>
                  </a:outerShdw>
                </a:effectLst>
                <a:sym typeface="+mn-ea"/>
              </a:rPr>
              <a:t>周正勇</a:t>
            </a:r>
            <a:r>
              <a:rPr lang="en-US" altLang="zh-CN" sz="2800">
                <a:solidFill>
                  <a:schemeClr val="accent1"/>
                </a:solidFill>
                <a:effectLst>
                  <a:outerShdw blurRad="38100" dist="25400" dir="5400000" algn="ctr" rotWithShape="0">
                    <a:srgbClr val="6E747A">
                      <a:alpha val="43000"/>
                    </a:srgbClr>
                  </a:outerShdw>
                </a:effectLst>
                <a:sym typeface="+mn-ea"/>
              </a:rPr>
              <a:t>)</a:t>
            </a:r>
            <a:r>
              <a:rPr lang="zh-CN" altLang="en-US" sz="2800">
                <a:solidFill>
                  <a:schemeClr val="accent1"/>
                </a:solidFill>
                <a:effectLst>
                  <a:outerShdw blurRad="38100" dist="25400" dir="5400000" algn="ctr" rotWithShape="0">
                    <a:srgbClr val="6E747A">
                      <a:alpha val="43000"/>
                    </a:srgbClr>
                  </a:outerShdw>
                </a:effectLst>
              </a:rPr>
              <a:t>邀请码：</a:t>
            </a:r>
            <a:r>
              <a:rPr lang="en-US" altLang="zh-CN" sz="2800" dirty="0">
                <a:solidFill>
                  <a:srgbClr val="000099"/>
                </a:solidFill>
                <a:latin typeface="宋体" panose="02010600030101010101" pitchFamily="2" charset="-122"/>
                <a:ea typeface="宋体" panose="02010600030101010101" pitchFamily="2" charset="-122"/>
                <a:sym typeface="+mn-ea"/>
              </a:rPr>
              <a:t>CE3G4S</a:t>
            </a:r>
            <a:endParaRPr lang="zh-CN" altLang="en-US" sz="2800">
              <a:solidFill>
                <a:schemeClr val="accent1"/>
              </a:solidFill>
              <a:effectLst>
                <a:outerShdw blurRad="38100" dist="25400" dir="5400000" algn="ctr" rotWithShape="0">
                  <a:srgbClr val="6E747A">
                    <a:alpha val="43000"/>
                  </a:srgbClr>
                </a:outerShdw>
              </a:effectLst>
            </a:endParaRPr>
          </a:p>
          <a:p>
            <a:r>
              <a:rPr lang="en-US" altLang="zh-CN" sz="2800">
                <a:solidFill>
                  <a:schemeClr val="accent1"/>
                </a:solidFill>
                <a:effectLst>
                  <a:outerShdw blurRad="38100" dist="25400" dir="5400000" algn="ctr" rotWithShape="0">
                    <a:srgbClr val="6E747A">
                      <a:alpha val="43000"/>
                    </a:srgbClr>
                  </a:outerShdw>
                </a:effectLst>
              </a:rPr>
              <a:t>3</a:t>
            </a:r>
            <a:r>
              <a:rPr lang="zh-CN" altLang="en-US" sz="2800">
                <a:solidFill>
                  <a:schemeClr val="accent1"/>
                </a:solidFill>
                <a:effectLst>
                  <a:outerShdw blurRad="38100" dist="25400" dir="5400000" algn="ctr" rotWithShape="0">
                    <a:srgbClr val="6E747A">
                      <a:alpha val="43000"/>
                    </a:srgbClr>
                  </a:outerShdw>
                </a:effectLst>
              </a:rPr>
              <a:t>班</a:t>
            </a:r>
            <a:r>
              <a:rPr lang="en-US" altLang="zh-CN" sz="2800">
                <a:solidFill>
                  <a:schemeClr val="accent1"/>
                </a:solidFill>
                <a:effectLst>
                  <a:outerShdw blurRad="38100" dist="25400" dir="5400000" algn="ctr" rotWithShape="0">
                    <a:srgbClr val="6E747A">
                      <a:alpha val="43000"/>
                    </a:srgbClr>
                  </a:outerShdw>
                </a:effectLst>
              </a:rPr>
              <a:t>(</a:t>
            </a:r>
            <a:r>
              <a:rPr lang="zh-CN" altLang="en-US" sz="2800">
                <a:solidFill>
                  <a:schemeClr val="accent1"/>
                </a:solidFill>
                <a:effectLst>
                  <a:outerShdw blurRad="38100" dist="25400" dir="5400000" algn="ctr" rotWithShape="0">
                    <a:srgbClr val="6E747A">
                      <a:alpha val="43000"/>
                    </a:srgbClr>
                  </a:outerShdw>
                </a:effectLst>
                <a:sym typeface="+mn-ea"/>
              </a:rPr>
              <a:t>谢美意</a:t>
            </a:r>
            <a:r>
              <a:rPr lang="en-US" altLang="zh-CN" sz="2800">
                <a:solidFill>
                  <a:schemeClr val="accent1"/>
                </a:solidFill>
                <a:effectLst>
                  <a:outerShdw blurRad="38100" dist="25400" dir="5400000" algn="ctr" rotWithShape="0">
                    <a:srgbClr val="6E747A">
                      <a:alpha val="43000"/>
                    </a:srgbClr>
                  </a:outerShdw>
                </a:effectLst>
                <a:sym typeface="+mn-ea"/>
              </a:rPr>
              <a:t>)</a:t>
            </a:r>
            <a:r>
              <a:rPr lang="zh-CN" altLang="en-US" sz="2800">
                <a:solidFill>
                  <a:schemeClr val="accent1"/>
                </a:solidFill>
                <a:effectLst>
                  <a:outerShdw blurRad="38100" dist="25400" dir="5400000" algn="ctr" rotWithShape="0">
                    <a:srgbClr val="6E747A">
                      <a:alpha val="43000"/>
                    </a:srgbClr>
                  </a:outerShdw>
                </a:effectLst>
              </a:rPr>
              <a:t>邀请码：</a:t>
            </a:r>
            <a:r>
              <a:rPr lang="en-US" altLang="zh-CN" sz="2800" dirty="0">
                <a:solidFill>
                  <a:srgbClr val="000099"/>
                </a:solidFill>
                <a:latin typeface="宋体" panose="02010600030101010101" pitchFamily="2" charset="-122"/>
                <a:ea typeface="宋体" panose="02010600030101010101" pitchFamily="2" charset="-122"/>
                <a:sym typeface="+mn-ea"/>
              </a:rPr>
              <a:t>L62Y93</a:t>
            </a:r>
            <a:endParaRPr lang="zh-CN" altLang="en-US" sz="2800">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1236980" y="5525770"/>
            <a:ext cx="6096000" cy="953135"/>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详细文档：https://gitee.com/hustos/pke-doc</a:t>
            </a:r>
            <a:endParaRPr lang="zh-CN" altLang="en-US" sz="280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1"/>
          <a:stretch>
            <a:fillRect/>
          </a:stretch>
        </p:blipFill>
        <p:spPr>
          <a:xfrm>
            <a:off x="6794500" y="4197350"/>
            <a:ext cx="2703830" cy="254063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a:t>
            </a:r>
            <a:r>
              <a:rPr lang="en-US" altLang="zh-CN">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2</a:t>
            </a:r>
            <a: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）内存管理(lab2)</a:t>
            </a:r>
            <a:endPar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p:txBody>
      </p:sp>
      <p:sp>
        <p:nvSpPr>
          <p:cNvPr id="3" name="内容占位符 2"/>
          <p:cNvSpPr>
            <a:spLocks noGrp="1"/>
          </p:cNvSpPr>
          <p:nvPr>
            <p:ph idx="1"/>
          </p:nvPr>
        </p:nvSpPr>
        <p:spPr/>
        <p:txBody>
          <a:bodyPr/>
          <a:p>
            <a:pPr marL="685800" indent="-457200">
              <a:buFont typeface="Wingdings" panose="05000000000000000000" charset="0"/>
              <a:buChar char="Ø"/>
            </a:pPr>
            <a:r>
              <a:rPr lang="zh-CN" altLang="en-US" sz="3200">
                <a:solidFill>
                  <a:schemeClr val="accent1"/>
                </a:solidFill>
                <a:effectLst>
                  <a:outerShdw blurRad="38100" dist="25400" dir="5400000" algn="ctr" rotWithShape="0">
                    <a:srgbClr val="6E747A">
                      <a:alpha val="43000"/>
                    </a:srgbClr>
                  </a:outerShdw>
                </a:effectLst>
                <a:sym typeface="+mn-ea"/>
              </a:rPr>
              <a:t>lab2_challenge1：复杂缺页异常，要求处理更加复杂的缺页异常，区分合法与非法的缺页异常。</a:t>
            </a:r>
            <a:endParaRPr lang="zh-CN" altLang="en-US" sz="3200">
              <a:solidFill>
                <a:schemeClr val="accent1"/>
              </a:solidFill>
              <a:effectLst>
                <a:outerShdw blurRad="38100" dist="25400" dir="5400000" algn="ctr" rotWithShape="0">
                  <a:srgbClr val="6E747A">
                    <a:alpha val="43000"/>
                  </a:srgbClr>
                </a:outerShdw>
              </a:effectLst>
              <a:sym typeface="+mn-ea"/>
            </a:endParaRPr>
          </a:p>
          <a:p>
            <a:pPr marL="685800" indent="-457200">
              <a:buFont typeface="Wingdings" panose="05000000000000000000" charset="0"/>
              <a:buChar char="Ø"/>
            </a:pPr>
            <a:r>
              <a:rPr lang="zh-CN" altLang="en-US" sz="3200">
                <a:solidFill>
                  <a:schemeClr val="accent1"/>
                </a:solidFill>
                <a:effectLst>
                  <a:outerShdw blurRad="38100" dist="25400" dir="5400000" algn="ctr" rotWithShape="0">
                    <a:srgbClr val="6E747A">
                      <a:alpha val="43000"/>
                    </a:srgbClr>
                  </a:outerShdw>
                </a:effectLst>
                <a:sym typeface="+mn-ea"/>
              </a:rPr>
              <a:t>lab2_challenge2：堆空间管理，要求对堆（heap）进行更精细化的管理。</a:t>
            </a: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1046480" y="4933950"/>
            <a:ext cx="10034270" cy="521970"/>
          </a:xfrm>
          <a:prstGeom prst="rect">
            <a:avLst/>
          </a:prstGeom>
          <a:noFill/>
        </p:spPr>
        <p:txBody>
          <a:bodyPr wrap="square" rtlCol="0" anchor="t">
            <a:spAutoFit/>
          </a:bodyPr>
          <a:p>
            <a:r>
              <a:rPr lang="zh-CN" altLang="en-US" sz="2800">
                <a:solidFill>
                  <a:srgbClr val="FF0000"/>
                </a:solidFill>
              </a:rPr>
              <a:t>知识点：进程的虚拟地址空间、内存分配和回收</a:t>
            </a:r>
            <a:endParaRPr lang="zh-CN" altLang="en-US" sz="2800">
              <a:solidFill>
                <a:srgbClr val="FF0000"/>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285115"/>
            <a:ext cx="10968990" cy="1028700"/>
          </a:xfrm>
        </p:spPr>
        <p:txBody>
          <a:bodyPr>
            <a:normAutofit fontScale="90000"/>
          </a:bodyPr>
          <a:p>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a:t>
            </a:r>
            <a:r>
              <a:rPr lang="en-US" altLang="zh-CN"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3</a:t>
            </a: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）进程(lab3)</a:t>
            </a:r>
            <a:br>
              <a:rPr lang="zh-CN" altLang="en-US"/>
            </a:br>
            <a:endParaRPr lang="zh-CN" altLang="en-US"/>
          </a:p>
        </p:txBody>
      </p:sp>
      <p:sp>
        <p:nvSpPr>
          <p:cNvPr id="3" name="内容占位符 2"/>
          <p:cNvSpPr>
            <a:spLocks noGrp="1"/>
          </p:cNvSpPr>
          <p:nvPr>
            <p:ph idx="1"/>
          </p:nvPr>
        </p:nvSpPr>
        <p:spPr/>
        <p:txBody>
          <a:bodyPr/>
          <a:p>
            <a:pPr marL="800100" indent="-571500">
              <a:buFont typeface="Wingdings" panose="05000000000000000000" charset="0"/>
              <a:buChar char="Ø"/>
            </a:pPr>
            <a:r>
              <a:rPr lang="zh-CN" altLang="en-US" sz="3200">
                <a:solidFill>
                  <a:schemeClr val="accent1"/>
                </a:solidFill>
                <a:effectLst>
                  <a:outerShdw blurRad="38100" dist="25400" dir="5400000" algn="ctr" rotWithShape="0">
                    <a:srgbClr val="6E747A">
                      <a:alpha val="43000"/>
                    </a:srgbClr>
                  </a:outerShdw>
                </a:effectLst>
                <a:sym typeface="+mn-ea"/>
              </a:rPr>
              <a:t>lab3_challenge1：进程等待和数据段复制，要求实现进程数据段的复制，同时实现进程的等待（wait）功能。</a:t>
            </a:r>
            <a:endParaRPr lang="zh-CN" altLang="en-US" sz="3200">
              <a:solidFill>
                <a:schemeClr val="accent1"/>
              </a:solidFill>
              <a:effectLst>
                <a:outerShdw blurRad="38100" dist="25400" dir="5400000" algn="ctr" rotWithShape="0">
                  <a:srgbClr val="6E747A">
                    <a:alpha val="43000"/>
                  </a:srgbClr>
                </a:outerShdw>
              </a:effectLst>
              <a:sym typeface="+mn-ea"/>
            </a:endParaRPr>
          </a:p>
          <a:p>
            <a:pPr marL="800100" indent="-571500">
              <a:buFont typeface="Wingdings" panose="05000000000000000000" charset="0"/>
              <a:buChar char="Ø"/>
            </a:pPr>
            <a:r>
              <a:rPr lang="zh-CN" altLang="en-US" sz="3200">
                <a:solidFill>
                  <a:schemeClr val="accent1"/>
                </a:solidFill>
                <a:effectLst>
                  <a:outerShdw blurRad="38100" dist="25400" dir="5400000" algn="ctr" rotWithShape="0">
                    <a:srgbClr val="6E747A">
                      <a:alpha val="43000"/>
                    </a:srgbClr>
                  </a:outerShdw>
                </a:effectLst>
                <a:sym typeface="+mn-ea"/>
              </a:rPr>
              <a:t>lab3_challenge2：实现信号量，要求实现信号量完成进程的同步执行。</a:t>
            </a:r>
            <a:endParaRPr lang="zh-CN" altLang="en-US" sz="3200">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en-US" altLang="zh-CN" sz="3200">
                <a:solidFill>
                  <a:srgbClr val="FF0000"/>
                </a:solidFill>
                <a:sym typeface="+mn-ea"/>
              </a:rPr>
              <a:t>	</a:t>
            </a:r>
            <a:r>
              <a:rPr lang="zh-CN" altLang="en-US" sz="3200">
                <a:solidFill>
                  <a:srgbClr val="FF0000"/>
                </a:solidFill>
                <a:sym typeface="+mn-ea"/>
              </a:rPr>
              <a:t>知识点：进程并发、同步机制</a:t>
            </a:r>
            <a:endParaRPr lang="zh-CN" altLang="en-US" sz="3200">
              <a:solidFill>
                <a:srgbClr val="FF0000"/>
              </a:solidFill>
            </a:endParaRPr>
          </a:p>
          <a:p>
            <a:pPr indent="0">
              <a:buFont typeface="Wingdings" panose="05000000000000000000" charset="0"/>
              <a:buNone/>
            </a:pPr>
            <a:endParaRPr lang="zh-CN" altLang="en-US" sz="3200">
              <a:solidFill>
                <a:schemeClr val="accent1"/>
              </a:solidFill>
              <a:effectLst>
                <a:outerShdw blurRad="38100" dist="25400" dir="5400000" algn="ctr" rotWithShape="0">
                  <a:srgbClr val="6E747A">
                    <a:alpha val="43000"/>
                  </a:srgbClr>
                </a:outerShdw>
              </a:effectLst>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593090" y="819150"/>
            <a:ext cx="10660380" cy="5402580"/>
          </a:xfrm>
          <a:prstGeom prst="rect">
            <a:avLst/>
          </a:prstGeom>
          <a:noFill/>
          <a:ln w="9525">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三、本地实验环境建立</a:t>
            </a:r>
            <a:r>
              <a:rPr lang="en-US" altLang="zh-CN">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zh-CN" altLang="zh-CN" sz="2800" i="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头歌环境见第</a:t>
            </a:r>
            <a:r>
              <a:rPr lang="en-US" altLang="zh-CN" sz="2800" i="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r>
              <a:rPr lang="zh-CN" altLang="en-US" sz="2800" i="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章</a:t>
            </a:r>
            <a:r>
              <a:rPr lang="en-US" altLang="zh-CN" sz="2800" i="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2.1.3</a:t>
            </a:r>
            <a:r>
              <a:rPr lang="en-US" altLang="zh-CN" sz="28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altLang="zh-CN" sz="28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内容占位符 2"/>
          <p:cNvSpPr>
            <a:spLocks noGrp="1"/>
          </p:cNvSpPr>
          <p:nvPr>
            <p:ph idx="1"/>
          </p:nvPr>
        </p:nvSpPr>
        <p:spPr/>
        <p:txBody>
          <a:bodyPr>
            <a:normAutofit fontScale="90000"/>
          </a:bodyPr>
          <a:p>
            <a:pPr marL="0" indent="0">
              <a:buNone/>
            </a:pPr>
            <a:r>
              <a:rPr lang="en-US"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1 </a:t>
            </a:r>
            <a:r>
              <a:rPr lang="zh-CN" altLang="en-US"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、安装</a:t>
            </a:r>
            <a:r>
              <a:rPr lang="en-US"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Linux</a:t>
            </a:r>
            <a:r>
              <a:rPr lang="zh-CN"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环境（虚拟机</a:t>
            </a:r>
            <a:r>
              <a:rPr lang="en-US"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Linux</a:t>
            </a:r>
            <a:r>
              <a:rPr lang="zh-CN"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或独立分区</a:t>
            </a:r>
            <a:r>
              <a:rPr lang="en-US"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Linux</a:t>
            </a:r>
            <a:r>
              <a:rPr lang="zh-CN"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系统）</a:t>
            </a:r>
            <a:endParaRPr lang="zh-CN"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indent="0">
              <a:buNone/>
            </a:pPr>
            <a:r>
              <a:rPr lang="en-US" altLang="zh-CN" sz="3110" dirty="0">
                <a:effectLst/>
                <a:latin typeface="方正黑体_GBK" panose="02000000000000000000" charset="-122"/>
                <a:ea typeface="方正黑体_GBK" panose="02000000000000000000" charset="-122"/>
                <a:cs typeface="方正黑体_GBK" panose="02000000000000000000" charset="-122"/>
                <a:sym typeface="+mn-ea"/>
              </a:rPr>
              <a:t>       u</a:t>
            </a:r>
            <a:r>
              <a:rPr lang="en-US" altLang="zh-CN" sz="3110" dirty="0">
                <a:solidFill>
                  <a:srgbClr val="40485B"/>
                </a:solidFill>
                <a:latin typeface="方正黑体_GBK" panose="02000000000000000000" charset="-122"/>
                <a:ea typeface="方正黑体_GBK" panose="02000000000000000000" charset="-122"/>
                <a:cs typeface="方正黑体_GBK" panose="02000000000000000000" charset="-122"/>
                <a:sym typeface="+mn-ea"/>
              </a:rPr>
              <a:t>buntu 16.04+  </a:t>
            </a:r>
            <a:r>
              <a:rPr lang="zh-CN" altLang="en-US" sz="3110" dirty="0">
                <a:solidFill>
                  <a:srgbClr val="40485B"/>
                </a:solidFill>
                <a:latin typeface="方正黑体_GBK" panose="02000000000000000000" charset="-122"/>
                <a:ea typeface="方正黑体_GBK" panose="02000000000000000000" charset="-122"/>
                <a:cs typeface="方正黑体_GBK" panose="02000000000000000000" charset="-122"/>
                <a:sym typeface="+mn-ea"/>
              </a:rPr>
              <a:t>或</a:t>
            </a:r>
            <a:r>
              <a:rPr lang="en-US" altLang="zh-CN" sz="3110" dirty="0">
                <a:solidFill>
                  <a:srgbClr val="40485B"/>
                </a:solidFill>
                <a:latin typeface="方正黑体_GBK" panose="02000000000000000000" charset="-122"/>
                <a:ea typeface="方正黑体_GBK" panose="02000000000000000000" charset="-122"/>
                <a:cs typeface="方正黑体_GBK" panose="02000000000000000000" charset="-122"/>
                <a:sym typeface="+mn-ea"/>
              </a:rPr>
              <a:t>  Windows Subsystem for Linux(WSL)</a:t>
            </a:r>
            <a:endParaRPr lang="zh-CN" altLang="zh-CN"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indent="0">
              <a:buNone/>
            </a:pPr>
            <a:r>
              <a:rPr lang="zh-CN" altLang="en-US"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	安装GIT工具 (https://git-scm.com/)</a:t>
            </a:r>
            <a:endParaRPr lang="zh-CN" altLang="en-US"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lvl="1" indent="0">
              <a:buNone/>
            </a:pPr>
            <a:r>
              <a:rPr lang="zh-CN" altLang="en-US"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2、安装系统工具软件：</a:t>
            </a:r>
            <a:endParaRPr lang="zh-CN" altLang="en-US" sz="311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endParaRPr>
          </a:p>
          <a:p>
            <a:pPr marL="0" lvl="1" indent="0">
              <a:buNone/>
            </a:pPr>
            <a:r>
              <a:rPr lang="zh-CN" altLang="en-US" sz="1800" dirty="0">
                <a:effectLst/>
                <a:latin typeface="方正黑体_GBK" panose="02000000000000000000" charset="-122"/>
                <a:ea typeface="方正黑体_GBK" panose="02000000000000000000" charset="-122"/>
                <a:cs typeface="方正黑体_GBK" panose="02000000000000000000" charset="-122"/>
                <a:sym typeface="+mn-ea"/>
              </a:rPr>
              <a:t>sudo ap</a:t>
            </a:r>
            <a:r>
              <a:rPr lang="en-US" altLang="zh-CN" sz="1800" dirty="0">
                <a:effectLst/>
                <a:latin typeface="方正黑体_GBK" panose="02000000000000000000" charset="-122"/>
                <a:ea typeface="方正黑体_GBK" panose="02000000000000000000" charset="-122"/>
                <a:cs typeface="方正黑体_GBK" panose="02000000000000000000" charset="-122"/>
                <a:sym typeface="+mn-ea"/>
              </a:rPr>
              <a:t>  </a:t>
            </a:r>
            <a:r>
              <a:rPr lang="zh-CN" altLang="en-US" sz="1800" dirty="0">
                <a:effectLst/>
                <a:latin typeface="方正黑体_GBK" panose="02000000000000000000" charset="-122"/>
                <a:ea typeface="方正黑体_GBK" panose="02000000000000000000" charset="-122"/>
                <a:cs typeface="方正黑体_GBK" panose="02000000000000000000" charset="-122"/>
                <a:sym typeface="+mn-ea"/>
              </a:rPr>
              <a:t>t-get install autoconf automake autotools-dev curl libmpc-dev libmpfr-dev libgmp-dev gawk build-essential bison flex texinfo gperf libtool patchutils bc zlib1g-dev libexpat-dev device-tree-compiler</a:t>
            </a:r>
            <a:endParaRPr lang="zh-CN" altLang="en-US" sz="1800" b="0" i="0" u="none" strike="noStrike" dirty="0">
              <a:effectLst/>
              <a:latin typeface="方正黑体_GBK" panose="02000000000000000000" charset="-122"/>
              <a:ea typeface="方正黑体_GBK" panose="02000000000000000000" charset="-122"/>
              <a:cs typeface="方正黑体_GBK" panose="02000000000000000000" charset="-122"/>
            </a:endParaRPr>
          </a:p>
          <a:p>
            <a:pPr marL="0" indent="0">
              <a:buNone/>
            </a:pPr>
            <a:endParaRPr lang="en-US" altLang="zh-CN">
              <a:solidFill>
                <a:srgbClr val="FF0000"/>
              </a:solidFill>
            </a:endParaRPr>
          </a:p>
          <a:p>
            <a:pPr marL="0" indent="0">
              <a:buNone/>
            </a:pPr>
            <a:endParaRPr lang="zh-CN" altLang="en-US" sz="24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本地实验环境</a:t>
            </a:r>
            <a:endParaRPr lang="zh-CN" altLang="en-US"/>
          </a:p>
        </p:txBody>
      </p:sp>
      <p:sp>
        <p:nvSpPr>
          <p:cNvPr id="3" name="内容占位符 2"/>
          <p:cNvSpPr>
            <a:spLocks noGrp="1"/>
          </p:cNvSpPr>
          <p:nvPr>
            <p:ph idx="1"/>
          </p:nvPr>
        </p:nvSpPr>
        <p:spPr>
          <a:xfrm>
            <a:off x="365195" y="1439600"/>
            <a:ext cx="10969200" cy="4759200"/>
          </a:xfrm>
        </p:spPr>
        <p:txBody>
          <a:bodyPr>
            <a:normAutofit lnSpcReduction="10000"/>
          </a:bodyPr>
          <a:p>
            <a:pPr marL="0" indent="0">
              <a:buNone/>
            </a:pPr>
            <a:r>
              <a:rPr lang="en-US" altLang="zh-CN"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uFillTx/>
                <a:latin typeface="+中文标题" charset="0"/>
                <a:ea typeface="+mj-ea"/>
                <a:cs typeface="+mj-ea"/>
                <a:sym typeface="+mn-ea"/>
              </a:rPr>
              <a:t>3 </a:t>
            </a:r>
            <a:r>
              <a:rPr lang="zh-C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uFillTx/>
                <a:latin typeface="+中文标题" charset="0"/>
                <a:ea typeface="+mj-ea"/>
                <a:cs typeface="+mj-ea"/>
                <a:sym typeface="+mn-ea"/>
              </a:rPr>
              <a:t>、下载</a:t>
            </a:r>
            <a:r>
              <a:rPr lang="en-US" altLang="zh-CN"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uFillTx/>
                <a:latin typeface="+中文标题" charset="0"/>
                <a:ea typeface="+mj-ea"/>
                <a:cs typeface="+mj-ea"/>
                <a:sym typeface="+mn-ea"/>
              </a:rPr>
              <a:t>PKE</a:t>
            </a:r>
            <a:r>
              <a:rPr lang="zh-CN" altLang="zh-CN"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uFillTx/>
                <a:latin typeface="+中文标题" charset="0"/>
                <a:ea typeface="+mj-ea"/>
                <a:cs typeface="+mj-ea"/>
                <a:sym typeface="+mn-ea"/>
              </a:rPr>
              <a:t>实验代码</a:t>
            </a:r>
            <a:endParaRPr lang="zh-CN" altLang="zh-CN"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uFillTx/>
              <a:latin typeface="+中文标题" charset="0"/>
              <a:ea typeface="+mj-ea"/>
              <a:cs typeface="+mj-ea"/>
            </a:endParaRPr>
          </a:p>
          <a:p>
            <a:pPr marL="0" indent="0">
              <a:buNone/>
            </a:pPr>
            <a:r>
              <a:rPr lang="en-US" altLang="zh-CN">
                <a:solidFill>
                  <a:srgbClr val="FF0000"/>
                </a:solidFill>
                <a:sym typeface="+mn-ea"/>
              </a:rPr>
              <a:t>$git clone https://gitee.com/hustos/riscv-pke.git</a:t>
            </a:r>
            <a:endParaRPr lang="en-US" altLang="zh-CN">
              <a:solidFill>
                <a:srgbClr val="FF0000"/>
              </a:solidFill>
            </a:endParaRPr>
          </a:p>
          <a:p>
            <a:pPr>
              <a:buFont typeface="Wingdings" panose="05000000000000000000" charset="0"/>
              <a:buChar char="ü"/>
            </a:pPr>
            <a:r>
              <a:rPr lang="zh-CN" altLang="en-US">
                <a:sym typeface="+mn-ea"/>
              </a:rPr>
              <a:t>kernel目录包含了riscv-pke的内核部分代码；</a:t>
            </a:r>
            <a:endParaRPr lang="zh-CN" altLang="en-US"/>
          </a:p>
          <a:p>
            <a:pPr>
              <a:buFont typeface="Wingdings" panose="05000000000000000000" charset="0"/>
              <a:buChar char="ü"/>
            </a:pPr>
            <a:r>
              <a:rPr lang="zh-CN" altLang="en-US">
                <a:sym typeface="+mn-ea"/>
              </a:rPr>
              <a:t>spike_interface目录是riscv-pke内核与spike模拟器的接口代码；</a:t>
            </a:r>
            <a:endParaRPr lang="zh-CN" altLang="en-US"/>
          </a:p>
          <a:p>
            <a:pPr>
              <a:buFont typeface="Wingdings" panose="05000000000000000000" charset="0"/>
              <a:buChar char="ü"/>
            </a:pPr>
            <a:r>
              <a:rPr lang="zh-CN" altLang="en-US">
                <a:sym typeface="+mn-ea"/>
              </a:rPr>
              <a:t>user目录包含了实验给定应用（如lab1_1中的app_helloworld.c），以及用户态的程序库文件（如lab1_1中的user_lib.c）；</a:t>
            </a:r>
            <a:endParaRPr lang="zh-CN" altLang="en-US"/>
          </a:p>
          <a:p>
            <a:pPr>
              <a:buFont typeface="Wingdings" panose="05000000000000000000" charset="0"/>
              <a:buChar char="ü"/>
            </a:pPr>
            <a:r>
              <a:rPr lang="zh-CN" altLang="en-US">
                <a:sym typeface="+mn-ea"/>
              </a:rPr>
              <a:t>util目录包含了一些内核和用户程序公用的代码，如字符串处理（string.c）等。</a:t>
            </a:r>
            <a:endParaRPr lang="zh-CN" altLang="en-US"/>
          </a:p>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riscv-pke目录：</a:t>
            </a:r>
            <a:endPar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内容占位符 3"/>
          <p:cNvPicPr>
            <a:picLocks noChangeAspect="1"/>
          </p:cNvPicPr>
          <p:nvPr>
            <p:ph idx="1"/>
            <p:custDataLst>
              <p:tags r:id="rId1"/>
            </p:custDataLst>
          </p:nvPr>
        </p:nvPicPr>
        <p:blipFill>
          <a:blip r:embed="rId2"/>
          <a:stretch>
            <a:fillRect/>
          </a:stretch>
        </p:blipFill>
        <p:spPr>
          <a:xfrm>
            <a:off x="354965" y="1539875"/>
            <a:ext cx="3543300" cy="5093970"/>
          </a:xfrm>
          <a:prstGeom prst="rect">
            <a:avLst/>
          </a:prstGeom>
        </p:spPr>
      </p:pic>
      <p:pic>
        <p:nvPicPr>
          <p:cNvPr id="5" name="图片 4"/>
          <p:cNvPicPr>
            <a:picLocks noChangeAspect="1"/>
          </p:cNvPicPr>
          <p:nvPr/>
        </p:nvPicPr>
        <p:blipFill>
          <a:blip r:embed="rId3"/>
          <a:stretch>
            <a:fillRect/>
          </a:stretch>
        </p:blipFill>
        <p:spPr>
          <a:xfrm>
            <a:off x="4124960" y="1540510"/>
            <a:ext cx="3009900" cy="4012565"/>
          </a:xfrm>
          <a:prstGeom prst="rect">
            <a:avLst/>
          </a:prstGeom>
        </p:spPr>
      </p:pic>
      <p:pic>
        <p:nvPicPr>
          <p:cNvPr id="6" name="图片 5"/>
          <p:cNvPicPr>
            <a:picLocks noChangeAspect="1"/>
          </p:cNvPicPr>
          <p:nvPr/>
        </p:nvPicPr>
        <p:blipFill>
          <a:blip r:embed="rId4"/>
          <a:stretch>
            <a:fillRect/>
          </a:stretch>
        </p:blipFill>
        <p:spPr>
          <a:xfrm>
            <a:off x="7346315" y="1540510"/>
            <a:ext cx="3067050" cy="401320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96545"/>
            <a:ext cx="10968990" cy="6468745"/>
          </a:xfrm>
        </p:spPr>
        <p:txBody>
          <a:bodyPr>
            <a:normAutofit fontScale="50000"/>
          </a:bodyPr>
          <a:p>
            <a:pPr marL="0" indent="0">
              <a:buNone/>
            </a:pPr>
            <a:r>
              <a:rPr lang="en-US" altLang="zh-CN"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4 </a:t>
            </a:r>
            <a:r>
              <a:rPr lang="zh-CN" altLang="en-US"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a:t>
            </a:r>
            <a:r>
              <a:rPr lang="zh-CN" altLang="zh-CN"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下载开发环境</a:t>
            </a:r>
            <a:endParaRPr lang="zh-CN" altLang="zh-CN"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indent="0">
              <a:buNone/>
            </a:pPr>
            <a:r>
              <a:rPr lang="zh-CN" altLang="zh-CN" sz="3430">
                <a:solidFill>
                  <a:schemeClr val="accent1"/>
                </a:solidFill>
                <a:effectLst>
                  <a:outerShdw blurRad="38100" dist="25400" dir="5400000" algn="ctr" rotWithShape="0">
                    <a:srgbClr val="6E747A">
                      <a:alpha val="43000"/>
                    </a:srgbClr>
                  </a:outerShdw>
                </a:effectLst>
              </a:rPr>
              <a:t>https://gitee.com/hustos/pke-doc/blob/master/resources/riscv64-elf-gcc-20210923.tgz</a:t>
            </a:r>
            <a:endParaRPr lang="zh-CN" altLang="zh-CN" sz="3430">
              <a:solidFill>
                <a:schemeClr val="accent1"/>
              </a:solidFill>
              <a:effectLst>
                <a:outerShdw blurRad="38100" dist="25400" dir="5400000" algn="ctr" rotWithShape="0">
                  <a:srgbClr val="6E747A">
                    <a:alpha val="43000"/>
                  </a:srgbClr>
                </a:outerShdw>
              </a:effectLst>
            </a:endParaRPr>
          </a:p>
          <a:p>
            <a:pPr marL="0" indent="0">
              <a:buNone/>
            </a:pPr>
            <a:r>
              <a:rPr lang="en-US" altLang="zh-CN"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5 </a:t>
            </a:r>
            <a:r>
              <a:rPr lang="zh-CN" altLang="en-US"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、设置环境变量</a:t>
            </a:r>
            <a:endParaRPr lang="zh-CN" altLang="en-US"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indent="0">
              <a:buNone/>
            </a:pPr>
            <a:r>
              <a:rPr lang="en-US" altLang="zh-CN" sz="3000">
                <a:solidFill>
                  <a:schemeClr val="accent1"/>
                </a:solidFill>
                <a:effectLst>
                  <a:outerShdw blurRad="38100" dist="25400" dir="5400000" algn="ctr" rotWithShape="0">
                    <a:srgbClr val="6E747A">
                      <a:alpha val="43000"/>
                    </a:srgbClr>
                  </a:outerShdw>
                </a:effectLst>
              </a:rPr>
              <a:t> $ export RISCV=$PWD/riscv64-elf-gcc</a:t>
            </a:r>
            <a:endParaRPr lang="en-US" altLang="zh-CN" sz="3000">
              <a:solidFill>
                <a:schemeClr val="accent1"/>
              </a:solidFill>
              <a:effectLst>
                <a:outerShdw blurRad="38100" dist="25400" dir="5400000" algn="ctr" rotWithShape="0">
                  <a:srgbClr val="6E747A">
                    <a:alpha val="43000"/>
                  </a:srgbClr>
                </a:outerShdw>
              </a:effectLst>
            </a:endParaRPr>
          </a:p>
          <a:p>
            <a:pPr marL="0" indent="0">
              <a:buNone/>
            </a:pPr>
            <a:r>
              <a:rPr lang="en-US" altLang="zh-CN" sz="3000">
                <a:solidFill>
                  <a:schemeClr val="accent1"/>
                </a:solidFill>
                <a:effectLst>
                  <a:outerShdw blurRad="38100" dist="25400" dir="5400000" algn="ctr" rotWithShape="0">
                    <a:srgbClr val="6E747A">
                      <a:alpha val="43000"/>
                    </a:srgbClr>
                  </a:outerShdw>
                </a:effectLst>
              </a:rPr>
              <a:t> $ export PATH=$PATH:$RISCV/bin</a:t>
            </a:r>
            <a:endParaRPr lang="en-US" altLang="zh-CN" sz="3000">
              <a:solidFill>
                <a:schemeClr val="accent1"/>
              </a:solidFill>
              <a:effectLst>
                <a:outerShdw blurRad="38100" dist="25400" dir="5400000" algn="ctr" rotWithShape="0">
                  <a:srgbClr val="6E747A">
                    <a:alpha val="43000"/>
                  </a:srgbClr>
                </a:outerShdw>
              </a:effectLst>
            </a:endParaRPr>
          </a:p>
          <a:p>
            <a:pPr marL="0" indent="0">
              <a:buNone/>
            </a:pPr>
            <a:r>
              <a:rPr lang="en-US" altLang="zh-CN"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6 </a:t>
            </a:r>
            <a:r>
              <a:rPr lang="zh-CN" altLang="en-US"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、实验主要步骤（</a:t>
            </a:r>
            <a:r>
              <a:rPr lang="en-US" altLang="zh-CN"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 lab1_2</a:t>
            </a:r>
            <a:r>
              <a:rPr lang="zh-CN" altLang="en-US"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为例）</a:t>
            </a:r>
            <a:endParaRPr lang="zh-CN" altLang="en-US" sz="5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indent="0">
              <a:buNone/>
            </a:pPr>
            <a:r>
              <a:rPr lang="en-US" altLang="zh-CN" sz="4000">
                <a:solidFill>
                  <a:schemeClr val="accent1"/>
                </a:solidFill>
                <a:effectLst>
                  <a:outerShdw blurRad="38100" dist="25400" dir="5400000" algn="ctr" rotWithShape="0">
                    <a:srgbClr val="6E747A">
                      <a:alpha val="43000"/>
                    </a:srgbClr>
                  </a:outerShdw>
                </a:effectLst>
              </a:rPr>
              <a:t>$ git checkout lab1_2_exception</a:t>
            </a:r>
            <a:r>
              <a:rPr lang="en-US" altLang="zh-CN" sz="4000">
                <a:solidFill>
                  <a:srgbClr val="FF0000"/>
                </a:solidFill>
              </a:rPr>
              <a:t>  //切换到lab1_2</a:t>
            </a:r>
            <a:endParaRPr lang="en-US" altLang="zh-CN" sz="4000">
              <a:solidFill>
                <a:srgbClr val="FF0000"/>
              </a:solidFill>
            </a:endParaRPr>
          </a:p>
          <a:p>
            <a:pPr marL="0" indent="0">
              <a:buNone/>
            </a:pPr>
            <a:r>
              <a:rPr lang="en-US" altLang="zh-CN" sz="4000">
                <a:solidFill>
                  <a:schemeClr val="accent1"/>
                </a:solidFill>
                <a:effectLst>
                  <a:outerShdw blurRad="38100" dist="25400" dir="5400000" algn="ctr" rotWithShape="0">
                    <a:srgbClr val="6E747A">
                      <a:alpha val="43000"/>
                    </a:srgbClr>
                  </a:outerShdw>
                </a:effectLst>
              </a:rPr>
              <a:t>$ git merge lab1_1_syscall -m "continue to work on lab1_2"</a:t>
            </a:r>
            <a:r>
              <a:rPr lang="en-US" altLang="zh-CN" sz="4000">
                <a:solidFill>
                  <a:srgbClr val="FF0000"/>
                </a:solidFill>
              </a:rPr>
              <a:t>  //继承lab1_1的答案</a:t>
            </a:r>
            <a:endParaRPr lang="en-US" altLang="zh-CN" sz="4000">
              <a:solidFill>
                <a:srgbClr val="FF0000"/>
              </a:solidFill>
            </a:endParaRPr>
          </a:p>
          <a:p>
            <a:pPr marL="0" indent="0">
              <a:buNone/>
            </a:pPr>
            <a:r>
              <a:rPr lang="en-US" altLang="zh-CN" sz="4000">
                <a:solidFill>
                  <a:schemeClr val="accent1"/>
                </a:solidFill>
                <a:effectLst>
                  <a:outerShdw blurRad="38100" dist="25400" dir="5400000" algn="ctr" rotWithShape="0">
                    <a:srgbClr val="6E747A">
                      <a:alpha val="43000"/>
                    </a:srgbClr>
                  </a:outerShdw>
                </a:effectLst>
              </a:rPr>
              <a:t>$ edit //</a:t>
            </a:r>
            <a:r>
              <a:rPr lang="zh-CN" altLang="zh-CN" sz="4000">
                <a:solidFill>
                  <a:schemeClr val="accent1"/>
                </a:solidFill>
                <a:effectLst>
                  <a:outerShdw blurRad="38100" dist="25400" dir="5400000" algn="ctr" rotWithShape="0">
                    <a:srgbClr val="6E747A">
                      <a:alpha val="43000"/>
                    </a:srgbClr>
                  </a:outerShdw>
                </a:effectLst>
              </a:rPr>
              <a:t>完成</a:t>
            </a:r>
            <a:r>
              <a:rPr lang="en-US" altLang="zh-CN" sz="4000">
                <a:solidFill>
                  <a:schemeClr val="accent1"/>
                </a:solidFill>
                <a:effectLst>
                  <a:outerShdw blurRad="38100" dist="25400" dir="5400000" algn="ctr" rotWithShape="0">
                    <a:srgbClr val="6E747A">
                      <a:alpha val="43000"/>
                    </a:srgbClr>
                  </a:outerShdw>
                </a:effectLst>
              </a:rPr>
              <a:t> </a:t>
            </a:r>
            <a:r>
              <a:rPr lang="en-US" altLang="zh-CN" sz="4000">
                <a:solidFill>
                  <a:schemeClr val="accent1"/>
                </a:solidFill>
                <a:effectLst>
                  <a:outerShdw blurRad="38100" dist="25400" dir="5400000" algn="ctr" rotWithShape="0">
                    <a:srgbClr val="6E747A">
                      <a:alpha val="43000"/>
                    </a:srgbClr>
                  </a:outerShdw>
                </a:effectLst>
                <a:sym typeface="+mn-ea"/>
              </a:rPr>
              <a:t> lab1_2</a:t>
            </a:r>
            <a:r>
              <a:rPr lang="zh-CN" altLang="en-US" sz="4000">
                <a:solidFill>
                  <a:schemeClr val="accent1"/>
                </a:solidFill>
                <a:effectLst>
                  <a:outerShdw blurRad="38100" dist="25400" dir="5400000" algn="ctr" rotWithShape="0">
                    <a:srgbClr val="6E747A">
                      <a:alpha val="43000"/>
                    </a:srgbClr>
                  </a:outerShdw>
                </a:effectLst>
                <a:sym typeface="+mn-ea"/>
              </a:rPr>
              <a:t>代码</a:t>
            </a:r>
            <a:endParaRPr lang="en-US" altLang="zh-CN" sz="4000">
              <a:solidFill>
                <a:schemeClr val="accent1"/>
              </a:solidFill>
              <a:effectLst>
                <a:outerShdw blurRad="38100" dist="25400" dir="5400000" algn="ctr" rotWithShape="0">
                  <a:srgbClr val="6E747A">
                    <a:alpha val="43000"/>
                  </a:srgbClr>
                </a:outerShdw>
              </a:effectLst>
              <a:sym typeface="+mn-ea"/>
            </a:endParaRPr>
          </a:p>
          <a:p>
            <a:pPr marL="0" indent="0">
              <a:buNone/>
            </a:pPr>
            <a:r>
              <a:rPr lang="en-US" altLang="zh-CN" sz="4000">
                <a:solidFill>
                  <a:schemeClr val="accent1"/>
                </a:solidFill>
                <a:effectLst>
                  <a:outerShdw blurRad="38100" dist="25400" dir="5400000" algn="ctr" rotWithShape="0">
                    <a:srgbClr val="6E747A">
                      <a:alpha val="43000"/>
                    </a:srgbClr>
                  </a:outerShdw>
                </a:effectLst>
              </a:rPr>
              <a:t>$ make </a:t>
            </a:r>
            <a:endParaRPr lang="en-US" altLang="zh-CN" sz="4000">
              <a:solidFill>
                <a:schemeClr val="accent1"/>
              </a:solidFill>
              <a:effectLst>
                <a:outerShdw blurRad="38100" dist="25400" dir="5400000" algn="ctr" rotWithShape="0">
                  <a:srgbClr val="6E747A">
                    <a:alpha val="43000"/>
                  </a:srgbClr>
                </a:outerShdw>
              </a:effectLst>
            </a:endParaRPr>
          </a:p>
          <a:p>
            <a:pPr marL="0" indent="0">
              <a:buNone/>
            </a:pPr>
            <a:r>
              <a:rPr lang="en-US" altLang="zh-CN" sz="4000">
                <a:solidFill>
                  <a:schemeClr val="accent1"/>
                </a:solidFill>
                <a:effectLst>
                  <a:outerShdw blurRad="38100" dist="25400" dir="5400000" algn="ctr" rotWithShape="0">
                    <a:srgbClr val="6E747A">
                      <a:alpha val="43000"/>
                    </a:srgbClr>
                  </a:outerShdw>
                </a:effectLst>
              </a:rPr>
              <a:t>$ spike ./obj/riscv-pke ./obj/app_helloworld</a:t>
            </a:r>
            <a:endParaRPr lang="en-US" altLang="zh-CN" sz="4000">
              <a:solidFill>
                <a:schemeClr val="accent1"/>
              </a:solidFill>
              <a:effectLst>
                <a:outerShdw blurRad="38100" dist="25400" dir="5400000" algn="ctr" rotWithShape="0">
                  <a:srgbClr val="6E747A">
                    <a:alpha val="43000"/>
                  </a:srgbClr>
                </a:outerShdw>
              </a:effectLst>
            </a:endParaRPr>
          </a:p>
          <a:p>
            <a:pPr marL="0" indent="0">
              <a:buNone/>
            </a:pPr>
            <a:r>
              <a:rPr lang="en-US" altLang="zh-CN" sz="4000">
                <a:solidFill>
                  <a:schemeClr val="accent1"/>
                </a:solidFill>
                <a:effectLst>
                  <a:outerShdw blurRad="38100" dist="25400" dir="5400000" algn="ctr" rotWithShape="0">
                    <a:srgbClr val="6E747A">
                      <a:alpha val="43000"/>
                    </a:srgbClr>
                  </a:outerShdw>
                </a:effectLst>
              </a:rPr>
              <a:t>$ git commit -a -m "my work on lab1_2 is done."</a:t>
            </a:r>
            <a:r>
              <a:rPr lang="en-US" altLang="zh-CN" sz="4000">
                <a:solidFill>
                  <a:srgbClr val="FF0000"/>
                </a:solidFill>
              </a:rPr>
              <a:t> //</a:t>
            </a:r>
            <a:r>
              <a:rPr lang="zh-CN" altLang="zh-CN" sz="4000">
                <a:solidFill>
                  <a:srgbClr val="FF0000"/>
                </a:solidFill>
              </a:rPr>
              <a:t>提交代码，为</a:t>
            </a:r>
            <a:r>
              <a:rPr lang="en-US" altLang="zh-CN" sz="4000">
                <a:solidFill>
                  <a:srgbClr val="FF0000"/>
                </a:solidFill>
                <a:sym typeface="+mn-ea"/>
              </a:rPr>
              <a:t> lab1_3</a:t>
            </a:r>
            <a:r>
              <a:rPr lang="zh-CN" altLang="zh-CN" sz="4000">
                <a:solidFill>
                  <a:srgbClr val="FF0000"/>
                </a:solidFill>
                <a:sym typeface="+mn-ea"/>
              </a:rPr>
              <a:t>所用</a:t>
            </a:r>
            <a:endParaRPr lang="zh-CN" altLang="zh-CN" sz="4000">
              <a:solidFill>
                <a:srgbClr val="FF0000"/>
              </a:solidFill>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头歌平台注意事项：</a:t>
            </a:r>
            <a:endParaRPr lang="zh-CN" altLang="zh-CN">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内容占位符 2"/>
          <p:cNvSpPr>
            <a:spLocks noGrp="1"/>
          </p:cNvSpPr>
          <p:nvPr>
            <p:ph idx="1"/>
          </p:nvPr>
        </p:nvSpPr>
        <p:spPr/>
        <p:txBody>
          <a:bodyPr>
            <a:normAutofit lnSpcReduction="10000"/>
          </a:bodyPr>
          <a:p>
            <a:pPr marL="0" indent="0">
              <a:buNone/>
            </a:pPr>
            <a:r>
              <a:rPr lang="en-US" altLang="zh-CN" sz="3600">
                <a:solidFill>
                  <a:schemeClr val="accent1"/>
                </a:solidFill>
                <a:effectLst>
                  <a:outerShdw blurRad="38100" dist="25400" dir="5400000" algn="ctr" rotWithShape="0">
                    <a:srgbClr val="6E747A">
                      <a:alpha val="43000"/>
                    </a:srgbClr>
                  </a:outerShdw>
                </a:effectLst>
              </a:rPr>
              <a:t>	</a:t>
            </a:r>
            <a:r>
              <a:rPr lang="zh-CN" altLang="en-US" sz="3600">
                <a:solidFill>
                  <a:schemeClr val="accent1"/>
                </a:solidFill>
                <a:effectLst>
                  <a:outerShdw blurRad="38100" dist="25400" dir="5400000" algn="ctr" rotWithShape="0">
                    <a:srgbClr val="6E747A">
                      <a:alpha val="43000"/>
                    </a:srgbClr>
                  </a:outerShdw>
                </a:effectLst>
              </a:rPr>
              <a:t>在每个实验完成后，需自行记录自己在本实验所做的改动，并在切换到下一个实验时，将自己在之前实验中的改动填到之前对应的文件中。例如，如果从lab1_1切换到lab1_2，则需要在正式开始lab1_2前，将自己在lab1_1中所作的修改填写到之前在lab1_1中所修改的文件。</a:t>
            </a:r>
            <a:endParaRPr lang="zh-CN" altLang="en-US" sz="36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9000" y="178505"/>
            <a:ext cx="10969200" cy="705600"/>
          </a:xfrm>
        </p:spPr>
        <p:txBody>
          <a:bodyPr/>
          <a:p>
            <a: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四、考核</a:t>
            </a:r>
            <a:endPar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内容占位符 2"/>
          <p:cNvSpPr>
            <a:spLocks noGrp="1"/>
          </p:cNvSpPr>
          <p:nvPr>
            <p:ph idx="1"/>
          </p:nvPr>
        </p:nvSpPr>
        <p:spPr>
          <a:xfrm>
            <a:off x="533400" y="1049020"/>
            <a:ext cx="11236960" cy="5727065"/>
          </a:xfrm>
        </p:spPr>
        <p:txBody>
          <a:bodyPr>
            <a:noAutofit/>
          </a:bodyPr>
          <a:p>
            <a:pPr marL="0" indent="0">
              <a:buNone/>
            </a:pPr>
            <a:r>
              <a:rPr lang="en-US" altLang="zh-CN" sz="2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1 </a:t>
            </a:r>
            <a:r>
              <a:rPr lang="zh-CN" altLang="en-US" sz="2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、课程实验</a:t>
            </a:r>
            <a:endParaRPr lang="zh-CN" altLang="en-US" sz="2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sym typeface="+mn-ea"/>
              </a:rPr>
              <a:t>完成基础实验</a:t>
            </a:r>
            <a:r>
              <a:rPr lang="en-US" altLang="zh-CN" sz="2300">
                <a:solidFill>
                  <a:schemeClr val="accent1"/>
                </a:solidFill>
                <a:effectLst>
                  <a:outerShdw blurRad="38100" dist="25400" dir="5400000" algn="ctr" rotWithShape="0">
                    <a:srgbClr val="6E747A">
                      <a:alpha val="43000"/>
                    </a:srgbClr>
                  </a:outerShdw>
                </a:effectLst>
                <a:sym typeface="+mn-ea"/>
              </a:rPr>
              <a:t>7</a:t>
            </a:r>
            <a:r>
              <a:rPr lang="zh-CN" altLang="en-US" sz="2300">
                <a:solidFill>
                  <a:schemeClr val="accent1"/>
                </a:solidFill>
                <a:effectLst>
                  <a:outerShdw blurRad="38100" dist="25400" dir="5400000" algn="ctr" rotWithShape="0">
                    <a:srgbClr val="6E747A">
                      <a:alpha val="43000"/>
                    </a:srgbClr>
                  </a:outerShdw>
                </a:effectLst>
                <a:sym typeface="+mn-ea"/>
              </a:rPr>
              <a:t>个：</a:t>
            </a:r>
            <a:r>
              <a:rPr lang="en-US" altLang="zh-CN" sz="2300">
                <a:solidFill>
                  <a:schemeClr val="accent1"/>
                </a:solidFill>
                <a:effectLst>
                  <a:outerShdw blurRad="38100" dist="25400" dir="5400000" algn="ctr" rotWithShape="0">
                    <a:srgbClr val="6E747A">
                      <a:alpha val="43000"/>
                    </a:srgbClr>
                  </a:outerShdw>
                </a:effectLst>
                <a:sym typeface="+mn-ea"/>
              </a:rPr>
              <a:t>60</a:t>
            </a:r>
            <a:r>
              <a:rPr lang="zh-CN" altLang="en-US" sz="2300">
                <a:solidFill>
                  <a:schemeClr val="accent1"/>
                </a:solidFill>
                <a:effectLst>
                  <a:outerShdw blurRad="38100" dist="25400" dir="5400000" algn="ctr" rotWithShape="0">
                    <a:srgbClr val="6E747A">
                      <a:alpha val="43000"/>
                    </a:srgbClr>
                  </a:outerShdw>
                </a:effectLst>
                <a:sym typeface="+mn-ea"/>
              </a:rPr>
              <a:t>分；</a:t>
            </a: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rPr>
              <a:t>完成基础实验</a:t>
            </a:r>
            <a:r>
              <a:rPr lang="en-US" altLang="zh-CN" sz="2300">
                <a:solidFill>
                  <a:schemeClr val="accent1"/>
                </a:solidFill>
                <a:effectLst>
                  <a:outerShdw blurRad="38100" dist="25400" dir="5400000" algn="ctr" rotWithShape="0">
                    <a:srgbClr val="6E747A">
                      <a:alpha val="43000"/>
                    </a:srgbClr>
                  </a:outerShdw>
                </a:effectLst>
              </a:rPr>
              <a:t>9</a:t>
            </a:r>
            <a:r>
              <a:rPr lang="zh-CN" altLang="en-US" sz="2300">
                <a:solidFill>
                  <a:schemeClr val="accent1"/>
                </a:solidFill>
                <a:effectLst>
                  <a:outerShdw blurRad="38100" dist="25400" dir="5400000" algn="ctr" rotWithShape="0">
                    <a:srgbClr val="6E747A">
                      <a:alpha val="43000"/>
                    </a:srgbClr>
                  </a:outerShdw>
                </a:effectLst>
              </a:rPr>
              <a:t>个：</a:t>
            </a:r>
            <a:r>
              <a:rPr lang="en-US" altLang="zh-CN" sz="2300">
                <a:solidFill>
                  <a:schemeClr val="accent1"/>
                </a:solidFill>
                <a:effectLst>
                  <a:outerShdw blurRad="38100" dist="25400" dir="5400000" algn="ctr" rotWithShape="0">
                    <a:srgbClr val="6E747A">
                      <a:alpha val="43000"/>
                    </a:srgbClr>
                  </a:outerShdw>
                </a:effectLst>
              </a:rPr>
              <a:t>70</a:t>
            </a:r>
            <a:r>
              <a:rPr lang="zh-CN" altLang="en-US" sz="2300">
                <a:solidFill>
                  <a:schemeClr val="accent1"/>
                </a:solidFill>
                <a:effectLst>
                  <a:outerShdw blurRad="38100" dist="25400" dir="5400000" algn="ctr" rotWithShape="0">
                    <a:srgbClr val="6E747A">
                      <a:alpha val="43000"/>
                    </a:srgbClr>
                  </a:outerShdw>
                </a:effectLst>
              </a:rPr>
              <a:t>分；</a:t>
            </a:r>
            <a:endParaRPr lang="zh-CN" altLang="en-US" sz="2300">
              <a:solidFill>
                <a:schemeClr val="accent1"/>
              </a:solidFill>
              <a:effectLst>
                <a:outerShdw blurRad="38100" dist="25400" dir="5400000" algn="ctr" rotWithShape="0">
                  <a:srgbClr val="6E747A">
                    <a:alpha val="43000"/>
                  </a:srgbClr>
                </a:outerShdw>
              </a:effectLst>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rPr>
              <a:t>完成 lab2_challenge1 复杂缺页异常，加</a:t>
            </a:r>
            <a:r>
              <a:rPr lang="en-US" altLang="zh-CN" sz="2300">
                <a:solidFill>
                  <a:schemeClr val="accent1"/>
                </a:solidFill>
                <a:effectLst>
                  <a:outerShdw blurRad="38100" dist="25400" dir="5400000" algn="ctr" rotWithShape="0">
                    <a:srgbClr val="6E747A">
                      <a:alpha val="43000"/>
                    </a:srgbClr>
                  </a:outerShdw>
                </a:effectLst>
              </a:rPr>
              <a:t>10</a:t>
            </a:r>
            <a:r>
              <a:rPr lang="zh-CN" altLang="en-US" sz="2300">
                <a:solidFill>
                  <a:schemeClr val="accent1"/>
                </a:solidFill>
                <a:effectLst>
                  <a:outerShdw blurRad="38100" dist="25400" dir="5400000" algn="ctr" rotWithShape="0">
                    <a:srgbClr val="6E747A">
                      <a:alpha val="43000"/>
                    </a:srgbClr>
                  </a:outerShdw>
                </a:effectLst>
              </a:rPr>
              <a:t>分；</a:t>
            </a:r>
            <a:endParaRPr lang="zh-CN" altLang="en-US" sz="2300">
              <a:solidFill>
                <a:schemeClr val="accent1"/>
              </a:solidFill>
              <a:effectLst>
                <a:outerShdw blurRad="38100" dist="25400" dir="5400000" algn="ctr" rotWithShape="0">
                  <a:srgbClr val="6E747A">
                    <a:alpha val="43000"/>
                  </a:srgbClr>
                </a:outerShdw>
              </a:effectLst>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sym typeface="+mn-ea"/>
              </a:rPr>
              <a:t>完成</a:t>
            </a:r>
            <a:r>
              <a:rPr lang="en-US" altLang="zh-CN" sz="2300">
                <a:solidFill>
                  <a:schemeClr val="accent1"/>
                </a:solidFill>
                <a:effectLst>
                  <a:outerShdw blurRad="38100" dist="25400" dir="5400000" algn="ctr" rotWithShape="0">
                    <a:srgbClr val="6E747A">
                      <a:alpha val="43000"/>
                    </a:srgbClr>
                  </a:outerShdw>
                </a:effectLst>
                <a:sym typeface="+mn-ea"/>
              </a:rPr>
              <a:t> </a:t>
            </a:r>
            <a:r>
              <a:rPr lang="en-US" altLang="zh-CN" sz="2300">
                <a:solidFill>
                  <a:schemeClr val="accent1"/>
                </a:solidFill>
                <a:effectLst>
                  <a:outerShdw blurRad="38100" dist="25400" dir="5400000" algn="ctr" rotWithShape="0">
                    <a:srgbClr val="6E747A">
                      <a:alpha val="43000"/>
                    </a:srgbClr>
                  </a:outerShdw>
                </a:effectLst>
              </a:rPr>
              <a:t>lab3_challenge1 进程等待和数据段复制</a:t>
            </a:r>
            <a:r>
              <a:rPr lang="zh-CN" altLang="en-US" sz="2300">
                <a:solidFill>
                  <a:schemeClr val="accent1"/>
                </a:solidFill>
                <a:effectLst>
                  <a:outerShdw blurRad="38100" dist="25400" dir="5400000" algn="ctr" rotWithShape="0">
                    <a:srgbClr val="6E747A">
                      <a:alpha val="43000"/>
                    </a:srgbClr>
                  </a:outerShdw>
                </a:effectLst>
              </a:rPr>
              <a:t>，</a:t>
            </a:r>
            <a:r>
              <a:rPr lang="zh-CN" altLang="en-US" sz="2300">
                <a:solidFill>
                  <a:schemeClr val="accent1"/>
                </a:solidFill>
                <a:effectLst>
                  <a:outerShdw blurRad="38100" dist="25400" dir="5400000" algn="ctr" rotWithShape="0">
                    <a:srgbClr val="6E747A">
                      <a:alpha val="43000"/>
                    </a:srgbClr>
                  </a:outerShdw>
                </a:effectLst>
                <a:sym typeface="+mn-ea"/>
              </a:rPr>
              <a:t>加</a:t>
            </a:r>
            <a:r>
              <a:rPr lang="en-US" altLang="zh-CN" sz="2300">
                <a:solidFill>
                  <a:schemeClr val="accent1"/>
                </a:solidFill>
                <a:effectLst>
                  <a:outerShdw blurRad="38100" dist="25400" dir="5400000" algn="ctr" rotWithShape="0">
                    <a:srgbClr val="6E747A">
                      <a:alpha val="43000"/>
                    </a:srgbClr>
                  </a:outerShdw>
                </a:effectLst>
                <a:sym typeface="+mn-ea"/>
              </a:rPr>
              <a:t>10</a:t>
            </a:r>
            <a:r>
              <a:rPr lang="zh-CN" altLang="en-US" sz="2300">
                <a:solidFill>
                  <a:schemeClr val="accent1"/>
                </a:solidFill>
                <a:effectLst>
                  <a:outerShdw blurRad="38100" dist="25400" dir="5400000" algn="ctr" rotWithShape="0">
                    <a:srgbClr val="6E747A">
                      <a:alpha val="43000"/>
                    </a:srgbClr>
                  </a:outerShdw>
                </a:effectLst>
                <a:sym typeface="+mn-ea"/>
              </a:rPr>
              <a:t>分；</a:t>
            </a:r>
            <a:endParaRPr lang="zh-CN" altLang="en-US" sz="2300">
              <a:solidFill>
                <a:schemeClr val="accent1"/>
              </a:solidFill>
              <a:effectLst>
                <a:outerShdw blurRad="38100" dist="25400" dir="5400000" algn="ctr" rotWithShape="0">
                  <a:srgbClr val="6E747A">
                    <a:alpha val="43000"/>
                  </a:srgbClr>
                </a:outerShdw>
              </a:effectLst>
              <a:sym typeface="+mn-ea"/>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sym typeface="+mn-ea"/>
              </a:rPr>
              <a:t>     </a:t>
            </a:r>
            <a:r>
              <a:rPr lang="zh-CN" altLang="en-US" sz="2300">
                <a:solidFill>
                  <a:schemeClr val="accent1"/>
                </a:solidFill>
                <a:effectLst>
                  <a:outerShdw blurRad="38100" dist="25400" dir="5400000" algn="ctr" rotWithShape="0">
                    <a:srgbClr val="6E747A">
                      <a:alpha val="43000"/>
                    </a:srgbClr>
                  </a:outerShdw>
                </a:effectLst>
                <a:sym typeface="+mn-ea"/>
              </a:rPr>
              <a:t>报告：</a:t>
            </a:r>
            <a:r>
              <a:rPr lang="en-US" altLang="zh-CN" sz="2300">
                <a:solidFill>
                  <a:schemeClr val="accent1"/>
                </a:solidFill>
                <a:effectLst>
                  <a:outerShdw blurRad="38100" dist="25400" dir="5400000" algn="ctr" rotWithShape="0">
                    <a:srgbClr val="6E747A">
                      <a:alpha val="43000"/>
                    </a:srgbClr>
                  </a:outerShdw>
                </a:effectLst>
                <a:sym typeface="+mn-ea"/>
              </a:rPr>
              <a:t>10</a:t>
            </a:r>
            <a:r>
              <a:rPr lang="zh-CN" altLang="en-US" sz="2300">
                <a:solidFill>
                  <a:schemeClr val="accent1"/>
                </a:solidFill>
                <a:effectLst>
                  <a:outerShdw blurRad="38100" dist="25400" dir="5400000" algn="ctr" rotWithShape="0">
                    <a:srgbClr val="6E747A">
                      <a:alpha val="43000"/>
                    </a:srgbClr>
                  </a:outerShdw>
                </a:effectLst>
                <a:sym typeface="+mn-ea"/>
              </a:rPr>
              <a:t>分。</a:t>
            </a:r>
            <a:endParaRPr lang="zh-CN" altLang="en-US" sz="2300">
              <a:solidFill>
                <a:schemeClr val="accent1"/>
              </a:solidFill>
              <a:effectLst>
                <a:outerShdw blurRad="38100" dist="25400" dir="5400000" algn="ctr" rotWithShape="0">
                  <a:srgbClr val="6E747A">
                    <a:alpha val="43000"/>
                  </a:srgbClr>
                </a:outerShdw>
              </a:effectLst>
            </a:endParaRPr>
          </a:p>
          <a:p>
            <a:pPr>
              <a:buNone/>
            </a:pPr>
            <a:r>
              <a:rPr lang="en-US" altLang="zh-CN" sz="2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2</a:t>
            </a:r>
            <a:r>
              <a:rPr lang="zh-CN" altLang="en-US" sz="2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rPr>
              <a:t>、课程设计</a:t>
            </a:r>
            <a:endParaRPr lang="zh-CN" altLang="en-US" sz="2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rPr>
              <a:t>剩余四个挑战实验， lab1_challenge1 、</a:t>
            </a:r>
            <a:r>
              <a:rPr lang="zh-CN" altLang="en-US" sz="2300">
                <a:solidFill>
                  <a:schemeClr val="accent1"/>
                </a:solidFill>
                <a:effectLst>
                  <a:outerShdw blurRad="38100" dist="25400" dir="5400000" algn="ctr" rotWithShape="0">
                    <a:srgbClr val="6E747A">
                      <a:alpha val="43000"/>
                    </a:srgbClr>
                  </a:outerShdw>
                </a:effectLst>
                <a:sym typeface="+mn-ea"/>
              </a:rPr>
              <a:t> lab1_challenge</a:t>
            </a:r>
            <a:r>
              <a:rPr lang="en-US" altLang="zh-CN" sz="2300">
                <a:solidFill>
                  <a:schemeClr val="accent1"/>
                </a:solidFill>
                <a:effectLst>
                  <a:outerShdw blurRad="38100" dist="25400" dir="5400000" algn="ctr" rotWithShape="0">
                    <a:srgbClr val="6E747A">
                      <a:alpha val="43000"/>
                    </a:srgbClr>
                  </a:outerShdw>
                </a:effectLst>
                <a:sym typeface="+mn-ea"/>
              </a:rPr>
              <a:t>2</a:t>
            </a:r>
            <a:r>
              <a:rPr lang="zh-CN" altLang="en-US" sz="2300">
                <a:solidFill>
                  <a:schemeClr val="accent1"/>
                </a:solidFill>
                <a:effectLst>
                  <a:outerShdw blurRad="38100" dist="25400" dir="5400000" algn="ctr" rotWithShape="0">
                    <a:srgbClr val="6E747A">
                      <a:alpha val="43000"/>
                    </a:srgbClr>
                  </a:outerShdw>
                </a:effectLst>
                <a:sym typeface="+mn-ea"/>
              </a:rPr>
              <a:t>、 lab</a:t>
            </a:r>
            <a:r>
              <a:rPr lang="en-US" altLang="zh-CN" sz="2300">
                <a:solidFill>
                  <a:schemeClr val="accent1"/>
                </a:solidFill>
                <a:effectLst>
                  <a:outerShdw blurRad="38100" dist="25400" dir="5400000" algn="ctr" rotWithShape="0">
                    <a:srgbClr val="6E747A">
                      <a:alpha val="43000"/>
                    </a:srgbClr>
                  </a:outerShdw>
                </a:effectLst>
                <a:sym typeface="+mn-ea"/>
              </a:rPr>
              <a:t>2</a:t>
            </a:r>
            <a:r>
              <a:rPr lang="zh-CN" altLang="en-US" sz="2300">
                <a:solidFill>
                  <a:schemeClr val="accent1"/>
                </a:solidFill>
                <a:effectLst>
                  <a:outerShdw blurRad="38100" dist="25400" dir="5400000" algn="ctr" rotWithShape="0">
                    <a:srgbClr val="6E747A">
                      <a:alpha val="43000"/>
                    </a:srgbClr>
                  </a:outerShdw>
                </a:effectLst>
                <a:sym typeface="+mn-ea"/>
              </a:rPr>
              <a:t>_challenge</a:t>
            </a:r>
            <a:r>
              <a:rPr lang="en-US" altLang="zh-CN" sz="2300">
                <a:solidFill>
                  <a:schemeClr val="accent1"/>
                </a:solidFill>
                <a:effectLst>
                  <a:outerShdw blurRad="38100" dist="25400" dir="5400000" algn="ctr" rotWithShape="0">
                    <a:srgbClr val="6E747A">
                      <a:alpha val="43000"/>
                    </a:srgbClr>
                  </a:outerShdw>
                </a:effectLst>
                <a:sym typeface="+mn-ea"/>
              </a:rPr>
              <a:t>2</a:t>
            </a:r>
            <a:r>
              <a:rPr lang="zh-CN" altLang="en-US" sz="2300">
                <a:solidFill>
                  <a:schemeClr val="accent1"/>
                </a:solidFill>
                <a:effectLst>
                  <a:outerShdw blurRad="38100" dist="25400" dir="5400000" algn="ctr" rotWithShape="0">
                    <a:srgbClr val="6E747A">
                      <a:alpha val="43000"/>
                    </a:srgbClr>
                  </a:outerShdw>
                </a:effectLst>
                <a:sym typeface="+mn-ea"/>
              </a:rPr>
              <a:t>、 lab</a:t>
            </a:r>
            <a:r>
              <a:rPr lang="en-US" altLang="zh-CN" sz="2300">
                <a:solidFill>
                  <a:schemeClr val="accent1"/>
                </a:solidFill>
                <a:effectLst>
                  <a:outerShdw blurRad="38100" dist="25400" dir="5400000" algn="ctr" rotWithShape="0">
                    <a:srgbClr val="6E747A">
                      <a:alpha val="43000"/>
                    </a:srgbClr>
                  </a:outerShdw>
                </a:effectLst>
                <a:sym typeface="+mn-ea"/>
              </a:rPr>
              <a:t>3</a:t>
            </a:r>
            <a:r>
              <a:rPr lang="zh-CN" altLang="en-US" sz="2300">
                <a:solidFill>
                  <a:schemeClr val="accent1"/>
                </a:solidFill>
                <a:effectLst>
                  <a:outerShdw blurRad="38100" dist="25400" dir="5400000" algn="ctr" rotWithShape="0">
                    <a:srgbClr val="6E747A">
                      <a:alpha val="43000"/>
                    </a:srgbClr>
                  </a:outerShdw>
                </a:effectLst>
                <a:sym typeface="+mn-ea"/>
              </a:rPr>
              <a:t>_challenge</a:t>
            </a:r>
            <a:r>
              <a:rPr lang="en-US" altLang="zh-CN" sz="2300">
                <a:solidFill>
                  <a:schemeClr val="accent1"/>
                </a:solidFill>
                <a:effectLst>
                  <a:outerShdw blurRad="38100" dist="25400" dir="5400000" algn="ctr" rotWithShape="0">
                    <a:srgbClr val="6E747A">
                      <a:alpha val="43000"/>
                    </a:srgbClr>
                  </a:outerShdw>
                </a:effectLst>
                <a:sym typeface="+mn-ea"/>
              </a:rPr>
              <a:t>2</a:t>
            </a:r>
            <a:r>
              <a:rPr lang="zh-CN" altLang="en-US" sz="2300">
                <a:solidFill>
                  <a:schemeClr val="accent1"/>
                </a:solidFill>
                <a:effectLst>
                  <a:outerShdw blurRad="38100" dist="25400" dir="5400000" algn="ctr" rotWithShape="0">
                    <a:srgbClr val="6E747A">
                      <a:alpha val="43000"/>
                    </a:srgbClr>
                  </a:outerShdw>
                </a:effectLst>
                <a:sym typeface="+mn-ea"/>
              </a:rPr>
              <a:t>；</a:t>
            </a:r>
            <a:endParaRPr lang="en-US" altLang="zh-CN" sz="2300">
              <a:solidFill>
                <a:schemeClr val="accent1"/>
              </a:solidFill>
              <a:effectLst>
                <a:outerShdw blurRad="38100" dist="25400" dir="5400000" algn="ctr" rotWithShape="0">
                  <a:srgbClr val="6E747A">
                    <a:alpha val="43000"/>
                  </a:srgbClr>
                </a:outerShdw>
              </a:effectLst>
              <a:sym typeface="+mn-ea"/>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rPr>
              <a:t>完成</a:t>
            </a:r>
            <a:r>
              <a:rPr lang="en-US" altLang="zh-CN" sz="2300">
                <a:solidFill>
                  <a:schemeClr val="accent1"/>
                </a:solidFill>
                <a:effectLst>
                  <a:outerShdw blurRad="38100" dist="25400" dir="5400000" algn="ctr" rotWithShape="0">
                    <a:srgbClr val="6E747A">
                      <a:alpha val="43000"/>
                    </a:srgbClr>
                  </a:outerShdw>
                </a:effectLst>
              </a:rPr>
              <a:t>1</a:t>
            </a:r>
            <a:r>
              <a:rPr lang="zh-CN" altLang="en-US" sz="2300">
                <a:solidFill>
                  <a:schemeClr val="accent1"/>
                </a:solidFill>
                <a:effectLst>
                  <a:outerShdw blurRad="38100" dist="25400" dir="5400000" algn="ctr" rotWithShape="0">
                    <a:srgbClr val="6E747A">
                      <a:alpha val="43000"/>
                    </a:srgbClr>
                  </a:outerShdw>
                </a:effectLst>
              </a:rPr>
              <a:t>个</a:t>
            </a:r>
            <a:r>
              <a:rPr lang="en-US" altLang="zh-CN" sz="2300">
                <a:solidFill>
                  <a:schemeClr val="accent1"/>
                </a:solidFill>
                <a:effectLst>
                  <a:outerShdw blurRad="38100" dist="25400" dir="5400000" algn="ctr" rotWithShape="0">
                    <a:srgbClr val="6E747A">
                      <a:alpha val="43000"/>
                    </a:srgbClr>
                  </a:outerShdw>
                </a:effectLst>
              </a:rPr>
              <a:t>60</a:t>
            </a:r>
            <a:r>
              <a:rPr lang="zh-CN" altLang="en-US" sz="2300">
                <a:solidFill>
                  <a:schemeClr val="accent1"/>
                </a:solidFill>
                <a:effectLst>
                  <a:outerShdw blurRad="38100" dist="25400" dir="5400000" algn="ctr" rotWithShape="0">
                    <a:srgbClr val="6E747A">
                      <a:alpha val="43000"/>
                    </a:srgbClr>
                  </a:outerShdw>
                </a:effectLst>
              </a:rPr>
              <a:t>分，每增加完成一个加</a:t>
            </a:r>
            <a:r>
              <a:rPr lang="en-US" altLang="zh-CN" sz="2300">
                <a:solidFill>
                  <a:schemeClr val="accent1"/>
                </a:solidFill>
                <a:effectLst>
                  <a:outerShdw blurRad="38100" dist="25400" dir="5400000" algn="ctr" rotWithShape="0">
                    <a:srgbClr val="6E747A">
                      <a:alpha val="43000"/>
                    </a:srgbClr>
                  </a:outerShdw>
                </a:effectLst>
              </a:rPr>
              <a:t>10</a:t>
            </a:r>
            <a:r>
              <a:rPr lang="zh-CN" altLang="en-US" sz="2300">
                <a:solidFill>
                  <a:schemeClr val="accent1"/>
                </a:solidFill>
                <a:effectLst>
                  <a:outerShdw blurRad="38100" dist="25400" dir="5400000" algn="ctr" rotWithShape="0">
                    <a:srgbClr val="6E747A">
                      <a:alpha val="43000"/>
                    </a:srgbClr>
                  </a:outerShdw>
                </a:effectLst>
              </a:rPr>
              <a:t>分；</a:t>
            </a:r>
            <a:endParaRPr lang="zh-CN" altLang="en-US" sz="2300">
              <a:solidFill>
                <a:schemeClr val="accent1"/>
              </a:solidFill>
              <a:effectLst>
                <a:outerShdw blurRad="38100" dist="25400" dir="5400000" algn="ctr" rotWithShape="0">
                  <a:srgbClr val="6E747A">
                    <a:alpha val="43000"/>
                  </a:srgbClr>
                </a:outerShdw>
              </a:effectLst>
            </a:endParaRPr>
          </a:p>
          <a:p>
            <a:pPr>
              <a:buFont typeface="Wingdings" panose="05000000000000000000" charset="0"/>
              <a:buChar char="Ø"/>
            </a:pPr>
            <a:r>
              <a:rPr lang="en-US" altLang="zh-CN" sz="2300">
                <a:solidFill>
                  <a:schemeClr val="accent1"/>
                </a:solidFill>
                <a:effectLst>
                  <a:outerShdw blurRad="38100" dist="25400" dir="5400000" algn="ctr" rotWithShape="0">
                    <a:srgbClr val="6E747A">
                      <a:alpha val="43000"/>
                    </a:srgbClr>
                  </a:outerShdw>
                </a:effectLst>
              </a:rPr>
              <a:t>	</a:t>
            </a:r>
            <a:r>
              <a:rPr lang="zh-CN" altLang="en-US" sz="2300">
                <a:solidFill>
                  <a:schemeClr val="accent1"/>
                </a:solidFill>
                <a:effectLst>
                  <a:outerShdw blurRad="38100" dist="25400" dir="5400000" algn="ctr" rotWithShape="0">
                    <a:srgbClr val="6E747A">
                      <a:alpha val="43000"/>
                    </a:srgbClr>
                  </a:outerShdw>
                </a:effectLst>
              </a:rPr>
              <a:t>报告：</a:t>
            </a:r>
            <a:r>
              <a:rPr lang="en-US" altLang="zh-CN" sz="2300">
                <a:solidFill>
                  <a:schemeClr val="accent1"/>
                </a:solidFill>
                <a:effectLst>
                  <a:outerShdw blurRad="38100" dist="25400" dir="5400000" algn="ctr" rotWithShape="0">
                    <a:srgbClr val="6E747A">
                      <a:alpha val="43000"/>
                    </a:srgbClr>
                  </a:outerShdw>
                </a:effectLst>
              </a:rPr>
              <a:t>10</a:t>
            </a:r>
            <a:r>
              <a:rPr lang="zh-CN" altLang="en-US" sz="2300">
                <a:solidFill>
                  <a:schemeClr val="accent1"/>
                </a:solidFill>
                <a:effectLst>
                  <a:outerShdw blurRad="38100" dist="25400" dir="5400000" algn="ctr" rotWithShape="0">
                    <a:srgbClr val="6E747A">
                      <a:alpha val="43000"/>
                    </a:srgbClr>
                  </a:outerShdw>
                </a:effectLst>
              </a:rPr>
              <a:t>分。</a:t>
            </a:r>
            <a:endParaRPr lang="zh-CN" altLang="en-US" sz="23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dirty="0">
                <a:solidFill>
                  <a:srgbClr val="FF0000"/>
                </a:solidFill>
                <a:effectLst/>
                <a:latin typeface="-apple-system"/>
                <a:sym typeface="+mn-ea"/>
              </a:rPr>
              <a:t>注意：</a:t>
            </a:r>
            <a:br>
              <a:rPr lang="zh-CN" altLang="en-US" dirty="0">
                <a:solidFill>
                  <a:srgbClr val="FF0000"/>
                </a:solidFill>
                <a:effectLst/>
                <a:latin typeface="-apple-system"/>
                <a:sym typeface="+mn-ea"/>
              </a:rPr>
            </a:br>
            <a:endParaRPr lang="zh-CN" altLang="en-US"/>
          </a:p>
        </p:txBody>
      </p:sp>
      <p:sp>
        <p:nvSpPr>
          <p:cNvPr id="3" name="内容占位符 2"/>
          <p:cNvSpPr>
            <a:spLocks noGrp="1"/>
          </p:cNvSpPr>
          <p:nvPr>
            <p:ph idx="1"/>
          </p:nvPr>
        </p:nvSpPr>
        <p:spPr/>
        <p:txBody>
          <a:bodyPr/>
          <a:p>
            <a:pPr marL="514350" indent="-514350">
              <a:buFont typeface="+mj-lt"/>
              <a:buAutoNum type="arabicPeriod"/>
            </a:pPr>
            <a:r>
              <a:rPr lang="en-US" altLang="zh-CN" sz="2800" dirty="0">
                <a:solidFill>
                  <a:schemeClr val="tx1"/>
                </a:solidFill>
                <a:effectLst/>
                <a:latin typeface="-apple-system"/>
                <a:sym typeface="+mn-ea"/>
              </a:rPr>
              <a:t> </a:t>
            </a:r>
            <a:r>
              <a:rPr lang="zh-CN" altLang="en-US" sz="2800" dirty="0">
                <a:solidFill>
                  <a:schemeClr val="tx1"/>
                </a:solidFill>
                <a:effectLst/>
                <a:latin typeface="-apple-system"/>
                <a:ea typeface="宋体" panose="02010600030101010101" pitchFamily="2" charset="-122"/>
                <a:sym typeface="+mn-ea"/>
              </a:rPr>
              <a:t>先在本地自己电脑上完成，再提交代码到头歌实验平台。</a:t>
            </a:r>
            <a:endParaRPr lang="zh-CN" altLang="en-US" sz="2800" dirty="0">
              <a:solidFill>
                <a:schemeClr val="tx1"/>
              </a:solidFill>
              <a:effectLst/>
              <a:latin typeface="-apple-system"/>
              <a:ea typeface="宋体" panose="02010600030101010101" pitchFamily="2" charset="-122"/>
              <a:sym typeface="+mn-ea"/>
            </a:endParaRPr>
          </a:p>
          <a:p>
            <a:pPr marL="514350" indent="-514350">
              <a:buFont typeface="+mj-lt"/>
              <a:buAutoNum type="arabicPeriod"/>
            </a:pPr>
            <a:r>
              <a:rPr lang="en-US" altLang="zh-CN" sz="2800">
                <a:solidFill>
                  <a:schemeClr val="tx1"/>
                </a:solidFill>
                <a:sym typeface="+mn-ea"/>
              </a:rPr>
              <a:t> </a:t>
            </a:r>
            <a:r>
              <a:rPr lang="zh-CN" altLang="en-US" sz="2800">
                <a:solidFill>
                  <a:schemeClr val="tx1"/>
                </a:solidFill>
                <a:ea typeface="宋体" panose="02010600030101010101" pitchFamily="2" charset="-122"/>
                <a:sym typeface="+mn-ea"/>
              </a:rPr>
              <a:t>头歌</a:t>
            </a:r>
            <a:r>
              <a:rPr lang="zh-CN" altLang="en-US" sz="2800">
                <a:solidFill>
                  <a:schemeClr val="tx1"/>
                </a:solidFill>
                <a:ea typeface="宋体" panose="02010600030101010101" pitchFamily="2" charset="-122"/>
                <a:sym typeface="+mn-ea"/>
              </a:rPr>
              <a:t>实验</a:t>
            </a:r>
            <a:r>
              <a:rPr lang="zh-CN" altLang="en-US" sz="2800">
                <a:solidFill>
                  <a:schemeClr val="tx1"/>
                </a:solidFill>
                <a:ea typeface="宋体" panose="02010600030101010101" pitchFamily="2" charset="-122"/>
                <a:sym typeface="+mn-ea"/>
              </a:rPr>
              <a:t>平台的各个实验代码是独立的。</a:t>
            </a:r>
            <a:endParaRPr lang="zh-CN" altLang="en-US" sz="2800">
              <a:solidFill>
                <a:schemeClr val="tx1"/>
              </a:solidFill>
              <a:ea typeface="宋体" panose="02010600030101010101" pitchFamily="2" charset="-122"/>
            </a:endParaRPr>
          </a:p>
          <a:p>
            <a:pPr marL="514350" indent="-514350">
              <a:buFont typeface="+mj-lt"/>
              <a:buAutoNum type="arabicPeriod"/>
            </a:pPr>
            <a:r>
              <a:rPr lang="en-US" altLang="zh-CN" sz="2800">
                <a:solidFill>
                  <a:schemeClr val="tx1"/>
                </a:solidFill>
                <a:ea typeface="宋体" panose="02010600030101010101" pitchFamily="2" charset="-122"/>
                <a:sym typeface="+mn-ea"/>
              </a:rPr>
              <a:t> </a:t>
            </a:r>
            <a:r>
              <a:rPr lang="zh-CN" altLang="en-US" sz="2800" dirty="0" smtClean="0">
                <a:sym typeface="+mn-ea"/>
              </a:rPr>
              <a:t>基础实验答案不查重，</a:t>
            </a:r>
            <a:r>
              <a:rPr lang="zh-CN" altLang="en-US" sz="2800" dirty="0" smtClean="0">
                <a:solidFill>
                  <a:srgbClr val="FF0000"/>
                </a:solidFill>
                <a:sym typeface="+mn-ea"/>
              </a:rPr>
              <a:t>挑战实验答案查重！</a:t>
            </a:r>
            <a:r>
              <a:rPr lang="zh-CN" altLang="en-US" sz="2800" dirty="0" smtClean="0">
                <a:sym typeface="+mn-ea"/>
              </a:rPr>
              <a:t>查重范围：全年级</a:t>
            </a:r>
            <a:endParaRPr lang="zh-CN" altLang="en-US" sz="2800" dirty="0" smtClean="0">
              <a:sym typeface="+mn-ea"/>
            </a:endParaRPr>
          </a:p>
          <a:p>
            <a:pPr marL="0" indent="0">
              <a:buFont typeface="+mj-lt"/>
              <a:buNone/>
            </a:pPr>
            <a:r>
              <a:rPr lang="zh-CN" altLang="en-US" sz="2800">
                <a:solidFill>
                  <a:schemeClr val="tx1"/>
                </a:solidFill>
                <a:ea typeface="宋体" panose="02010600030101010101" pitchFamily="2" charset="-122"/>
                <a:sym typeface="+mn-ea"/>
              </a:rPr>
              <a:t>（</a:t>
            </a:r>
            <a:r>
              <a:rPr lang="zh-CN" altLang="en-US" sz="2800" dirty="0" smtClean="0">
                <a:sym typeface="+mn-ea"/>
              </a:rPr>
              <a:t>被认定抄袭的，挑战实验不算通过，不加分</a:t>
            </a:r>
            <a:r>
              <a:rPr lang="zh-CN" altLang="en-US" sz="2800">
                <a:solidFill>
                  <a:schemeClr val="tx1"/>
                </a:solidFill>
                <a:ea typeface="宋体" panose="02010600030101010101" pitchFamily="2" charset="-122"/>
                <a:sym typeface="+mn-ea"/>
              </a:rPr>
              <a:t>）</a:t>
            </a:r>
            <a:endParaRPr lang="zh-CN" altLang="en-US" sz="2800">
              <a:solidFill>
                <a:schemeClr val="tx1"/>
              </a:solidFill>
              <a:ea typeface="宋体" panose="02010600030101010101" pitchFamily="2" charset="-122"/>
            </a:endParaRPr>
          </a:p>
          <a:p>
            <a:pPr marL="514350" indent="-514350"/>
            <a:endParaRPr lang="zh-CN" altLang="en-US" sz="2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307975"/>
            <a:ext cx="10968990" cy="1005840"/>
          </a:xfrm>
        </p:spPr>
        <p:txBody>
          <a:bodyPr>
            <a:normAutofit fontScale="90000"/>
          </a:bodyPr>
          <a:p>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一、实验简介</a:t>
            </a:r>
            <a:b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zh-CN" altLang="en-US"/>
          </a:p>
        </p:txBody>
      </p:sp>
      <p:sp>
        <p:nvSpPr>
          <p:cNvPr id="3" name="内容占位符 2"/>
          <p:cNvSpPr>
            <a:spLocks noGrp="1"/>
          </p:cNvSpPr>
          <p:nvPr>
            <p:ph idx="1"/>
          </p:nvPr>
        </p:nvSpPr>
        <p:spPr>
          <a:xfrm>
            <a:off x="715645" y="1189355"/>
            <a:ext cx="10968990" cy="5221605"/>
          </a:xfrm>
        </p:spPr>
        <p:txBody>
          <a:bodyPr>
            <a:noAutofit/>
          </a:bodyPr>
          <a:p>
            <a:pPr marL="0" indent="0">
              <a:buNone/>
            </a:pPr>
            <a:r>
              <a:rPr lang="en-US" altLang="zh-CN" sz="3600">
                <a:solidFill>
                  <a:schemeClr val="accent1"/>
                </a:solidFill>
                <a:effectLst>
                  <a:outerShdw blurRad="38100" dist="25400" dir="5400000" algn="ctr" rotWithShape="0">
                    <a:srgbClr val="6E747A">
                      <a:alpha val="43000"/>
                    </a:srgbClr>
                  </a:outerShdw>
                </a:effectLst>
              </a:rPr>
              <a:t>	</a:t>
            </a:r>
            <a:r>
              <a:rPr lang="zh-CN" altLang="en-US" sz="3600">
                <a:solidFill>
                  <a:schemeClr val="accent1"/>
                </a:solidFill>
                <a:effectLst>
                  <a:outerShdw blurRad="38100" dist="25400" dir="5400000" algn="ctr" rotWithShape="0">
                    <a:srgbClr val="6E747A">
                      <a:alpha val="43000"/>
                    </a:srgbClr>
                  </a:outerShdw>
                </a:effectLst>
              </a:rPr>
              <a:t>基于</a:t>
            </a:r>
            <a:r>
              <a:rPr lang="zh-CN" altLang="en-US" sz="3600">
                <a:solidFill>
                  <a:srgbClr val="FF0000"/>
                </a:solidFill>
                <a:effectLst>
                  <a:outerShdw blurRad="38100" dist="25400" dir="5400000" algn="ctr" rotWithShape="0">
                    <a:srgbClr val="6E747A">
                      <a:alpha val="43000"/>
                    </a:srgbClr>
                  </a:outerShdw>
                </a:effectLst>
              </a:rPr>
              <a:t>RISC-V</a:t>
            </a:r>
            <a:r>
              <a:rPr lang="zh-CN" altLang="en-US" sz="3600">
                <a:solidFill>
                  <a:schemeClr val="accent1"/>
                </a:solidFill>
                <a:effectLst>
                  <a:outerShdw blurRad="38100" dist="25400" dir="5400000" algn="ctr" rotWithShape="0">
                    <a:srgbClr val="6E747A">
                      <a:alpha val="43000"/>
                    </a:srgbClr>
                  </a:outerShdw>
                </a:effectLst>
              </a:rPr>
              <a:t>新型开放指令集和精简指令集机器架构（实验采用</a:t>
            </a:r>
            <a:r>
              <a:rPr lang="zh-CN" altLang="en-US" sz="3600">
                <a:solidFill>
                  <a:srgbClr val="FF0000"/>
                </a:solidFill>
                <a:effectLst>
                  <a:outerShdw blurRad="38100" dist="25400" dir="5400000" algn="ctr" rotWithShape="0">
                    <a:srgbClr val="6E747A">
                      <a:alpha val="43000"/>
                    </a:srgbClr>
                  </a:outerShdw>
                </a:effectLst>
              </a:rPr>
              <a:t>spike</a:t>
            </a:r>
            <a:r>
              <a:rPr lang="zh-CN" altLang="en-US" sz="3600">
                <a:solidFill>
                  <a:schemeClr val="accent1"/>
                </a:solidFill>
                <a:effectLst>
                  <a:outerShdw blurRad="38100" dist="25400" dir="5400000" algn="ctr" rotWithShape="0">
                    <a:srgbClr val="6E747A">
                      <a:alpha val="43000"/>
                    </a:srgbClr>
                  </a:outerShdw>
                </a:effectLst>
              </a:rPr>
              <a:t>软件模拟RISC-V计算机），以及</a:t>
            </a:r>
            <a:r>
              <a:rPr lang="zh-CN" altLang="en-US" sz="3600">
                <a:solidFill>
                  <a:srgbClr val="FF0000"/>
                </a:solidFill>
                <a:effectLst>
                  <a:outerShdw blurRad="38100" dist="25400" dir="5400000" algn="ctr" rotWithShape="0">
                    <a:srgbClr val="6E747A">
                      <a:alpha val="43000"/>
                    </a:srgbClr>
                  </a:outerShdw>
                </a:effectLst>
              </a:rPr>
              <a:t>代理内核</a:t>
            </a:r>
            <a:r>
              <a:rPr lang="zh-CN" altLang="en-US" sz="3600">
                <a:solidFill>
                  <a:schemeClr val="accent1"/>
                </a:solidFill>
                <a:effectLst>
                  <a:outerShdw blurRad="38100" dist="25400" dir="5400000" algn="ctr" rotWithShape="0">
                    <a:srgbClr val="6E747A">
                      <a:alpha val="43000"/>
                    </a:srgbClr>
                  </a:outerShdw>
                </a:effectLst>
              </a:rPr>
              <a:t>（Proxy Kernel）的思想构造。不同于传统的需要“面面俱到地”考虑大量（特别是与硬件相关）问题的操作系统内核，代理内核是一类特殊的操作系统内核，它的构造只需要支持给定应用的执行即可。</a:t>
            </a:r>
            <a:endParaRPr lang="zh-CN" altLang="en-US" sz="36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nvSpPr>
        <p:spPr>
          <a:xfrm>
            <a:off x="586740" y="2457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RISC-V</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p:txBody>
      </p:sp>
      <p:sp>
        <p:nvSpPr>
          <p:cNvPr id="8" name="内容占位符 7"/>
          <p:cNvSpPr>
            <a:spLocks noGrp="1"/>
          </p:cNvSpPr>
          <p:nvPr>
            <p:ph idx="1"/>
          </p:nvPr>
        </p:nvSpPr>
        <p:spPr>
          <a:xfrm>
            <a:off x="838200" y="1259523"/>
            <a:ext cx="10515600" cy="3715117"/>
          </a:xfrm>
        </p:spPr>
        <p:txBody>
          <a:bodyPr>
            <a:normAutofit/>
          </a:bodyPr>
          <a:lstStyle/>
          <a:p>
            <a:pPr marL="0" indent="0">
              <a:lnSpc>
                <a:spcPct val="150000"/>
              </a:lnSpc>
              <a:buNone/>
            </a:pPr>
            <a:r>
              <a:rPr lang="en-US" altLang="zh-CN"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RISC-V</a:t>
            </a:r>
            <a:r>
              <a:rPr lang="zh-CN" altLang="en-US"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是一种典型的精简（</a:t>
            </a:r>
            <a:r>
              <a:rPr lang="en-US" altLang="zh-CN"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Reduced Instruction Set Computer</a:t>
            </a:r>
            <a:r>
              <a:rPr lang="zh-CN" altLang="en-US"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，简写为</a:t>
            </a:r>
            <a:r>
              <a:rPr lang="en-US" altLang="zh-CN"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RISC</a:t>
            </a:r>
            <a:r>
              <a:rPr lang="zh-CN" altLang="en-US"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）指令集</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a:t>
            </a:r>
            <a:r>
              <a:rPr lang="zh-CN" altLang="en-US"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开放的指令集。</a:t>
            </a:r>
            <a:endParaRPr lang="en-US" altLang="zh-CN" sz="3200" b="0" i="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marL="0" indent="0">
              <a:lnSpc>
                <a:spcPct val="150000"/>
              </a:lnSpc>
              <a:buNone/>
            </a:pP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该项目</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2010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年始于加州大学伯克利分校，但许多贡献者是该大学以外的志愿者和行业工作者。</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p:txBody>
      </p:sp>
      <p:sp>
        <p:nvSpPr>
          <p:cNvPr id="4" name="文本框 3"/>
          <p:cNvSpPr txBox="1"/>
          <p:nvPr/>
        </p:nvSpPr>
        <p:spPr>
          <a:xfrm>
            <a:off x="838200" y="4838700"/>
            <a:ext cx="11163300" cy="1753235"/>
          </a:xfrm>
          <a:prstGeom prst="rect">
            <a:avLst/>
          </a:prstGeom>
          <a:noFill/>
        </p:spPr>
        <p:txBody>
          <a:bodyPr wrap="square" rtlCol="0" anchor="t">
            <a:spAutoFit/>
          </a:bodyPr>
          <a:p>
            <a:pPr fontAlgn="auto">
              <a:lnSpc>
                <a:spcPct val="150000"/>
              </a:lnSpc>
            </a:pPr>
            <a:r>
              <a:rPr lang="zh-CN" altLang="en-US" sz="3600">
                <a:solidFill>
                  <a:schemeClr val="accent1"/>
                </a:solidFill>
                <a:effectLst>
                  <a:outerShdw blurRad="38100" dist="25400" dir="5400000" algn="ctr" rotWithShape="0">
                    <a:srgbClr val="6E747A">
                      <a:alpha val="43000"/>
                    </a:srgbClr>
                  </a:outerShdw>
                </a:effectLst>
              </a:rPr>
              <a:t>PKE实验的目标平台类型设定为桌面电脑（采用通用版本RV64G）：二进制代码默认是64位。</a:t>
            </a:r>
            <a:endParaRPr lang="zh-CN" altLang="en-US" sz="36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Autofit/>
          </a:bodyPr>
          <a:p>
            <a:br>
              <a:rPr lang="zh-CN" altLang="en-US" b="1" i="0" dirty="0">
                <a:solidFill>
                  <a:srgbClr val="40485B"/>
                </a:solidFill>
                <a:effectLst/>
                <a:latin typeface="+mn-lt"/>
              </a:rPr>
            </a:br>
            <a:r>
              <a:rPr lang="zh-CN" altLang="en-US" b="1" i="0" dirty="0" smtClean="0">
                <a:solidFill>
                  <a:schemeClr val="accent1"/>
                </a:solidFill>
                <a:effectLst>
                  <a:outerShdw blurRad="38100" dist="25400" dir="5400000" algn="ctr" rotWithShape="0">
                    <a:srgbClr val="6E747A">
                      <a:alpha val="43000"/>
                    </a:srgbClr>
                  </a:outerShdw>
                </a:effectLst>
                <a:latin typeface="+mn-lt"/>
              </a:rPr>
              <a:t>代理</a:t>
            </a:r>
            <a:r>
              <a:rPr lang="zh-CN" altLang="en-US" b="1" i="0" dirty="0">
                <a:solidFill>
                  <a:schemeClr val="accent1"/>
                </a:solidFill>
                <a:effectLst>
                  <a:outerShdw blurRad="38100" dist="25400" dir="5400000" algn="ctr" rotWithShape="0">
                    <a:srgbClr val="6E747A">
                      <a:alpha val="43000"/>
                    </a:srgbClr>
                  </a:outerShdw>
                </a:effectLst>
                <a:latin typeface="+mn-lt"/>
              </a:rPr>
              <a:t>内核</a:t>
            </a:r>
            <a:br>
              <a:rPr lang="zh-CN" altLang="en-US" b="1" i="0" dirty="0">
                <a:solidFill>
                  <a:srgbClr val="40485B"/>
                </a:solidFill>
                <a:effectLst/>
                <a:latin typeface="+mn-lt"/>
              </a:rPr>
            </a:br>
            <a:endParaRPr lang="zh-CN" altLang="en-US" dirty="0">
              <a:latin typeface="+mn-lt"/>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3620" y="5161890"/>
            <a:ext cx="6954009" cy="1264365"/>
          </a:xfrm>
          <a:prstGeom prst="rect">
            <a:avLst/>
          </a:prstGeom>
        </p:spPr>
      </p:pic>
      <p:sp>
        <p:nvSpPr>
          <p:cNvPr id="8" name="文本框 7"/>
          <p:cNvSpPr txBox="1"/>
          <p:nvPr/>
        </p:nvSpPr>
        <p:spPr>
          <a:xfrm>
            <a:off x="467143" y="1607487"/>
            <a:ext cx="10690295" cy="3261360"/>
          </a:xfrm>
          <a:prstGeom prst="rect">
            <a:avLst/>
          </a:prstGeom>
          <a:noFill/>
        </p:spPr>
        <p:txBody>
          <a:bodyPr wrap="square">
            <a:spAutoFit/>
          </a:bodyPr>
          <a:p>
            <a:pPr indent="457200">
              <a:spcBef>
                <a:spcPts val="1200"/>
              </a:spcBef>
            </a:pPr>
            <a:r>
              <a:rPr lang="zh-CN" altLang="en-US" sz="2800" b="0" i="0" dirty="0">
                <a:solidFill>
                  <a:schemeClr val="accent1"/>
                </a:solidFill>
                <a:effectLst>
                  <a:outerShdw blurRad="38100" dist="25400" dir="5400000" algn="ctr" rotWithShape="0">
                    <a:srgbClr val="6E747A">
                      <a:alpha val="43000"/>
                    </a:srgbClr>
                  </a:outerShdw>
                </a:effectLst>
              </a:rPr>
              <a:t>代理内核是一种轻量级的应用程序执行环境，可以承载静态链接的</a:t>
            </a:r>
            <a:r>
              <a:rPr lang="en-US" altLang="zh-CN" sz="2800" b="0" i="0" dirty="0">
                <a:solidFill>
                  <a:schemeClr val="accent1"/>
                </a:solidFill>
                <a:effectLst>
                  <a:outerShdw blurRad="38100" dist="25400" dir="5400000" algn="ctr" rotWithShape="0">
                    <a:srgbClr val="6E747A">
                      <a:alpha val="43000"/>
                    </a:srgbClr>
                  </a:outerShdw>
                </a:effectLst>
              </a:rPr>
              <a:t>RISC-V ELF</a:t>
            </a:r>
            <a:r>
              <a:rPr lang="zh-CN" altLang="en-US" sz="2800" b="0" i="0" dirty="0">
                <a:solidFill>
                  <a:schemeClr val="accent1"/>
                </a:solidFill>
                <a:effectLst>
                  <a:outerShdw blurRad="38100" dist="25400" dir="5400000" algn="ctr" rotWithShape="0">
                    <a:srgbClr val="6E747A">
                      <a:alpha val="43000"/>
                    </a:srgbClr>
                  </a:outerShdw>
                </a:effectLst>
              </a:rPr>
              <a:t>文件。</a:t>
            </a:r>
            <a:endParaRPr lang="en-US" altLang="zh-CN" sz="2800" b="0" i="0" dirty="0">
              <a:solidFill>
                <a:schemeClr val="accent1"/>
              </a:solidFill>
              <a:effectLst>
                <a:outerShdw blurRad="38100" dist="25400" dir="5400000" algn="ctr" rotWithShape="0">
                  <a:srgbClr val="6E747A">
                    <a:alpha val="43000"/>
                  </a:srgbClr>
                </a:outerShdw>
              </a:effectLst>
            </a:endParaRPr>
          </a:p>
          <a:p>
            <a:pPr indent="457200">
              <a:spcBef>
                <a:spcPts val="1200"/>
              </a:spcBef>
            </a:pPr>
            <a:r>
              <a:rPr lang="zh-CN" altLang="en-US" sz="2800" b="0" i="0" dirty="0">
                <a:solidFill>
                  <a:schemeClr val="accent1"/>
                </a:solidFill>
                <a:effectLst>
                  <a:outerShdw blurRad="38100" dist="25400" dir="5400000" algn="ctr" rotWithShape="0">
                    <a:srgbClr val="6E747A">
                      <a:alpha val="43000"/>
                    </a:srgbClr>
                  </a:outerShdw>
                </a:effectLst>
              </a:rPr>
              <a:t>代理内核的工作适配的场景是，既有主机（</a:t>
            </a:r>
            <a:r>
              <a:rPr lang="en-US" altLang="zh-CN" sz="2800" b="0" i="0" dirty="0">
                <a:solidFill>
                  <a:schemeClr val="accent1"/>
                </a:solidFill>
                <a:effectLst>
                  <a:outerShdw blurRad="38100" dist="25400" dir="5400000" algn="ctr" rotWithShape="0">
                    <a:srgbClr val="6E747A">
                      <a:alpha val="43000"/>
                    </a:srgbClr>
                  </a:outerShdw>
                </a:effectLst>
              </a:rPr>
              <a:t>host</a:t>
            </a:r>
            <a:r>
              <a:rPr lang="zh-CN" altLang="en-US" sz="2800" b="0" i="0" dirty="0">
                <a:solidFill>
                  <a:schemeClr val="accent1"/>
                </a:solidFill>
                <a:effectLst>
                  <a:outerShdw blurRad="38100" dist="25400" dir="5400000" algn="ctr" rotWithShape="0">
                    <a:srgbClr val="6E747A">
                      <a:alpha val="43000"/>
                    </a:srgbClr>
                  </a:outerShdw>
                </a:effectLst>
              </a:rPr>
              <a:t>）又有目标机（</a:t>
            </a:r>
            <a:r>
              <a:rPr lang="en-US" altLang="zh-CN" sz="2800" b="0" i="0" dirty="0">
                <a:solidFill>
                  <a:schemeClr val="accent1"/>
                </a:solidFill>
                <a:effectLst>
                  <a:outerShdw blurRad="38100" dist="25400" dir="5400000" algn="ctr" rotWithShape="0">
                    <a:srgbClr val="6E747A">
                      <a:alpha val="43000"/>
                    </a:srgbClr>
                  </a:outerShdw>
                </a:effectLst>
              </a:rPr>
              <a:t>target</a:t>
            </a:r>
            <a:r>
              <a:rPr lang="zh-CN" altLang="en-US" sz="2800" b="0" i="0" dirty="0">
                <a:solidFill>
                  <a:schemeClr val="accent1"/>
                </a:solidFill>
                <a:effectLst>
                  <a:outerShdw blurRad="38100" dist="25400" dir="5400000" algn="ctr" rotWithShape="0">
                    <a:srgbClr val="6E747A">
                      <a:alpha val="43000"/>
                    </a:srgbClr>
                  </a:outerShdw>
                </a:effectLst>
              </a:rPr>
              <a:t>）的场景。代理内核并非独立存在的系统，它不具有独自的</a:t>
            </a:r>
            <a:r>
              <a:rPr lang="en-US" altLang="zh-CN" sz="2800" b="0" i="0" dirty="0">
                <a:solidFill>
                  <a:schemeClr val="accent1"/>
                </a:solidFill>
                <a:effectLst>
                  <a:outerShdw blurRad="38100" dist="25400" dir="5400000" algn="ctr" rotWithShape="0">
                    <a:srgbClr val="6E747A">
                      <a:alpha val="43000"/>
                    </a:srgbClr>
                  </a:outerShdw>
                </a:effectLst>
              </a:rPr>
              <a:t>IO</a:t>
            </a:r>
            <a:r>
              <a:rPr lang="zh-CN" altLang="en-US" sz="2800" b="0" i="0" dirty="0">
                <a:solidFill>
                  <a:schemeClr val="accent1"/>
                </a:solidFill>
                <a:effectLst>
                  <a:outerShdw blurRad="38100" dist="25400" dir="5400000" algn="ctr" rotWithShape="0">
                    <a:srgbClr val="6E747A">
                      <a:alpha val="43000"/>
                    </a:srgbClr>
                  </a:outerShdw>
                </a:effectLst>
              </a:rPr>
              <a:t>实现，而是将</a:t>
            </a:r>
            <a:r>
              <a:rPr lang="en-US" altLang="zh-CN" sz="2800" b="0" i="0" dirty="0">
                <a:solidFill>
                  <a:schemeClr val="accent1"/>
                </a:solidFill>
                <a:effectLst>
                  <a:outerShdw blurRad="38100" dist="25400" dir="5400000" algn="ctr" rotWithShape="0">
                    <a:srgbClr val="6E747A">
                      <a:alpha val="43000"/>
                    </a:srgbClr>
                  </a:outerShdw>
                </a:effectLst>
              </a:rPr>
              <a:t>IO</a:t>
            </a:r>
            <a:r>
              <a:rPr lang="zh-CN" altLang="en-US" sz="2800" b="0" i="0" dirty="0">
                <a:solidFill>
                  <a:schemeClr val="accent1"/>
                </a:solidFill>
                <a:effectLst>
                  <a:outerShdw blurRad="38100" dist="25400" dir="5400000" algn="ctr" rotWithShape="0">
                    <a:srgbClr val="6E747A">
                      <a:alpha val="43000"/>
                    </a:srgbClr>
                  </a:outerShdw>
                </a:effectLst>
              </a:rPr>
              <a:t>功能代理到</a:t>
            </a:r>
            <a:r>
              <a:rPr lang="en-US" altLang="zh-CN" sz="2800" b="0" i="0" dirty="0">
                <a:solidFill>
                  <a:schemeClr val="accent1"/>
                </a:solidFill>
                <a:effectLst>
                  <a:outerShdw blurRad="38100" dist="25400" dir="5400000" algn="ctr" rotWithShape="0">
                    <a:srgbClr val="6E747A">
                      <a:alpha val="43000"/>
                    </a:srgbClr>
                  </a:outerShdw>
                </a:effectLst>
              </a:rPr>
              <a:t>Host</a:t>
            </a:r>
            <a:r>
              <a:rPr lang="zh-CN" altLang="en-US" sz="2800" b="0" i="0" dirty="0">
                <a:solidFill>
                  <a:schemeClr val="accent1"/>
                </a:solidFill>
                <a:effectLst>
                  <a:outerShdw blurRad="38100" dist="25400" dir="5400000" algn="ctr" rotWithShape="0">
                    <a:srgbClr val="6E747A">
                      <a:alpha val="43000"/>
                    </a:srgbClr>
                  </a:outerShdw>
                </a:effectLst>
              </a:rPr>
              <a:t>主机上。它可以看成是操作系统的一个极小集，为应用提供最基本的操作系统支撑，使得应用可以在只具备核心资源（包括处理器、内存）的裸机上运行。</a:t>
            </a:r>
            <a:endParaRPr lang="zh-CN" altLang="en-US" sz="2800" b="0" i="0" dirty="0">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nvPicPr>
        <p:blipFill>
          <a:blip r:embed="rId1"/>
          <a:stretch>
            <a:fillRect/>
          </a:stretch>
        </p:blipFill>
        <p:spPr>
          <a:xfrm>
            <a:off x="2085975" y="320675"/>
            <a:ext cx="7288530" cy="4968240"/>
          </a:xfrm>
          <a:prstGeom prst="rect">
            <a:avLst/>
          </a:prstGeom>
          <a:noFill/>
          <a:ln w="9525">
            <a:noFill/>
          </a:ln>
        </p:spPr>
      </p:pic>
      <p:sp>
        <p:nvSpPr>
          <p:cNvPr id="4" name="文本框 3"/>
          <p:cNvSpPr txBox="1"/>
          <p:nvPr/>
        </p:nvSpPr>
        <p:spPr>
          <a:xfrm>
            <a:off x="3048000" y="3244850"/>
            <a:ext cx="6096000" cy="368300"/>
          </a:xfrm>
          <a:prstGeom prst="rect">
            <a:avLst/>
          </a:prstGeom>
          <a:noFill/>
        </p:spPr>
        <p:txBody>
          <a:bodyPr wrap="square" rtlCol="0" anchor="t">
            <a:spAutoFit/>
          </a:bodyPr>
          <a:p>
            <a:r>
              <a:rPr lang="zh-CN" altLang="en-US"/>
              <a:t>HTIF内存段</a:t>
            </a:r>
            <a:endParaRPr lang="zh-CN" altLang="en-US"/>
          </a:p>
        </p:txBody>
      </p:sp>
      <p:sp>
        <p:nvSpPr>
          <p:cNvPr id="5" name="文本框 4"/>
          <p:cNvSpPr txBox="1"/>
          <p:nvPr/>
        </p:nvSpPr>
        <p:spPr>
          <a:xfrm>
            <a:off x="1304290" y="5720080"/>
            <a:ext cx="10528935" cy="953135"/>
          </a:xfrm>
          <a:prstGeom prst="rect">
            <a:avLst/>
          </a:prstGeom>
          <a:noFill/>
        </p:spPr>
        <p:txBody>
          <a:bodyPr wrap="square" rtlCol="0" anchor="t">
            <a:spAutoFit/>
          </a:bodyPr>
          <a:p>
            <a:r>
              <a:rPr lang="zh-CN" altLang="en-US" sz="2800">
                <a:solidFill>
                  <a:srgbClr val="FF0000"/>
                </a:solidFill>
              </a:rPr>
              <a:t>HTIF内存段：</a:t>
            </a:r>
            <a:r>
              <a:rPr lang="en-US" altLang="zh-CN" sz="2800">
                <a:solidFill>
                  <a:srgbClr val="FF0000"/>
                </a:solidFill>
              </a:rPr>
              <a:t>对模拟硬件的操纵，如打印字符串到屏幕、访问主机上的文件或设备这些动作。</a:t>
            </a:r>
            <a:endParaRPr lang="en-US" altLang="zh-CN" sz="2800">
              <a:solidFill>
                <a:srgbClr val="FF0000"/>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3560" y="333375"/>
            <a:ext cx="10968990" cy="1938655"/>
          </a:xfrm>
        </p:spPr>
        <p:txBody>
          <a:bodyPr>
            <a:normAutofit fontScale="90000"/>
          </a:bodyPr>
          <a:p>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二、实验内容</a:t>
            </a:r>
            <a:b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altLang="zh-CN"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1</a:t>
            </a: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a:t>
            </a:r>
            <a:r>
              <a:rPr lang="en-US" altLang="zh-CN"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 </a:t>
            </a: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基础实验</a:t>
            </a:r>
            <a:b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a:t>
            </a:r>
            <a:r>
              <a:rPr lang="en-US" altLang="zh-CN"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1</a:t>
            </a: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）中断（lab1）</a:t>
            </a:r>
            <a:br>
              <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zh-CN" alt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文本框 3"/>
          <p:cNvSpPr txBox="1"/>
          <p:nvPr/>
        </p:nvSpPr>
        <p:spPr>
          <a:xfrm>
            <a:off x="339090" y="2002790"/>
            <a:ext cx="11055985" cy="4215765"/>
          </a:xfrm>
          <a:prstGeom prst="rect">
            <a:avLst/>
          </a:prstGeom>
          <a:noFill/>
        </p:spPr>
        <p:txBody>
          <a:bodyPr wrap="square" rtlCol="0" anchor="t">
            <a:spAutoFit/>
          </a:bodyPr>
          <a:p>
            <a:pPr lvl="1" indent="0" fontAlgn="auto">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rPr>
              <a:t>系统调用(lab1_1)：</a:t>
            </a:r>
            <a:endParaRPr lang="zh-CN" altLang="en-US" sz="2800">
              <a:solidFill>
                <a:schemeClr val="accent1"/>
              </a:solidFill>
              <a:effectLst>
                <a:outerShdw blurRad="38100" dist="25400" dir="5400000" algn="ctr" rotWithShape="0">
                  <a:srgbClr val="6E747A">
                    <a:alpha val="43000"/>
                  </a:srgbClr>
                </a:outerShdw>
              </a:effectLst>
            </a:endParaRPr>
          </a:p>
          <a:p>
            <a:pPr lvl="2" indent="0" fontAlgn="auto">
              <a:lnSpc>
                <a:spcPct val="150000"/>
              </a:lnSpc>
              <a:buFont typeface="Wingdings" panose="05000000000000000000" charset="0"/>
              <a:buNone/>
            </a:pPr>
            <a:r>
              <a:rPr lang="zh-CN" altLang="en-US" sz="2400">
                <a:solidFill>
                  <a:schemeClr val="accent1"/>
                </a:solidFill>
                <a:effectLst>
                  <a:outerShdw blurRad="38100" dist="25400" dir="5400000" algn="ctr" rotWithShape="0">
                    <a:srgbClr val="6E747A">
                      <a:alpha val="43000"/>
                    </a:srgbClr>
                  </a:outerShdw>
                </a:effectLst>
              </a:rPr>
              <a:t>在PKE操作系统内核中完善系统调用，实现应用程序的屏幕打印功能。</a:t>
            </a:r>
            <a:endParaRPr lang="zh-CN" altLang="en-US" sz="2800">
              <a:solidFill>
                <a:schemeClr val="accent1"/>
              </a:solidFill>
              <a:effectLst>
                <a:outerShdw blurRad="38100" dist="25400" dir="5400000" algn="ctr" rotWithShape="0">
                  <a:srgbClr val="6E747A">
                    <a:alpha val="43000"/>
                  </a:srgbClr>
                </a:outerShdw>
              </a:effectLst>
            </a:endParaRPr>
          </a:p>
          <a:p>
            <a:pPr lvl="1" indent="0" fontAlgn="auto">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rPr>
              <a:t>异常(lab1_2)</a:t>
            </a:r>
            <a:r>
              <a:rPr lang="zh-CN" altLang="en-US" sz="2400">
                <a:solidFill>
                  <a:schemeClr val="accent1"/>
                </a:solidFill>
                <a:effectLst>
                  <a:outerShdw blurRad="38100" dist="25400" dir="5400000" algn="ctr" rotWithShape="0">
                    <a:srgbClr val="6E747A">
                      <a:alpha val="43000"/>
                    </a:srgbClr>
                  </a:outerShdw>
                </a:effectLst>
              </a:rPr>
              <a:t>：</a:t>
            </a:r>
            <a:endParaRPr lang="zh-CN" altLang="en-US" sz="2400">
              <a:solidFill>
                <a:schemeClr val="accent1"/>
              </a:solidFill>
              <a:effectLst>
                <a:outerShdw blurRad="38100" dist="25400" dir="5400000" algn="ctr" rotWithShape="0">
                  <a:srgbClr val="6E747A">
                    <a:alpha val="43000"/>
                  </a:srgbClr>
                </a:outerShdw>
              </a:effectLst>
            </a:endParaRPr>
          </a:p>
          <a:p>
            <a:pPr lvl="1" indent="0" fontAlgn="auto">
              <a:lnSpc>
                <a:spcPct val="150000"/>
              </a:lnSpc>
              <a:buFont typeface="Wingdings" panose="05000000000000000000" charset="0"/>
              <a:buNone/>
            </a:pPr>
            <a:r>
              <a:rPr lang="en-US" altLang="zh-CN" sz="2400">
                <a:solidFill>
                  <a:schemeClr val="accent1"/>
                </a:solidFill>
                <a:effectLst>
                  <a:outerShdw blurRad="38100" dist="25400" dir="5400000" algn="ctr" rotWithShape="0">
                    <a:srgbClr val="6E747A">
                      <a:alpha val="43000"/>
                    </a:srgbClr>
                  </a:outerShdw>
                </a:effectLst>
              </a:rPr>
              <a:t>	</a:t>
            </a:r>
            <a:r>
              <a:rPr lang="zh-CN" altLang="en-US" sz="2400">
                <a:solidFill>
                  <a:schemeClr val="accent1"/>
                </a:solidFill>
                <a:effectLst>
                  <a:outerShdw blurRad="38100" dist="25400" dir="5400000" algn="ctr" rotWithShape="0">
                    <a:srgbClr val="6E747A">
                      <a:alpha val="43000"/>
                    </a:srgbClr>
                  </a:outerShdw>
                </a:effectLst>
              </a:rPr>
              <a:t>在PKE操作系统内核中完善异常处理，实现应用程序中非法指令的捕捉。</a:t>
            </a:r>
            <a:endParaRPr lang="zh-CN" altLang="en-US" sz="2800">
              <a:solidFill>
                <a:schemeClr val="accent1"/>
              </a:solidFill>
              <a:effectLst>
                <a:outerShdw blurRad="38100" dist="25400" dir="5400000" algn="ctr" rotWithShape="0">
                  <a:srgbClr val="6E747A">
                    <a:alpha val="43000"/>
                  </a:srgbClr>
                </a:outerShdw>
              </a:effectLst>
            </a:endParaRPr>
          </a:p>
          <a:p>
            <a:pPr lvl="1" indent="0" fontAlgn="auto">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rPr>
              <a:t>外部中断(lab1_3)：</a:t>
            </a:r>
            <a:endParaRPr lang="zh-CN" altLang="en-US" sz="2800">
              <a:solidFill>
                <a:schemeClr val="accent1"/>
              </a:solidFill>
              <a:effectLst>
                <a:outerShdw blurRad="38100" dist="25400" dir="5400000" algn="ctr" rotWithShape="0">
                  <a:srgbClr val="6E747A">
                    <a:alpha val="43000"/>
                  </a:srgbClr>
                </a:outerShdw>
              </a:effectLst>
            </a:endParaRPr>
          </a:p>
          <a:p>
            <a:pPr lvl="1" indent="0" fontAlgn="auto">
              <a:lnSpc>
                <a:spcPct val="150000"/>
              </a:lnSpc>
              <a:buFont typeface="Wingdings" panose="05000000000000000000" charset="0"/>
              <a:buNone/>
            </a:pPr>
            <a:r>
              <a:rPr lang="en-US" altLang="zh-CN" sz="2800">
                <a:solidFill>
                  <a:schemeClr val="accent1"/>
                </a:solidFill>
                <a:effectLst>
                  <a:outerShdw blurRad="38100" dist="25400" dir="5400000" algn="ctr" rotWithShape="0">
                    <a:srgbClr val="6E747A">
                      <a:alpha val="43000"/>
                    </a:srgbClr>
                  </a:outerShdw>
                </a:effectLst>
              </a:rPr>
              <a:t>	</a:t>
            </a:r>
            <a:r>
              <a:rPr lang="zh-CN" altLang="en-US" sz="2400">
                <a:solidFill>
                  <a:schemeClr val="accent1"/>
                </a:solidFill>
                <a:effectLst>
                  <a:outerShdw blurRad="38100" dist="25400" dir="5400000" algn="ctr" rotWithShape="0">
                    <a:srgbClr val="6E747A">
                      <a:alpha val="43000"/>
                    </a:srgbClr>
                  </a:outerShdw>
                </a:effectLst>
              </a:rPr>
              <a:t>在PKE操作系统内核中完善时钟中断的处理，实现时钟中断信息的打印。</a:t>
            </a:r>
            <a:endParaRPr lang="zh-CN" altLang="en-US" sz="2800">
              <a:solidFill>
                <a:schemeClr val="accent1"/>
              </a:solidFill>
              <a:effectLst>
                <a:outerShdw blurRad="38100" dist="25400" dir="5400000" algn="ctr" rotWithShape="0">
                  <a:srgbClr val="6E747A">
                    <a:alpha val="43000"/>
                  </a:srgbClr>
                </a:outerShdw>
              </a:effectLst>
            </a:endParaRPr>
          </a:p>
          <a:p>
            <a:pPr marL="457200" indent="-457200">
              <a:buFont typeface="Wingdings" panose="05000000000000000000" charset="0"/>
              <a:buChar char="Ø"/>
            </a:pPr>
            <a:endParaRPr lang="zh-CN" altLang="en-US" sz="28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9230" y="242570"/>
            <a:ext cx="10968990" cy="1006475"/>
          </a:xfrm>
        </p:spPr>
        <p:txBody>
          <a:bodyPr>
            <a:normAutofit fontScale="90000"/>
          </a:bodyPr>
          <a:p>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a:t>
            </a:r>
            <a:r>
              <a:rPr lang="en-US" altLang="zh-CN"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2</a:t>
            </a: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）内存管理(lab2)</a:t>
            </a:r>
            <a:br>
              <a:rPr lang="zh-CN" altLang="en-US"/>
            </a:br>
            <a:endParaRPr lang="zh-CN" altLang="en-US"/>
          </a:p>
        </p:txBody>
      </p:sp>
      <p:sp>
        <p:nvSpPr>
          <p:cNvPr id="3" name="内容占位符 2"/>
          <p:cNvSpPr>
            <a:spLocks noGrp="1"/>
          </p:cNvSpPr>
          <p:nvPr>
            <p:ph idx="1"/>
          </p:nvPr>
        </p:nvSpPr>
        <p:spPr>
          <a:xfrm>
            <a:off x="189230" y="775335"/>
            <a:ext cx="11388090" cy="5307330"/>
          </a:xfrm>
        </p:spPr>
        <p:txBody>
          <a:bodyPr>
            <a:noAutofit/>
            <a:scene3d>
              <a:camera prst="orthographicFront"/>
              <a:lightRig rig="threePt" dir="t"/>
            </a:scene3d>
          </a:bodyPr>
          <a:p>
            <a:pPr lvl="1">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sym typeface="+mn-ea"/>
              </a:rPr>
              <a:t>页式虚地址变换</a:t>
            </a:r>
            <a:r>
              <a:rPr lang="zh-CN" altLang="en-US" sz="2800">
                <a:solidFill>
                  <a:schemeClr val="accent1"/>
                </a:solidFill>
                <a:effectLst>
                  <a:outerShdw blurRad="38100" dist="25400" dir="5400000" algn="ctr" rotWithShape="0">
                    <a:srgbClr val="6E747A">
                      <a:alpha val="43000"/>
                    </a:srgbClr>
                  </a:outerShdw>
                </a:effectLst>
                <a:sym typeface="+mn-ea"/>
              </a:rPr>
              <a:t>(lab2_1)：</a:t>
            </a:r>
            <a:endParaRPr lang="zh-CN" altLang="en-US" sz="2800">
              <a:solidFill>
                <a:schemeClr val="accent1"/>
              </a:solidFill>
              <a:effectLst>
                <a:outerShdw blurRad="38100" dist="25400" dir="5400000" algn="ctr" rotWithShape="0">
                  <a:srgbClr val="6E747A">
                    <a:alpha val="43000"/>
                  </a:srgbClr>
                </a:outerShdw>
              </a:effectLst>
              <a:sym typeface="+mn-ea"/>
            </a:endParaRPr>
          </a:p>
          <a:p>
            <a:pPr marL="457200" lvl="1" indent="0">
              <a:lnSpc>
                <a:spcPct val="150000"/>
              </a:lnSpc>
              <a:buFont typeface="Wingdings" panose="05000000000000000000" charset="0"/>
              <a:buNone/>
            </a:pPr>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400">
                <a:solidFill>
                  <a:schemeClr val="accent1"/>
                </a:solidFill>
                <a:effectLst>
                  <a:outerShdw blurRad="38100" dist="25400" dir="5400000" algn="ctr" rotWithShape="0">
                    <a:srgbClr val="6E747A">
                      <a:alpha val="43000"/>
                    </a:srgbClr>
                  </a:outerShdw>
                </a:effectLst>
                <a:sym typeface="+mn-ea"/>
              </a:rPr>
              <a:t>在PKE操作系统内核中完善页表管理，实现应用程序的装载和虚实地址映射。</a:t>
            </a:r>
            <a:endParaRPr lang="zh-CN" altLang="en-US" sz="2800">
              <a:solidFill>
                <a:schemeClr val="accent1"/>
              </a:solidFill>
              <a:effectLst>
                <a:outerShdw blurRad="38100" dist="25400" dir="5400000" algn="ctr" rotWithShape="0">
                  <a:srgbClr val="6E747A">
                    <a:alpha val="43000"/>
                  </a:srgbClr>
                </a:outerShdw>
              </a:effectLst>
              <a:sym typeface="+mn-ea"/>
            </a:endParaRPr>
          </a:p>
          <a:p>
            <a:pPr lvl="1">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sym typeface="+mn-ea"/>
              </a:rPr>
              <a:t>物理内存管理</a:t>
            </a:r>
            <a:r>
              <a:rPr lang="zh-CN" altLang="en-US" sz="2800">
                <a:solidFill>
                  <a:schemeClr val="accent1"/>
                </a:solidFill>
                <a:effectLst>
                  <a:outerShdw blurRad="38100" dist="25400" dir="5400000" algn="ctr" rotWithShape="0">
                    <a:srgbClr val="6E747A">
                      <a:alpha val="43000"/>
                    </a:srgbClr>
                  </a:outerShdw>
                </a:effectLst>
                <a:sym typeface="+mn-ea"/>
              </a:rPr>
              <a:t>(lab2_2)：</a:t>
            </a:r>
            <a:endParaRPr lang="zh-CN" altLang="en-US" sz="2800">
              <a:solidFill>
                <a:schemeClr val="accent1"/>
              </a:solidFill>
              <a:effectLst>
                <a:outerShdw blurRad="38100" dist="25400" dir="5400000" algn="ctr" rotWithShape="0">
                  <a:srgbClr val="6E747A">
                    <a:alpha val="43000"/>
                  </a:srgbClr>
                </a:outerShdw>
              </a:effectLst>
              <a:sym typeface="+mn-ea"/>
            </a:endParaRPr>
          </a:p>
          <a:p>
            <a:pPr marL="457200" lvl="1" indent="0">
              <a:lnSpc>
                <a:spcPct val="150000"/>
              </a:lnSpc>
              <a:buFont typeface="Wingdings" panose="05000000000000000000" charset="0"/>
              <a:buNone/>
            </a:pPr>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400">
                <a:solidFill>
                  <a:schemeClr val="accent1"/>
                </a:solidFill>
                <a:effectLst>
                  <a:outerShdw blurRad="38100" dist="25400" dir="5400000" algn="ctr" rotWithShape="0">
                    <a:srgbClr val="6E747A">
                      <a:alpha val="43000"/>
                    </a:srgbClr>
                  </a:outerShdw>
                </a:effectLst>
                <a:sym typeface="+mn-ea"/>
              </a:rPr>
              <a:t>在PKE操作系统内核中完善简单堆的管理，实现应用程序中的简单内存分配和回收。</a:t>
            </a:r>
            <a:endParaRPr lang="zh-CN" altLang="en-US" sz="2800">
              <a:solidFill>
                <a:schemeClr val="accent1"/>
              </a:solidFill>
              <a:effectLst>
                <a:outerShdw blurRad="38100" dist="25400" dir="5400000" algn="ctr" rotWithShape="0">
                  <a:srgbClr val="6E747A">
                    <a:alpha val="43000"/>
                  </a:srgbClr>
                </a:outerShdw>
              </a:effectLst>
              <a:sym typeface="+mn-ea"/>
            </a:endParaRPr>
          </a:p>
          <a:p>
            <a:pPr lvl="1">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sym typeface="+mn-ea"/>
              </a:rPr>
              <a:t>缺页异常的处理(lab2_3)：</a:t>
            </a:r>
            <a:endParaRPr lang="zh-CN" altLang="en-US" sz="2800">
              <a:solidFill>
                <a:schemeClr val="accent1"/>
              </a:solidFill>
              <a:effectLst>
                <a:outerShdw blurRad="38100" dist="25400" dir="5400000" algn="ctr" rotWithShape="0">
                  <a:srgbClr val="6E747A">
                    <a:alpha val="43000"/>
                  </a:srgbClr>
                </a:outerShdw>
              </a:effectLst>
              <a:sym typeface="+mn-ea"/>
            </a:endParaRPr>
          </a:p>
          <a:p>
            <a:pPr marL="457200" lvl="1" indent="0">
              <a:lnSpc>
                <a:spcPct val="150000"/>
              </a:lnSpc>
              <a:buFont typeface="Wingdings" panose="05000000000000000000" charset="0"/>
              <a:buNone/>
            </a:pPr>
            <a:r>
              <a:rPr lang="en-US" altLang="zh-CN" sz="2800">
                <a:solidFill>
                  <a:schemeClr val="accent1"/>
                </a:solidFill>
                <a:effectLst>
                  <a:outerShdw blurRad="38100" dist="25400" dir="5400000" algn="ctr" rotWithShape="0">
                    <a:srgbClr val="6E747A">
                      <a:alpha val="43000"/>
                    </a:srgbClr>
                  </a:outerShdw>
                </a:effectLst>
                <a:sym typeface="+mn-ea"/>
              </a:rPr>
              <a:t>	</a:t>
            </a:r>
            <a:r>
              <a:rPr lang="zh-CN" altLang="en-US" sz="2400">
                <a:solidFill>
                  <a:schemeClr val="accent1"/>
                </a:solidFill>
                <a:effectLst>
                  <a:outerShdw blurRad="38100" dist="25400" dir="5400000" algn="ctr" rotWithShape="0">
                    <a:srgbClr val="6E747A">
                      <a:alpha val="43000"/>
                    </a:srgbClr>
                  </a:outerShdw>
                </a:effectLst>
                <a:sym typeface="+mn-ea"/>
              </a:rPr>
              <a:t>在PKE操作系统内核中完善栈缺页异常处理，满足应用程序在执行递归时的栈内存空间需求。</a:t>
            </a:r>
            <a:endParaRPr lang="zh-CN" altLang="en-US" sz="2800">
              <a:solidFill>
                <a:schemeClr val="accent1"/>
              </a:solidFill>
              <a:effectLst>
                <a:outerShdw blurRad="38100" dist="25400" dir="5400000" algn="ctr" rotWithShape="0">
                  <a:srgbClr val="6E747A">
                    <a:alpha val="43000"/>
                  </a:srgbClr>
                </a:outerShdw>
              </a:effectLst>
              <a:sym typeface="+mn-ea"/>
            </a:endParaRPr>
          </a:p>
          <a:p>
            <a:endParaRPr lang="zh-CN" altLang="en-US" sz="2800">
              <a:solidFill>
                <a:schemeClr val="accent1"/>
              </a:solidFill>
              <a:effectLst>
                <a:outerShdw blurRad="38100" dist="25400" dir="5400000" algn="ctr" rotWithShape="0">
                  <a:srgbClr val="6E747A">
                    <a:alpha val="43000"/>
                  </a:srgbClr>
                </a:outerShdw>
              </a:effectLst>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264160"/>
            <a:ext cx="10968990" cy="1049655"/>
          </a:xfrm>
        </p:spPr>
        <p:txBody>
          <a:bodyPr>
            <a:normAutofit fontScale="90000"/>
          </a:bodyPr>
          <a:p>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a:t>
            </a:r>
            <a:r>
              <a:rPr lang="en-US" altLang="zh-CN"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3</a:t>
            </a:r>
            <a:r>
              <a:rPr lang="zh-CN" altLang="en-US" sz="4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）进程(lab3)</a:t>
            </a:r>
            <a:br>
              <a:rPr lang="zh-CN" altLang="en-US"/>
            </a:br>
            <a:endParaRPr lang="zh-CN" altLang="en-US"/>
          </a:p>
        </p:txBody>
      </p:sp>
      <p:sp>
        <p:nvSpPr>
          <p:cNvPr id="3" name="内容占位符 2"/>
          <p:cNvSpPr>
            <a:spLocks noGrp="1"/>
          </p:cNvSpPr>
          <p:nvPr>
            <p:ph idx="1"/>
          </p:nvPr>
        </p:nvSpPr>
        <p:spPr>
          <a:xfrm>
            <a:off x="521970" y="1178560"/>
            <a:ext cx="10377170" cy="4759325"/>
          </a:xfrm>
        </p:spPr>
        <p:txBody>
          <a:bodyPr>
            <a:normAutofit fontScale="90000" lnSpcReduction="20000"/>
          </a:bodyPr>
          <a:p>
            <a:pPr marL="1143000" lvl="1" indent="-457200">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sym typeface="+mn-ea"/>
              </a:rPr>
              <a:t>进程创建(lab3_1)：</a:t>
            </a:r>
            <a:endParaRPr lang="zh-CN" altLang="en-US" sz="2800">
              <a:solidFill>
                <a:schemeClr val="accent1"/>
              </a:solidFill>
              <a:effectLst>
                <a:outerShdw blurRad="38100" dist="25400" dir="5400000" algn="ctr" rotWithShape="0">
                  <a:srgbClr val="6E747A">
                    <a:alpha val="43000"/>
                  </a:srgbClr>
                </a:outerShdw>
              </a:effectLst>
              <a:sym typeface="+mn-ea"/>
            </a:endParaRPr>
          </a:p>
          <a:p>
            <a:pPr lvl="1" indent="0">
              <a:lnSpc>
                <a:spcPct val="150000"/>
              </a:lnSpc>
              <a:buFont typeface="Wingdings" panose="05000000000000000000" charset="0"/>
              <a:buNone/>
            </a:pPr>
            <a:r>
              <a:rPr lang="en-US" altLang="zh-CN" sz="2400">
                <a:solidFill>
                  <a:schemeClr val="accent1"/>
                </a:solidFill>
                <a:effectLst>
                  <a:outerShdw blurRad="38100" dist="25400" dir="5400000" algn="ctr" rotWithShape="0">
                    <a:srgbClr val="6E747A">
                      <a:alpha val="43000"/>
                    </a:srgbClr>
                  </a:outerShdw>
                </a:effectLst>
                <a:sym typeface="+mn-ea"/>
              </a:rPr>
              <a:t>	</a:t>
            </a:r>
            <a:r>
              <a:rPr lang="zh-CN" altLang="en-US" sz="2400">
                <a:solidFill>
                  <a:schemeClr val="accent1"/>
                </a:solidFill>
                <a:effectLst>
                  <a:outerShdw blurRad="38100" dist="25400" dir="5400000" algn="ctr" rotWithShape="0">
                    <a:srgbClr val="6E747A">
                      <a:alpha val="43000"/>
                    </a:srgbClr>
                  </a:outerShdw>
                </a:effectLst>
                <a:sym typeface="+mn-ea"/>
              </a:rPr>
              <a:t>在PKE操作系统内核中完善进程创建支持，满足应用程序所创建的子进程的执行。</a:t>
            </a:r>
            <a:endParaRPr lang="zh-CN" altLang="en-US" sz="2800">
              <a:solidFill>
                <a:schemeClr val="accent1"/>
              </a:solidFill>
              <a:effectLst>
                <a:outerShdw blurRad="38100" dist="25400" dir="5400000" algn="ctr" rotWithShape="0">
                  <a:srgbClr val="6E747A">
                    <a:alpha val="43000"/>
                  </a:srgbClr>
                </a:outerShdw>
              </a:effectLst>
              <a:sym typeface="+mn-ea"/>
            </a:endParaRPr>
          </a:p>
          <a:p>
            <a:pPr marL="1143000" lvl="1" indent="-457200">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sym typeface="+mn-ea"/>
              </a:rPr>
              <a:t>进程yield(lab3_2)：</a:t>
            </a:r>
            <a:endParaRPr lang="zh-CN" altLang="en-US" sz="2800">
              <a:solidFill>
                <a:schemeClr val="accent1"/>
              </a:solidFill>
              <a:effectLst>
                <a:outerShdw blurRad="38100" dist="25400" dir="5400000" algn="ctr" rotWithShape="0">
                  <a:srgbClr val="6E747A">
                    <a:alpha val="43000"/>
                  </a:srgbClr>
                </a:outerShdw>
              </a:effectLst>
              <a:sym typeface="+mn-ea"/>
            </a:endParaRPr>
          </a:p>
          <a:p>
            <a:pPr lvl="1" indent="0">
              <a:lnSpc>
                <a:spcPct val="150000"/>
              </a:lnSpc>
              <a:buFont typeface="Wingdings" panose="05000000000000000000" charset="0"/>
              <a:buNone/>
            </a:pPr>
            <a:r>
              <a:rPr lang="en-US" altLang="zh-CN" sz="2400">
                <a:solidFill>
                  <a:schemeClr val="accent1"/>
                </a:solidFill>
                <a:effectLst>
                  <a:outerShdw blurRad="38100" dist="25400" dir="5400000" algn="ctr" rotWithShape="0">
                    <a:srgbClr val="6E747A">
                      <a:alpha val="43000"/>
                    </a:srgbClr>
                  </a:outerShdw>
                </a:effectLst>
                <a:sym typeface="+mn-ea"/>
              </a:rPr>
              <a:t>	</a:t>
            </a:r>
            <a:r>
              <a:rPr lang="zh-CN" altLang="en-US" sz="2400">
                <a:solidFill>
                  <a:schemeClr val="accent1"/>
                </a:solidFill>
                <a:effectLst>
                  <a:outerShdw blurRad="38100" dist="25400" dir="5400000" algn="ctr" rotWithShape="0">
                    <a:srgbClr val="6E747A">
                      <a:alpha val="43000"/>
                    </a:srgbClr>
                  </a:outerShdw>
                </a:effectLst>
                <a:sym typeface="+mn-ea"/>
              </a:rPr>
              <a:t>在PKE操作系统内核中完善进程释放处理器的支持，使得应用程序中的父子进程交替执行。</a:t>
            </a:r>
            <a:endParaRPr lang="zh-CN" altLang="en-US" sz="2800">
              <a:solidFill>
                <a:schemeClr val="accent1"/>
              </a:solidFill>
              <a:effectLst>
                <a:outerShdw blurRad="38100" dist="25400" dir="5400000" algn="ctr" rotWithShape="0">
                  <a:srgbClr val="6E747A">
                    <a:alpha val="43000"/>
                  </a:srgbClr>
                </a:outerShdw>
              </a:effectLst>
              <a:sym typeface="+mn-ea"/>
            </a:endParaRPr>
          </a:p>
          <a:p>
            <a:pPr marL="1143000" lvl="1" indent="-457200">
              <a:lnSpc>
                <a:spcPct val="150000"/>
              </a:lnSpc>
              <a:buFont typeface="Wingdings" panose="05000000000000000000" charset="0"/>
              <a:buChar char="Ø"/>
            </a:pPr>
            <a:r>
              <a:rPr lang="zh-CN" altLang="en-US" sz="2800">
                <a:solidFill>
                  <a:schemeClr val="accent1"/>
                </a:solidFill>
                <a:effectLst>
                  <a:outerShdw blurRad="38100" dist="25400" dir="5400000" algn="ctr" rotWithShape="0">
                    <a:srgbClr val="6E747A">
                      <a:alpha val="43000"/>
                    </a:srgbClr>
                  </a:outerShdw>
                </a:effectLst>
                <a:sym typeface="+mn-ea"/>
              </a:rPr>
              <a:t>进程调度(lab3_3)：</a:t>
            </a:r>
            <a:endParaRPr lang="zh-CN" altLang="en-US" sz="2800">
              <a:solidFill>
                <a:schemeClr val="accent1"/>
              </a:solidFill>
              <a:effectLst>
                <a:outerShdw blurRad="38100" dist="25400" dir="5400000" algn="ctr" rotWithShape="0">
                  <a:srgbClr val="6E747A">
                    <a:alpha val="43000"/>
                  </a:srgbClr>
                </a:outerShdw>
              </a:effectLst>
              <a:sym typeface="+mn-ea"/>
            </a:endParaRPr>
          </a:p>
          <a:p>
            <a:pPr lvl="1" indent="0">
              <a:lnSpc>
                <a:spcPct val="150000"/>
              </a:lnSpc>
              <a:buFont typeface="Wingdings" panose="05000000000000000000" charset="0"/>
              <a:buNone/>
            </a:pPr>
            <a:r>
              <a:rPr lang="en-US" altLang="zh-CN" sz="2400">
                <a:solidFill>
                  <a:schemeClr val="accent1"/>
                </a:solidFill>
                <a:effectLst>
                  <a:outerShdw blurRad="38100" dist="25400" dir="5400000" algn="ctr" rotWithShape="0">
                    <a:srgbClr val="6E747A">
                      <a:alpha val="43000"/>
                    </a:srgbClr>
                  </a:outerShdw>
                </a:effectLst>
              </a:rPr>
              <a:t>	</a:t>
            </a:r>
            <a:r>
              <a:rPr lang="zh-CN" altLang="en-US" sz="2400">
                <a:solidFill>
                  <a:schemeClr val="accent1"/>
                </a:solidFill>
                <a:effectLst>
                  <a:outerShdw blurRad="38100" dist="25400" dir="5400000" algn="ctr" rotWithShape="0">
                    <a:srgbClr val="6E747A">
                      <a:alpha val="43000"/>
                    </a:srgbClr>
                  </a:outerShdw>
                </a:effectLst>
              </a:rPr>
              <a:t>在PKE操作系统内核中完善循环轮转调度支持，使得应用程序中的父子进程用完给自时间片后交替执行。</a:t>
            </a:r>
            <a:endParaRPr lang="zh-CN" altLang="en-US"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9885" y="2066925"/>
            <a:ext cx="10968990" cy="4791075"/>
          </a:xfrm>
        </p:spPr>
        <p:txBody>
          <a:bodyPr>
            <a:noAutofit/>
          </a:bodyPr>
          <a:p>
            <a:pPr marL="685800" indent="-457200">
              <a:buFont typeface="Wingdings" panose="05000000000000000000" charset="0"/>
              <a:buChar char="Ø"/>
            </a:pPr>
            <a:r>
              <a:rPr lang="zh-CN" altLang="en-US" sz="3200">
                <a:solidFill>
                  <a:schemeClr val="accent1"/>
                </a:solidFill>
                <a:effectLst>
                  <a:outerShdw blurRad="38100" dist="25400" dir="5400000" algn="ctr" rotWithShape="0">
                    <a:srgbClr val="6E747A">
                      <a:alpha val="43000"/>
                    </a:srgbClr>
                  </a:outerShdw>
                </a:effectLst>
                <a:sym typeface="+mn-ea"/>
              </a:rPr>
              <a:t>lab1_challenge1：打印用户程序调用栈，要求设计系统调用，应用程序通过调用该系统调用打印自己的函数调用栈。</a:t>
            </a:r>
            <a:endParaRPr lang="zh-CN" altLang="en-US" sz="3200">
              <a:solidFill>
                <a:schemeClr val="accent1"/>
              </a:solidFill>
              <a:effectLst>
                <a:outerShdw blurRad="38100" dist="25400" dir="5400000" algn="ctr" rotWithShape="0">
                  <a:srgbClr val="6E747A">
                    <a:alpha val="43000"/>
                  </a:srgbClr>
                </a:outerShdw>
              </a:effectLst>
              <a:sym typeface="+mn-ea"/>
            </a:endParaRPr>
          </a:p>
          <a:p>
            <a:pPr marL="685800" indent="-457200">
              <a:buFont typeface="Wingdings" panose="05000000000000000000" charset="0"/>
              <a:buChar char="Ø"/>
            </a:pPr>
            <a:r>
              <a:rPr lang="zh-CN" altLang="en-US" sz="3200">
                <a:solidFill>
                  <a:schemeClr val="accent1"/>
                </a:solidFill>
                <a:effectLst>
                  <a:outerShdw blurRad="38100" dist="25400" dir="5400000" algn="ctr" rotWithShape="0">
                    <a:srgbClr val="6E747A">
                      <a:alpha val="43000"/>
                    </a:srgbClr>
                  </a:outerShdw>
                </a:effectLst>
                <a:sym typeface="+mn-ea"/>
              </a:rPr>
              <a:t>lab1_challenge2：打印异常代码行，要求操作系统截获异常指令的同时能够打印出现异常的代码行的行号。</a:t>
            </a:r>
            <a:endParaRPr lang="zh-CN" altLang="en-US" sz="3200">
              <a:solidFill>
                <a:schemeClr val="accent1"/>
              </a:solidFill>
              <a:effectLst>
                <a:outerShdw blurRad="38100" dist="25400" dir="5400000" algn="ctr" rotWithShape="0">
                  <a:srgbClr val="6E747A">
                    <a:alpha val="43000"/>
                  </a:srgbClr>
                </a:outerShdw>
              </a:effectLst>
              <a:sym typeface="+mn-ea"/>
            </a:endParaRPr>
          </a:p>
          <a:p>
            <a:pPr marL="0" indent="0">
              <a:buFont typeface="Wingdings" panose="05000000000000000000" charset="0"/>
              <a:buNone/>
            </a:pPr>
            <a:r>
              <a:rPr lang="zh-CN" altLang="en-US" sz="3200">
                <a:solidFill>
                  <a:srgbClr val="FF0000"/>
                </a:solidFill>
                <a:effectLst>
                  <a:outerShdw blurRad="38100" dist="25400" dir="5400000" algn="ctr" rotWithShape="0">
                    <a:srgbClr val="6E747A">
                      <a:alpha val="43000"/>
                    </a:srgbClr>
                  </a:outerShdw>
                </a:effectLst>
                <a:sym typeface="+mn-ea"/>
              </a:rPr>
              <a:t> </a:t>
            </a:r>
            <a:r>
              <a:rPr lang="en-US" altLang="zh-CN" sz="3200">
                <a:solidFill>
                  <a:srgbClr val="FF0000"/>
                </a:solidFill>
                <a:effectLst>
                  <a:outerShdw blurRad="38100" dist="25400" dir="5400000" algn="ctr" rotWithShape="0">
                    <a:srgbClr val="6E747A">
                      <a:alpha val="43000"/>
                    </a:srgbClr>
                  </a:outerShdw>
                </a:effectLst>
                <a:sym typeface="+mn-ea"/>
              </a:rPr>
              <a:t>    </a:t>
            </a:r>
            <a:r>
              <a:rPr lang="zh-CN" altLang="en-US" sz="3200">
                <a:solidFill>
                  <a:srgbClr val="FF0000"/>
                </a:solidFill>
                <a:effectLst>
                  <a:outerShdw blurRad="38100" dist="25400" dir="5400000" algn="ctr" rotWithShape="0">
                    <a:srgbClr val="6E747A">
                      <a:alpha val="43000"/>
                    </a:srgbClr>
                  </a:outerShdw>
                </a:effectLst>
                <a:sym typeface="+mn-ea"/>
              </a:rPr>
              <a:t>知识点：</a:t>
            </a:r>
            <a:r>
              <a:rPr lang="en-US" altLang="zh-CN" sz="3200">
                <a:solidFill>
                  <a:srgbClr val="FF0000"/>
                </a:solidFill>
                <a:effectLst>
                  <a:outerShdw blurRad="38100" dist="25400" dir="5400000" algn="ctr" rotWithShape="0">
                    <a:srgbClr val="6E747A">
                      <a:alpha val="43000"/>
                    </a:srgbClr>
                  </a:outerShdw>
                </a:effectLst>
                <a:sym typeface="+mn-ea"/>
              </a:rPr>
              <a:t>ELF</a:t>
            </a:r>
            <a:r>
              <a:rPr lang="zh-CN" altLang="en-US" sz="3200">
                <a:solidFill>
                  <a:srgbClr val="FF0000"/>
                </a:solidFill>
                <a:effectLst>
                  <a:outerShdw blurRad="38100" dist="25400" dir="5400000" algn="ctr" rotWithShape="0">
                    <a:srgbClr val="6E747A">
                      <a:alpha val="43000"/>
                    </a:srgbClr>
                  </a:outerShdw>
                </a:effectLst>
                <a:sym typeface="+mn-ea"/>
              </a:rPr>
              <a:t>文件组织、函数调用栈。</a:t>
            </a:r>
            <a:endParaRPr lang="zh-CN" altLang="en-US" sz="3200">
              <a:solidFill>
                <a:srgbClr val="FF0000"/>
              </a:solidFill>
              <a:effectLst>
                <a:outerShdw blurRad="38100" dist="25400" dir="5400000" algn="ctr" rotWithShape="0">
                  <a:srgbClr val="6E747A">
                    <a:alpha val="43000"/>
                  </a:srgbClr>
                </a:outerShdw>
              </a:effectLst>
              <a:sym typeface="+mn-ea"/>
            </a:endParaRPr>
          </a:p>
          <a:p>
            <a:pPr marL="0" indent="0">
              <a:buFont typeface="Wingdings" panose="05000000000000000000" charset="0"/>
              <a:buNone/>
            </a:pPr>
            <a:endParaRPr lang="zh-CN" altLang="en-US" sz="320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nvSpPr>
        <p:spPr>
          <a:xfrm>
            <a:off x="527050" y="420370"/>
            <a:ext cx="7465060" cy="1753235"/>
          </a:xfrm>
          <a:prstGeom prst="rect">
            <a:avLst/>
          </a:prstGeom>
          <a:noFill/>
        </p:spPr>
        <p:txBody>
          <a:bodyPr wrap="square" rtlCol="0">
            <a:spAutoFit/>
          </a:bodyPr>
          <a:p>
            <a:pPr marL="0" indent="0" fontAlgn="auto">
              <a:lnSpc>
                <a:spcPct val="150000"/>
              </a:lnSpc>
              <a:buFont typeface="Wingdings" panose="05000000000000000000" charset="0"/>
              <a:buNone/>
            </a:pPr>
            <a:r>
              <a:rPr lang="en-US" altLang="zh-CN"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2</a:t>
            </a:r>
            <a:r>
              <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、挑战实验</a:t>
            </a:r>
            <a:endPar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endParaRPr>
          </a:p>
          <a:p>
            <a:pPr marL="0" indent="0" fontAlgn="auto">
              <a:lnSpc>
                <a:spcPct val="150000"/>
              </a:lnSpc>
              <a:buFont typeface="Wingdings" panose="05000000000000000000" charset="0"/>
              <a:buNone/>
            </a:pPr>
            <a:r>
              <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a:t>
            </a:r>
            <a:r>
              <a:rPr lang="en-US" altLang="zh-CN"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1</a:t>
            </a:r>
            <a:r>
              <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cs typeface="+mj-ea"/>
                <a:sym typeface="+mn-ea"/>
              </a:rPr>
              <a:t>）中断（lab1）</a:t>
            </a:r>
            <a:endParaRPr lang="zh-CN" altLang="en-US" sz="3600" b="1">
              <a:latin typeface="+mj-ea"/>
              <a:ea typeface="+mj-ea"/>
              <a:cs typeface="+mj-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UNIT_PLACING_PICTURE_USER_VIEWPORT" val="{&quot;height&quot;:5950,&quot;width&quot;:2820}"/>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COMMONDATA" val="eyJoZGlkIjoiMTY0NWJjNGI3MTg4NTIxOTc1ZTlmYzZmNWFlYzgzOTA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3217</Words>
  <Application>WPS 演示</Application>
  <PresentationFormat>宽屏</PresentationFormat>
  <Paragraphs>139</Paragraphs>
  <Slides>19</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Wingdings</vt:lpstr>
      <vt:lpstr>Times New Roman</vt:lpstr>
      <vt:lpstr>微软雅黑</vt:lpstr>
      <vt:lpstr>Arial Unicode MS</vt:lpstr>
      <vt:lpstr>Calibri</vt:lpstr>
      <vt:lpstr>方正黑体_GBK</vt:lpstr>
      <vt:lpstr>+中文标题</vt:lpstr>
      <vt:lpstr>Segoe Print</vt:lpstr>
      <vt:lpstr>-apple-system</vt:lpstr>
      <vt:lpstr>Office 主题​​</vt:lpstr>
      <vt:lpstr>PowerPoint 演示文稿</vt:lpstr>
      <vt:lpstr>一、实验简介 </vt:lpstr>
      <vt:lpstr>PowerPoint 演示文稿</vt:lpstr>
      <vt:lpstr> 代理内核 </vt:lpstr>
      <vt:lpstr>PowerPoint 演示文稿</vt:lpstr>
      <vt:lpstr>二、实验内容 1、 基础实验 （1）中断（lab1） </vt:lpstr>
      <vt:lpstr>（2）内存管理(lab2) </vt:lpstr>
      <vt:lpstr>（3）进程(lab3) </vt:lpstr>
      <vt:lpstr>PowerPoint 演示文稿</vt:lpstr>
      <vt:lpstr>（2）内存管理(lab2)</vt:lpstr>
      <vt:lpstr>（3）进程(lab3) </vt:lpstr>
      <vt:lpstr>PowerPoint 演示文稿</vt:lpstr>
      <vt:lpstr>三、本地实验环境建立(头歌环境见第2章2.1.3)</vt:lpstr>
      <vt:lpstr>PowerPoint 演示文稿</vt:lpstr>
      <vt:lpstr>riscv-pke目录：</vt:lpstr>
      <vt:lpstr>PowerPoint 演示文稿</vt:lpstr>
      <vt:lpstr>头歌平台注意事项：</vt:lpstr>
      <vt:lpstr>四、考核</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197</cp:revision>
  <dcterms:created xsi:type="dcterms:W3CDTF">2019-06-19T02:08:00Z</dcterms:created>
  <dcterms:modified xsi:type="dcterms:W3CDTF">2022-10-08T02:34:02Z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DE8A316355214C4692A775E74FEBE4AB</vt:lpwstr>
  </property>
</Properties>
</file>