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345" r:id="rId14"/>
    <p:sldId id="269" r:id="rId15"/>
    <p:sldId id="270" r:id="rId16"/>
    <p:sldId id="271" r:id="rId17"/>
    <p:sldId id="272" r:id="rId18"/>
    <p:sldId id="287"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95705" autoAdjust="0"/>
  </p:normalViewPr>
  <p:slideViewPr>
    <p:cSldViewPr>
      <p:cViewPr varScale="1">
        <p:scale>
          <a:sx n="95" d="100"/>
          <a:sy n="95" d="100"/>
        </p:scale>
        <p:origin x="92" y="10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37.xml"/><Relationship Id="rId3" Type="http://schemas.openxmlformats.org/officeDocument/2006/relationships/slide" Target="slides/slide17.xml"/><Relationship Id="rId7" Type="http://schemas.openxmlformats.org/officeDocument/2006/relationships/slide" Target="slides/slide34.xml"/><Relationship Id="rId2" Type="http://schemas.openxmlformats.org/officeDocument/2006/relationships/slide" Target="slides/slide15.xml"/><Relationship Id="rId1" Type="http://schemas.openxmlformats.org/officeDocument/2006/relationships/slide" Target="slides/slide11.xml"/><Relationship Id="rId6" Type="http://schemas.openxmlformats.org/officeDocument/2006/relationships/slide" Target="slides/slide21.xml"/><Relationship Id="rId5" Type="http://schemas.openxmlformats.org/officeDocument/2006/relationships/slide" Target="slides/slide20.xml"/><Relationship Id="rId4"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DE97B7-69BE-465F-8AD2-BDD09C014CC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ea typeface="宋体" panose="02010600030101010101" pitchFamily="2" charset="-122"/>
              </a:defRPr>
            </a:lvl1pPr>
          </a:lstStyle>
          <a:p>
            <a:pPr>
              <a:defRPr/>
            </a:pPr>
            <a:endParaRPr lang="en-US" altLang="zh-CN"/>
          </a:p>
        </p:txBody>
      </p:sp>
      <p:sp>
        <p:nvSpPr>
          <p:cNvPr id="20483" name="Rectangle 3">
            <a:extLst>
              <a:ext uri="{FF2B5EF4-FFF2-40B4-BE49-F238E27FC236}">
                <a16:creationId xmlns:a16="http://schemas.microsoft.com/office/drawing/2014/main" id="{C66139F5-9E36-4CE8-92B7-E8BDCFE86DC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ea typeface="宋体" panose="02010600030101010101"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AF93E085-6DDB-416F-8175-56553B7E0329}"/>
              </a:ext>
            </a:extLst>
          </p:cNvPr>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a:extLst>
              <a:ext uri="{FF2B5EF4-FFF2-40B4-BE49-F238E27FC236}">
                <a16:creationId xmlns:a16="http://schemas.microsoft.com/office/drawing/2014/main" id="{8CFA8FC3-53E6-46E9-A3CB-489FCBED4A4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a:extLst>
              <a:ext uri="{FF2B5EF4-FFF2-40B4-BE49-F238E27FC236}">
                <a16:creationId xmlns:a16="http://schemas.microsoft.com/office/drawing/2014/main" id="{84A80CCA-EB2D-43DE-B175-D784D4781B7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ea typeface="宋体" panose="02010600030101010101" pitchFamily="2" charset="-122"/>
              </a:defRPr>
            </a:lvl1pPr>
          </a:lstStyle>
          <a:p>
            <a:pPr>
              <a:defRPr/>
            </a:pPr>
            <a:endParaRPr lang="en-US" altLang="zh-CN"/>
          </a:p>
        </p:txBody>
      </p:sp>
      <p:sp>
        <p:nvSpPr>
          <p:cNvPr id="20487" name="Rectangle 7">
            <a:extLst>
              <a:ext uri="{FF2B5EF4-FFF2-40B4-BE49-F238E27FC236}">
                <a16:creationId xmlns:a16="http://schemas.microsoft.com/office/drawing/2014/main" id="{62F0B0CF-5DA4-468B-8B42-2F667B27E61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ea typeface="宋体" panose="02010600030101010101" pitchFamily="2" charset="-122"/>
              </a:defRPr>
            </a:lvl1pPr>
          </a:lstStyle>
          <a:p>
            <a:pPr>
              <a:defRPr/>
            </a:pPr>
            <a:fld id="{0E6A7EA0-CE95-4AE4-87A2-3A82058ACB5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3E5B3215-C35C-4E3A-8A40-E8DCCC0F2EE5}"/>
              </a:ext>
            </a:extLst>
          </p:cNvPr>
          <p:cNvSpPr>
            <a:spLocks noGrp="1" noRot="1" noChangeAspect="1" noTextEdit="1"/>
          </p:cNvSpPr>
          <p:nvPr>
            <p:ph type="sldImg"/>
          </p:nvPr>
        </p:nvSpPr>
        <p:spPr>
          <a:ln/>
        </p:spPr>
      </p:sp>
      <p:sp>
        <p:nvSpPr>
          <p:cNvPr id="16387" name="备注占位符 2">
            <a:extLst>
              <a:ext uri="{FF2B5EF4-FFF2-40B4-BE49-F238E27FC236}">
                <a16:creationId xmlns:a16="http://schemas.microsoft.com/office/drawing/2014/main" id="{0949EEAD-5C54-4D21-B2CA-E9A623504B04}"/>
              </a:ext>
            </a:extLst>
          </p:cNvPr>
          <p:cNvSpPr>
            <a:spLocks noGrp="1"/>
          </p:cNvSpPr>
          <p:nvPr>
            <p:ph type="body" idx="1"/>
          </p:nvPr>
        </p:nvSpPr>
        <p:spPr>
          <a:noFill/>
        </p:spPr>
        <p:txBody>
          <a:bodyPr/>
          <a:lstStyle/>
          <a:p>
            <a:endParaRPr lang="zh-CN" altLang="en-US"/>
          </a:p>
        </p:txBody>
      </p:sp>
      <p:sp>
        <p:nvSpPr>
          <p:cNvPr id="16388" name="灯片编号占位符 3">
            <a:extLst>
              <a:ext uri="{FF2B5EF4-FFF2-40B4-BE49-F238E27FC236}">
                <a16:creationId xmlns:a16="http://schemas.microsoft.com/office/drawing/2014/main" id="{7B655942-6DE1-4A65-A1A8-B1781442EDD1}"/>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07DEF92-88F4-4903-A1F6-688CCEC6B740}" type="slidenum">
              <a:rPr lang="en-US" altLang="zh-CN" smtClean="0">
                <a:latin typeface="等线" panose="02010600030101010101" pitchFamily="2" charset="-122"/>
              </a:rPr>
              <a:pPr fontAlgn="base">
                <a:spcBef>
                  <a:spcPct val="0"/>
                </a:spcBef>
                <a:spcAft>
                  <a:spcPct val="0"/>
                </a:spcAft>
              </a:pPr>
              <a:t>13</a:t>
            </a:fld>
            <a:endParaRPr lang="en-US" altLang="zh-CN">
              <a:latin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88CB79F-E699-4223-BC8C-F5922995D8AF}"/>
              </a:ext>
            </a:extLst>
          </p:cNvPr>
          <p:cNvSpPr>
            <a:spLocks noGrp="1" noRot="1" noChangeAspect="1" noTextEdit="1"/>
          </p:cNvSpPr>
          <p:nvPr>
            <p:ph type="sldImg"/>
          </p:nvPr>
        </p:nvSpPr>
        <p:spPr>
          <a:ln/>
        </p:spPr>
      </p:sp>
      <p:sp>
        <p:nvSpPr>
          <p:cNvPr id="38915" name="备注占位符 2">
            <a:extLst>
              <a:ext uri="{FF2B5EF4-FFF2-40B4-BE49-F238E27FC236}">
                <a16:creationId xmlns:a16="http://schemas.microsoft.com/office/drawing/2014/main" id="{1975397A-7C3F-4898-BA7A-BB1252937E73}"/>
              </a:ext>
            </a:extLst>
          </p:cNvPr>
          <p:cNvSpPr>
            <a:spLocks noGrp="1"/>
          </p:cNvSpPr>
          <p:nvPr>
            <p:ph type="body" idx="1"/>
          </p:nvPr>
        </p:nvSpPr>
        <p:spPr>
          <a:noFill/>
        </p:spPr>
        <p:txBody>
          <a:bodyPr/>
          <a:lstStyle/>
          <a:p>
            <a:endParaRPr lang="zh-CN" altLang="en-US"/>
          </a:p>
        </p:txBody>
      </p:sp>
      <p:sp>
        <p:nvSpPr>
          <p:cNvPr id="38916" name="灯片编号占位符 3">
            <a:extLst>
              <a:ext uri="{FF2B5EF4-FFF2-40B4-BE49-F238E27FC236}">
                <a16:creationId xmlns:a16="http://schemas.microsoft.com/office/drawing/2014/main" id="{C8440E9F-4276-465A-8C64-C3F7AD6B1F96}"/>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70B74AE-F4C4-4730-A37F-542A8CA278DD}" type="slidenum">
              <a:rPr lang="en-US" altLang="zh-CN" smtClean="0">
                <a:latin typeface="等线" panose="02010600030101010101" pitchFamily="2" charset="-122"/>
              </a:rPr>
              <a:pPr fontAlgn="base">
                <a:spcBef>
                  <a:spcPct val="0"/>
                </a:spcBef>
                <a:spcAft>
                  <a:spcPct val="0"/>
                </a:spcAft>
              </a:pPr>
              <a:t>26</a:t>
            </a:fld>
            <a:endParaRPr lang="en-US" altLang="zh-CN">
              <a:latin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39F5DAAB-4FF9-4433-9BFF-5625A45A2EA7}"/>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40B4E32F-9EEA-480C-B001-8C35C42CBA24}"/>
              </a:ext>
            </a:extLst>
          </p:cNvPr>
          <p:cNvSpPr>
            <a:spLocks noGrp="1"/>
          </p:cNvSpPr>
          <p:nvPr>
            <p:ph type="body" idx="1"/>
          </p:nvPr>
        </p:nvSpPr>
        <p:spPr>
          <a:noFill/>
        </p:spPr>
        <p:txBody>
          <a:bodyPr/>
          <a:lstStyle/>
          <a:p>
            <a:endParaRPr lang="zh-CN" altLang="en-US"/>
          </a:p>
        </p:txBody>
      </p:sp>
      <p:sp>
        <p:nvSpPr>
          <p:cNvPr id="40964" name="灯片编号占位符 3">
            <a:extLst>
              <a:ext uri="{FF2B5EF4-FFF2-40B4-BE49-F238E27FC236}">
                <a16:creationId xmlns:a16="http://schemas.microsoft.com/office/drawing/2014/main" id="{D6ADD9C8-3F7D-4895-902A-0A646E0B27AE}"/>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9DBC562-B78B-4EEA-BD64-B4AF007856F1}" type="slidenum">
              <a:rPr lang="en-US" altLang="zh-CN" smtClean="0">
                <a:latin typeface="等线" panose="02010600030101010101" pitchFamily="2" charset="-122"/>
              </a:rPr>
              <a:pPr fontAlgn="base">
                <a:spcBef>
                  <a:spcPct val="0"/>
                </a:spcBef>
                <a:spcAft>
                  <a:spcPct val="0"/>
                </a:spcAft>
              </a:pPr>
              <a:t>27</a:t>
            </a:fld>
            <a:endParaRPr lang="en-US" altLang="zh-CN">
              <a:latin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5AF9E3F0-D830-4A27-A2A4-29883907E6DD}"/>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E5A81E18-9292-4CF7-A494-28D40ABDE9EB}"/>
              </a:ext>
            </a:extLst>
          </p:cNvPr>
          <p:cNvSpPr>
            <a:spLocks noGrp="1"/>
          </p:cNvSpPr>
          <p:nvPr>
            <p:ph type="body" idx="1"/>
          </p:nvPr>
        </p:nvSpPr>
        <p:spPr>
          <a:noFill/>
        </p:spPr>
        <p:txBody>
          <a:bodyPr/>
          <a:lstStyle/>
          <a:p>
            <a:endParaRPr lang="zh-CN" altLang="en-US"/>
          </a:p>
        </p:txBody>
      </p:sp>
      <p:sp>
        <p:nvSpPr>
          <p:cNvPr id="43012" name="灯片编号占位符 3">
            <a:extLst>
              <a:ext uri="{FF2B5EF4-FFF2-40B4-BE49-F238E27FC236}">
                <a16:creationId xmlns:a16="http://schemas.microsoft.com/office/drawing/2014/main" id="{5A4DFB29-39A3-4BE2-905D-ED3191982C05}"/>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E496EB0-7D1B-464D-9D1A-9DF3C9C479FA}" type="slidenum">
              <a:rPr lang="en-US" altLang="zh-CN" smtClean="0">
                <a:latin typeface="等线" panose="02010600030101010101" pitchFamily="2" charset="-122"/>
              </a:rPr>
              <a:pPr fontAlgn="base">
                <a:spcBef>
                  <a:spcPct val="0"/>
                </a:spcBef>
                <a:spcAft>
                  <a:spcPct val="0"/>
                </a:spcAft>
              </a:pPr>
              <a:t>28</a:t>
            </a:fld>
            <a:endParaRPr lang="en-US" altLang="zh-CN">
              <a:latin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921E93D-2D22-4EAB-9A5C-16E701E8552E}"/>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40A5F16C-2361-4ED8-8E5A-460FEC73C5EE}"/>
              </a:ext>
            </a:extLst>
          </p:cNvPr>
          <p:cNvSpPr>
            <a:spLocks noGrp="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E53B11B4-E4D9-453A-B159-379E16AF52BB}"/>
              </a:ext>
            </a:extLst>
          </p:cNvPr>
          <p:cNvSpPr>
            <a:spLocks noGrp="1"/>
          </p:cNvSpPr>
          <p:nvPr>
            <p:ph type="sldNum" sz="quarter" idx="5"/>
          </p:nvPr>
        </p:nvSpPr>
        <p:spPr/>
        <p:txBody>
          <a:bodyPr/>
          <a:lstStyle/>
          <a:p>
            <a:pPr>
              <a:defRPr/>
            </a:pPr>
            <a:fld id="{2DFB882E-195A-476E-A8F0-4390260C9D67}" type="slidenum">
              <a:rPr lang="en-US" altLang="zh-CN" smtClean="0"/>
              <a:pPr>
                <a:defRPr/>
              </a:pPr>
              <a:t>29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3F2EF949-29D7-452D-A931-01FF3B52D400}"/>
              </a:ext>
            </a:extLst>
          </p:cNvPr>
          <p:cNvSpPr>
            <a:spLocks noGrp="1" noRot="1" noChangeAspect="1" noTextEdit="1"/>
          </p:cNvSpPr>
          <p:nvPr>
            <p:ph type="sldImg"/>
          </p:nvPr>
        </p:nvSpPr>
        <p:spPr>
          <a:ln/>
        </p:spPr>
      </p:sp>
      <p:sp>
        <p:nvSpPr>
          <p:cNvPr id="47107" name="备注占位符 2">
            <a:extLst>
              <a:ext uri="{FF2B5EF4-FFF2-40B4-BE49-F238E27FC236}">
                <a16:creationId xmlns:a16="http://schemas.microsoft.com/office/drawing/2014/main" id="{53FBA49A-8654-4CFB-8D71-95A06DB956C1}"/>
              </a:ext>
            </a:extLst>
          </p:cNvPr>
          <p:cNvSpPr>
            <a:spLocks noGrp="1"/>
          </p:cNvSpPr>
          <p:nvPr>
            <p:ph type="body" idx="1"/>
          </p:nvPr>
        </p:nvSpPr>
        <p:spPr>
          <a:noFill/>
        </p:spPr>
        <p:txBody>
          <a:bodyPr/>
          <a:lstStyle/>
          <a:p>
            <a:endParaRPr lang="zh-CN" altLang="en-US"/>
          </a:p>
        </p:txBody>
      </p:sp>
      <p:sp>
        <p:nvSpPr>
          <p:cNvPr id="47108" name="灯片编号占位符 3">
            <a:extLst>
              <a:ext uri="{FF2B5EF4-FFF2-40B4-BE49-F238E27FC236}">
                <a16:creationId xmlns:a16="http://schemas.microsoft.com/office/drawing/2014/main" id="{14000A45-7FE9-4656-8041-9AD17F3DE060}"/>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A24C4FA-94FF-40E2-A164-68D2DC5DF975}" type="slidenum">
              <a:rPr lang="en-US" altLang="zh-CN" smtClean="0">
                <a:latin typeface="等线" panose="02010600030101010101" pitchFamily="2" charset="-122"/>
              </a:rPr>
              <a:pPr fontAlgn="base">
                <a:spcBef>
                  <a:spcPct val="0"/>
                </a:spcBef>
                <a:spcAft>
                  <a:spcPct val="0"/>
                </a:spcAft>
              </a:pPr>
              <a:t>30</a:t>
            </a:fld>
            <a:endParaRPr lang="en-US" altLang="zh-CN">
              <a:latin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94B2C248-0142-44FB-A387-85FA584C52E5}"/>
              </a:ext>
            </a:extLst>
          </p:cNvPr>
          <p:cNvSpPr>
            <a:spLocks noGrp="1" noRot="1" noChangeAspect="1" noTextEdit="1"/>
          </p:cNvSpPr>
          <p:nvPr>
            <p:ph type="sldImg"/>
          </p:nvPr>
        </p:nvSpPr>
        <p:spPr>
          <a:ln/>
        </p:spPr>
      </p:sp>
      <p:sp>
        <p:nvSpPr>
          <p:cNvPr id="49155" name="备注占位符 2">
            <a:extLst>
              <a:ext uri="{FF2B5EF4-FFF2-40B4-BE49-F238E27FC236}">
                <a16:creationId xmlns:a16="http://schemas.microsoft.com/office/drawing/2014/main" id="{E8BE0ECB-3E82-4483-B01F-951C8ED9E640}"/>
              </a:ext>
            </a:extLst>
          </p:cNvPr>
          <p:cNvSpPr>
            <a:spLocks noGrp="1"/>
          </p:cNvSpPr>
          <p:nvPr>
            <p:ph type="body" idx="1"/>
          </p:nvPr>
        </p:nvSpPr>
        <p:spPr>
          <a:noFill/>
        </p:spPr>
        <p:txBody>
          <a:bodyPr/>
          <a:lstStyle/>
          <a:p>
            <a:endParaRPr lang="zh-CN" altLang="en-US"/>
          </a:p>
        </p:txBody>
      </p:sp>
      <p:sp>
        <p:nvSpPr>
          <p:cNvPr id="49156" name="灯片编号占位符 3">
            <a:extLst>
              <a:ext uri="{FF2B5EF4-FFF2-40B4-BE49-F238E27FC236}">
                <a16:creationId xmlns:a16="http://schemas.microsoft.com/office/drawing/2014/main" id="{1B14440A-7AAE-4232-AF65-738EBB6F54D7}"/>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1BFC949-D1ED-4D1C-B47E-224F53BD8A87}" type="slidenum">
              <a:rPr lang="en-US" altLang="zh-CN" smtClean="0">
                <a:latin typeface="等线" panose="02010600030101010101" pitchFamily="2" charset="-122"/>
              </a:rPr>
              <a:pPr fontAlgn="base">
                <a:spcBef>
                  <a:spcPct val="0"/>
                </a:spcBef>
                <a:spcAft>
                  <a:spcPct val="0"/>
                </a:spcAft>
              </a:pPr>
              <a:t>31</a:t>
            </a:fld>
            <a:endParaRPr lang="en-US" altLang="zh-CN">
              <a:latin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0633A918-C20E-423C-BF4B-6B3A043B5189}"/>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A2615B37-8F2C-417A-BA15-70B831AA651D}"/>
              </a:ext>
            </a:extLst>
          </p:cNvPr>
          <p:cNvSpPr>
            <a:spLocks noGrp="1"/>
          </p:cNvSpPr>
          <p:nvPr>
            <p:ph type="body" idx="1"/>
          </p:nvPr>
        </p:nvSpPr>
        <p:spPr>
          <a:noFill/>
        </p:spPr>
        <p:txBody>
          <a:bodyPr/>
          <a:lstStyle/>
          <a:p>
            <a:endParaRPr lang="zh-CN" altLang="en-US"/>
          </a:p>
        </p:txBody>
      </p:sp>
      <p:sp>
        <p:nvSpPr>
          <p:cNvPr id="52228" name="灯片编号占位符 3">
            <a:extLst>
              <a:ext uri="{FF2B5EF4-FFF2-40B4-BE49-F238E27FC236}">
                <a16:creationId xmlns:a16="http://schemas.microsoft.com/office/drawing/2014/main" id="{4B2F5C0B-33EA-4479-B1F5-669B107A3681}"/>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8EAA35-6F55-4816-AC40-37A4AF8BD866}" type="slidenum">
              <a:rPr lang="en-US" altLang="zh-CN" smtClean="0">
                <a:latin typeface="等线" panose="02010600030101010101" pitchFamily="2" charset="-122"/>
              </a:rPr>
              <a:pPr fontAlgn="base">
                <a:spcBef>
                  <a:spcPct val="0"/>
                </a:spcBef>
                <a:spcAft>
                  <a:spcPct val="0"/>
                </a:spcAft>
              </a:pPr>
              <a:t>33</a:t>
            </a:fld>
            <a:endParaRPr lang="en-US" altLang="zh-CN">
              <a:latin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4FC82A1-71C6-4F26-A630-7844E4C1A846}"/>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5A389205-B2E7-440D-A2B1-69A5D856DC3B}"/>
              </a:ext>
            </a:extLst>
          </p:cNvPr>
          <p:cNvSpPr>
            <a:spLocks noGrp="1"/>
          </p:cNvSpPr>
          <p:nvPr>
            <p:ph type="body" idx="1"/>
          </p:nvPr>
        </p:nvSpPr>
        <p:spPr>
          <a:noFill/>
        </p:spPr>
        <p:txBody>
          <a:bodyPr/>
          <a:lstStyle/>
          <a:p>
            <a:r>
              <a:rPr lang="zh-CN" altLang="en-US"/>
              <a:t>客户端不用考虑自己的</a:t>
            </a:r>
            <a:r>
              <a:rPr lang="en-US" altLang="zh-CN"/>
              <a:t>Socket</a:t>
            </a:r>
            <a:r>
              <a:rPr lang="zh-CN" altLang="en-US"/>
              <a:t>，因为系统会自动分配，不用人工指定，服务器的需要人工指定和绑定</a:t>
            </a:r>
          </a:p>
        </p:txBody>
      </p:sp>
      <p:sp>
        <p:nvSpPr>
          <p:cNvPr id="4" name="灯片编号占位符 3">
            <a:extLst>
              <a:ext uri="{FF2B5EF4-FFF2-40B4-BE49-F238E27FC236}">
                <a16:creationId xmlns:a16="http://schemas.microsoft.com/office/drawing/2014/main" id="{4B394CAF-6BBE-4457-8804-2148100F856F}"/>
              </a:ext>
            </a:extLst>
          </p:cNvPr>
          <p:cNvSpPr>
            <a:spLocks noGrp="1"/>
          </p:cNvSpPr>
          <p:nvPr>
            <p:ph type="sldNum" sz="quarter" idx="5"/>
          </p:nvPr>
        </p:nvSpPr>
        <p:spPr/>
        <p:txBody>
          <a:bodyPr/>
          <a:lstStyle/>
          <a:p>
            <a:pPr>
              <a:defRPr/>
            </a:pPr>
            <a:fld id="{A2AE71BD-9381-4F4C-8F52-11FD41DBEAB3}" type="slidenum">
              <a:rPr lang="en-US" altLang="zh-CN" smtClean="0"/>
              <a:pPr>
                <a:defRPr/>
              </a:pPr>
              <a:t>34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C9966DEF-A1DA-4537-B454-917A4843998E}"/>
              </a:ext>
            </a:extLst>
          </p:cNvPr>
          <p:cNvSpPr>
            <a:spLocks noGrp="1" noRot="1" noChangeAspect="1" noTextEdit="1"/>
          </p:cNvSpPr>
          <p:nvPr>
            <p:ph type="sldImg"/>
          </p:nvPr>
        </p:nvSpPr>
        <p:spPr>
          <a:ln/>
        </p:spPr>
      </p:sp>
      <p:sp>
        <p:nvSpPr>
          <p:cNvPr id="56323" name="备注占位符 2">
            <a:extLst>
              <a:ext uri="{FF2B5EF4-FFF2-40B4-BE49-F238E27FC236}">
                <a16:creationId xmlns:a16="http://schemas.microsoft.com/office/drawing/2014/main" id="{45E6C294-C5E0-46D0-BCA2-0F961F456AAF}"/>
              </a:ext>
            </a:extLst>
          </p:cNvPr>
          <p:cNvSpPr>
            <a:spLocks noGrp="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332989C0-9889-4F51-A221-C7889F367628}"/>
              </a:ext>
            </a:extLst>
          </p:cNvPr>
          <p:cNvSpPr>
            <a:spLocks noGrp="1"/>
          </p:cNvSpPr>
          <p:nvPr>
            <p:ph type="sldNum" sz="quarter" idx="5"/>
          </p:nvPr>
        </p:nvSpPr>
        <p:spPr/>
        <p:txBody>
          <a:bodyPr/>
          <a:lstStyle/>
          <a:p>
            <a:pPr>
              <a:defRPr/>
            </a:pPr>
            <a:fld id="{02024D2D-91A9-4FC4-9598-FFBB8FF56B97}" type="slidenum">
              <a:rPr lang="en-US" altLang="zh-CN" smtClean="0"/>
              <a:pPr>
                <a:defRPr/>
              </a:pPr>
              <a:t>35</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A61EE454-37B6-468F-91A6-EE0B7CA1532A}"/>
              </a:ext>
            </a:extLst>
          </p:cNvPr>
          <p:cNvSpPr>
            <a:spLocks noGrp="1" noRot="1" noChangeAspect="1" noTextEdit="1"/>
          </p:cNvSpPr>
          <p:nvPr>
            <p:ph type="sldImg"/>
          </p:nvPr>
        </p:nvSpPr>
        <p:spPr>
          <a:ln/>
        </p:spPr>
      </p:sp>
      <p:sp>
        <p:nvSpPr>
          <p:cNvPr id="59395" name="备注占位符 2">
            <a:extLst>
              <a:ext uri="{FF2B5EF4-FFF2-40B4-BE49-F238E27FC236}">
                <a16:creationId xmlns:a16="http://schemas.microsoft.com/office/drawing/2014/main" id="{DA077C7D-8324-4F7A-AEFB-8ED8B0EC6E14}"/>
              </a:ext>
            </a:extLst>
          </p:cNvPr>
          <p:cNvSpPr>
            <a:spLocks noGrp="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AF6E3D3E-A61D-4AEE-B24E-3CEACA4BBFB3}"/>
              </a:ext>
            </a:extLst>
          </p:cNvPr>
          <p:cNvSpPr>
            <a:spLocks noGrp="1"/>
          </p:cNvSpPr>
          <p:nvPr>
            <p:ph type="sldNum" sz="quarter" idx="5"/>
          </p:nvPr>
        </p:nvSpPr>
        <p:spPr/>
        <p:txBody>
          <a:bodyPr/>
          <a:lstStyle/>
          <a:p>
            <a:pPr>
              <a:defRPr/>
            </a:pPr>
            <a:fld id="{597E96FF-9CCA-4765-8E9B-BB080B955059}" type="slidenum">
              <a:rPr lang="en-US" altLang="zh-CN" smtClean="0"/>
              <a:pPr>
                <a:defRPr/>
              </a:pPr>
              <a:t>37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AA8BBB3F-5E9A-4B45-BF29-1D7A376E2BBE}"/>
              </a:ext>
            </a:extLst>
          </p:cNvPr>
          <p:cNvSpPr>
            <a:spLocks noGrp="1" noRot="1" noChangeAspect="1" noTextEdit="1"/>
          </p:cNvSpPr>
          <p:nvPr>
            <p:ph type="sldImg"/>
          </p:nvPr>
        </p:nvSpPr>
        <p:spPr>
          <a:ln/>
        </p:spPr>
      </p:sp>
      <p:sp>
        <p:nvSpPr>
          <p:cNvPr id="21507" name="备注占位符 2">
            <a:extLst>
              <a:ext uri="{FF2B5EF4-FFF2-40B4-BE49-F238E27FC236}">
                <a16:creationId xmlns:a16="http://schemas.microsoft.com/office/drawing/2014/main" id="{3C295660-3D03-4750-9D02-047AA558CB4D}"/>
              </a:ext>
            </a:extLst>
          </p:cNvPr>
          <p:cNvSpPr>
            <a:spLocks noGrp="1"/>
          </p:cNvSpPr>
          <p:nvPr>
            <p:ph type="body" idx="1"/>
          </p:nvPr>
        </p:nvSpPr>
        <p:spPr>
          <a:noFill/>
        </p:spPr>
        <p:txBody>
          <a:bodyPr/>
          <a:lstStyle/>
          <a:p>
            <a:endParaRPr lang="zh-CN" altLang="en-US"/>
          </a:p>
        </p:txBody>
      </p:sp>
      <p:sp>
        <p:nvSpPr>
          <p:cNvPr id="21508" name="灯片编号占位符 3">
            <a:extLst>
              <a:ext uri="{FF2B5EF4-FFF2-40B4-BE49-F238E27FC236}">
                <a16:creationId xmlns:a16="http://schemas.microsoft.com/office/drawing/2014/main" id="{25B7A3AB-92B4-47E8-BE7E-09099B1849B2}"/>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52C0B98-541A-41EE-B3C3-EB48272DD510}" type="slidenum">
              <a:rPr lang="en-US" altLang="zh-CN" smtClean="0">
                <a:latin typeface="等线" panose="02010600030101010101" pitchFamily="2" charset="-122"/>
              </a:rPr>
              <a:pPr fontAlgn="base">
                <a:spcBef>
                  <a:spcPct val="0"/>
                </a:spcBef>
                <a:spcAft>
                  <a:spcPct val="0"/>
                </a:spcAft>
              </a:pPr>
              <a:t>17</a:t>
            </a:fld>
            <a:endParaRPr lang="en-US" altLang="zh-CN">
              <a:latin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7BB557F5-2B7C-478C-9DCB-53643E732170}"/>
              </a:ext>
            </a:extLst>
          </p:cNvPr>
          <p:cNvSpPr>
            <a:spLocks noGrp="1" noRot="1" noChangeAspect="1" noTextEdit="1"/>
          </p:cNvSpPr>
          <p:nvPr>
            <p:ph type="sldImg"/>
          </p:nvPr>
        </p:nvSpPr>
        <p:spPr>
          <a:ln/>
        </p:spPr>
      </p:sp>
      <p:sp>
        <p:nvSpPr>
          <p:cNvPr id="61443" name="备注占位符 2">
            <a:extLst>
              <a:ext uri="{FF2B5EF4-FFF2-40B4-BE49-F238E27FC236}">
                <a16:creationId xmlns:a16="http://schemas.microsoft.com/office/drawing/2014/main" id="{AD51C3B2-74D8-478F-AA59-2E2762B0CE13}"/>
              </a:ext>
            </a:extLst>
          </p:cNvPr>
          <p:cNvSpPr>
            <a:spLocks noGrp="1"/>
          </p:cNvSpPr>
          <p:nvPr>
            <p:ph type="body" idx="1"/>
          </p:nvPr>
        </p:nvSpPr>
        <p:spPr>
          <a:noFill/>
        </p:spPr>
        <p:txBody>
          <a:bodyPr/>
          <a:lstStyle/>
          <a:p>
            <a:r>
              <a:rPr lang="zh-CN" altLang="en-US"/>
              <a:t>这里的</a:t>
            </a:r>
            <a:r>
              <a:rPr lang="en-US" altLang="zh-CN"/>
              <a:t>socket</a:t>
            </a:r>
            <a:r>
              <a:rPr lang="zh-CN" altLang="en-US"/>
              <a:t>是</a:t>
            </a:r>
            <a:r>
              <a:rPr lang="en-US" altLang="zh-CN"/>
              <a:t>UDP</a:t>
            </a:r>
            <a:r>
              <a:rPr lang="zh-CN" altLang="en-US"/>
              <a:t>服务器端的</a:t>
            </a:r>
            <a:r>
              <a:rPr lang="en-US" altLang="zh-CN"/>
              <a:t>Socket</a:t>
            </a:r>
            <a:endParaRPr lang="zh-CN" altLang="en-US"/>
          </a:p>
        </p:txBody>
      </p:sp>
      <p:sp>
        <p:nvSpPr>
          <p:cNvPr id="4" name="灯片编号占位符 3">
            <a:extLst>
              <a:ext uri="{FF2B5EF4-FFF2-40B4-BE49-F238E27FC236}">
                <a16:creationId xmlns:a16="http://schemas.microsoft.com/office/drawing/2014/main" id="{8F6CA5E1-4A33-4588-A1CF-7645449D8B46}"/>
              </a:ext>
            </a:extLst>
          </p:cNvPr>
          <p:cNvSpPr>
            <a:spLocks noGrp="1"/>
          </p:cNvSpPr>
          <p:nvPr>
            <p:ph type="sldNum" sz="quarter" idx="5"/>
          </p:nvPr>
        </p:nvSpPr>
        <p:spPr/>
        <p:txBody>
          <a:bodyPr/>
          <a:lstStyle/>
          <a:p>
            <a:pPr>
              <a:defRPr/>
            </a:pPr>
            <a:fld id="{BF443EF6-D524-46CF-9C09-712C85D6A13B}" type="slidenum">
              <a:rPr lang="en-US" altLang="zh-CN" smtClean="0"/>
              <a:pPr>
                <a:defRPr/>
              </a:pPr>
              <a:t>38</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DB44E5B3-17D2-4853-BD77-4F92CF701EB0}"/>
              </a:ext>
            </a:extLst>
          </p:cNvPr>
          <p:cNvSpPr>
            <a:spLocks noGrp="1" noRot="1" noChangeAspect="1" noTextEdit="1"/>
          </p:cNvSpPr>
          <p:nvPr>
            <p:ph type="sldImg"/>
          </p:nvPr>
        </p:nvSpPr>
        <p:spPr>
          <a:ln/>
        </p:spPr>
      </p:sp>
      <p:sp>
        <p:nvSpPr>
          <p:cNvPr id="65539" name="备注占位符 2">
            <a:extLst>
              <a:ext uri="{FF2B5EF4-FFF2-40B4-BE49-F238E27FC236}">
                <a16:creationId xmlns:a16="http://schemas.microsoft.com/office/drawing/2014/main" id="{2FC6C3D5-DD07-4110-82AC-2AD5B38336D2}"/>
              </a:ext>
            </a:extLst>
          </p:cNvPr>
          <p:cNvSpPr>
            <a:spLocks noGrp="1"/>
          </p:cNvSpPr>
          <p:nvPr>
            <p:ph type="body" idx="1"/>
          </p:nvPr>
        </p:nvSpPr>
        <p:spPr>
          <a:noFill/>
        </p:spPr>
        <p:txBody>
          <a:bodyPr/>
          <a:lstStyle/>
          <a:p>
            <a:r>
              <a:rPr lang="zh-CN" altLang="en-US"/>
              <a:t>这里</a:t>
            </a:r>
            <a:r>
              <a:rPr lang="en-US" altLang="zh-CN"/>
              <a:t>clisock</a:t>
            </a:r>
            <a:r>
              <a:rPr lang="zh-CN" altLang="en-US"/>
              <a:t>是本地</a:t>
            </a:r>
            <a:r>
              <a:rPr lang="en-US" altLang="zh-CN"/>
              <a:t>socket</a:t>
            </a:r>
            <a:r>
              <a:rPr lang="zh-CN" altLang="en-US"/>
              <a:t>，</a:t>
            </a:r>
            <a:r>
              <a:rPr lang="en-US" altLang="zh-CN"/>
              <a:t>m_addr</a:t>
            </a:r>
            <a:r>
              <a:rPr lang="zh-CN" altLang="en-US"/>
              <a:t>是远程地址</a:t>
            </a:r>
          </a:p>
        </p:txBody>
      </p:sp>
      <p:sp>
        <p:nvSpPr>
          <p:cNvPr id="4" name="灯片编号占位符 3">
            <a:extLst>
              <a:ext uri="{FF2B5EF4-FFF2-40B4-BE49-F238E27FC236}">
                <a16:creationId xmlns:a16="http://schemas.microsoft.com/office/drawing/2014/main" id="{E5252B6A-41F5-480E-8B5A-2956932F991A}"/>
              </a:ext>
            </a:extLst>
          </p:cNvPr>
          <p:cNvSpPr>
            <a:spLocks noGrp="1"/>
          </p:cNvSpPr>
          <p:nvPr>
            <p:ph type="sldNum" sz="quarter" idx="5"/>
          </p:nvPr>
        </p:nvSpPr>
        <p:spPr/>
        <p:txBody>
          <a:bodyPr/>
          <a:lstStyle/>
          <a:p>
            <a:pPr>
              <a:defRPr/>
            </a:pPr>
            <a:fld id="{F6610011-EFDD-4222-A4B9-A30C8F059FEF}" type="slidenum">
              <a:rPr lang="en-US" altLang="zh-CN" smtClean="0"/>
              <a:pPr>
                <a:defRPr/>
              </a:pPr>
              <a:t>41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9EFF632D-4EC1-463E-8F76-2608B2383A44}"/>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8C687005-94D3-428E-9544-78B4BBFA2F66}"/>
              </a:ext>
            </a:extLst>
          </p:cNvPr>
          <p:cNvSpPr>
            <a:spLocks noGrp="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0BF46C2E-57F4-4C26-80D0-0191C3E19D33}"/>
              </a:ext>
            </a:extLst>
          </p:cNvPr>
          <p:cNvSpPr>
            <a:spLocks noGrp="1"/>
          </p:cNvSpPr>
          <p:nvPr>
            <p:ph type="sldNum" sz="quarter" idx="5"/>
          </p:nvPr>
        </p:nvSpPr>
        <p:spPr/>
        <p:txBody>
          <a:bodyPr/>
          <a:lstStyle/>
          <a:p>
            <a:pPr>
              <a:defRPr/>
            </a:pPr>
            <a:fld id="{89485278-617F-472F-897F-442583F2EC70}" type="slidenum">
              <a:rPr lang="en-US" altLang="zh-CN" smtClean="0"/>
              <a:pPr>
                <a:defRPr/>
              </a:pPr>
              <a:t>43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DCA2E40E-0BA4-4B88-9612-50C75E008D88}"/>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F10905D2-DE40-4A33-B569-261B6191CE39}"/>
              </a:ext>
            </a:extLst>
          </p:cNvPr>
          <p:cNvSpPr>
            <a:spLocks noGrp="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41271653-2F87-4B73-965A-1267AB032DD5}"/>
              </a:ext>
            </a:extLst>
          </p:cNvPr>
          <p:cNvSpPr>
            <a:spLocks noGrp="1"/>
          </p:cNvSpPr>
          <p:nvPr>
            <p:ph type="sldNum" sz="quarter" idx="5"/>
          </p:nvPr>
        </p:nvSpPr>
        <p:spPr/>
        <p:txBody>
          <a:bodyPr/>
          <a:lstStyle/>
          <a:p>
            <a:pPr>
              <a:defRPr/>
            </a:pPr>
            <a:fld id="{B5238AA0-774A-4178-9BDA-A676FCB28D3E}" type="slidenum">
              <a:rPr lang="en-US" altLang="zh-CN" smtClean="0"/>
              <a:pPr>
                <a:defRPr/>
              </a:pPr>
              <a:t>44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BF5FAF70-EDD8-4526-9DB6-0079EDBC6680}"/>
              </a:ext>
            </a:extLst>
          </p:cNvPr>
          <p:cNvSpPr>
            <a:spLocks noGrp="1" noRot="1" noChangeAspect="1" noTextEdit="1"/>
          </p:cNvSpPr>
          <p:nvPr>
            <p:ph type="sldImg"/>
          </p:nvPr>
        </p:nvSpPr>
        <p:spPr>
          <a:ln/>
        </p:spPr>
      </p:sp>
      <p:sp>
        <p:nvSpPr>
          <p:cNvPr id="23555" name="备注占位符 2">
            <a:extLst>
              <a:ext uri="{FF2B5EF4-FFF2-40B4-BE49-F238E27FC236}">
                <a16:creationId xmlns:a16="http://schemas.microsoft.com/office/drawing/2014/main" id="{D6F9C064-935A-40B5-8A78-F3643B30FD18}"/>
              </a:ext>
            </a:extLst>
          </p:cNvPr>
          <p:cNvSpPr>
            <a:spLocks noGrp="1"/>
          </p:cNvSpPr>
          <p:nvPr>
            <p:ph type="body" idx="1"/>
          </p:nvPr>
        </p:nvSpPr>
        <p:spPr>
          <a:noFill/>
        </p:spPr>
        <p:txBody>
          <a:bodyPr/>
          <a:lstStyle/>
          <a:p>
            <a:endParaRPr lang="zh-CN" altLang="en-US"/>
          </a:p>
        </p:txBody>
      </p:sp>
      <p:sp>
        <p:nvSpPr>
          <p:cNvPr id="23556" name="灯片编号占位符 3">
            <a:extLst>
              <a:ext uri="{FF2B5EF4-FFF2-40B4-BE49-F238E27FC236}">
                <a16:creationId xmlns:a16="http://schemas.microsoft.com/office/drawing/2014/main" id="{4C520A3F-B308-4AE5-A364-8D223E1E8ADC}"/>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216A171-D7DA-471F-9316-A87107CE8623}" type="slidenum">
              <a:rPr lang="en-US" altLang="zh-CN" smtClean="0">
                <a:latin typeface="等线" panose="02010600030101010101" pitchFamily="2" charset="-122"/>
              </a:rPr>
              <a:pPr fontAlgn="base">
                <a:spcBef>
                  <a:spcPct val="0"/>
                </a:spcBef>
                <a:spcAft>
                  <a:spcPct val="0"/>
                </a:spcAft>
              </a:pPr>
              <a:t>18</a:t>
            </a:fld>
            <a:endParaRPr lang="en-US" altLang="zh-CN">
              <a:latin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A954589-7D9F-4552-BD35-9E654AB5D456}"/>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63072B-BE72-403B-9922-D1A27EB4676F}" type="slidenum">
              <a:rPr lang="en-US" altLang="zh-CN" smtClean="0">
                <a:latin typeface="Arial" panose="020B0604020202020204" pitchFamily="34" charset="0"/>
              </a:rPr>
              <a:pPr fontAlgn="base">
                <a:spcBef>
                  <a:spcPct val="0"/>
                </a:spcBef>
                <a:spcAft>
                  <a:spcPct val="0"/>
                </a:spcAft>
              </a:pPr>
              <a:t>19</a:t>
            </a:fld>
            <a:endParaRPr lang="en-US" altLang="zh-CN">
              <a:latin typeface="Arial" panose="020B0604020202020204" pitchFamily="34" charset="0"/>
            </a:endParaRPr>
          </a:p>
        </p:txBody>
      </p:sp>
      <p:sp>
        <p:nvSpPr>
          <p:cNvPr id="25603" name="Rectangle 2">
            <a:extLst>
              <a:ext uri="{FF2B5EF4-FFF2-40B4-BE49-F238E27FC236}">
                <a16:creationId xmlns:a16="http://schemas.microsoft.com/office/drawing/2014/main" id="{4858F16A-E7C6-4437-A856-79B3438FD009}"/>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666503C5-4F3C-438D-B5C0-B903ACA42A0C}"/>
              </a:ext>
            </a:extLst>
          </p:cNvPr>
          <p:cNvSpPr>
            <a:spLocks noGrp="1" noChangeArrowheads="1"/>
          </p:cNvSpPr>
          <p:nvPr>
            <p:ph type="body" idx="1"/>
          </p:nvPr>
        </p:nvSpPr>
        <p:spPr>
          <a:xfrm>
            <a:off x="914400" y="4343400"/>
            <a:ext cx="5029200" cy="4114800"/>
          </a:xfrm>
          <a:noFill/>
        </p:spPr>
        <p:txBody>
          <a:bodyPr/>
          <a:lstStyle/>
          <a:p>
            <a:pPr eaLnBrk="1" hangingPunct="1"/>
            <a:r>
              <a:rPr lang="zh-CN" altLang="en-US">
                <a:ea typeface="宋体" panose="02010600030101010101" pitchFamily="2" charset="-122"/>
              </a:rPr>
              <a:t>族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C83D94F-7857-4619-8AC1-59F41F906B0F}"/>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E7E5D8C-4EA4-4277-BA9F-505CC2F84579}" type="slidenum">
              <a:rPr lang="en-US" altLang="zh-CN" smtClean="0">
                <a:latin typeface="Arial" panose="020B0604020202020204" pitchFamily="34" charset="0"/>
              </a:rPr>
              <a:pPr fontAlgn="base">
                <a:spcBef>
                  <a:spcPct val="0"/>
                </a:spcBef>
                <a:spcAft>
                  <a:spcPct val="0"/>
                </a:spcAft>
              </a:pPr>
              <a:t>20</a:t>
            </a:fld>
            <a:endParaRPr lang="en-US" altLang="zh-CN">
              <a:latin typeface="Arial" panose="020B0604020202020204" pitchFamily="34" charset="0"/>
            </a:endParaRPr>
          </a:p>
        </p:txBody>
      </p:sp>
      <p:sp>
        <p:nvSpPr>
          <p:cNvPr id="27651" name="Rectangle 2">
            <a:extLst>
              <a:ext uri="{FF2B5EF4-FFF2-40B4-BE49-F238E27FC236}">
                <a16:creationId xmlns:a16="http://schemas.microsoft.com/office/drawing/2014/main" id="{042FC7C1-9253-439A-82B0-4C35CD477272}"/>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3F47BE1C-62FB-4BD4-98AA-AADDEF7F5563}"/>
              </a:ext>
            </a:extLst>
          </p:cNvPr>
          <p:cNvSpPr>
            <a:spLocks noGrp="1" noChangeArrowheads="1"/>
          </p:cNvSpPr>
          <p:nvPr>
            <p:ph type="body" idx="1"/>
          </p:nvPr>
        </p:nvSpPr>
        <p:spPr>
          <a:xfrm>
            <a:off x="914400" y="4343400"/>
            <a:ext cx="5029200" cy="4114800"/>
          </a:xfrm>
          <a:noFill/>
        </p:spPr>
        <p:txBody>
          <a:bodyPr/>
          <a:lstStyle/>
          <a:p>
            <a:pPr eaLnBrk="1" hangingPunct="1"/>
            <a:r>
              <a:rPr lang="zh-CN" altLang="en-US">
                <a:ea typeface="宋体" panose="02010600030101010101" pitchFamily="2" charset="-122"/>
              </a:rPr>
              <a:t>族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E60A748E-BBD4-4F08-9B09-AE6FCE45395D}"/>
              </a:ext>
            </a:extLst>
          </p:cNvPr>
          <p:cNvSpPr>
            <a:spLocks noGrp="1" noRot="1" noChangeAspect="1" noTextEdit="1"/>
          </p:cNvSpPr>
          <p:nvPr>
            <p:ph type="sldImg"/>
          </p:nvPr>
        </p:nvSpPr>
        <p:spPr>
          <a:ln/>
        </p:spPr>
      </p:sp>
      <p:sp>
        <p:nvSpPr>
          <p:cNvPr id="29699" name="备注占位符 2">
            <a:extLst>
              <a:ext uri="{FF2B5EF4-FFF2-40B4-BE49-F238E27FC236}">
                <a16:creationId xmlns:a16="http://schemas.microsoft.com/office/drawing/2014/main" id="{BCB327AE-7262-450C-9E74-8BFB5FC52FDE}"/>
              </a:ext>
            </a:extLst>
          </p:cNvPr>
          <p:cNvSpPr>
            <a:spLocks noGrp="1"/>
          </p:cNvSpPr>
          <p:nvPr>
            <p:ph type="body" idx="1"/>
          </p:nvPr>
        </p:nvSpPr>
        <p:spPr>
          <a:noFill/>
        </p:spPr>
        <p:txBody>
          <a:bodyPr/>
          <a:lstStyle/>
          <a:p>
            <a:r>
              <a:rPr lang="en-US" altLang="zh-CN"/>
              <a:t>1.S_un</a:t>
            </a:r>
            <a:r>
              <a:rPr lang="zh-CN" altLang="en-US"/>
              <a:t>是个</a:t>
            </a:r>
            <a:r>
              <a:rPr lang="en-US" altLang="zh-CN"/>
              <a:t>union</a:t>
            </a:r>
            <a:r>
              <a:rPr lang="zh-CN" altLang="en-US"/>
              <a:t>，有三种可选表达方式，</a:t>
            </a:r>
            <a:r>
              <a:rPr lang="en-US" altLang="zh-CN"/>
              <a:t>S_addr</a:t>
            </a:r>
            <a:r>
              <a:rPr lang="zh-CN" altLang="en-US"/>
              <a:t>是其中一种，如果是</a:t>
            </a:r>
            <a:r>
              <a:rPr lang="en-US" altLang="zh-CN"/>
              <a:t>Winsock2</a:t>
            </a:r>
            <a:r>
              <a:rPr lang="zh-CN" altLang="en-US"/>
              <a:t>的话，默认定义了一个宏</a:t>
            </a:r>
            <a:r>
              <a:rPr lang="en-US" altLang="zh-CN"/>
              <a:t>s_addr</a:t>
            </a:r>
            <a:r>
              <a:rPr lang="zh-CN" altLang="en-US"/>
              <a:t>表示</a:t>
            </a:r>
            <a:r>
              <a:rPr lang="en-US" altLang="zh-CN" b="1">
                <a:latin typeface="Courier New" panose="02070309020205020404" pitchFamily="49" charset="0"/>
                <a:ea typeface="宋体" panose="02010600030101010101" pitchFamily="2" charset="-122"/>
              </a:rPr>
              <a:t>S_un.S_addr</a:t>
            </a:r>
            <a:endParaRPr lang="en-US" altLang="zh-CN"/>
          </a:p>
          <a:p>
            <a:r>
              <a:rPr lang="en-US" altLang="zh-CN"/>
              <a:t>2.INADDR_ANY</a:t>
            </a:r>
            <a:r>
              <a:rPr lang="zh-CN" altLang="en-US"/>
              <a:t>就是</a:t>
            </a:r>
            <a:r>
              <a:rPr lang="en-US" altLang="zh-CN"/>
              <a:t>inet_addr("0.0.0.0")</a:t>
            </a:r>
          </a:p>
          <a:p>
            <a:r>
              <a:rPr lang="en-US" altLang="zh-CN"/>
              <a:t>   </a:t>
            </a:r>
            <a:r>
              <a:rPr lang="zh-CN" altLang="en-US"/>
              <a:t>首先，需要明确的是当服务器的监听地址是</a:t>
            </a:r>
            <a:r>
              <a:rPr lang="en-US" altLang="zh-CN"/>
              <a:t>INADDR_ANY</a:t>
            </a:r>
            <a:r>
              <a:rPr lang="zh-CN" altLang="en-US"/>
              <a:t>时设置的是服务器的</a:t>
            </a:r>
            <a:r>
              <a:rPr lang="en-US" altLang="zh-CN"/>
              <a:t>IP</a:t>
            </a:r>
            <a:r>
              <a:rPr lang="zh-CN" altLang="en-US"/>
              <a:t>地址。</a:t>
            </a:r>
          </a:p>
          <a:p>
            <a:r>
              <a:rPr lang="zh-CN" altLang="en-US"/>
              <a:t>   其次，当服务器的监听地址是</a:t>
            </a:r>
            <a:r>
              <a:rPr lang="en-US" altLang="zh-CN"/>
              <a:t>INADDR_ANY</a:t>
            </a:r>
            <a:r>
              <a:rPr lang="zh-CN" altLang="en-US"/>
              <a:t>时含义是让服务器端计算机上的所有网卡的</a:t>
            </a:r>
            <a:r>
              <a:rPr lang="en-US" altLang="zh-CN"/>
              <a:t>IP</a:t>
            </a:r>
            <a:r>
              <a:rPr lang="zh-CN" altLang="en-US"/>
              <a:t>地址都可以作为服务器</a:t>
            </a:r>
            <a:r>
              <a:rPr lang="en-US" altLang="zh-CN"/>
              <a:t>IP</a:t>
            </a:r>
            <a:r>
              <a:rPr lang="zh-CN" altLang="en-US"/>
              <a:t>地址，也即监听外部客户端程序发送到服务器端所有网卡的网络请求。</a:t>
            </a:r>
          </a:p>
        </p:txBody>
      </p:sp>
      <p:sp>
        <p:nvSpPr>
          <p:cNvPr id="29700" name="灯片编号占位符 3">
            <a:extLst>
              <a:ext uri="{FF2B5EF4-FFF2-40B4-BE49-F238E27FC236}">
                <a16:creationId xmlns:a16="http://schemas.microsoft.com/office/drawing/2014/main" id="{DEB23AB1-C6FE-46E3-8B2B-47B0CDB87324}"/>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658A2AC-454C-4ACE-8AFB-CAF5A2775D52}" type="slidenum">
              <a:rPr lang="en-US" altLang="zh-CN" smtClean="0">
                <a:latin typeface="等线" panose="02010600030101010101" pitchFamily="2" charset="-122"/>
              </a:rPr>
              <a:pPr fontAlgn="base">
                <a:spcBef>
                  <a:spcPct val="0"/>
                </a:spcBef>
                <a:spcAft>
                  <a:spcPct val="0"/>
                </a:spcAft>
              </a:pPr>
              <a:t>21</a:t>
            </a:fld>
            <a:endParaRPr lang="en-US" altLang="zh-CN">
              <a:latin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7A770422-A93D-4196-AA69-25E27D2CE9C4}"/>
              </a:ext>
            </a:extLst>
          </p:cNvPr>
          <p:cNvSpPr>
            <a:spLocks noGrp="1" noRot="1" noChangeAspect="1" noTextEdit="1"/>
          </p:cNvSpPr>
          <p:nvPr>
            <p:ph type="sldImg"/>
          </p:nvPr>
        </p:nvSpPr>
        <p:spPr>
          <a:ln/>
        </p:spPr>
      </p:sp>
      <p:sp>
        <p:nvSpPr>
          <p:cNvPr id="31747" name="备注占位符 2">
            <a:extLst>
              <a:ext uri="{FF2B5EF4-FFF2-40B4-BE49-F238E27FC236}">
                <a16:creationId xmlns:a16="http://schemas.microsoft.com/office/drawing/2014/main" id="{7B097C90-7B7F-4A6B-AA2F-B1882188276A}"/>
              </a:ext>
            </a:extLst>
          </p:cNvPr>
          <p:cNvSpPr>
            <a:spLocks noGrp="1"/>
          </p:cNvSpPr>
          <p:nvPr>
            <p:ph type="body" idx="1"/>
          </p:nvPr>
        </p:nvSpPr>
        <p:spPr>
          <a:noFill/>
        </p:spPr>
        <p:txBody>
          <a:bodyPr/>
          <a:lstStyle/>
          <a:p>
            <a:r>
              <a:rPr lang="en-US" altLang="zh-CN"/>
              <a:t>backlog</a:t>
            </a:r>
            <a:r>
              <a:rPr lang="zh-CN" altLang="en-US"/>
              <a:t>的定义</a:t>
            </a:r>
          </a:p>
          <a:p>
            <a:endParaRPr lang="zh-CN" altLang="en-US"/>
          </a:p>
          <a:p>
            <a:r>
              <a:rPr lang="zh-CN" altLang="en-US"/>
              <a:t>这个参数涉及到一些网络的细节。在进程正理一个一个连接请求的时候，可能还存在其它的连接请求。因为</a:t>
            </a:r>
            <a:r>
              <a:rPr lang="en-US" altLang="zh-CN"/>
              <a:t>TCP</a:t>
            </a:r>
            <a:r>
              <a:rPr lang="zh-CN" altLang="en-US"/>
              <a:t>连接是一个过程，所以可能存在一种半连接的状态，有时由于同时尝试连接的用户过多，使得服务器进程无法快速地完成连接请求。如果这个情况出现了，服务器进程希望内核如何处理呢？内核会在自己的进程空间里维护一个队列以跟踪这些完成的连接但服务器进程还没有接手处理或正在进行的连接，这样的一个队列内核不可能让其任意大，所以必须有一个大小的上限。这个</a:t>
            </a:r>
            <a:r>
              <a:rPr lang="en-US" altLang="zh-CN"/>
              <a:t>backlog</a:t>
            </a:r>
            <a:r>
              <a:rPr lang="zh-CN" altLang="en-US"/>
              <a:t>告诉内核使用这个数值作为上限。</a:t>
            </a:r>
          </a:p>
          <a:p>
            <a:endParaRPr lang="zh-CN" altLang="en-US"/>
          </a:p>
          <a:p>
            <a:r>
              <a:rPr lang="zh-CN" altLang="en-US"/>
              <a:t>进一步解释</a:t>
            </a:r>
          </a:p>
          <a:p>
            <a:endParaRPr lang="zh-CN" altLang="en-US"/>
          </a:p>
          <a:p>
            <a:r>
              <a:rPr lang="zh-CN" altLang="en-US"/>
              <a:t>当客户端请求到来时，服务器会处理他们的请求，在你的代码中就是创建一个线程来处理。那么请求多了之后就会创建很多个线程，这样服务器资源总会到达上限。</a:t>
            </a:r>
          </a:p>
          <a:p>
            <a:endParaRPr lang="zh-CN" altLang="en-US"/>
          </a:p>
          <a:p>
            <a:r>
              <a:rPr lang="en-US" altLang="zh-CN"/>
              <a:t>backlog</a:t>
            </a:r>
            <a:r>
              <a:rPr lang="zh-CN" altLang="en-US"/>
              <a:t>为</a:t>
            </a:r>
            <a:r>
              <a:rPr lang="en-US" altLang="zh-CN"/>
              <a:t>5</a:t>
            </a:r>
            <a:r>
              <a:rPr lang="zh-CN" altLang="en-US"/>
              <a:t>，实际上不是限制处理的线程为</a:t>
            </a:r>
            <a:r>
              <a:rPr lang="en-US" altLang="zh-CN"/>
              <a:t>5</a:t>
            </a:r>
            <a:r>
              <a:rPr lang="zh-CN" altLang="en-US"/>
              <a:t>，而是当服务器忙不过来了，内核会</a:t>
            </a:r>
            <a:r>
              <a:rPr lang="en-US" altLang="zh-CN"/>
              <a:t>hold</a:t>
            </a:r>
            <a:r>
              <a:rPr lang="zh-CN" altLang="en-US"/>
              <a:t>住一个长度为</a:t>
            </a:r>
            <a:r>
              <a:rPr lang="en-US" altLang="zh-CN"/>
              <a:t>5</a:t>
            </a:r>
            <a:r>
              <a:rPr lang="zh-CN" altLang="en-US"/>
              <a:t>的队列，一旦服务器忙过来了，就会从这个队列中拿出一个来处理，直到队列为空。</a:t>
            </a:r>
          </a:p>
        </p:txBody>
      </p:sp>
      <p:sp>
        <p:nvSpPr>
          <p:cNvPr id="31748" name="灯片编号占位符 3">
            <a:extLst>
              <a:ext uri="{FF2B5EF4-FFF2-40B4-BE49-F238E27FC236}">
                <a16:creationId xmlns:a16="http://schemas.microsoft.com/office/drawing/2014/main" id="{4A4A4724-B42F-459A-847F-FD812915D2F8}"/>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A806D7C-752A-4158-8D9E-D7222FCA8703}" type="slidenum">
              <a:rPr lang="en-US" altLang="zh-CN" smtClean="0">
                <a:latin typeface="等线" panose="02010600030101010101" pitchFamily="2" charset="-122"/>
              </a:rPr>
              <a:pPr fontAlgn="base">
                <a:spcBef>
                  <a:spcPct val="0"/>
                </a:spcBef>
                <a:spcAft>
                  <a:spcPct val="0"/>
                </a:spcAft>
              </a:pPr>
              <a:t>22</a:t>
            </a:fld>
            <a:endParaRPr lang="en-US" altLang="zh-CN">
              <a:latin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78700273-769A-45CE-91A2-3307446DA709}"/>
              </a:ext>
            </a:extLst>
          </p:cNvPr>
          <p:cNvSpPr>
            <a:spLocks noGrp="1" noRot="1" noChangeAspect="1" noTextEdit="1"/>
          </p:cNvSpPr>
          <p:nvPr>
            <p:ph type="sldImg"/>
          </p:nvPr>
        </p:nvSpPr>
        <p:spPr>
          <a:ln/>
        </p:spPr>
      </p:sp>
      <p:sp>
        <p:nvSpPr>
          <p:cNvPr id="34819" name="备注占位符 2">
            <a:extLst>
              <a:ext uri="{FF2B5EF4-FFF2-40B4-BE49-F238E27FC236}">
                <a16:creationId xmlns:a16="http://schemas.microsoft.com/office/drawing/2014/main" id="{D31F740C-3AC4-4AB5-834E-4BF60FD7F645}"/>
              </a:ext>
            </a:extLst>
          </p:cNvPr>
          <p:cNvSpPr>
            <a:spLocks noGrp="1"/>
          </p:cNvSpPr>
          <p:nvPr>
            <p:ph type="body" idx="1"/>
          </p:nvPr>
        </p:nvSpPr>
        <p:spPr>
          <a:noFill/>
        </p:spPr>
        <p:txBody>
          <a:bodyPr/>
          <a:lstStyle/>
          <a:p>
            <a:endParaRPr lang="zh-CN" altLang="en-US"/>
          </a:p>
        </p:txBody>
      </p:sp>
      <p:sp>
        <p:nvSpPr>
          <p:cNvPr id="34820" name="灯片编号占位符 3">
            <a:extLst>
              <a:ext uri="{FF2B5EF4-FFF2-40B4-BE49-F238E27FC236}">
                <a16:creationId xmlns:a16="http://schemas.microsoft.com/office/drawing/2014/main" id="{DEF4697C-4B75-40D5-BB30-43A21EDC645F}"/>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02153E5-9ACC-49E5-B9E3-0E31559879C3}" type="slidenum">
              <a:rPr lang="en-US" altLang="zh-CN" smtClean="0">
                <a:latin typeface="等线" panose="02010600030101010101" pitchFamily="2" charset="-122"/>
              </a:rPr>
              <a:pPr fontAlgn="base">
                <a:spcBef>
                  <a:spcPct val="0"/>
                </a:spcBef>
                <a:spcAft>
                  <a:spcPct val="0"/>
                </a:spcAft>
              </a:pPr>
              <a:t>24</a:t>
            </a:fld>
            <a:endParaRPr lang="en-US" altLang="zh-CN">
              <a:latin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23254E9D-E881-48F0-94E4-5A66A138F605}"/>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8DDB33F7-71CA-4D8A-9872-B0036DECA133}"/>
              </a:ext>
            </a:extLst>
          </p:cNvPr>
          <p:cNvSpPr>
            <a:spLocks noGrp="1"/>
          </p:cNvSpPr>
          <p:nvPr>
            <p:ph type="body" idx="1"/>
          </p:nvPr>
        </p:nvSpPr>
        <p:spPr>
          <a:noFill/>
        </p:spPr>
        <p:txBody>
          <a:bodyPr/>
          <a:lstStyle/>
          <a:p>
            <a:endParaRPr lang="zh-CN" altLang="en-US"/>
          </a:p>
        </p:txBody>
      </p:sp>
      <p:sp>
        <p:nvSpPr>
          <p:cNvPr id="36868" name="灯片编号占位符 3">
            <a:extLst>
              <a:ext uri="{FF2B5EF4-FFF2-40B4-BE49-F238E27FC236}">
                <a16:creationId xmlns:a16="http://schemas.microsoft.com/office/drawing/2014/main" id="{3F2A1222-F4B8-4BC0-8FD5-1AB9A61A2A4B}"/>
              </a:ext>
            </a:extLst>
          </p:cNvPr>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1BA150D-95C0-4125-A3C5-BC5251EC7076}" type="slidenum">
              <a:rPr lang="en-US" altLang="zh-CN" smtClean="0">
                <a:latin typeface="等线" panose="02010600030101010101" pitchFamily="2" charset="-122"/>
              </a:rPr>
              <a:pPr fontAlgn="base">
                <a:spcBef>
                  <a:spcPct val="0"/>
                </a:spcBef>
                <a:spcAft>
                  <a:spcPct val="0"/>
                </a:spcAft>
              </a:pPr>
              <a:t>25</a:t>
            </a:fld>
            <a:endParaRPr lang="en-US" altLang="zh-CN">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a:extLst>
              <a:ext uri="{FF2B5EF4-FFF2-40B4-BE49-F238E27FC236}">
                <a16:creationId xmlns:a16="http://schemas.microsoft.com/office/drawing/2014/main" id="{C3D730E0-CDB9-455A-A78C-BB89ADEEB24E}"/>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B303CDE1-90BD-4669-B047-B2EEDA7F8DA3}"/>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74BCD0AE-A17A-462E-967B-64D751019F98}"/>
              </a:ext>
            </a:extLst>
          </p:cNvPr>
          <p:cNvSpPr>
            <a:spLocks noGrp="1"/>
          </p:cNvSpPr>
          <p:nvPr>
            <p:ph type="sldNum" sz="quarter" idx="12"/>
          </p:nvPr>
        </p:nvSpPr>
        <p:spPr/>
        <p:txBody>
          <a:bodyPr/>
          <a:lstStyle>
            <a:lvl1pPr>
              <a:defRPr/>
            </a:lvl1pPr>
          </a:lstStyle>
          <a:p>
            <a:pPr>
              <a:defRPr/>
            </a:pPr>
            <a:fld id="{74BE9AF3-28A6-4AB9-8101-C71571CD9587}" type="slidenum">
              <a:rPr lang="zh-CN" altLang="en-US"/>
              <a:pPr>
                <a:defRPr/>
              </a:pPr>
              <a:t>‹#›</a:t>
            </a:fld>
            <a:endParaRPr lang="en-US" altLang="zh-CN"/>
          </a:p>
        </p:txBody>
      </p:sp>
    </p:spTree>
    <p:extLst>
      <p:ext uri="{BB962C8B-B14F-4D97-AF65-F5344CB8AC3E}">
        <p14:creationId xmlns:p14="http://schemas.microsoft.com/office/powerpoint/2010/main" val="161679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679DA82-5C5D-4898-A0F6-CD379587136B}"/>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3D61D99-577F-4367-ABB2-33D2D5989056}"/>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F2EABCD3-DF5B-455D-9FBE-BE54559C2E1F}"/>
              </a:ext>
            </a:extLst>
          </p:cNvPr>
          <p:cNvSpPr>
            <a:spLocks noGrp="1"/>
          </p:cNvSpPr>
          <p:nvPr>
            <p:ph type="sldNum" sz="quarter" idx="12"/>
          </p:nvPr>
        </p:nvSpPr>
        <p:spPr/>
        <p:txBody>
          <a:bodyPr/>
          <a:lstStyle>
            <a:lvl1pPr>
              <a:defRPr/>
            </a:lvl1pPr>
          </a:lstStyle>
          <a:p>
            <a:pPr>
              <a:defRPr/>
            </a:pPr>
            <a:fld id="{3E11948C-5AFC-4706-B772-56D7499669C0}" type="slidenum">
              <a:rPr lang="zh-CN" altLang="en-US"/>
              <a:pPr>
                <a:defRPr/>
              </a:pPr>
              <a:t>‹#›</a:t>
            </a:fld>
            <a:endParaRPr lang="en-US" altLang="zh-CN"/>
          </a:p>
        </p:txBody>
      </p:sp>
    </p:spTree>
    <p:extLst>
      <p:ext uri="{BB962C8B-B14F-4D97-AF65-F5344CB8AC3E}">
        <p14:creationId xmlns:p14="http://schemas.microsoft.com/office/powerpoint/2010/main" val="126319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A5590BCA-DF58-424E-BE82-13083268F482}"/>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6721270-2621-4A67-A2EB-A513889D95B3}"/>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3F27AE88-1A2A-41A9-8BDA-97A77B029D15}"/>
              </a:ext>
            </a:extLst>
          </p:cNvPr>
          <p:cNvSpPr>
            <a:spLocks noGrp="1"/>
          </p:cNvSpPr>
          <p:nvPr>
            <p:ph type="sldNum" sz="quarter" idx="12"/>
          </p:nvPr>
        </p:nvSpPr>
        <p:spPr/>
        <p:txBody>
          <a:bodyPr/>
          <a:lstStyle>
            <a:lvl1pPr>
              <a:defRPr/>
            </a:lvl1pPr>
          </a:lstStyle>
          <a:p>
            <a:pPr>
              <a:defRPr/>
            </a:pPr>
            <a:fld id="{3ABDF2A5-FFC8-472E-948A-F13442154AEC}" type="slidenum">
              <a:rPr lang="zh-CN" altLang="en-US"/>
              <a:pPr>
                <a:defRPr/>
              </a:pPr>
              <a:t>‹#›</a:t>
            </a:fld>
            <a:endParaRPr lang="en-US" altLang="zh-CN"/>
          </a:p>
        </p:txBody>
      </p:sp>
    </p:spTree>
    <p:extLst>
      <p:ext uri="{BB962C8B-B14F-4D97-AF65-F5344CB8AC3E}">
        <p14:creationId xmlns:p14="http://schemas.microsoft.com/office/powerpoint/2010/main" val="171374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C23C4B05-C276-45B8-B3B1-AD8266336E3B}"/>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AE77333D-C6DC-4740-9D32-286F52322BB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9448BE9-061D-4E6E-8FBB-EFD6AA40F7E4}"/>
              </a:ext>
            </a:extLst>
          </p:cNvPr>
          <p:cNvSpPr>
            <a:spLocks noGrp="1"/>
          </p:cNvSpPr>
          <p:nvPr>
            <p:ph type="sldNum" sz="quarter" idx="12"/>
          </p:nvPr>
        </p:nvSpPr>
        <p:spPr/>
        <p:txBody>
          <a:bodyPr/>
          <a:lstStyle>
            <a:lvl1pPr>
              <a:defRPr/>
            </a:lvl1pPr>
          </a:lstStyle>
          <a:p>
            <a:pPr>
              <a:defRPr/>
            </a:pPr>
            <a:fld id="{AB0C94A8-69EF-4020-88EC-3C9127AA618F}" type="slidenum">
              <a:rPr lang="zh-CN" altLang="en-US"/>
              <a:pPr>
                <a:defRPr/>
              </a:pPr>
              <a:t>‹#›</a:t>
            </a:fld>
            <a:endParaRPr lang="en-US" altLang="zh-CN"/>
          </a:p>
        </p:txBody>
      </p:sp>
    </p:spTree>
    <p:extLst>
      <p:ext uri="{BB962C8B-B14F-4D97-AF65-F5344CB8AC3E}">
        <p14:creationId xmlns:p14="http://schemas.microsoft.com/office/powerpoint/2010/main" val="55932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89C4D0A3-2A0C-4718-823C-5B210AAFF80C}"/>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15C1A736-97E6-4E9A-8B2A-FAFB843D448B}"/>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8E54E023-A7EE-411C-963A-F31FF04AA784}"/>
              </a:ext>
            </a:extLst>
          </p:cNvPr>
          <p:cNvSpPr>
            <a:spLocks noGrp="1"/>
          </p:cNvSpPr>
          <p:nvPr>
            <p:ph type="sldNum" sz="quarter" idx="12"/>
          </p:nvPr>
        </p:nvSpPr>
        <p:spPr/>
        <p:txBody>
          <a:bodyPr/>
          <a:lstStyle>
            <a:lvl1pPr>
              <a:defRPr/>
            </a:lvl1pPr>
          </a:lstStyle>
          <a:p>
            <a:pPr>
              <a:defRPr/>
            </a:pPr>
            <a:fld id="{AC742709-90C9-44D4-AB9B-9D5329B14C72}" type="slidenum">
              <a:rPr lang="zh-CN" altLang="en-US"/>
              <a:pPr>
                <a:defRPr/>
              </a:pPr>
              <a:t>‹#›</a:t>
            </a:fld>
            <a:endParaRPr lang="en-US" altLang="zh-CN"/>
          </a:p>
        </p:txBody>
      </p:sp>
    </p:spTree>
    <p:extLst>
      <p:ext uri="{BB962C8B-B14F-4D97-AF65-F5344CB8AC3E}">
        <p14:creationId xmlns:p14="http://schemas.microsoft.com/office/powerpoint/2010/main" val="247944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819CB041-3509-4B9F-873C-B7553BCDEB07}"/>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5110A141-EDE6-439D-8ED4-D5BA0C991AEE}"/>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501E384-3D0C-49BF-8043-4DA82D409446}"/>
              </a:ext>
            </a:extLst>
          </p:cNvPr>
          <p:cNvSpPr>
            <a:spLocks noGrp="1"/>
          </p:cNvSpPr>
          <p:nvPr>
            <p:ph type="sldNum" sz="quarter" idx="12"/>
          </p:nvPr>
        </p:nvSpPr>
        <p:spPr/>
        <p:txBody>
          <a:bodyPr/>
          <a:lstStyle>
            <a:lvl1pPr>
              <a:defRPr/>
            </a:lvl1pPr>
          </a:lstStyle>
          <a:p>
            <a:pPr>
              <a:defRPr/>
            </a:pPr>
            <a:fld id="{6E73AC5A-FEC4-4232-8146-8EFE5FA8A168}" type="slidenum">
              <a:rPr lang="zh-CN" altLang="en-US"/>
              <a:pPr>
                <a:defRPr/>
              </a:pPr>
              <a:t>‹#›</a:t>
            </a:fld>
            <a:endParaRPr lang="en-US" altLang="zh-CN"/>
          </a:p>
        </p:txBody>
      </p:sp>
    </p:spTree>
    <p:extLst>
      <p:ext uri="{BB962C8B-B14F-4D97-AF65-F5344CB8AC3E}">
        <p14:creationId xmlns:p14="http://schemas.microsoft.com/office/powerpoint/2010/main" val="171072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2292A167-9274-4EF5-8FBA-27D4BAF2294C}"/>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FA1BB83D-0F48-4CFB-8428-5AD5B460474D}"/>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48D3FA22-5B63-4D8B-8727-90C0E5F9A6E5}"/>
              </a:ext>
            </a:extLst>
          </p:cNvPr>
          <p:cNvSpPr>
            <a:spLocks noGrp="1"/>
          </p:cNvSpPr>
          <p:nvPr>
            <p:ph type="sldNum" sz="quarter" idx="12"/>
          </p:nvPr>
        </p:nvSpPr>
        <p:spPr/>
        <p:txBody>
          <a:bodyPr/>
          <a:lstStyle>
            <a:lvl1pPr>
              <a:defRPr/>
            </a:lvl1pPr>
          </a:lstStyle>
          <a:p>
            <a:pPr>
              <a:defRPr/>
            </a:pPr>
            <a:fld id="{0EF13C00-D5A3-4E1D-9DC0-FE728F27FF68}" type="slidenum">
              <a:rPr lang="zh-CN" altLang="en-US"/>
              <a:pPr>
                <a:defRPr/>
              </a:pPr>
              <a:t>‹#›</a:t>
            </a:fld>
            <a:endParaRPr lang="en-US" altLang="zh-CN"/>
          </a:p>
        </p:txBody>
      </p:sp>
    </p:spTree>
    <p:extLst>
      <p:ext uri="{BB962C8B-B14F-4D97-AF65-F5344CB8AC3E}">
        <p14:creationId xmlns:p14="http://schemas.microsoft.com/office/powerpoint/2010/main" val="390282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18C199AE-0784-49A9-ABA6-4776A692E714}"/>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50B2F4D8-B3DB-4D2A-B35F-FB93E69D5F98}"/>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D7C50172-DFFB-42AA-AE5F-141389C0D4C7}"/>
              </a:ext>
            </a:extLst>
          </p:cNvPr>
          <p:cNvSpPr>
            <a:spLocks noGrp="1"/>
          </p:cNvSpPr>
          <p:nvPr>
            <p:ph type="sldNum" sz="quarter" idx="12"/>
          </p:nvPr>
        </p:nvSpPr>
        <p:spPr/>
        <p:txBody>
          <a:bodyPr/>
          <a:lstStyle>
            <a:lvl1pPr>
              <a:defRPr/>
            </a:lvl1pPr>
          </a:lstStyle>
          <a:p>
            <a:pPr>
              <a:defRPr/>
            </a:pPr>
            <a:fld id="{F10B8226-B6CC-430E-AB67-A76A52330D3A}" type="slidenum">
              <a:rPr lang="zh-CN" altLang="en-US"/>
              <a:pPr>
                <a:defRPr/>
              </a:pPr>
              <a:t>‹#›</a:t>
            </a:fld>
            <a:endParaRPr lang="en-US" altLang="zh-CN"/>
          </a:p>
        </p:txBody>
      </p:sp>
    </p:spTree>
    <p:extLst>
      <p:ext uri="{BB962C8B-B14F-4D97-AF65-F5344CB8AC3E}">
        <p14:creationId xmlns:p14="http://schemas.microsoft.com/office/powerpoint/2010/main" val="173252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87F7E1B-A410-467F-BA1B-60BBF5BDB317}"/>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12B94ABB-F974-4CEE-8928-73ACF3590365}"/>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E577FF72-6F9B-4C7E-90C4-F09D30665227}"/>
              </a:ext>
            </a:extLst>
          </p:cNvPr>
          <p:cNvSpPr>
            <a:spLocks noGrp="1"/>
          </p:cNvSpPr>
          <p:nvPr>
            <p:ph type="sldNum" sz="quarter" idx="12"/>
          </p:nvPr>
        </p:nvSpPr>
        <p:spPr/>
        <p:txBody>
          <a:bodyPr/>
          <a:lstStyle>
            <a:lvl1pPr>
              <a:defRPr/>
            </a:lvl1pPr>
          </a:lstStyle>
          <a:p>
            <a:pPr>
              <a:defRPr/>
            </a:pPr>
            <a:fld id="{DEC2017E-C6C5-4ED4-820D-0B063107BF19}" type="slidenum">
              <a:rPr lang="zh-CN" altLang="en-US"/>
              <a:pPr>
                <a:defRPr/>
              </a:pPr>
              <a:t>‹#›</a:t>
            </a:fld>
            <a:endParaRPr lang="en-US" altLang="zh-CN"/>
          </a:p>
        </p:txBody>
      </p:sp>
    </p:spTree>
    <p:extLst>
      <p:ext uri="{BB962C8B-B14F-4D97-AF65-F5344CB8AC3E}">
        <p14:creationId xmlns:p14="http://schemas.microsoft.com/office/powerpoint/2010/main" val="286162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711021F4-49DA-4B78-8670-4BB81A070173}"/>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365A8A60-6D55-43B7-9342-6BDD55094216}"/>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EA3BE00-EFB3-4C19-A57F-15E867FC3FAF}"/>
              </a:ext>
            </a:extLst>
          </p:cNvPr>
          <p:cNvSpPr>
            <a:spLocks noGrp="1"/>
          </p:cNvSpPr>
          <p:nvPr>
            <p:ph type="sldNum" sz="quarter" idx="12"/>
          </p:nvPr>
        </p:nvSpPr>
        <p:spPr/>
        <p:txBody>
          <a:bodyPr/>
          <a:lstStyle>
            <a:lvl1pPr>
              <a:defRPr/>
            </a:lvl1pPr>
          </a:lstStyle>
          <a:p>
            <a:pPr>
              <a:defRPr/>
            </a:pPr>
            <a:fld id="{3BA5055A-8532-439C-B643-9810076361BF}" type="slidenum">
              <a:rPr lang="zh-CN" altLang="en-US"/>
              <a:pPr>
                <a:defRPr/>
              </a:pPr>
              <a:t>‹#›</a:t>
            </a:fld>
            <a:endParaRPr lang="en-US" altLang="zh-CN"/>
          </a:p>
        </p:txBody>
      </p:sp>
    </p:spTree>
    <p:extLst>
      <p:ext uri="{BB962C8B-B14F-4D97-AF65-F5344CB8AC3E}">
        <p14:creationId xmlns:p14="http://schemas.microsoft.com/office/powerpoint/2010/main" val="451760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47326C5C-787A-4317-838A-E373D91ECECA}"/>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60CC091A-D907-4CF7-A3B2-BAE4FB946944}"/>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14EF537-FFD0-41EE-A0B4-9FADF94C3BCA}"/>
              </a:ext>
            </a:extLst>
          </p:cNvPr>
          <p:cNvSpPr>
            <a:spLocks noGrp="1"/>
          </p:cNvSpPr>
          <p:nvPr>
            <p:ph type="sldNum" sz="quarter" idx="12"/>
          </p:nvPr>
        </p:nvSpPr>
        <p:spPr/>
        <p:txBody>
          <a:bodyPr/>
          <a:lstStyle>
            <a:lvl1pPr>
              <a:defRPr/>
            </a:lvl1pPr>
          </a:lstStyle>
          <a:p>
            <a:pPr>
              <a:defRPr/>
            </a:pPr>
            <a:fld id="{78BEC602-34A3-4C6F-804F-FE7C9FEF6233}" type="slidenum">
              <a:rPr lang="zh-CN" altLang="en-US"/>
              <a:pPr>
                <a:defRPr/>
              </a:pPr>
              <a:t>‹#›</a:t>
            </a:fld>
            <a:endParaRPr lang="en-US" altLang="zh-CN"/>
          </a:p>
        </p:txBody>
      </p:sp>
    </p:spTree>
    <p:extLst>
      <p:ext uri="{BB962C8B-B14F-4D97-AF65-F5344CB8AC3E}">
        <p14:creationId xmlns:p14="http://schemas.microsoft.com/office/powerpoint/2010/main" val="225311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9456D73-07DB-44C4-A1FB-C8BF3C2219FE}"/>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a:extLst>
              <a:ext uri="{FF2B5EF4-FFF2-40B4-BE49-F238E27FC236}">
                <a16:creationId xmlns:a16="http://schemas.microsoft.com/office/drawing/2014/main" id="{CD813C52-7183-42BD-B8E0-A6C676961713}"/>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DB6A6C56-5367-49F2-8FE7-85FE68449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a:extLst>
              <a:ext uri="{FF2B5EF4-FFF2-40B4-BE49-F238E27FC236}">
                <a16:creationId xmlns:a16="http://schemas.microsoft.com/office/drawing/2014/main" id="{8B7473C4-89E3-42DF-B970-7F9C4681ECEC}"/>
              </a:ext>
            </a:extLst>
          </p:cNvPr>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ea typeface="宋体" panose="02010600030101010101" pitchFamily="2"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A9734652-1710-47C8-BD86-5C5D0B2F4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411C4904-7F16-47EA-A010-5BB896BD54E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5B741CD-CF65-4959-B562-5425B353A4B4}"/>
              </a:ext>
            </a:extLst>
          </p:cNvPr>
          <p:cNvSpPr>
            <a:spLocks noGrp="1" noChangeArrowheads="1"/>
          </p:cNvSpPr>
          <p:nvPr>
            <p:ph type="ctrTitle"/>
          </p:nvPr>
        </p:nvSpPr>
        <p:spPr>
          <a:xfrm>
            <a:off x="2208213" y="2133600"/>
            <a:ext cx="7772400" cy="1470025"/>
          </a:xfrm>
        </p:spPr>
        <p:txBody>
          <a:bodyPr anchor="ctr"/>
          <a:lstStyle/>
          <a:p>
            <a:pPr eaLnBrk="1" hangingPunct="1"/>
            <a:r>
              <a:rPr lang="en-US" altLang="zh-CN" sz="4000">
                <a:ea typeface="宋体" panose="02010600030101010101" pitchFamily="2" charset="-122"/>
              </a:rPr>
              <a:t>Socket</a:t>
            </a:r>
            <a:r>
              <a:rPr lang="zh-CN" altLang="en-US" sz="4000">
                <a:ea typeface="宋体" panose="02010600030101010101" pitchFamily="2" charset="-122"/>
              </a:rPr>
              <a:t>编程</a:t>
            </a:r>
          </a:p>
        </p:txBody>
      </p:sp>
      <p:sp>
        <p:nvSpPr>
          <p:cNvPr id="3075" name="灯片编号占位符 4">
            <a:extLst>
              <a:ext uri="{FF2B5EF4-FFF2-40B4-BE49-F238E27FC236}">
                <a16:creationId xmlns:a16="http://schemas.microsoft.com/office/drawing/2014/main" id="{684D395A-F4DA-4564-B838-11798AAF2A5C}"/>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48C2B61-1569-4CE3-B2BD-729AD3C28613}" type="slidenum">
              <a:rPr lang="zh-CN" altLang="en-US" sz="1200" smtClean="0">
                <a:latin typeface="Times New Roman" panose="02020603050405020304" pitchFamily="18" charset="0"/>
              </a:rPr>
              <a:pPr fontAlgn="base">
                <a:lnSpc>
                  <a:spcPct val="100000"/>
                </a:lnSpc>
                <a:spcBef>
                  <a:spcPct val="0"/>
                </a:spcBef>
                <a:spcAft>
                  <a:spcPct val="0"/>
                </a:spcAft>
                <a:buFontTx/>
                <a:buNone/>
              </a:pPr>
              <a:t>1</a:t>
            </a:fld>
            <a:endParaRPr lang="en-US" altLang="zh-CN" sz="120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6FD6C83-540B-43D0-8223-713FEDC147C0}"/>
              </a:ext>
            </a:extLst>
          </p:cNvPr>
          <p:cNvSpPr>
            <a:spLocks noGrp="1" noChangeArrowheads="1"/>
          </p:cNvSpPr>
          <p:nvPr>
            <p:ph type="title"/>
          </p:nvPr>
        </p:nvSpPr>
        <p:spPr/>
        <p:txBody>
          <a:bodyPr/>
          <a:lstStyle/>
          <a:p>
            <a:pPr eaLnBrk="1" hangingPunct="1"/>
            <a:r>
              <a:rPr lang="en-US" altLang="zh-CN">
                <a:ea typeface="宋体" panose="02010600030101010101" pitchFamily="2" charset="-122"/>
              </a:rPr>
              <a:t>IP</a:t>
            </a:r>
            <a:r>
              <a:rPr lang="zh-CN" altLang="en-US">
                <a:ea typeface="宋体" panose="02010600030101010101" pitchFamily="2" charset="-122"/>
              </a:rPr>
              <a:t>地址、端口和</a:t>
            </a:r>
            <a:r>
              <a:rPr lang="en-US" altLang="zh-CN">
                <a:ea typeface="宋体" panose="02010600030101010101" pitchFamily="2" charset="-122"/>
              </a:rPr>
              <a:t>Socket</a:t>
            </a:r>
          </a:p>
        </p:txBody>
      </p:sp>
      <p:sp>
        <p:nvSpPr>
          <p:cNvPr id="12291" name="Rectangle 3">
            <a:extLst>
              <a:ext uri="{FF2B5EF4-FFF2-40B4-BE49-F238E27FC236}">
                <a16:creationId xmlns:a16="http://schemas.microsoft.com/office/drawing/2014/main" id="{C187340F-8880-4001-B369-E7C9775FE881}"/>
              </a:ext>
            </a:extLst>
          </p:cNvPr>
          <p:cNvSpPr>
            <a:spLocks noGrp="1" noChangeArrowheads="1"/>
          </p:cNvSpPr>
          <p:nvPr>
            <p:ph idx="1"/>
          </p:nvPr>
        </p:nvSpPr>
        <p:spPr/>
        <p:txBody>
          <a:bodyPr/>
          <a:lstStyle/>
          <a:p>
            <a:pPr eaLnBrk="1" hangingPunct="1"/>
            <a:r>
              <a:rPr lang="zh-CN" altLang="en-US">
                <a:ea typeface="宋体" panose="02010600030101010101" pitchFamily="2" charset="-122"/>
              </a:rPr>
              <a:t>类似公寓和邮箱</a:t>
            </a:r>
            <a:endParaRPr lang="en-US" altLang="zh-CN">
              <a:ea typeface="宋体" panose="02010600030101010101" pitchFamily="2" charset="-122"/>
            </a:endParaRPr>
          </a:p>
          <a:p>
            <a:pPr lvl="1" eaLnBrk="1" hangingPunct="1"/>
            <a:r>
              <a:rPr lang="zh-CN" altLang="en-US">
                <a:ea typeface="宋体" panose="02010600030101010101" pitchFamily="2" charset="-122"/>
              </a:rPr>
              <a:t>你是应用程序</a:t>
            </a:r>
            <a:endParaRPr lang="en-US" altLang="zh-CN">
              <a:ea typeface="宋体" panose="02010600030101010101" pitchFamily="2" charset="-122"/>
            </a:endParaRPr>
          </a:p>
          <a:p>
            <a:pPr lvl="1" eaLnBrk="1" hangingPunct="1"/>
            <a:r>
              <a:rPr lang="zh-CN" altLang="en-US">
                <a:ea typeface="宋体" panose="02010600030101010101" pitchFamily="2" charset="-122"/>
              </a:rPr>
              <a:t>你的公寓地址是</a:t>
            </a:r>
            <a:r>
              <a:rPr lang="en-US" altLang="zh-CN">
                <a:ea typeface="宋体" panose="02010600030101010101" pitchFamily="2" charset="-122"/>
              </a:rPr>
              <a:t>IP</a:t>
            </a:r>
            <a:r>
              <a:rPr lang="zh-CN" altLang="en-US">
                <a:ea typeface="宋体" panose="02010600030101010101" pitchFamily="2" charset="-122"/>
              </a:rPr>
              <a:t>地址</a:t>
            </a:r>
            <a:endParaRPr lang="en-US" altLang="zh-CN">
              <a:ea typeface="宋体" panose="02010600030101010101" pitchFamily="2" charset="-122"/>
            </a:endParaRPr>
          </a:p>
          <a:p>
            <a:pPr lvl="1" eaLnBrk="1" hangingPunct="1"/>
            <a:r>
              <a:rPr lang="zh-CN" altLang="en-US">
                <a:ea typeface="宋体" panose="02010600030101010101" pitchFamily="2" charset="-122"/>
              </a:rPr>
              <a:t>你的邮箱是端口</a:t>
            </a:r>
            <a:endParaRPr lang="en-US" altLang="zh-CN">
              <a:ea typeface="宋体" panose="02010600030101010101" pitchFamily="2" charset="-122"/>
            </a:endParaRPr>
          </a:p>
          <a:p>
            <a:pPr lvl="1" eaLnBrk="1" hangingPunct="1"/>
            <a:r>
              <a:rPr lang="zh-CN" altLang="en-US">
                <a:ea typeface="宋体" panose="02010600030101010101" pitchFamily="2" charset="-122"/>
              </a:rPr>
              <a:t>邮局是网络</a:t>
            </a:r>
            <a:endParaRPr lang="en-US" altLang="zh-CN">
              <a:ea typeface="宋体" panose="02010600030101010101" pitchFamily="2" charset="-122"/>
            </a:endParaRPr>
          </a:p>
          <a:p>
            <a:pPr lvl="1" eaLnBrk="1" hangingPunct="1"/>
            <a:r>
              <a:rPr lang="en-US" altLang="zh-CN">
                <a:ea typeface="宋体" panose="02010600030101010101" pitchFamily="2" charset="-122"/>
              </a:rPr>
              <a:t>Socket</a:t>
            </a:r>
            <a:r>
              <a:rPr lang="zh-CN" altLang="en-US">
                <a:ea typeface="宋体" panose="02010600030101010101" pitchFamily="2" charset="-122"/>
              </a:rPr>
              <a:t>是使你能够使用邮箱的钥匙</a:t>
            </a:r>
            <a:r>
              <a:rPr lang="en-US" altLang="zh-CN">
                <a:ea typeface="宋体" panose="02010600030101010101" pitchFamily="2" charset="-122"/>
              </a:rPr>
              <a:t>(</a:t>
            </a:r>
            <a:r>
              <a:rPr lang="zh-CN" altLang="en-US">
                <a:ea typeface="宋体" panose="02010600030101010101" pitchFamily="2" charset="-122"/>
              </a:rPr>
              <a:t>假设发出去的信是由你放入邮箱的</a:t>
            </a:r>
            <a:r>
              <a:rPr lang="en-US" altLang="zh-CN">
                <a:ea typeface="宋体" panose="02010600030101010101" pitchFamily="2" charset="-122"/>
              </a:rPr>
              <a:t>)</a:t>
            </a:r>
          </a:p>
          <a:p>
            <a:pPr lvl="1" eaLnBrk="1" hangingPunct="1"/>
            <a:endParaRPr lang="en-US" altLang="zh-CN">
              <a:ea typeface="宋体" panose="02010600030101010101" pitchFamily="2" charset="-122"/>
            </a:endParaRPr>
          </a:p>
          <a:p>
            <a:pPr eaLnBrk="1" hangingPunct="1"/>
            <a:r>
              <a:rPr lang="en-US" altLang="zh-CN">
                <a:ea typeface="宋体" panose="02010600030101010101" pitchFamily="2" charset="-122"/>
              </a:rPr>
              <a:t>Q: </a:t>
            </a:r>
            <a:r>
              <a:rPr lang="zh-CN" altLang="en-US">
                <a:ea typeface="宋体" panose="02010600030101010101" pitchFamily="2" charset="-122"/>
              </a:rPr>
              <a:t>如何为</a:t>
            </a:r>
            <a:r>
              <a:rPr lang="en-US" altLang="zh-CN">
                <a:ea typeface="宋体" panose="02010600030101010101" pitchFamily="2" charset="-122"/>
              </a:rPr>
              <a:t>Socket</a:t>
            </a:r>
            <a:r>
              <a:rPr lang="zh-CN" altLang="en-US">
                <a:ea typeface="宋体" panose="02010600030101010101" pitchFamily="2" charset="-122"/>
              </a:rPr>
              <a:t>选择要连接的端口</a:t>
            </a:r>
            <a:r>
              <a:rPr lang="en-US" altLang="zh-CN">
                <a:ea typeface="宋体" panose="02010600030101010101" pitchFamily="2" charset="-122"/>
              </a:rPr>
              <a:t>?</a:t>
            </a:r>
          </a:p>
        </p:txBody>
      </p:sp>
      <p:sp>
        <p:nvSpPr>
          <p:cNvPr id="12292" name="灯片编号占位符 4">
            <a:extLst>
              <a:ext uri="{FF2B5EF4-FFF2-40B4-BE49-F238E27FC236}">
                <a16:creationId xmlns:a16="http://schemas.microsoft.com/office/drawing/2014/main" id="{74AC737A-B788-4D29-B7B2-A859500AE379}"/>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485469F-B09E-404E-9F99-5BD2D087724A}" type="slidenum">
              <a:rPr lang="zh-CN" altLang="en-US" sz="1200" smtClean="0">
                <a:latin typeface="Times New Roman" panose="02020603050405020304" pitchFamily="18" charset="0"/>
              </a:rPr>
              <a:pPr fontAlgn="base">
                <a:lnSpc>
                  <a:spcPct val="100000"/>
                </a:lnSpc>
                <a:spcBef>
                  <a:spcPct val="0"/>
                </a:spcBef>
                <a:spcAft>
                  <a:spcPct val="0"/>
                </a:spcAft>
                <a:buFontTx/>
                <a:buNone/>
              </a:pPr>
              <a:t>10</a:t>
            </a:fld>
            <a:endParaRPr lang="en-US" altLang="zh-CN" sz="12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14CFB897-10A2-49D1-A6C8-949C95D97F41}"/>
              </a:ext>
            </a:extLst>
          </p:cNvPr>
          <p:cNvSpPr>
            <a:spLocks noGrp="1" noChangeArrowheads="1"/>
          </p:cNvSpPr>
          <p:nvPr>
            <p:ph type="title"/>
          </p:nvPr>
        </p:nvSpPr>
        <p:spPr>
          <a:xfrm>
            <a:off x="839788" y="188913"/>
            <a:ext cx="7772400" cy="1143000"/>
          </a:xfrm>
        </p:spPr>
        <p:txBody>
          <a:bodyPr/>
          <a:lstStyle/>
          <a:p>
            <a:pPr eaLnBrk="1" hangingPunct="1"/>
            <a:r>
              <a:rPr lang="en-US" altLang="zh-CN">
                <a:ea typeface="宋体" panose="02010600030101010101" pitchFamily="2" charset="-122"/>
              </a:rPr>
              <a:t>Internet</a:t>
            </a:r>
            <a:r>
              <a:rPr lang="zh-CN" altLang="en-US">
                <a:ea typeface="宋体" panose="02010600030101010101" pitchFamily="2" charset="-122"/>
              </a:rPr>
              <a:t>地址数据结构</a:t>
            </a:r>
            <a:endParaRPr lang="en-US" altLang="zh-CN">
              <a:ea typeface="宋体" panose="02010600030101010101" pitchFamily="2" charset="-122"/>
            </a:endParaRPr>
          </a:p>
        </p:txBody>
      </p:sp>
      <p:sp>
        <p:nvSpPr>
          <p:cNvPr id="13315" name="Rectangle 4">
            <a:extLst>
              <a:ext uri="{FF2B5EF4-FFF2-40B4-BE49-F238E27FC236}">
                <a16:creationId xmlns:a16="http://schemas.microsoft.com/office/drawing/2014/main" id="{520DEB4C-519B-402C-A2E1-D38C951A97A4}"/>
              </a:ext>
            </a:extLst>
          </p:cNvPr>
          <p:cNvSpPr>
            <a:spLocks noGrp="1" noChangeArrowheads="1"/>
          </p:cNvSpPr>
          <p:nvPr>
            <p:ph idx="1"/>
          </p:nvPr>
        </p:nvSpPr>
        <p:spPr>
          <a:xfrm>
            <a:off x="839788" y="5284788"/>
            <a:ext cx="8256587" cy="533400"/>
          </a:xfrm>
        </p:spPr>
        <p:txBody>
          <a:bodyPr/>
          <a:lstStyle/>
          <a:p>
            <a:pPr eaLnBrk="1" hangingPunct="1"/>
            <a:r>
              <a:rPr lang="en-US" altLang="zh-CN" sz="2400">
                <a:ea typeface="宋体" panose="02010600030101010101" pitchFamily="2" charset="-122"/>
              </a:rPr>
              <a:t>sin_family = AF_INET </a:t>
            </a:r>
            <a:r>
              <a:rPr lang="zh-CN" altLang="en-US" sz="2400">
                <a:ea typeface="宋体" panose="02010600030101010101" pitchFamily="2" charset="-122"/>
              </a:rPr>
              <a:t>选择</a:t>
            </a:r>
            <a:r>
              <a:rPr lang="en-US" altLang="zh-CN" sz="2400">
                <a:ea typeface="宋体" panose="02010600030101010101" pitchFamily="2" charset="-122"/>
              </a:rPr>
              <a:t>Internet</a:t>
            </a:r>
            <a:r>
              <a:rPr lang="zh-CN" altLang="en-US" sz="2400">
                <a:ea typeface="宋体" panose="02010600030101010101" pitchFamily="2" charset="-122"/>
              </a:rPr>
              <a:t>地址族</a:t>
            </a:r>
            <a:endParaRPr lang="en-US" altLang="zh-CN" sz="2400">
              <a:ea typeface="宋体" panose="02010600030101010101" pitchFamily="2" charset="-122"/>
            </a:endParaRPr>
          </a:p>
        </p:txBody>
      </p:sp>
      <p:sp>
        <p:nvSpPr>
          <p:cNvPr id="13316" name="灯片编号占位符 4">
            <a:extLst>
              <a:ext uri="{FF2B5EF4-FFF2-40B4-BE49-F238E27FC236}">
                <a16:creationId xmlns:a16="http://schemas.microsoft.com/office/drawing/2014/main" id="{C34D15B3-A178-4B2B-AF11-F43EB27274DF}"/>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F2A5A29-C8A7-4F7E-9F7B-84757B2F1B32}" type="slidenum">
              <a:rPr lang="zh-CN" altLang="en-US" sz="1200" smtClean="0">
                <a:latin typeface="Times New Roman" panose="02020603050405020304" pitchFamily="18" charset="0"/>
              </a:rPr>
              <a:pPr fontAlgn="base">
                <a:lnSpc>
                  <a:spcPct val="100000"/>
                </a:lnSpc>
                <a:spcBef>
                  <a:spcPct val="0"/>
                </a:spcBef>
                <a:spcAft>
                  <a:spcPct val="0"/>
                </a:spcAft>
                <a:buFontTx/>
                <a:buNone/>
              </a:pPr>
              <a:t>11</a:t>
            </a:fld>
            <a:endParaRPr lang="en-US" altLang="zh-CN" sz="1200">
              <a:latin typeface="Times New Roman" panose="02020603050405020304" pitchFamily="18" charset="0"/>
            </a:endParaRPr>
          </a:p>
        </p:txBody>
      </p:sp>
      <p:sp>
        <p:nvSpPr>
          <p:cNvPr id="13317" name="Text Box 2">
            <a:extLst>
              <a:ext uri="{FF2B5EF4-FFF2-40B4-BE49-F238E27FC236}">
                <a16:creationId xmlns:a16="http://schemas.microsoft.com/office/drawing/2014/main" id="{DF4BA584-0D82-4F6C-ADD9-E87FD3B7D147}"/>
              </a:ext>
            </a:extLst>
          </p:cNvPr>
          <p:cNvSpPr txBox="1">
            <a:spLocks noChangeArrowheads="1"/>
          </p:cNvSpPr>
          <p:nvPr/>
        </p:nvSpPr>
        <p:spPr bwMode="auto">
          <a:xfrm>
            <a:off x="839788" y="1600200"/>
            <a:ext cx="10801350" cy="3416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#include &lt;</a:t>
            </a:r>
            <a:r>
              <a:rPr lang="en-US" altLang="zh-CN" sz="2400" b="1">
                <a:solidFill>
                  <a:srgbClr val="CC0000"/>
                </a:solidFill>
                <a:latin typeface="Courier New" panose="02070309020205020404" pitchFamily="49" charset="0"/>
                <a:ea typeface="宋体" panose="02010600030101010101" pitchFamily="2" charset="-122"/>
              </a:rPr>
              <a:t>winsock.h</a:t>
            </a:r>
            <a:r>
              <a:rPr lang="en-US" altLang="zh-CN" sz="2400" b="1">
                <a:latin typeface="Courier New" panose="02070309020205020404" pitchFamily="49" charset="0"/>
                <a:ea typeface="宋体" panose="02010600030101010101" pitchFamily="2" charset="-122"/>
              </a:rPr>
              <a:t>&gt;</a:t>
            </a:r>
          </a:p>
          <a:p>
            <a:pPr eaLnBrk="1" hangingPunct="1">
              <a:lnSpc>
                <a:spcPct val="100000"/>
              </a:lnSpc>
              <a:spcBef>
                <a:spcPct val="0"/>
              </a:spcBef>
              <a:buFontTx/>
              <a:buNone/>
            </a:pPr>
            <a:endParaRPr lang="en-US" altLang="zh-CN" sz="24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r>
              <a:rPr lang="en-US" altLang="zh-CN" sz="2400" b="1">
                <a:solidFill>
                  <a:srgbClr val="CC0000"/>
                </a:solidFill>
                <a:latin typeface="Courier New" panose="02070309020205020404" pitchFamily="49" charset="0"/>
                <a:ea typeface="宋体" panose="02010600030101010101" pitchFamily="2" charset="-122"/>
                <a:cs typeface="Arial" panose="020B0604020202020204" pitchFamily="34" charset="0"/>
              </a:rPr>
              <a:t>struct sockaddr_in</a:t>
            </a:r>
            <a:br>
              <a:rPr lang="en-US" altLang="zh-CN" sz="2400" b="1">
                <a:solidFill>
                  <a:srgbClr val="CC0000"/>
                </a:solidFill>
                <a:latin typeface="Courier New" panose="02070309020205020404" pitchFamily="49" charset="0"/>
                <a:ea typeface="宋体" panose="02010600030101010101" pitchFamily="2" charset="-122"/>
                <a:cs typeface="Arial" panose="020B0604020202020204" pitchFamily="34" charset="0"/>
              </a:rPr>
            </a:br>
            <a:r>
              <a:rPr lang="en-US" altLang="zh-CN" sz="2400" b="1">
                <a:latin typeface="Courier New" panose="02070309020205020404" pitchFamily="49" charset="0"/>
                <a:ea typeface="宋体" panose="02010600030101010101" pitchFamily="2" charset="-122"/>
                <a:cs typeface="Arial" panose="020B0604020202020204" pitchFamily="34" charset="0"/>
              </a:rPr>
              <a:t>{</a:t>
            </a:r>
            <a:br>
              <a:rPr lang="en-US" altLang="zh-CN" sz="2400" b="1">
                <a:latin typeface="Courier New" panose="02070309020205020404" pitchFamily="49" charset="0"/>
                <a:ea typeface="宋体" panose="02010600030101010101" pitchFamily="2" charset="-122"/>
                <a:cs typeface="Arial" panose="020B0604020202020204" pitchFamily="34" charset="0"/>
              </a:rPr>
            </a:br>
            <a:r>
              <a:rPr lang="en-US" altLang="zh-CN" sz="2400" b="1">
                <a:latin typeface="Courier New" panose="02070309020205020404" pitchFamily="49" charset="0"/>
                <a:ea typeface="宋体" panose="02010600030101010101" pitchFamily="2" charset="-122"/>
                <a:cs typeface="Arial" panose="020B0604020202020204" pitchFamily="34" charset="0"/>
              </a:rPr>
              <a:t>	short </a:t>
            </a:r>
            <a:r>
              <a:rPr lang="en-US" altLang="zh-CN" sz="2400" b="1">
                <a:solidFill>
                  <a:srgbClr val="CC0000"/>
                </a:solidFill>
                <a:latin typeface="Courier New" panose="02070309020205020404" pitchFamily="49" charset="0"/>
                <a:ea typeface="宋体" panose="02010600030101010101" pitchFamily="2" charset="-122"/>
                <a:cs typeface="Arial" panose="020B0604020202020204" pitchFamily="34" charset="0"/>
              </a:rPr>
              <a:t>sin_family</a:t>
            </a:r>
            <a:r>
              <a:rPr lang="en-US" altLang="zh-CN" sz="2400" b="1">
                <a:latin typeface="Courier New" panose="02070309020205020404" pitchFamily="49" charset="0"/>
                <a:ea typeface="宋体" panose="02010600030101010101" pitchFamily="2" charset="-122"/>
                <a:cs typeface="Arial" panose="020B0604020202020204" pitchFamily="34" charset="0"/>
              </a:rPr>
              <a:t>;//AF_INET</a:t>
            </a:r>
            <a:br>
              <a:rPr lang="en-US" altLang="zh-CN" sz="2400" b="1">
                <a:latin typeface="Courier New" panose="02070309020205020404" pitchFamily="49" charset="0"/>
                <a:ea typeface="宋体" panose="02010600030101010101" pitchFamily="2" charset="-122"/>
                <a:cs typeface="Arial" panose="020B0604020202020204" pitchFamily="34" charset="0"/>
              </a:rPr>
            </a:br>
            <a:r>
              <a:rPr lang="en-US" altLang="zh-CN" sz="2400" b="1">
                <a:latin typeface="Courier New" panose="02070309020205020404" pitchFamily="49" charset="0"/>
                <a:ea typeface="宋体" panose="02010600030101010101" pitchFamily="2" charset="-122"/>
                <a:cs typeface="Arial" panose="020B0604020202020204" pitchFamily="34" charset="0"/>
              </a:rPr>
              <a:t>	unsigned short </a:t>
            </a:r>
            <a:r>
              <a:rPr lang="en-US" altLang="zh-CN" sz="2400" b="1">
                <a:solidFill>
                  <a:srgbClr val="CC0000"/>
                </a:solidFill>
                <a:latin typeface="Courier New" panose="02070309020205020404" pitchFamily="49" charset="0"/>
                <a:ea typeface="宋体" panose="02010600030101010101" pitchFamily="2" charset="-122"/>
                <a:cs typeface="Arial" panose="020B0604020202020204" pitchFamily="34" charset="0"/>
              </a:rPr>
              <a:t>sin_port</a:t>
            </a:r>
            <a:r>
              <a:rPr lang="en-US" altLang="zh-CN" sz="2400" b="1">
                <a:latin typeface="Courier New" panose="02070309020205020404" pitchFamily="49" charset="0"/>
                <a:ea typeface="宋体" panose="02010600030101010101" pitchFamily="2" charset="-122"/>
                <a:cs typeface="Arial" panose="020B0604020202020204" pitchFamily="34" charset="0"/>
              </a:rPr>
              <a:t>;	//16</a:t>
            </a:r>
            <a:r>
              <a:rPr lang="zh-CN" altLang="en-US" sz="2400" b="1">
                <a:latin typeface="Courier New" panose="02070309020205020404" pitchFamily="49" charset="0"/>
                <a:ea typeface="宋体" panose="02010600030101010101" pitchFamily="2" charset="-122"/>
                <a:cs typeface="Arial" panose="020B0604020202020204" pitchFamily="34" charset="0"/>
              </a:rPr>
              <a:t>位端口号，网络字节顺序</a:t>
            </a:r>
            <a:br>
              <a:rPr lang="zh-CN" altLang="en-US" sz="2400" b="1">
                <a:latin typeface="Courier New" panose="02070309020205020404" pitchFamily="49" charset="0"/>
                <a:ea typeface="宋体" panose="02010600030101010101" pitchFamily="2" charset="-122"/>
                <a:cs typeface="Arial" panose="020B0604020202020204" pitchFamily="34" charset="0"/>
              </a:rPr>
            </a:br>
            <a:r>
              <a:rPr lang="zh-CN" altLang="en-US" sz="2400" b="1">
                <a:latin typeface="Courier New" panose="02070309020205020404" pitchFamily="49" charset="0"/>
                <a:ea typeface="宋体" panose="02010600030101010101" pitchFamily="2" charset="-122"/>
                <a:cs typeface="Arial" panose="020B0604020202020204" pitchFamily="34" charset="0"/>
              </a:rPr>
              <a:t>	</a:t>
            </a:r>
            <a:r>
              <a:rPr lang="en-US" altLang="zh-CN" sz="2400" b="1">
                <a:latin typeface="Courier New" panose="02070309020205020404" pitchFamily="49" charset="0"/>
                <a:ea typeface="宋体" panose="02010600030101010101" pitchFamily="2" charset="-122"/>
                <a:cs typeface="Arial" panose="020B0604020202020204" pitchFamily="34" charset="0"/>
              </a:rPr>
              <a:t>struct in_addr </a:t>
            </a:r>
            <a:r>
              <a:rPr lang="en-US" altLang="zh-CN" sz="2400" b="1">
                <a:solidFill>
                  <a:srgbClr val="CC0000"/>
                </a:solidFill>
                <a:latin typeface="Courier New" panose="02070309020205020404" pitchFamily="49" charset="0"/>
                <a:ea typeface="宋体" panose="02010600030101010101" pitchFamily="2" charset="-122"/>
                <a:cs typeface="Arial" panose="020B0604020202020204" pitchFamily="34" charset="0"/>
              </a:rPr>
              <a:t>sin_addr</a:t>
            </a:r>
            <a:r>
              <a:rPr lang="en-US" altLang="zh-CN" sz="2400" b="1">
                <a:latin typeface="Courier New" panose="02070309020205020404" pitchFamily="49" charset="0"/>
                <a:ea typeface="宋体" panose="02010600030101010101" pitchFamily="2" charset="-122"/>
                <a:cs typeface="Arial" panose="020B0604020202020204" pitchFamily="34" charset="0"/>
              </a:rPr>
              <a:t>;   //32</a:t>
            </a:r>
            <a:r>
              <a:rPr lang="zh-CN" altLang="en-US" sz="2400" b="1">
                <a:latin typeface="Courier New" panose="02070309020205020404" pitchFamily="49" charset="0"/>
                <a:ea typeface="宋体" panose="02010600030101010101" pitchFamily="2" charset="-122"/>
                <a:cs typeface="Arial" panose="020B0604020202020204" pitchFamily="34" charset="0"/>
              </a:rPr>
              <a:t>位</a:t>
            </a:r>
            <a:r>
              <a:rPr lang="en-US" altLang="zh-CN" sz="2400" b="1">
                <a:latin typeface="Courier New" panose="02070309020205020404" pitchFamily="49" charset="0"/>
                <a:ea typeface="宋体" panose="02010600030101010101" pitchFamily="2" charset="-122"/>
                <a:cs typeface="Arial" panose="020B0604020202020204" pitchFamily="34" charset="0"/>
              </a:rPr>
              <a:t>IP</a:t>
            </a:r>
            <a:r>
              <a:rPr lang="zh-CN" altLang="en-US" sz="2400" b="1">
                <a:latin typeface="Courier New" panose="02070309020205020404" pitchFamily="49" charset="0"/>
                <a:ea typeface="宋体" panose="02010600030101010101" pitchFamily="2" charset="-122"/>
                <a:cs typeface="Arial" panose="020B0604020202020204" pitchFamily="34" charset="0"/>
              </a:rPr>
              <a:t>地址，网络字节顺序	</a:t>
            </a:r>
            <a:r>
              <a:rPr lang="en-US" altLang="zh-CN" sz="2400" b="1">
                <a:latin typeface="Courier New" panose="02070309020205020404" pitchFamily="49" charset="0"/>
                <a:ea typeface="宋体" panose="02010600030101010101" pitchFamily="2" charset="-122"/>
                <a:cs typeface="Arial" panose="020B0604020202020204" pitchFamily="34" charset="0"/>
              </a:rPr>
              <a:t>char </a:t>
            </a:r>
            <a:r>
              <a:rPr lang="en-US" altLang="zh-CN" sz="2400" b="1">
                <a:solidFill>
                  <a:srgbClr val="CC0000"/>
                </a:solidFill>
                <a:latin typeface="Courier New" panose="02070309020205020404" pitchFamily="49" charset="0"/>
                <a:ea typeface="宋体" panose="02010600030101010101" pitchFamily="2" charset="-122"/>
                <a:cs typeface="Arial" panose="020B0604020202020204" pitchFamily="34" charset="0"/>
              </a:rPr>
              <a:t>sin_zero</a:t>
            </a:r>
            <a:r>
              <a:rPr lang="en-US" altLang="zh-CN" sz="2400" b="1">
                <a:latin typeface="Courier New" panose="02070309020205020404" pitchFamily="49" charset="0"/>
                <a:ea typeface="宋体" panose="02010600030101010101" pitchFamily="2" charset="-122"/>
                <a:cs typeface="Arial" panose="020B0604020202020204" pitchFamily="34" charset="0"/>
              </a:rPr>
              <a:t>[8];//</a:t>
            </a:r>
            <a:r>
              <a:rPr lang="zh-CN" altLang="en-US" sz="2400" b="1">
                <a:latin typeface="Courier New" panose="02070309020205020404" pitchFamily="49" charset="0"/>
                <a:ea typeface="宋体" panose="02010600030101010101" pitchFamily="2" charset="-122"/>
                <a:cs typeface="Arial" panose="020B0604020202020204" pitchFamily="34" charset="0"/>
              </a:rPr>
              <a:t>保留</a:t>
            </a:r>
            <a:br>
              <a:rPr lang="zh-CN" altLang="en-US" sz="2400" b="1">
                <a:latin typeface="Courier New" panose="02070309020205020404" pitchFamily="49" charset="0"/>
                <a:ea typeface="宋体" panose="02010600030101010101" pitchFamily="2" charset="-122"/>
                <a:cs typeface="Arial" panose="020B0604020202020204" pitchFamily="34" charset="0"/>
              </a:rPr>
            </a:br>
            <a:r>
              <a:rPr lang="en-US" altLang="zh-CN" sz="2400" b="1">
                <a:latin typeface="Courier New" panose="02070309020205020404" pitchFamily="49" charset="0"/>
                <a:ea typeface="宋体" panose="02010600030101010101" pitchFamily="2" charset="-122"/>
                <a:cs typeface="Arial" panose="020B0604020202020204" pitchFamily="34" charset="0"/>
              </a:rPr>
              <a:t>};</a:t>
            </a:r>
            <a:endParaRPr lang="en-US" altLang="zh-CN" sz="2400" b="1">
              <a:latin typeface="Courier New" panose="02070309020205020404" pitchFamily="49"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5211E022-961E-43A1-9046-ADCFB87AF5F1}"/>
              </a:ext>
            </a:extLst>
          </p:cNvPr>
          <p:cNvSpPr>
            <a:spLocks noGrp="1" noChangeArrowheads="1"/>
          </p:cNvSpPr>
          <p:nvPr>
            <p:ph type="title"/>
          </p:nvPr>
        </p:nvSpPr>
        <p:spPr>
          <a:xfrm>
            <a:off x="695325" y="188913"/>
            <a:ext cx="8077200" cy="1143000"/>
          </a:xfrm>
        </p:spPr>
        <p:txBody>
          <a:bodyPr/>
          <a:lstStyle/>
          <a:p>
            <a:pPr eaLnBrk="1" hangingPunct="1"/>
            <a:r>
              <a:rPr lang="zh-CN" altLang="en-US">
                <a:ea typeface="宋体" panose="02010600030101010101" pitchFamily="2" charset="-122"/>
              </a:rPr>
              <a:t>字节顺序</a:t>
            </a:r>
          </a:p>
        </p:txBody>
      </p:sp>
      <p:sp>
        <p:nvSpPr>
          <p:cNvPr id="14339" name="灯片编号占位符 4">
            <a:extLst>
              <a:ext uri="{FF2B5EF4-FFF2-40B4-BE49-F238E27FC236}">
                <a16:creationId xmlns:a16="http://schemas.microsoft.com/office/drawing/2014/main" id="{26A8D977-7FEA-4A3E-AE05-17759FCB9E45}"/>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93F3E88-4CE5-4E8D-8189-61DB116B88BF}" type="slidenum">
              <a:rPr lang="zh-CN" altLang="en-US" sz="1200" smtClean="0">
                <a:latin typeface="Times New Roman" panose="02020603050405020304" pitchFamily="18" charset="0"/>
              </a:rPr>
              <a:pPr fontAlgn="base">
                <a:lnSpc>
                  <a:spcPct val="100000"/>
                </a:lnSpc>
                <a:spcBef>
                  <a:spcPct val="0"/>
                </a:spcBef>
                <a:spcAft>
                  <a:spcPct val="0"/>
                </a:spcAft>
                <a:buFontTx/>
                <a:buNone/>
              </a:pPr>
              <a:t>12</a:t>
            </a:fld>
            <a:endParaRPr lang="en-US" altLang="zh-CN" sz="1200">
              <a:latin typeface="Times New Roman" panose="02020603050405020304" pitchFamily="18" charset="0"/>
            </a:endParaRPr>
          </a:p>
        </p:txBody>
      </p:sp>
      <p:sp>
        <p:nvSpPr>
          <p:cNvPr id="14340" name="Rectangle 5">
            <a:extLst>
              <a:ext uri="{FF2B5EF4-FFF2-40B4-BE49-F238E27FC236}">
                <a16:creationId xmlns:a16="http://schemas.microsoft.com/office/drawing/2014/main" id="{311B4984-F24F-496B-A854-5C634D87CE46}"/>
              </a:ext>
            </a:extLst>
          </p:cNvPr>
          <p:cNvSpPr>
            <a:spLocks noChangeArrowheads="1"/>
          </p:cNvSpPr>
          <p:nvPr/>
        </p:nvSpPr>
        <p:spPr bwMode="auto">
          <a:xfrm>
            <a:off x="839788" y="1268413"/>
            <a:ext cx="1108868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10000"/>
              </a:lnSpc>
              <a:spcBef>
                <a:spcPct val="20000"/>
              </a:spcBef>
              <a:buClr>
                <a:schemeClr val="accent2"/>
              </a:buClr>
              <a:buSzPct val="85000"/>
              <a:buFont typeface="ZapfDingbats" pitchFamily="82" charset="2"/>
              <a:buChar char="r"/>
            </a:pPr>
            <a:r>
              <a:rPr lang="zh-CN" altLang="en-US" b="1">
                <a:latin typeface="Comic Sans MS" panose="030F0702030302020204" pitchFamily="66" charset="0"/>
                <a:ea typeface="宋体" panose="02010600030101010101" pitchFamily="2" charset="-122"/>
              </a:rPr>
              <a:t>两种顺序</a:t>
            </a:r>
          </a:p>
          <a:p>
            <a:pPr lvl="1" eaLnBrk="1" hangingPunct="1">
              <a:lnSpc>
                <a:spcPct val="110000"/>
              </a:lnSpc>
              <a:spcBef>
                <a:spcPct val="20000"/>
              </a:spcBef>
              <a:buClr>
                <a:schemeClr val="accent2"/>
              </a:buClr>
              <a:buSzPct val="75000"/>
              <a:buFont typeface="ZapfDingbats" pitchFamily="82" charset="2"/>
              <a:buChar char="m"/>
            </a:pPr>
            <a:r>
              <a:rPr lang="zh-CN" altLang="en-US" b="1">
                <a:latin typeface="Comic Sans MS" panose="030F0702030302020204" pitchFamily="66" charset="0"/>
                <a:ea typeface="宋体" panose="02010600030101010101" pitchFamily="2" charset="-122"/>
              </a:rPr>
              <a:t>大头字节序：最高有效位存于最低内存地址处，最低有效位存于最高内存处</a:t>
            </a:r>
            <a:endParaRPr lang="en-US" altLang="zh-CN" b="1">
              <a:latin typeface="Comic Sans MS" panose="030F0702030302020204" pitchFamily="66" charset="0"/>
              <a:ea typeface="宋体" panose="02010600030101010101" pitchFamily="2" charset="-122"/>
            </a:endParaRPr>
          </a:p>
          <a:p>
            <a:pPr lvl="1" eaLnBrk="1" hangingPunct="1">
              <a:lnSpc>
                <a:spcPct val="110000"/>
              </a:lnSpc>
              <a:spcBef>
                <a:spcPct val="20000"/>
              </a:spcBef>
              <a:buClr>
                <a:schemeClr val="accent2"/>
              </a:buClr>
              <a:buSzPct val="75000"/>
              <a:buFont typeface="ZapfDingbats" pitchFamily="82" charset="2"/>
              <a:buChar char="m"/>
            </a:pPr>
            <a:r>
              <a:rPr lang="zh-CN" altLang="en-US" b="1">
                <a:latin typeface="Comic Sans MS" panose="030F0702030302020204" pitchFamily="66" charset="0"/>
                <a:ea typeface="宋体" panose="02010600030101010101" pitchFamily="2" charset="-122"/>
              </a:rPr>
              <a:t>小头字节序：最高有效位存于最高内存地址，最低有效位存于最低内存处</a:t>
            </a:r>
            <a:endParaRPr lang="zh-CN" altLang="en-US" sz="2000" b="1">
              <a:latin typeface="Comic Sans MS" panose="030F0702030302020204" pitchFamily="66" charset="0"/>
              <a:ea typeface="宋体" panose="02010600030101010101" pitchFamily="2" charset="-122"/>
            </a:endParaRPr>
          </a:p>
        </p:txBody>
      </p:sp>
      <p:pic>
        <p:nvPicPr>
          <p:cNvPr id="14341" name="图片 1">
            <a:extLst>
              <a:ext uri="{FF2B5EF4-FFF2-40B4-BE49-F238E27FC236}">
                <a16:creationId xmlns:a16="http://schemas.microsoft.com/office/drawing/2014/main" id="{6F77EB2F-FFA5-4188-ACBB-4EC5F23EEB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2852738"/>
            <a:ext cx="934243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B81132A9-6AEE-44D2-9484-687CDB5C1A36}"/>
              </a:ext>
            </a:extLst>
          </p:cNvPr>
          <p:cNvSpPr>
            <a:spLocks noGrp="1" noChangeArrowheads="1"/>
          </p:cNvSpPr>
          <p:nvPr>
            <p:ph type="title"/>
          </p:nvPr>
        </p:nvSpPr>
        <p:spPr>
          <a:xfrm>
            <a:off x="695325" y="171450"/>
            <a:ext cx="8077200" cy="1143000"/>
          </a:xfrm>
        </p:spPr>
        <p:txBody>
          <a:bodyPr/>
          <a:lstStyle/>
          <a:p>
            <a:pPr eaLnBrk="1" hangingPunct="1"/>
            <a:r>
              <a:rPr lang="zh-CN" altLang="en-US">
                <a:ea typeface="宋体" panose="02010600030101010101" pitchFamily="2" charset="-122"/>
              </a:rPr>
              <a:t>字节顺序</a:t>
            </a:r>
          </a:p>
        </p:txBody>
      </p:sp>
      <p:sp>
        <p:nvSpPr>
          <p:cNvPr id="15363" name="灯片编号占位符 4">
            <a:extLst>
              <a:ext uri="{FF2B5EF4-FFF2-40B4-BE49-F238E27FC236}">
                <a16:creationId xmlns:a16="http://schemas.microsoft.com/office/drawing/2014/main" id="{C4787CC6-7E78-4E65-AA37-8287A8227C19}"/>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E6C03BA-6AFB-4A37-9049-644EC2A06894}" type="slidenum">
              <a:rPr lang="zh-CN" altLang="en-US" sz="1200" smtClean="0">
                <a:latin typeface="Times New Roman" panose="02020603050405020304" pitchFamily="18" charset="0"/>
              </a:rPr>
              <a:pPr fontAlgn="base">
                <a:lnSpc>
                  <a:spcPct val="100000"/>
                </a:lnSpc>
                <a:spcBef>
                  <a:spcPct val="0"/>
                </a:spcBef>
                <a:spcAft>
                  <a:spcPct val="0"/>
                </a:spcAft>
                <a:buFontTx/>
                <a:buNone/>
              </a:pPr>
              <a:t>13</a:t>
            </a:fld>
            <a:endParaRPr lang="en-US" altLang="zh-CN" sz="1200">
              <a:latin typeface="Times New Roman" panose="02020603050405020304" pitchFamily="18" charset="0"/>
            </a:endParaRPr>
          </a:p>
        </p:txBody>
      </p:sp>
      <p:sp>
        <p:nvSpPr>
          <p:cNvPr id="2" name="Rectangle 2">
            <a:extLst>
              <a:ext uri="{FF2B5EF4-FFF2-40B4-BE49-F238E27FC236}">
                <a16:creationId xmlns:a16="http://schemas.microsoft.com/office/drawing/2014/main" id="{1BAA9A86-E9B6-4DE9-B2F7-4437808B7E5B}"/>
              </a:ext>
            </a:extLst>
          </p:cNvPr>
          <p:cNvSpPr>
            <a:spLocks noChangeArrowheads="1"/>
          </p:cNvSpPr>
          <p:nvPr/>
        </p:nvSpPr>
        <p:spPr bwMode="auto">
          <a:xfrm>
            <a:off x="6477000" y="4478338"/>
            <a:ext cx="4011613" cy="2124075"/>
          </a:xfrm>
          <a:prstGeom prst="rect">
            <a:avLst/>
          </a:prstGeom>
          <a:solidFill>
            <a:schemeClr val="accent1">
              <a:lumMod val="60000"/>
              <a:lumOff val="40000"/>
            </a:schemeClr>
          </a:solidFill>
          <a:ln w="31750">
            <a:solidFill>
              <a:schemeClr val="tx1"/>
            </a:solidFill>
            <a:miter lim="800000"/>
            <a:headEnd/>
            <a:tailEnd/>
          </a:ln>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zh-CN" altLang="en-US">
              <a:ea typeface="宋体" panose="02010600030101010101" pitchFamily="2" charset="-122"/>
            </a:endParaRPr>
          </a:p>
        </p:txBody>
      </p:sp>
      <p:sp>
        <p:nvSpPr>
          <p:cNvPr id="15364" name="Rectangle 3">
            <a:extLst>
              <a:ext uri="{FF2B5EF4-FFF2-40B4-BE49-F238E27FC236}">
                <a16:creationId xmlns:a16="http://schemas.microsoft.com/office/drawing/2014/main" id="{7F7C96A9-5F85-4F44-BE9C-25104B52278D}"/>
              </a:ext>
            </a:extLst>
          </p:cNvPr>
          <p:cNvSpPr>
            <a:spLocks noChangeArrowheads="1"/>
          </p:cNvSpPr>
          <p:nvPr/>
        </p:nvSpPr>
        <p:spPr bwMode="auto">
          <a:xfrm>
            <a:off x="1801813" y="4479925"/>
            <a:ext cx="3887787" cy="2087563"/>
          </a:xfrm>
          <a:prstGeom prst="rect">
            <a:avLst/>
          </a:prstGeom>
          <a:solidFill>
            <a:schemeClr val="accent1">
              <a:lumMod val="60000"/>
              <a:lumOff val="40000"/>
            </a:schemeClr>
          </a:solidFill>
          <a:ln w="31750">
            <a:solidFill>
              <a:schemeClr val="tx1"/>
            </a:solidFill>
            <a:miter lim="800000"/>
            <a:headEnd/>
            <a:tailEnd/>
          </a:ln>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zh-CN" altLang="en-US">
              <a:ea typeface="宋体" panose="02010600030101010101" pitchFamily="2" charset="-122"/>
            </a:endParaRPr>
          </a:p>
        </p:txBody>
      </p:sp>
      <p:sp>
        <p:nvSpPr>
          <p:cNvPr id="15366" name="Rectangle 5">
            <a:extLst>
              <a:ext uri="{FF2B5EF4-FFF2-40B4-BE49-F238E27FC236}">
                <a16:creationId xmlns:a16="http://schemas.microsoft.com/office/drawing/2014/main" id="{F7818AC4-BE55-48D5-AEFD-7FA3EDE3D77B}"/>
              </a:ext>
            </a:extLst>
          </p:cNvPr>
          <p:cNvSpPr>
            <a:spLocks noChangeArrowheads="1"/>
          </p:cNvSpPr>
          <p:nvPr/>
        </p:nvSpPr>
        <p:spPr bwMode="auto">
          <a:xfrm>
            <a:off x="779463" y="1214438"/>
            <a:ext cx="9359900"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b="1">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b="1">
                <a:solidFill>
                  <a:schemeClr val="tx1"/>
                </a:solidFill>
                <a:latin typeface="Comic Sans MS" panose="030F0702030302020204" pitchFamily="66" charset="0"/>
              </a:defRPr>
            </a:lvl2pPr>
            <a:lvl3pPr marL="1143000" indent="-228600">
              <a:spcBef>
                <a:spcPct val="20000"/>
              </a:spcBef>
              <a:buChar char="•"/>
              <a:defRPr sz="2000" b="1">
                <a:solidFill>
                  <a:schemeClr val="tx1"/>
                </a:solidFill>
                <a:latin typeface="Comic Sans MS" panose="030F0702030302020204" pitchFamily="66" charset="0"/>
              </a:defRPr>
            </a:lvl3pPr>
            <a:lvl4pPr marL="1600200" indent="-228600">
              <a:spcBef>
                <a:spcPct val="20000"/>
              </a:spcBef>
              <a:buChar char="–"/>
              <a:defRPr sz="2000" b="1">
                <a:solidFill>
                  <a:schemeClr val="tx1"/>
                </a:solidFill>
                <a:latin typeface="Times New Roman" panose="02020603050405020304" pitchFamily="18" charset="0"/>
              </a:defRPr>
            </a:lvl4pPr>
            <a:lvl5pPr marL="2057400" indent="-228600">
              <a:spcBef>
                <a:spcPct val="20000"/>
              </a:spcBef>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defRPr>
            </a:lvl9pPr>
          </a:lstStyle>
          <a:p>
            <a:pPr eaLnBrk="1" fontAlgn="auto" hangingPunct="1">
              <a:lnSpc>
                <a:spcPct val="110000"/>
              </a:lnSpc>
              <a:spcAft>
                <a:spcPts val="0"/>
              </a:spcAft>
              <a:defRPr/>
            </a:pPr>
            <a:r>
              <a:rPr lang="zh-CN" altLang="en-US" sz="3200" dirty="0">
                <a:ea typeface="宋体" panose="02010600030101010101" pitchFamily="2" charset="-122"/>
              </a:rPr>
              <a:t>问题：</a:t>
            </a:r>
          </a:p>
          <a:p>
            <a:pPr lvl="1" eaLnBrk="1" fontAlgn="auto" hangingPunct="1">
              <a:lnSpc>
                <a:spcPct val="110000"/>
              </a:lnSpc>
              <a:spcAft>
                <a:spcPts val="0"/>
              </a:spcAft>
              <a:defRPr/>
            </a:pPr>
            <a:r>
              <a:rPr lang="zh-CN" altLang="en-US" sz="2800" dirty="0">
                <a:ea typeface="宋体" panose="02010600030101010101" pitchFamily="2" charset="-122"/>
              </a:rPr>
              <a:t>不同的机器使用不同的字节顺序</a:t>
            </a:r>
            <a:endParaRPr lang="en-US" altLang="zh-CN" sz="2800" dirty="0">
              <a:ea typeface="宋体" panose="02010600030101010101" pitchFamily="2" charset="-122"/>
            </a:endParaRPr>
          </a:p>
          <a:p>
            <a:pPr lvl="2" eaLnBrk="1" fontAlgn="auto" hangingPunct="1">
              <a:lnSpc>
                <a:spcPct val="110000"/>
              </a:lnSpc>
              <a:spcAft>
                <a:spcPts val="0"/>
              </a:spcAft>
              <a:defRPr/>
            </a:pPr>
            <a:r>
              <a:rPr lang="zh-CN" altLang="en-US" sz="2400" dirty="0">
                <a:ea typeface="宋体" panose="02010600030101010101" pitchFamily="2" charset="-122"/>
              </a:rPr>
              <a:t>小头</a:t>
            </a:r>
            <a:r>
              <a:rPr lang="en-US" altLang="zh-CN" sz="2400" dirty="0">
                <a:ea typeface="宋体" panose="02010600030101010101" pitchFamily="2" charset="-122"/>
              </a:rPr>
              <a:t>: </a:t>
            </a:r>
            <a:r>
              <a:rPr lang="zh-CN" altLang="en-US" sz="2400" dirty="0">
                <a:ea typeface="宋体" panose="02010600030101010101" pitchFamily="2" charset="-122"/>
              </a:rPr>
              <a:t>低字节优先 </a:t>
            </a:r>
            <a:r>
              <a:rPr lang="en-US" altLang="zh-CN" sz="2400" dirty="0">
                <a:ea typeface="宋体" panose="02010600030101010101" pitchFamily="2" charset="-122"/>
              </a:rPr>
              <a:t>i386, alpha, ...</a:t>
            </a:r>
          </a:p>
          <a:p>
            <a:pPr lvl="2" eaLnBrk="1" fontAlgn="auto" hangingPunct="1">
              <a:lnSpc>
                <a:spcPct val="110000"/>
              </a:lnSpc>
              <a:spcAft>
                <a:spcPts val="0"/>
              </a:spcAft>
              <a:defRPr/>
            </a:pPr>
            <a:r>
              <a:rPr lang="zh-CN" altLang="en-US" sz="2400" dirty="0">
                <a:ea typeface="宋体" panose="02010600030101010101" pitchFamily="2" charset="-122"/>
              </a:rPr>
              <a:t>大头</a:t>
            </a:r>
            <a:r>
              <a:rPr lang="en-US" altLang="zh-CN" sz="2400" dirty="0">
                <a:ea typeface="宋体" panose="02010600030101010101" pitchFamily="2" charset="-122"/>
              </a:rPr>
              <a:t>: </a:t>
            </a:r>
            <a:r>
              <a:rPr lang="zh-CN" altLang="en-US" sz="2400" dirty="0">
                <a:ea typeface="宋体" panose="02010600030101010101" pitchFamily="2" charset="-122"/>
              </a:rPr>
              <a:t>高字节优先 </a:t>
            </a:r>
            <a:r>
              <a:rPr lang="en-US" altLang="zh-CN" sz="2400" dirty="0">
                <a:ea typeface="宋体" panose="02010600030101010101" pitchFamily="2" charset="-122"/>
              </a:rPr>
              <a:t>Sun Solaris, PowerPC, ...</a:t>
            </a:r>
          </a:p>
          <a:p>
            <a:pPr lvl="1" eaLnBrk="1" fontAlgn="auto" hangingPunct="1">
              <a:lnSpc>
                <a:spcPct val="110000"/>
              </a:lnSpc>
              <a:spcAft>
                <a:spcPts val="0"/>
              </a:spcAft>
              <a:defRPr/>
            </a:pPr>
            <a:r>
              <a:rPr lang="zh-CN" altLang="en-US" sz="2800" dirty="0">
                <a:ea typeface="宋体" panose="02010600030101010101" pitchFamily="2" charset="-122"/>
              </a:rPr>
              <a:t>使用不同字节顺序的主机如何通过网络通信</a:t>
            </a:r>
            <a:endParaRPr lang="en-US" altLang="zh-CN" sz="2800" dirty="0">
              <a:ea typeface="宋体" panose="02010600030101010101" pitchFamily="2" charset="-122"/>
            </a:endParaRPr>
          </a:p>
          <a:p>
            <a:pPr marL="457200" lvl="1" indent="0" eaLnBrk="1" fontAlgn="auto" hangingPunct="1">
              <a:lnSpc>
                <a:spcPct val="110000"/>
              </a:lnSpc>
              <a:spcAft>
                <a:spcPts val="0"/>
              </a:spcAft>
              <a:buFont typeface="ZapfDingbats" pitchFamily="82" charset="2"/>
              <a:buNone/>
              <a:defRPr/>
            </a:pPr>
            <a:endParaRPr lang="en-US" altLang="zh-CN" dirty="0">
              <a:ea typeface="宋体" panose="02010600030101010101" pitchFamily="2" charset="-122"/>
            </a:endParaRPr>
          </a:p>
        </p:txBody>
      </p:sp>
      <p:sp>
        <p:nvSpPr>
          <p:cNvPr id="15367" name="Text Box 6">
            <a:extLst>
              <a:ext uri="{FF2B5EF4-FFF2-40B4-BE49-F238E27FC236}">
                <a16:creationId xmlns:a16="http://schemas.microsoft.com/office/drawing/2014/main" id="{96D2107D-03ED-4B53-A2E1-4DBCD31BF2C1}"/>
              </a:ext>
            </a:extLst>
          </p:cNvPr>
          <p:cNvSpPr txBox="1">
            <a:spLocks noChangeArrowheads="1"/>
          </p:cNvSpPr>
          <p:nvPr/>
        </p:nvSpPr>
        <p:spPr bwMode="auto">
          <a:xfrm>
            <a:off x="1954213" y="5292725"/>
            <a:ext cx="1905000" cy="3667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128.119.40.12</a:t>
            </a:r>
          </a:p>
        </p:txBody>
      </p:sp>
      <p:grpSp>
        <p:nvGrpSpPr>
          <p:cNvPr id="133127" name="Group 7">
            <a:extLst>
              <a:ext uri="{FF2B5EF4-FFF2-40B4-BE49-F238E27FC236}">
                <a16:creationId xmlns:a16="http://schemas.microsoft.com/office/drawing/2014/main" id="{D9C29706-7602-4448-A450-17DA603CB428}"/>
              </a:ext>
            </a:extLst>
          </p:cNvPr>
          <p:cNvGrpSpPr>
            <a:grpSpLocks/>
          </p:cNvGrpSpPr>
          <p:nvPr/>
        </p:nvGrpSpPr>
        <p:grpSpPr bwMode="auto">
          <a:xfrm>
            <a:off x="3021013" y="5902325"/>
            <a:ext cx="2438400" cy="369888"/>
            <a:chOff x="1392" y="3936"/>
            <a:chExt cx="1536" cy="233"/>
          </a:xfrm>
        </p:grpSpPr>
        <p:sp>
          <p:nvSpPr>
            <p:cNvPr id="15379" name="Text Box 8">
              <a:extLst>
                <a:ext uri="{FF2B5EF4-FFF2-40B4-BE49-F238E27FC236}">
                  <a16:creationId xmlns:a16="http://schemas.microsoft.com/office/drawing/2014/main" id="{958561A2-86CA-4836-9EE6-434230C094F7}"/>
                </a:ext>
              </a:extLst>
            </p:cNvPr>
            <p:cNvSpPr txBox="1">
              <a:spLocks noChangeArrowheads="1"/>
            </p:cNvSpPr>
            <p:nvPr/>
          </p:nvSpPr>
          <p:spPr bwMode="auto">
            <a:xfrm>
              <a:off x="1392"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128</a:t>
              </a:r>
            </a:p>
          </p:txBody>
        </p:sp>
        <p:sp>
          <p:nvSpPr>
            <p:cNvPr id="15380" name="Text Box 9">
              <a:extLst>
                <a:ext uri="{FF2B5EF4-FFF2-40B4-BE49-F238E27FC236}">
                  <a16:creationId xmlns:a16="http://schemas.microsoft.com/office/drawing/2014/main" id="{5A08BA13-4908-4EA4-B1A4-ADB75C95F1AB}"/>
                </a:ext>
              </a:extLst>
            </p:cNvPr>
            <p:cNvSpPr txBox="1">
              <a:spLocks noChangeArrowheads="1"/>
            </p:cNvSpPr>
            <p:nvPr/>
          </p:nvSpPr>
          <p:spPr bwMode="auto">
            <a:xfrm>
              <a:off x="1776"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119</a:t>
              </a:r>
            </a:p>
          </p:txBody>
        </p:sp>
        <p:sp>
          <p:nvSpPr>
            <p:cNvPr id="15381" name="Text Box 10">
              <a:extLst>
                <a:ext uri="{FF2B5EF4-FFF2-40B4-BE49-F238E27FC236}">
                  <a16:creationId xmlns:a16="http://schemas.microsoft.com/office/drawing/2014/main" id="{E6A3DA55-4ECE-4724-B036-10884E691FD4}"/>
                </a:ext>
              </a:extLst>
            </p:cNvPr>
            <p:cNvSpPr txBox="1">
              <a:spLocks noChangeArrowheads="1"/>
            </p:cNvSpPr>
            <p:nvPr/>
          </p:nvSpPr>
          <p:spPr bwMode="auto">
            <a:xfrm>
              <a:off x="2160"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40</a:t>
              </a:r>
            </a:p>
          </p:txBody>
        </p:sp>
        <p:sp>
          <p:nvSpPr>
            <p:cNvPr id="15382" name="Text Box 11">
              <a:extLst>
                <a:ext uri="{FF2B5EF4-FFF2-40B4-BE49-F238E27FC236}">
                  <a16:creationId xmlns:a16="http://schemas.microsoft.com/office/drawing/2014/main" id="{E11FBAFA-8EA7-43CD-BBB1-C7A60AA1526C}"/>
                </a:ext>
              </a:extLst>
            </p:cNvPr>
            <p:cNvSpPr txBox="1">
              <a:spLocks noChangeArrowheads="1"/>
            </p:cNvSpPr>
            <p:nvPr/>
          </p:nvSpPr>
          <p:spPr bwMode="auto">
            <a:xfrm>
              <a:off x="2544"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12</a:t>
              </a:r>
            </a:p>
          </p:txBody>
        </p:sp>
      </p:grpSp>
      <p:sp>
        <p:nvSpPr>
          <p:cNvPr id="133132" name="Text Box 12">
            <a:extLst>
              <a:ext uri="{FF2B5EF4-FFF2-40B4-BE49-F238E27FC236}">
                <a16:creationId xmlns:a16="http://schemas.microsoft.com/office/drawing/2014/main" id="{9CCB73FA-C0F3-4565-AB6D-36CB07F63FE8}"/>
              </a:ext>
            </a:extLst>
          </p:cNvPr>
          <p:cNvSpPr txBox="1">
            <a:spLocks noChangeArrowheads="1"/>
          </p:cNvSpPr>
          <p:nvPr/>
        </p:nvSpPr>
        <p:spPr bwMode="auto">
          <a:xfrm>
            <a:off x="8583613" y="5140325"/>
            <a:ext cx="1905000" cy="3667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12.40.119.128</a:t>
            </a:r>
          </a:p>
        </p:txBody>
      </p:sp>
      <p:grpSp>
        <p:nvGrpSpPr>
          <p:cNvPr id="133133" name="Group 13">
            <a:extLst>
              <a:ext uri="{FF2B5EF4-FFF2-40B4-BE49-F238E27FC236}">
                <a16:creationId xmlns:a16="http://schemas.microsoft.com/office/drawing/2014/main" id="{B13D1146-A315-4F42-9A7C-9412C51BACE2}"/>
              </a:ext>
            </a:extLst>
          </p:cNvPr>
          <p:cNvGrpSpPr>
            <a:grpSpLocks/>
          </p:cNvGrpSpPr>
          <p:nvPr/>
        </p:nvGrpSpPr>
        <p:grpSpPr bwMode="auto">
          <a:xfrm>
            <a:off x="7059613" y="5826125"/>
            <a:ext cx="2438400" cy="369888"/>
            <a:chOff x="1392" y="3936"/>
            <a:chExt cx="1536" cy="233"/>
          </a:xfrm>
        </p:grpSpPr>
        <p:sp>
          <p:nvSpPr>
            <p:cNvPr id="15375" name="Text Box 14">
              <a:extLst>
                <a:ext uri="{FF2B5EF4-FFF2-40B4-BE49-F238E27FC236}">
                  <a16:creationId xmlns:a16="http://schemas.microsoft.com/office/drawing/2014/main" id="{598B2AEC-27EB-4B04-980C-0A8AE32D3599}"/>
                </a:ext>
              </a:extLst>
            </p:cNvPr>
            <p:cNvSpPr txBox="1">
              <a:spLocks noChangeArrowheads="1"/>
            </p:cNvSpPr>
            <p:nvPr/>
          </p:nvSpPr>
          <p:spPr bwMode="auto">
            <a:xfrm>
              <a:off x="1392"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128</a:t>
              </a:r>
            </a:p>
          </p:txBody>
        </p:sp>
        <p:sp>
          <p:nvSpPr>
            <p:cNvPr id="15376" name="Text Box 15">
              <a:extLst>
                <a:ext uri="{FF2B5EF4-FFF2-40B4-BE49-F238E27FC236}">
                  <a16:creationId xmlns:a16="http://schemas.microsoft.com/office/drawing/2014/main" id="{21C2E853-74D7-45F3-9E38-1A6B2D5FA38E}"/>
                </a:ext>
              </a:extLst>
            </p:cNvPr>
            <p:cNvSpPr txBox="1">
              <a:spLocks noChangeArrowheads="1"/>
            </p:cNvSpPr>
            <p:nvPr/>
          </p:nvSpPr>
          <p:spPr bwMode="auto">
            <a:xfrm>
              <a:off x="1776"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119</a:t>
              </a:r>
            </a:p>
          </p:txBody>
        </p:sp>
        <p:sp>
          <p:nvSpPr>
            <p:cNvPr id="15377" name="Text Box 16">
              <a:extLst>
                <a:ext uri="{FF2B5EF4-FFF2-40B4-BE49-F238E27FC236}">
                  <a16:creationId xmlns:a16="http://schemas.microsoft.com/office/drawing/2014/main" id="{A7FC02D5-FA3F-4C7B-8B3A-A696788F1DA5}"/>
                </a:ext>
              </a:extLst>
            </p:cNvPr>
            <p:cNvSpPr txBox="1">
              <a:spLocks noChangeArrowheads="1"/>
            </p:cNvSpPr>
            <p:nvPr/>
          </p:nvSpPr>
          <p:spPr bwMode="auto">
            <a:xfrm>
              <a:off x="2160"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40</a:t>
              </a:r>
            </a:p>
          </p:txBody>
        </p:sp>
        <p:sp>
          <p:nvSpPr>
            <p:cNvPr id="15378" name="Text Box 17">
              <a:extLst>
                <a:ext uri="{FF2B5EF4-FFF2-40B4-BE49-F238E27FC236}">
                  <a16:creationId xmlns:a16="http://schemas.microsoft.com/office/drawing/2014/main" id="{CCD57EED-4F83-4545-833F-BEF4F8CBA26F}"/>
                </a:ext>
              </a:extLst>
            </p:cNvPr>
            <p:cNvSpPr txBox="1">
              <a:spLocks noChangeArrowheads="1"/>
            </p:cNvSpPr>
            <p:nvPr/>
          </p:nvSpPr>
          <p:spPr bwMode="auto">
            <a:xfrm>
              <a:off x="2544" y="3936"/>
              <a:ext cx="384" cy="233"/>
            </a:xfrm>
            <a:prstGeom prst="rect">
              <a:avLst/>
            </a:pr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12</a:t>
              </a:r>
            </a:p>
          </p:txBody>
        </p:sp>
      </p:grpSp>
      <p:sp>
        <p:nvSpPr>
          <p:cNvPr id="15371" name="Text Box 18">
            <a:extLst>
              <a:ext uri="{FF2B5EF4-FFF2-40B4-BE49-F238E27FC236}">
                <a16:creationId xmlns:a16="http://schemas.microsoft.com/office/drawing/2014/main" id="{8EBD6E86-D69F-4090-BD50-78B5F2E32ABD}"/>
              </a:ext>
            </a:extLst>
          </p:cNvPr>
          <p:cNvSpPr txBox="1">
            <a:spLocks noChangeArrowheads="1"/>
          </p:cNvSpPr>
          <p:nvPr/>
        </p:nvSpPr>
        <p:spPr bwMode="auto">
          <a:xfrm>
            <a:off x="4079875" y="4797425"/>
            <a:ext cx="1419225" cy="473075"/>
          </a:xfrm>
          <a:prstGeom prst="rect">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b="1">
                <a:latin typeface="Comic Sans MS" panose="030F0702030302020204" pitchFamily="66" charset="0"/>
                <a:ea typeface="宋体" panose="02010600030101010101" pitchFamily="2" charset="-122"/>
              </a:rPr>
              <a:t>大头主机</a:t>
            </a:r>
          </a:p>
        </p:txBody>
      </p:sp>
      <p:sp>
        <p:nvSpPr>
          <p:cNvPr id="15372" name="Text Box 19">
            <a:extLst>
              <a:ext uri="{FF2B5EF4-FFF2-40B4-BE49-F238E27FC236}">
                <a16:creationId xmlns:a16="http://schemas.microsoft.com/office/drawing/2014/main" id="{EDAF5492-6931-4F33-85D1-D5395D0AA76B}"/>
              </a:ext>
            </a:extLst>
          </p:cNvPr>
          <p:cNvSpPr txBox="1">
            <a:spLocks noChangeArrowheads="1"/>
          </p:cNvSpPr>
          <p:nvPr/>
        </p:nvSpPr>
        <p:spPr bwMode="auto">
          <a:xfrm>
            <a:off x="6665913" y="4810125"/>
            <a:ext cx="1419225" cy="473075"/>
          </a:xfrm>
          <a:prstGeom prst="rect">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b="1">
                <a:latin typeface="Comic Sans MS" panose="030F0702030302020204" pitchFamily="66" charset="0"/>
                <a:ea typeface="宋体" panose="02010600030101010101" pitchFamily="2" charset="-122"/>
              </a:rPr>
              <a:t>小头主机</a:t>
            </a:r>
          </a:p>
        </p:txBody>
      </p:sp>
      <p:sp>
        <p:nvSpPr>
          <p:cNvPr id="133140" name="Line 20">
            <a:extLst>
              <a:ext uri="{FF2B5EF4-FFF2-40B4-BE49-F238E27FC236}">
                <a16:creationId xmlns:a16="http://schemas.microsoft.com/office/drawing/2014/main" id="{7C6B5BAE-39AF-4A23-9829-02ECE3C690CC}"/>
              </a:ext>
            </a:extLst>
          </p:cNvPr>
          <p:cNvSpPr>
            <a:spLocks noChangeShapeType="1"/>
          </p:cNvSpPr>
          <p:nvPr/>
        </p:nvSpPr>
        <p:spPr bwMode="auto">
          <a:xfrm>
            <a:off x="5535613" y="6054725"/>
            <a:ext cx="15240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33141" name="Text Box 21">
            <a:extLst>
              <a:ext uri="{FF2B5EF4-FFF2-40B4-BE49-F238E27FC236}">
                <a16:creationId xmlns:a16="http://schemas.microsoft.com/office/drawing/2014/main" id="{2007E07E-D535-40CC-85B6-5A49FBA785B4}"/>
              </a:ext>
            </a:extLst>
          </p:cNvPr>
          <p:cNvSpPr txBox="1">
            <a:spLocks noChangeArrowheads="1"/>
          </p:cNvSpPr>
          <p:nvPr/>
        </p:nvSpPr>
        <p:spPr bwMode="auto">
          <a:xfrm rot="-1800000">
            <a:off x="6831013" y="5292725"/>
            <a:ext cx="2590800" cy="6413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3600">
                <a:solidFill>
                  <a:srgbClr val="FF3300"/>
                </a:solidFill>
                <a:latin typeface="Comic Sans MS" panose="030F0702030302020204" pitchFamily="66" charset="0"/>
                <a:ea typeface="宋体" panose="02010600030101010101" pitchFamily="2" charset="-122"/>
              </a:rPr>
              <a:t>WRONG!!!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checkerboard(across)">
                                      <p:cBhvr>
                                        <p:cTn id="7" dur="500"/>
                                        <p:tgtEl>
                                          <p:spTgt spid="133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40"/>
                                        </p:tgtEl>
                                        <p:attrNameLst>
                                          <p:attrName>style.visibility</p:attrName>
                                        </p:attrNameLst>
                                      </p:cBhvr>
                                      <p:to>
                                        <p:strVal val="visible"/>
                                      </p:to>
                                    </p:set>
                                    <p:animEffect transition="in" filter="wipe(left)">
                                      <p:cBhvr>
                                        <p:cTn id="12" dur="500"/>
                                        <p:tgtEl>
                                          <p:spTgt spid="133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33133"/>
                                        </p:tgtEl>
                                        <p:attrNameLst>
                                          <p:attrName>style.visibility</p:attrName>
                                        </p:attrNameLst>
                                      </p:cBhvr>
                                      <p:to>
                                        <p:strVal val="visible"/>
                                      </p:to>
                                    </p:set>
                                    <p:animEffect transition="in" filter="slide(fromLeft)">
                                      <p:cBhvr>
                                        <p:cTn id="17" dur="500"/>
                                        <p:tgtEl>
                                          <p:spTgt spid="133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3313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33141"/>
                                        </p:tgtEl>
                                        <p:attrNameLst>
                                          <p:attrName>style.visibility</p:attrName>
                                        </p:attrNameLst>
                                      </p:cBhvr>
                                      <p:to>
                                        <p:strVal val="visible"/>
                                      </p:to>
                                    </p:set>
                                    <p:anim calcmode="lin" valueType="num">
                                      <p:cBhvr>
                                        <p:cTn id="26" dur="500" fill="hold"/>
                                        <p:tgtEl>
                                          <p:spTgt spid="133141"/>
                                        </p:tgtEl>
                                        <p:attrNameLst>
                                          <p:attrName>ppt_w</p:attrName>
                                        </p:attrNameLst>
                                      </p:cBhvr>
                                      <p:tavLst>
                                        <p:tav tm="0">
                                          <p:val>
                                            <p:strVal val="4*#ppt_w"/>
                                          </p:val>
                                        </p:tav>
                                        <p:tav tm="100000">
                                          <p:val>
                                            <p:strVal val="#ppt_w"/>
                                          </p:val>
                                        </p:tav>
                                      </p:tavLst>
                                    </p:anim>
                                    <p:anim calcmode="lin" valueType="num">
                                      <p:cBhvr>
                                        <p:cTn id="27" dur="500" fill="hold"/>
                                        <p:tgtEl>
                                          <p:spTgt spid="13314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2" grpId="0" autoUpdateAnimBg="0"/>
      <p:bldP spid="13314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24B0004-A389-4985-8AFF-19BA2CAFCDE2}"/>
              </a:ext>
            </a:extLst>
          </p:cNvPr>
          <p:cNvSpPr>
            <a:spLocks noGrp="1" noChangeArrowheads="1"/>
          </p:cNvSpPr>
          <p:nvPr>
            <p:ph type="title"/>
          </p:nvPr>
        </p:nvSpPr>
        <p:spPr>
          <a:xfrm>
            <a:off x="550863" y="188913"/>
            <a:ext cx="8153400" cy="1143000"/>
          </a:xfrm>
        </p:spPr>
        <p:txBody>
          <a:bodyPr/>
          <a:lstStyle/>
          <a:p>
            <a:pPr eaLnBrk="1" hangingPunct="1"/>
            <a:r>
              <a:rPr lang="zh-CN" altLang="en-US">
                <a:ea typeface="宋体" panose="02010600030101010101" pitchFamily="2" charset="-122"/>
              </a:rPr>
              <a:t>解决方法</a:t>
            </a:r>
            <a:r>
              <a:rPr lang="en-US" altLang="zh-CN">
                <a:ea typeface="宋体" panose="02010600030101010101" pitchFamily="2" charset="-122"/>
              </a:rPr>
              <a:t>:</a:t>
            </a:r>
            <a:r>
              <a:rPr lang="zh-CN" altLang="en-US">
                <a:ea typeface="宋体" panose="02010600030101010101" pitchFamily="2" charset="-122"/>
              </a:rPr>
              <a:t>网络字节顺序</a:t>
            </a:r>
            <a:endParaRPr lang="en-US" altLang="zh-CN">
              <a:ea typeface="宋体" panose="02010600030101010101" pitchFamily="2" charset="-122"/>
            </a:endParaRPr>
          </a:p>
        </p:txBody>
      </p:sp>
      <p:sp>
        <p:nvSpPr>
          <p:cNvPr id="17411" name="Rectangle 3">
            <a:extLst>
              <a:ext uri="{FF2B5EF4-FFF2-40B4-BE49-F238E27FC236}">
                <a16:creationId xmlns:a16="http://schemas.microsoft.com/office/drawing/2014/main" id="{747C1F09-5C68-4FBC-B1EC-56A0B6FBFCB6}"/>
              </a:ext>
            </a:extLst>
          </p:cNvPr>
          <p:cNvSpPr>
            <a:spLocks noGrp="1" noChangeArrowheads="1"/>
          </p:cNvSpPr>
          <p:nvPr>
            <p:ph idx="1"/>
          </p:nvPr>
        </p:nvSpPr>
        <p:spPr>
          <a:xfrm>
            <a:off x="695325" y="1295400"/>
            <a:ext cx="11161713" cy="4267200"/>
          </a:xfrm>
        </p:spPr>
        <p:txBody>
          <a:bodyPr/>
          <a:lstStyle/>
          <a:p>
            <a:pPr eaLnBrk="1" hangingPunct="1">
              <a:lnSpc>
                <a:spcPct val="120000"/>
              </a:lnSpc>
            </a:pPr>
            <a:r>
              <a:rPr lang="zh-CN" altLang="en-US" sz="3200">
                <a:ea typeface="宋体" panose="02010600030101010101" pitchFamily="2" charset="-122"/>
              </a:rPr>
              <a:t>定义</a:t>
            </a:r>
            <a:r>
              <a:rPr lang="en-US" altLang="zh-CN" sz="3200">
                <a:ea typeface="宋体" panose="02010600030101010101" pitchFamily="2" charset="-122"/>
              </a:rPr>
              <a:t>:</a:t>
            </a:r>
          </a:p>
          <a:p>
            <a:pPr lvl="1" eaLnBrk="1" hangingPunct="1">
              <a:lnSpc>
                <a:spcPct val="120000"/>
              </a:lnSpc>
            </a:pPr>
            <a:r>
              <a:rPr lang="zh-CN" altLang="en-US" sz="2800">
                <a:ea typeface="宋体" panose="02010600030101010101" pitchFamily="2" charset="-122"/>
              </a:rPr>
              <a:t>主机字节顺序</a:t>
            </a:r>
            <a:r>
              <a:rPr lang="en-US" altLang="zh-CN" sz="2800">
                <a:ea typeface="宋体" panose="02010600030101010101" pitchFamily="2" charset="-122"/>
              </a:rPr>
              <a:t>: </a:t>
            </a:r>
            <a:r>
              <a:rPr lang="zh-CN" altLang="en-US" sz="2800">
                <a:ea typeface="宋体" panose="02010600030101010101" pitchFamily="2" charset="-122"/>
              </a:rPr>
              <a:t>主机使用的字节顺序</a:t>
            </a:r>
            <a:r>
              <a:rPr lang="en-US" altLang="zh-CN" sz="2800">
                <a:ea typeface="宋体" panose="02010600030101010101" pitchFamily="2" charset="-122"/>
              </a:rPr>
              <a:t> (</a:t>
            </a:r>
            <a:r>
              <a:rPr lang="zh-CN" altLang="en-US" sz="2800">
                <a:ea typeface="宋体" panose="02010600030101010101" pitchFamily="2" charset="-122"/>
              </a:rPr>
              <a:t>大头或小头</a:t>
            </a:r>
            <a:r>
              <a:rPr lang="en-US" altLang="zh-CN" sz="2800">
                <a:ea typeface="宋体" panose="02010600030101010101" pitchFamily="2" charset="-122"/>
              </a:rPr>
              <a:t>)</a:t>
            </a:r>
          </a:p>
          <a:p>
            <a:pPr lvl="1" eaLnBrk="1" hangingPunct="1">
              <a:lnSpc>
                <a:spcPct val="120000"/>
              </a:lnSpc>
            </a:pPr>
            <a:r>
              <a:rPr lang="zh-CN" altLang="en-US" sz="2800">
                <a:ea typeface="宋体" panose="02010600030101010101" pitchFamily="2" charset="-122"/>
              </a:rPr>
              <a:t>网络字节顺序：网络使用的字节顺序</a:t>
            </a:r>
            <a:r>
              <a:rPr lang="en-US" altLang="zh-CN" sz="2800">
                <a:ea typeface="宋体" panose="02010600030101010101" pitchFamily="2" charset="-122"/>
              </a:rPr>
              <a:t>–</a:t>
            </a:r>
            <a:r>
              <a:rPr lang="zh-CN" altLang="en-US" sz="2800">
                <a:ea typeface="宋体" panose="02010600030101010101" pitchFamily="2" charset="-122"/>
              </a:rPr>
              <a:t>大头</a:t>
            </a:r>
            <a:endParaRPr lang="en-US" altLang="zh-CN" sz="2800">
              <a:ea typeface="宋体" panose="02010600030101010101" pitchFamily="2" charset="-122"/>
            </a:endParaRPr>
          </a:p>
          <a:p>
            <a:pPr eaLnBrk="1" hangingPunct="1">
              <a:lnSpc>
                <a:spcPct val="120000"/>
              </a:lnSpc>
            </a:pPr>
            <a:r>
              <a:rPr lang="zh-CN" altLang="en-US">
                <a:ea typeface="宋体" panose="02010600030101010101" pitchFamily="2" charset="-122"/>
              </a:rPr>
              <a:t>通过网络传输的任何信息都应该转化成网络字节顺序</a:t>
            </a:r>
            <a:r>
              <a:rPr lang="en-US" altLang="zh-CN">
                <a:ea typeface="宋体" panose="02010600030101010101" pitchFamily="2" charset="-122"/>
              </a:rPr>
              <a:t> </a:t>
            </a:r>
            <a:r>
              <a:rPr lang="zh-CN" altLang="en-US">
                <a:ea typeface="宋体" panose="02010600030101010101" pitchFamily="2" charset="-122"/>
              </a:rPr>
              <a:t>，接收后再转回主机字节顺序</a:t>
            </a:r>
            <a:endParaRPr lang="en-US" altLang="zh-CN">
              <a:ea typeface="宋体" panose="02010600030101010101" pitchFamily="2" charset="-122"/>
            </a:endParaRPr>
          </a:p>
          <a:p>
            <a:pPr eaLnBrk="1" hangingPunct="1">
              <a:lnSpc>
                <a:spcPct val="120000"/>
              </a:lnSpc>
            </a:pPr>
            <a:r>
              <a:rPr lang="en-US" altLang="zh-CN">
                <a:ea typeface="宋体" panose="02010600030101010101" pitchFamily="2" charset="-122"/>
              </a:rPr>
              <a:t>Q: Socket</a:t>
            </a:r>
            <a:r>
              <a:rPr lang="zh-CN" altLang="en-US">
                <a:ea typeface="宋体" panose="02010600030101010101" pitchFamily="2" charset="-122"/>
              </a:rPr>
              <a:t>是否自动完成字节顺序转换？</a:t>
            </a:r>
          </a:p>
        </p:txBody>
      </p:sp>
      <p:sp>
        <p:nvSpPr>
          <p:cNvPr id="17412" name="灯片编号占位符 4">
            <a:extLst>
              <a:ext uri="{FF2B5EF4-FFF2-40B4-BE49-F238E27FC236}">
                <a16:creationId xmlns:a16="http://schemas.microsoft.com/office/drawing/2014/main" id="{70591185-D253-448D-807D-F0245DB9C782}"/>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8CD72B5-CF49-4D7A-AD81-C49E60281091}" type="slidenum">
              <a:rPr lang="zh-CN" altLang="en-US" sz="1200" smtClean="0">
                <a:latin typeface="Times New Roman" panose="02020603050405020304" pitchFamily="18" charset="0"/>
              </a:rPr>
              <a:pPr fontAlgn="base">
                <a:lnSpc>
                  <a:spcPct val="100000"/>
                </a:lnSpc>
                <a:spcBef>
                  <a:spcPct val="0"/>
                </a:spcBef>
                <a:spcAft>
                  <a:spcPct val="0"/>
                </a:spcAft>
                <a:buFontTx/>
                <a:buNone/>
              </a:pPr>
              <a:t>14</a:t>
            </a:fld>
            <a:endParaRPr lang="en-US" altLang="zh-CN" sz="1200">
              <a:latin typeface="Times New Roman" panose="02020603050405020304" pitchFamily="18" charset="0"/>
            </a:endParaRPr>
          </a:p>
        </p:txBody>
      </p:sp>
      <p:sp>
        <p:nvSpPr>
          <p:cNvPr id="134148" name="Rectangle 4">
            <a:extLst>
              <a:ext uri="{FF2B5EF4-FFF2-40B4-BE49-F238E27FC236}">
                <a16:creationId xmlns:a16="http://schemas.microsoft.com/office/drawing/2014/main" id="{3D4A4401-B2F2-4D30-9F25-EFF5AE3607B9}"/>
              </a:ext>
            </a:extLst>
          </p:cNvPr>
          <p:cNvSpPr>
            <a:spLocks noChangeArrowheads="1"/>
          </p:cNvSpPr>
          <p:nvPr/>
        </p:nvSpPr>
        <p:spPr bwMode="auto">
          <a:xfrm>
            <a:off x="681038" y="5013325"/>
            <a:ext cx="110315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b="1">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b="1">
                <a:solidFill>
                  <a:schemeClr val="tx1"/>
                </a:solidFill>
                <a:latin typeface="Comic Sans MS" panose="030F0702030302020204" pitchFamily="66" charset="0"/>
              </a:defRPr>
            </a:lvl2pPr>
            <a:lvl3pPr marL="1143000" indent="-228600">
              <a:spcBef>
                <a:spcPct val="20000"/>
              </a:spcBef>
              <a:buChar char="•"/>
              <a:defRPr sz="2000" b="1">
                <a:solidFill>
                  <a:schemeClr val="tx1"/>
                </a:solidFill>
                <a:latin typeface="Comic Sans MS" panose="030F0702030302020204" pitchFamily="66" charset="0"/>
              </a:defRPr>
            </a:lvl3pPr>
            <a:lvl4pPr marL="1600200" indent="-228600">
              <a:spcBef>
                <a:spcPct val="20000"/>
              </a:spcBef>
              <a:buChar char="–"/>
              <a:defRPr sz="2000" b="1">
                <a:solidFill>
                  <a:schemeClr val="tx1"/>
                </a:solidFill>
                <a:latin typeface="Times New Roman" panose="02020603050405020304" pitchFamily="18" charset="0"/>
              </a:defRPr>
            </a:lvl4pPr>
            <a:lvl5pPr marL="2057400" indent="-228600">
              <a:spcBef>
                <a:spcPct val="20000"/>
              </a:spcBef>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defRPr>
            </a:lvl9pPr>
          </a:lstStyle>
          <a:p>
            <a:pPr marL="228600" indent="-228600" defTabSz="914400" eaLnBrk="1" fontAlgn="auto" hangingPunct="1">
              <a:lnSpc>
                <a:spcPct val="120000"/>
              </a:lnSpc>
              <a:spcBef>
                <a:spcPts val="1000"/>
              </a:spcBef>
              <a:spcAft>
                <a:spcPts val="0"/>
              </a:spcAft>
              <a:buFont typeface="Arial" panose="020B0604020202020204" pitchFamily="34" charset="0"/>
              <a:buChar char="•"/>
              <a:defRPr/>
            </a:pPr>
            <a:r>
              <a:rPr lang="en-US" altLang="zh-CN" b="0" dirty="0">
                <a:latin typeface="+mn-lt"/>
                <a:ea typeface="宋体" panose="02010600030101010101" pitchFamily="2" charset="-122"/>
              </a:rPr>
              <a:t>Q: </a:t>
            </a:r>
            <a:r>
              <a:rPr lang="zh-CN" altLang="en-US" b="0" dirty="0">
                <a:latin typeface="+mn-lt"/>
                <a:ea typeface="宋体" panose="02010600030101010101" pitchFamily="2" charset="-122"/>
              </a:rPr>
              <a:t>大头主机不需要转换字节顺序，而小头主机需要，如何避免写两个版本的代码？</a:t>
            </a:r>
            <a:endParaRPr lang="en-US" altLang="zh-CN" b="0" dirty="0">
              <a:latin typeface="+mn-lt"/>
              <a:ea typeface="宋体" panose="02010600030101010101" pitchFamily="2" charset="-122"/>
            </a:endParaRPr>
          </a:p>
          <a:p>
            <a:pPr eaLnBrk="1" fontAlgn="auto" hangingPunct="1">
              <a:lnSpc>
                <a:spcPct val="110000"/>
              </a:lnSpc>
              <a:spcAft>
                <a:spcPts val="0"/>
              </a:spcAft>
              <a:buFont typeface="ZapfDingbats" pitchFamily="82" charset="2"/>
              <a:buNone/>
              <a:defRPr/>
            </a:pPr>
            <a:endParaRPr lang="en-US" altLang="zh-CN" dirty="0">
              <a:ea typeface="宋体" panose="02010600030101010101" pitchFamily="2" charset="-122"/>
            </a:endParaRPr>
          </a:p>
          <a:p>
            <a:pPr eaLnBrk="1" fontAlgn="auto" hangingPunct="1">
              <a:lnSpc>
                <a:spcPct val="110000"/>
              </a:lnSpc>
              <a:spcAft>
                <a:spcPts val="0"/>
              </a:spcAft>
              <a:defRPr/>
            </a:pP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9143AEC-575C-400B-A0FE-4E3A72E3FBF6}"/>
              </a:ext>
            </a:extLst>
          </p:cNvPr>
          <p:cNvSpPr>
            <a:spLocks noGrp="1" noChangeArrowheads="1"/>
          </p:cNvSpPr>
          <p:nvPr>
            <p:ph type="title"/>
          </p:nvPr>
        </p:nvSpPr>
        <p:spPr>
          <a:xfrm>
            <a:off x="479425" y="125413"/>
            <a:ext cx="7772400" cy="1143000"/>
          </a:xfrm>
        </p:spPr>
        <p:txBody>
          <a:bodyPr/>
          <a:lstStyle/>
          <a:p>
            <a:pPr eaLnBrk="1" hangingPunct="1"/>
            <a:r>
              <a:rPr lang="zh-CN" altLang="en-US">
                <a:ea typeface="宋体" panose="02010600030101010101" pitchFamily="2" charset="-122"/>
              </a:rPr>
              <a:t>字节顺序转换函数</a:t>
            </a:r>
            <a:endParaRPr lang="en-US" altLang="zh-CN">
              <a:ea typeface="宋体" panose="02010600030101010101" pitchFamily="2" charset="-122"/>
            </a:endParaRPr>
          </a:p>
        </p:txBody>
      </p:sp>
      <p:sp>
        <p:nvSpPr>
          <p:cNvPr id="18435" name="Rectangle 3">
            <a:extLst>
              <a:ext uri="{FF2B5EF4-FFF2-40B4-BE49-F238E27FC236}">
                <a16:creationId xmlns:a16="http://schemas.microsoft.com/office/drawing/2014/main" id="{6A317599-7E26-4109-868E-245ADEA1F87D}"/>
              </a:ext>
            </a:extLst>
          </p:cNvPr>
          <p:cNvSpPr>
            <a:spLocks noGrp="1" noChangeArrowheads="1"/>
          </p:cNvSpPr>
          <p:nvPr>
            <p:ph idx="1"/>
          </p:nvPr>
        </p:nvSpPr>
        <p:spPr>
          <a:xfrm>
            <a:off x="695325" y="1196975"/>
            <a:ext cx="8475663" cy="2624138"/>
          </a:xfrm>
        </p:spPr>
        <p:txBody>
          <a:bodyPr/>
          <a:lstStyle/>
          <a:p>
            <a:pPr eaLnBrk="1" hangingPunct="1"/>
            <a:r>
              <a:rPr lang="zh-CN" altLang="en-US">
                <a:ea typeface="宋体" panose="02010600030101010101" pitchFamily="2" charset="-122"/>
              </a:rPr>
              <a:t>在</a:t>
            </a:r>
            <a:r>
              <a:rPr lang="zh-CN" altLang="en-US">
                <a:solidFill>
                  <a:srgbClr val="CC0000"/>
                </a:solidFill>
                <a:latin typeface="Courier New" panose="02070309020205020404" pitchFamily="49" charset="0"/>
                <a:ea typeface="宋体" panose="02010600030101010101" pitchFamily="2" charset="-122"/>
              </a:rPr>
              <a:t>主机字节顺序</a:t>
            </a:r>
            <a:r>
              <a:rPr lang="zh-CN" altLang="en-US">
                <a:ea typeface="宋体" panose="02010600030101010101" pitchFamily="2" charset="-122"/>
              </a:rPr>
              <a:t>和</a:t>
            </a:r>
            <a:r>
              <a:rPr lang="zh-CN" altLang="en-US">
                <a:solidFill>
                  <a:srgbClr val="CC0000"/>
                </a:solidFill>
                <a:latin typeface="Courier New" panose="02070309020205020404" pitchFamily="49" charset="0"/>
                <a:ea typeface="宋体" panose="02010600030101010101" pitchFamily="2" charset="-122"/>
              </a:rPr>
              <a:t>网络字节顺序</a:t>
            </a:r>
            <a:r>
              <a:rPr lang="zh-CN" altLang="en-US">
                <a:ea typeface="宋体" panose="02010600030101010101" pitchFamily="2" charset="-122"/>
              </a:rPr>
              <a:t>之间转换</a:t>
            </a:r>
            <a:endParaRPr lang="en-US" altLang="zh-CN">
              <a:solidFill>
                <a:srgbClr val="CC0000"/>
              </a:solidFill>
              <a:ea typeface="宋体" panose="02010600030101010101" pitchFamily="2" charset="-122"/>
            </a:endParaRPr>
          </a:p>
          <a:p>
            <a:pPr lvl="1" eaLnBrk="1" hangingPunct="1"/>
            <a:r>
              <a:rPr lang="en-US" altLang="zh-CN">
                <a:ea typeface="宋体" panose="02010600030101010101" pitchFamily="2" charset="-122"/>
              </a:rPr>
              <a:t>‘h’ = </a:t>
            </a:r>
            <a:r>
              <a:rPr lang="zh-CN" altLang="en-US">
                <a:ea typeface="宋体" panose="02010600030101010101" pitchFamily="2" charset="-122"/>
              </a:rPr>
              <a:t>主机字节顺序</a:t>
            </a:r>
          </a:p>
          <a:p>
            <a:pPr lvl="1" eaLnBrk="1" hangingPunct="1"/>
            <a:r>
              <a:rPr lang="en-US" altLang="zh-CN">
                <a:ea typeface="宋体" panose="02010600030101010101" pitchFamily="2" charset="-122"/>
              </a:rPr>
              <a:t>‘n’ = </a:t>
            </a:r>
            <a:r>
              <a:rPr lang="zh-CN" altLang="en-US">
                <a:ea typeface="宋体" panose="02010600030101010101" pitchFamily="2" charset="-122"/>
              </a:rPr>
              <a:t>网络字节顺序</a:t>
            </a:r>
          </a:p>
          <a:p>
            <a:pPr lvl="1" eaLnBrk="1" hangingPunct="1"/>
            <a:r>
              <a:rPr lang="en-US" altLang="zh-CN">
                <a:ea typeface="宋体" panose="02010600030101010101" pitchFamily="2" charset="-122"/>
              </a:rPr>
              <a:t>‘l’ = long (4 bytes), </a:t>
            </a:r>
            <a:r>
              <a:rPr lang="zh-CN" altLang="en-US">
                <a:ea typeface="宋体" panose="02010600030101010101" pitchFamily="2" charset="-122"/>
              </a:rPr>
              <a:t>转换</a:t>
            </a:r>
            <a:r>
              <a:rPr lang="en-US" altLang="zh-CN">
                <a:ea typeface="宋体" panose="02010600030101010101" pitchFamily="2" charset="-122"/>
              </a:rPr>
              <a:t>IP</a:t>
            </a:r>
            <a:r>
              <a:rPr lang="zh-CN" altLang="en-US">
                <a:ea typeface="宋体" panose="02010600030101010101" pitchFamily="2" charset="-122"/>
              </a:rPr>
              <a:t>地址</a:t>
            </a:r>
            <a:endParaRPr lang="en-US" altLang="zh-CN">
              <a:ea typeface="宋体" panose="02010600030101010101" pitchFamily="2" charset="-122"/>
            </a:endParaRPr>
          </a:p>
          <a:p>
            <a:pPr lvl="1" eaLnBrk="1" hangingPunct="1"/>
            <a:r>
              <a:rPr lang="en-US" altLang="zh-CN">
                <a:ea typeface="宋体" panose="02010600030101010101" pitchFamily="2" charset="-122"/>
              </a:rPr>
              <a:t>‘s’ = short (2 bytes), </a:t>
            </a:r>
            <a:r>
              <a:rPr lang="zh-CN" altLang="en-US">
                <a:ea typeface="宋体" panose="02010600030101010101" pitchFamily="2" charset="-122"/>
              </a:rPr>
              <a:t>转换端口号</a:t>
            </a:r>
            <a:endParaRPr lang="en-US" altLang="zh-CN">
              <a:solidFill>
                <a:srgbClr val="CC0000"/>
              </a:solidFill>
              <a:ea typeface="宋体" panose="02010600030101010101" pitchFamily="2" charset="-122"/>
            </a:endParaRPr>
          </a:p>
        </p:txBody>
      </p:sp>
      <p:sp>
        <p:nvSpPr>
          <p:cNvPr id="18436" name="灯片编号占位符 4">
            <a:extLst>
              <a:ext uri="{FF2B5EF4-FFF2-40B4-BE49-F238E27FC236}">
                <a16:creationId xmlns:a16="http://schemas.microsoft.com/office/drawing/2014/main" id="{25A9AE5C-8194-4C3B-B9C1-6C297431F198}"/>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AA25151-B424-4015-9B05-9EC1AB7460E4}" type="slidenum">
              <a:rPr lang="zh-CN" altLang="en-US" sz="1200" smtClean="0">
                <a:latin typeface="Times New Roman" panose="02020603050405020304" pitchFamily="18" charset="0"/>
              </a:rPr>
              <a:pPr fontAlgn="base">
                <a:lnSpc>
                  <a:spcPct val="100000"/>
                </a:lnSpc>
                <a:spcBef>
                  <a:spcPct val="0"/>
                </a:spcBef>
                <a:spcAft>
                  <a:spcPct val="0"/>
                </a:spcAft>
                <a:buFontTx/>
                <a:buNone/>
              </a:pPr>
              <a:t>15</a:t>
            </a:fld>
            <a:endParaRPr lang="en-US" altLang="zh-CN" sz="1200">
              <a:latin typeface="Times New Roman" panose="02020603050405020304" pitchFamily="18" charset="0"/>
            </a:endParaRPr>
          </a:p>
        </p:txBody>
      </p:sp>
      <p:sp>
        <p:nvSpPr>
          <p:cNvPr id="18437" name="Text Box 4">
            <a:extLst>
              <a:ext uri="{FF2B5EF4-FFF2-40B4-BE49-F238E27FC236}">
                <a16:creationId xmlns:a16="http://schemas.microsoft.com/office/drawing/2014/main" id="{AFA1C5A6-EF12-49C8-8697-E115E2A10365}"/>
              </a:ext>
            </a:extLst>
          </p:cNvPr>
          <p:cNvSpPr txBox="1">
            <a:spLocks noChangeArrowheads="1"/>
          </p:cNvSpPr>
          <p:nvPr/>
        </p:nvSpPr>
        <p:spPr bwMode="auto">
          <a:xfrm>
            <a:off x="1774825" y="3500438"/>
            <a:ext cx="8713788"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400" b="1">
                <a:latin typeface="Times New Roman" panose="02020603050405020304" pitchFamily="18"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u_long PASCAL FAR htonl( u_long hostlong); </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u_short PASCAL FAR htons( u_short hostshort); </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u_long PASCAL FAR ntohl( u_long netlong); </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u_short PASCAL FAR ntohs( u_short netshort);</a:t>
            </a:r>
          </a:p>
        </p:txBody>
      </p:sp>
      <p:sp>
        <p:nvSpPr>
          <p:cNvPr id="18438" name="Rectangle 5">
            <a:extLst>
              <a:ext uri="{FF2B5EF4-FFF2-40B4-BE49-F238E27FC236}">
                <a16:creationId xmlns:a16="http://schemas.microsoft.com/office/drawing/2014/main" id="{13785351-088E-45A5-9FB4-BF2EFBFE4888}"/>
              </a:ext>
            </a:extLst>
          </p:cNvPr>
          <p:cNvSpPr>
            <a:spLocks noChangeArrowheads="1"/>
          </p:cNvSpPr>
          <p:nvPr/>
        </p:nvSpPr>
        <p:spPr bwMode="auto">
          <a:xfrm>
            <a:off x="1847850" y="5530850"/>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chemeClr val="accent2"/>
              </a:buClr>
              <a:buSzPct val="85000"/>
              <a:buFont typeface="ZapfDingbats" pitchFamily="82" charset="2"/>
              <a:buChar char="r"/>
            </a:pPr>
            <a:r>
              <a:rPr lang="zh-CN" altLang="en-US" b="1">
                <a:latin typeface="Comic Sans MS" panose="030F0702030302020204" pitchFamily="66" charset="0"/>
                <a:ea typeface="宋体" panose="02010600030101010101" pitchFamily="2" charset="-122"/>
              </a:rPr>
              <a:t>在大头主机上，上述函数不作任何转换</a:t>
            </a:r>
          </a:p>
          <a:p>
            <a:pPr eaLnBrk="1" hangingPunct="1">
              <a:lnSpc>
                <a:spcPct val="100000"/>
              </a:lnSpc>
              <a:spcBef>
                <a:spcPct val="20000"/>
              </a:spcBef>
              <a:buClr>
                <a:schemeClr val="accent2"/>
              </a:buClr>
              <a:buSzPct val="85000"/>
              <a:buFont typeface="ZapfDingbats" pitchFamily="82" charset="2"/>
              <a:buChar char="r"/>
            </a:pPr>
            <a:r>
              <a:rPr lang="zh-CN" altLang="en-US" b="1">
                <a:latin typeface="Comic Sans MS" panose="030F0702030302020204" pitchFamily="66" charset="0"/>
                <a:ea typeface="宋体" panose="02010600030101010101" pitchFamily="2" charset="-122"/>
              </a:rPr>
              <a:t>在小头主机上，上述函数把字节顺序逆序</a:t>
            </a:r>
            <a:endParaRPr lang="en-US" altLang="zh-CN" b="1">
              <a:latin typeface="Comic Sans MS" panose="030F0702030302020204" pitchFamily="66" charset="0"/>
              <a:ea typeface="宋体" panose="02010600030101010101" pitchFamily="2" charset="-122"/>
            </a:endParaRPr>
          </a:p>
          <a:p>
            <a:pPr eaLnBrk="1" hangingPunct="1">
              <a:lnSpc>
                <a:spcPct val="100000"/>
              </a:lnSpc>
              <a:spcBef>
                <a:spcPct val="20000"/>
              </a:spcBef>
              <a:buClr>
                <a:schemeClr val="accent2"/>
              </a:buClr>
              <a:buSzPct val="85000"/>
              <a:buFont typeface="ZapfDingbats" pitchFamily="82" charset="2"/>
              <a:buChar char="r"/>
            </a:pPr>
            <a:endParaRPr lang="en-US" altLang="zh-CN" b="1">
              <a:latin typeface="Comic Sans MS" panose="030F0702030302020204" pitchFamily="66" charset="0"/>
              <a:ea typeface="宋体" panose="02010600030101010101" pitchFamily="2" charset="-122"/>
            </a:endParaRPr>
          </a:p>
          <a:p>
            <a:pPr eaLnBrk="1" hangingPunct="1">
              <a:lnSpc>
                <a:spcPct val="100000"/>
              </a:lnSpc>
              <a:spcBef>
                <a:spcPct val="20000"/>
              </a:spcBef>
              <a:buClr>
                <a:schemeClr val="accent2"/>
              </a:buClr>
              <a:buSzPct val="85000"/>
              <a:buFont typeface="ZapfDingbats" pitchFamily="82" charset="2"/>
              <a:buChar char="r"/>
            </a:pPr>
            <a:endParaRPr lang="en-US" altLang="zh-CN" sz="2400" b="1">
              <a:latin typeface="Comic Sans MS" panose="030F0702030302020204" pitchFamily="66" charset="0"/>
              <a:ea typeface="宋体" panose="02010600030101010101" pitchFamily="2" charset="-122"/>
            </a:endParaRPr>
          </a:p>
          <a:p>
            <a:pPr eaLnBrk="1" hangingPunct="1">
              <a:lnSpc>
                <a:spcPct val="100000"/>
              </a:lnSpc>
              <a:spcBef>
                <a:spcPct val="20000"/>
              </a:spcBef>
              <a:buClr>
                <a:schemeClr val="accent2"/>
              </a:buClr>
              <a:buSzPct val="85000"/>
              <a:buFont typeface="ZapfDingbats" pitchFamily="82" charset="2"/>
              <a:buChar char="r"/>
            </a:pPr>
            <a:endParaRPr lang="en-US" altLang="zh-CN" sz="2400" b="1">
              <a:latin typeface="Comic Sans MS" panose="030F0702030302020204" pitchFamily="66" charset="0"/>
              <a:ea typeface="宋体" panose="02010600030101010101" pitchFamily="2" charset="-122"/>
            </a:endParaRPr>
          </a:p>
          <a:p>
            <a:pPr eaLnBrk="1" hangingPunct="1">
              <a:lnSpc>
                <a:spcPct val="100000"/>
              </a:lnSpc>
              <a:spcBef>
                <a:spcPct val="20000"/>
              </a:spcBef>
              <a:buClr>
                <a:schemeClr val="accent2"/>
              </a:buClr>
              <a:buSzPct val="85000"/>
              <a:buFont typeface="ZapfDingbats" pitchFamily="82" charset="2"/>
              <a:buChar char="r"/>
            </a:pPr>
            <a:endParaRPr lang="en-US" altLang="zh-CN" sz="2400" b="1">
              <a:latin typeface="Comic Sans MS" panose="030F0702030302020204" pitchFamily="66" charset="0"/>
              <a:ea typeface="宋体" panose="02010600030101010101" pitchFamily="2" charset="-122"/>
            </a:endParaRPr>
          </a:p>
          <a:p>
            <a:pPr eaLnBrk="1" hangingPunct="1">
              <a:lnSpc>
                <a:spcPct val="100000"/>
              </a:lnSpc>
              <a:spcBef>
                <a:spcPct val="20000"/>
              </a:spcBef>
              <a:buClr>
                <a:schemeClr val="accent2"/>
              </a:buClr>
              <a:buSzPct val="85000"/>
              <a:buFont typeface="ZapfDingbats" pitchFamily="82" charset="2"/>
              <a:buChar char="r"/>
            </a:pPr>
            <a:r>
              <a:rPr lang="en-US" altLang="zh-CN" sz="2400" b="1">
                <a:latin typeface="Comic Sans MS" panose="030F0702030302020204" pitchFamily="66" charset="0"/>
                <a:ea typeface="宋体" panose="02010600030101010101" pitchFamily="2" charset="-122"/>
              </a:rPr>
              <a:t>Same code would have worked regardless of endian-ness of the two machines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9188EF-E779-4330-8BA8-39048175CDBA}"/>
              </a:ext>
            </a:extLst>
          </p:cNvPr>
          <p:cNvSpPr>
            <a:spLocks noGrp="1" noChangeArrowheads="1"/>
          </p:cNvSpPr>
          <p:nvPr>
            <p:ph type="title"/>
          </p:nvPr>
        </p:nvSpPr>
        <p:spPr>
          <a:xfrm>
            <a:off x="533400" y="47625"/>
            <a:ext cx="7772400" cy="1143000"/>
          </a:xfrm>
        </p:spPr>
        <p:txBody>
          <a:bodyPr/>
          <a:lstStyle/>
          <a:p>
            <a:pPr eaLnBrk="1" hangingPunct="1"/>
            <a:r>
              <a:rPr lang="en-US" altLang="zh-CN">
                <a:ea typeface="宋体" panose="02010600030101010101" pitchFamily="2" charset="-122"/>
              </a:rPr>
              <a:t>Socket</a:t>
            </a:r>
            <a:r>
              <a:rPr lang="zh-CN" altLang="en-US">
                <a:ea typeface="宋体" panose="02010600030101010101" pitchFamily="2" charset="-122"/>
              </a:rPr>
              <a:t>的两种基本类型</a:t>
            </a:r>
            <a:endParaRPr lang="en-US" altLang="zh-CN">
              <a:ea typeface="宋体" panose="02010600030101010101" pitchFamily="2" charset="-122"/>
            </a:endParaRPr>
          </a:p>
        </p:txBody>
      </p:sp>
      <p:sp>
        <p:nvSpPr>
          <p:cNvPr id="19459" name="Rectangle 3">
            <a:extLst>
              <a:ext uri="{FF2B5EF4-FFF2-40B4-BE49-F238E27FC236}">
                <a16:creationId xmlns:a16="http://schemas.microsoft.com/office/drawing/2014/main" id="{03089A5A-8339-4AA2-A035-D6844AAA5CBC}"/>
              </a:ext>
            </a:extLst>
          </p:cNvPr>
          <p:cNvSpPr>
            <a:spLocks noGrp="1" noChangeArrowheads="1"/>
          </p:cNvSpPr>
          <p:nvPr>
            <p:ph sz="half" idx="1"/>
          </p:nvPr>
        </p:nvSpPr>
        <p:spPr>
          <a:xfrm>
            <a:off x="1506538" y="1116013"/>
            <a:ext cx="3810000" cy="4648200"/>
          </a:xfrm>
        </p:spPr>
        <p:txBody>
          <a:bodyPr/>
          <a:lstStyle/>
          <a:p>
            <a:pPr eaLnBrk="1" hangingPunct="1"/>
            <a:r>
              <a:rPr lang="en-US" altLang="zh-CN" sz="2000">
                <a:latin typeface="Arial" panose="020B0604020202020204" pitchFamily="34" charset="0"/>
                <a:ea typeface="宋体" panose="02010600030101010101" pitchFamily="2" charset="-122"/>
              </a:rPr>
              <a:t>SOCK_STREAM</a:t>
            </a:r>
          </a:p>
          <a:p>
            <a:pPr lvl="1" eaLnBrk="1" hangingPunct="1"/>
            <a:r>
              <a:rPr lang="en-US" altLang="zh-CN" sz="2000">
                <a:ea typeface="宋体" panose="02010600030101010101" pitchFamily="2" charset="-122"/>
              </a:rPr>
              <a:t>TCP</a:t>
            </a:r>
          </a:p>
          <a:p>
            <a:pPr lvl="1" eaLnBrk="1" hangingPunct="1"/>
            <a:r>
              <a:rPr lang="zh-CN" altLang="en-US" sz="2000">
                <a:ea typeface="宋体" panose="02010600030101010101" pitchFamily="2" charset="-122"/>
              </a:rPr>
              <a:t>可靠传输</a:t>
            </a:r>
          </a:p>
          <a:p>
            <a:pPr lvl="1" eaLnBrk="1" hangingPunct="1"/>
            <a:r>
              <a:rPr lang="zh-CN" altLang="en-US" sz="2000">
                <a:ea typeface="宋体" panose="02010600030101010101" pitchFamily="2" charset="-122"/>
              </a:rPr>
              <a:t>保证顺序</a:t>
            </a:r>
          </a:p>
          <a:p>
            <a:pPr lvl="1" eaLnBrk="1" hangingPunct="1"/>
            <a:r>
              <a:rPr lang="zh-CN" altLang="en-US" sz="2000">
                <a:ea typeface="宋体" panose="02010600030101010101" pitchFamily="2" charset="-122"/>
              </a:rPr>
              <a:t>面向连接</a:t>
            </a:r>
          </a:p>
          <a:p>
            <a:pPr lvl="1" eaLnBrk="1" hangingPunct="1"/>
            <a:r>
              <a:rPr lang="zh-CN" altLang="en-US" sz="2000">
                <a:ea typeface="宋体" panose="02010600030101010101" pitchFamily="2" charset="-122"/>
              </a:rPr>
              <a:t>双向</a:t>
            </a:r>
          </a:p>
        </p:txBody>
      </p:sp>
      <p:sp>
        <p:nvSpPr>
          <p:cNvPr id="19460" name="Rectangle 4">
            <a:extLst>
              <a:ext uri="{FF2B5EF4-FFF2-40B4-BE49-F238E27FC236}">
                <a16:creationId xmlns:a16="http://schemas.microsoft.com/office/drawing/2014/main" id="{17028424-7FC2-4A39-8E54-297D8D258AB3}"/>
              </a:ext>
            </a:extLst>
          </p:cNvPr>
          <p:cNvSpPr>
            <a:spLocks noGrp="1" noChangeArrowheads="1"/>
          </p:cNvSpPr>
          <p:nvPr>
            <p:ph sz="half" idx="2"/>
          </p:nvPr>
        </p:nvSpPr>
        <p:spPr>
          <a:xfrm>
            <a:off x="6610350" y="984250"/>
            <a:ext cx="4343400" cy="4648200"/>
          </a:xfrm>
        </p:spPr>
        <p:txBody>
          <a:bodyPr/>
          <a:lstStyle/>
          <a:p>
            <a:pPr eaLnBrk="1" hangingPunct="1"/>
            <a:r>
              <a:rPr lang="en-US" altLang="zh-CN" sz="2000">
                <a:latin typeface="Arial" panose="020B0604020202020204" pitchFamily="34" charset="0"/>
                <a:ea typeface="宋体" panose="02010600030101010101" pitchFamily="2" charset="-122"/>
              </a:rPr>
              <a:t>SOCK_DGRAM</a:t>
            </a:r>
          </a:p>
          <a:p>
            <a:pPr lvl="1" eaLnBrk="1" hangingPunct="1"/>
            <a:r>
              <a:rPr lang="en-US" altLang="zh-CN" sz="2000">
                <a:ea typeface="宋体" panose="02010600030101010101" pitchFamily="2" charset="-122"/>
              </a:rPr>
              <a:t>UDP</a:t>
            </a:r>
          </a:p>
          <a:p>
            <a:pPr lvl="1" eaLnBrk="1" hangingPunct="1"/>
            <a:r>
              <a:rPr lang="zh-CN" altLang="en-US" sz="2000">
                <a:ea typeface="宋体" panose="02010600030101010101" pitchFamily="2" charset="-122"/>
              </a:rPr>
              <a:t>不可靠传输</a:t>
            </a:r>
          </a:p>
          <a:p>
            <a:pPr lvl="1" eaLnBrk="1" hangingPunct="1"/>
            <a:r>
              <a:rPr lang="zh-CN" altLang="en-US" sz="2000">
                <a:ea typeface="宋体" panose="02010600030101010101" pitchFamily="2" charset="-122"/>
              </a:rPr>
              <a:t>无顺序保证</a:t>
            </a:r>
          </a:p>
          <a:p>
            <a:pPr lvl="1" eaLnBrk="1" hangingPunct="1"/>
            <a:r>
              <a:rPr lang="zh-CN" altLang="en-US" sz="2000">
                <a:ea typeface="宋体" panose="02010600030101010101" pitchFamily="2" charset="-122"/>
              </a:rPr>
              <a:t>无“连接</a:t>
            </a:r>
            <a:r>
              <a:rPr lang="en-US" altLang="zh-CN" sz="2000">
                <a:ea typeface="宋体" panose="02010600030101010101" pitchFamily="2" charset="-122"/>
              </a:rPr>
              <a:t>”</a:t>
            </a:r>
            <a:r>
              <a:rPr lang="zh-CN" altLang="en-US" sz="2000">
                <a:ea typeface="宋体" panose="02010600030101010101" pitchFamily="2" charset="-122"/>
              </a:rPr>
              <a:t>概念 </a:t>
            </a:r>
            <a:r>
              <a:rPr lang="en-US" altLang="zh-CN" sz="2000">
                <a:ea typeface="宋体" panose="02010600030101010101" pitchFamily="2" charset="-122"/>
              </a:rPr>
              <a:t>– </a:t>
            </a:r>
            <a:r>
              <a:rPr lang="zh-CN" altLang="en-US" sz="2000">
                <a:ea typeface="宋体" panose="02010600030101010101" pitchFamily="2" charset="-122"/>
              </a:rPr>
              <a:t>应用程序为每个包指定目的地</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可以发送或接收</a:t>
            </a:r>
          </a:p>
        </p:txBody>
      </p:sp>
      <p:sp>
        <p:nvSpPr>
          <p:cNvPr id="19461" name="灯片编号占位符 5">
            <a:extLst>
              <a:ext uri="{FF2B5EF4-FFF2-40B4-BE49-F238E27FC236}">
                <a16:creationId xmlns:a16="http://schemas.microsoft.com/office/drawing/2014/main" id="{58BB9C83-1C96-43FF-9A23-51B9946A3190}"/>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E90F1A1-91DE-47AF-A65E-C134052A75D6}" type="slidenum">
              <a:rPr lang="zh-CN" altLang="en-US" sz="1200" smtClean="0">
                <a:latin typeface="Times New Roman" panose="02020603050405020304" pitchFamily="18" charset="0"/>
              </a:rPr>
              <a:pPr fontAlgn="base">
                <a:lnSpc>
                  <a:spcPct val="100000"/>
                </a:lnSpc>
                <a:spcBef>
                  <a:spcPct val="0"/>
                </a:spcBef>
                <a:spcAft>
                  <a:spcPct val="0"/>
                </a:spcAft>
                <a:buFontTx/>
                <a:buNone/>
              </a:pPr>
              <a:t>16</a:t>
            </a:fld>
            <a:endParaRPr lang="en-US" altLang="zh-CN" sz="1200">
              <a:latin typeface="Times New Roman" panose="02020603050405020304" pitchFamily="18" charset="0"/>
            </a:endParaRPr>
          </a:p>
        </p:txBody>
      </p:sp>
      <p:grpSp>
        <p:nvGrpSpPr>
          <p:cNvPr id="19462" name="Group 5">
            <a:extLst>
              <a:ext uri="{FF2B5EF4-FFF2-40B4-BE49-F238E27FC236}">
                <a16:creationId xmlns:a16="http://schemas.microsoft.com/office/drawing/2014/main" id="{1DE9DCC4-92D6-42F2-BC4E-7E6BB62A051B}"/>
              </a:ext>
            </a:extLst>
          </p:cNvPr>
          <p:cNvGrpSpPr>
            <a:grpSpLocks/>
          </p:cNvGrpSpPr>
          <p:nvPr/>
        </p:nvGrpSpPr>
        <p:grpSpPr bwMode="auto">
          <a:xfrm>
            <a:off x="1676400" y="3702050"/>
            <a:ext cx="4267200" cy="1863725"/>
            <a:chOff x="96" y="2476"/>
            <a:chExt cx="2688" cy="1174"/>
          </a:xfrm>
        </p:grpSpPr>
        <p:grpSp>
          <p:nvGrpSpPr>
            <p:cNvPr id="19491" name="Group 6">
              <a:extLst>
                <a:ext uri="{FF2B5EF4-FFF2-40B4-BE49-F238E27FC236}">
                  <a16:creationId xmlns:a16="http://schemas.microsoft.com/office/drawing/2014/main" id="{A45C9870-F16B-4A23-864D-5229B15950A4}"/>
                </a:ext>
              </a:extLst>
            </p:cNvPr>
            <p:cNvGrpSpPr>
              <a:grpSpLocks/>
            </p:cNvGrpSpPr>
            <p:nvPr/>
          </p:nvGrpSpPr>
          <p:grpSpPr bwMode="auto">
            <a:xfrm>
              <a:off x="96" y="2476"/>
              <a:ext cx="912" cy="327"/>
              <a:chOff x="360" y="3795"/>
              <a:chExt cx="912" cy="327"/>
            </a:xfrm>
          </p:grpSpPr>
          <p:sp>
            <p:nvSpPr>
              <p:cNvPr id="19509" name="Oval 7">
                <a:extLst>
                  <a:ext uri="{FF2B5EF4-FFF2-40B4-BE49-F238E27FC236}">
                    <a16:creationId xmlns:a16="http://schemas.microsoft.com/office/drawing/2014/main" id="{2082AAEC-07AD-4F89-8057-CDD19CF5001F}"/>
                  </a:ext>
                </a:extLst>
              </p:cNvPr>
              <p:cNvSpPr>
                <a:spLocks noChangeArrowheads="1"/>
              </p:cNvSpPr>
              <p:nvPr/>
            </p:nvSpPr>
            <p:spPr bwMode="auto">
              <a:xfrm>
                <a:off x="384" y="3795"/>
                <a:ext cx="164" cy="327"/>
              </a:xfrm>
              <a:prstGeom prst="ellipse">
                <a:avLst/>
              </a:prstGeom>
              <a:solidFill>
                <a:srgbClr val="FF00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510" name="Text Box 8">
                <a:extLst>
                  <a:ext uri="{FF2B5EF4-FFF2-40B4-BE49-F238E27FC236}">
                    <a16:creationId xmlns:a16="http://schemas.microsoft.com/office/drawing/2014/main" id="{97993667-15FD-499C-A637-D3C4643AE55B}"/>
                  </a:ext>
                </a:extLst>
              </p:cNvPr>
              <p:cNvSpPr txBox="1">
                <a:spLocks noChangeArrowheads="1"/>
              </p:cNvSpPr>
              <p:nvPr/>
            </p:nvSpPr>
            <p:spPr bwMode="auto">
              <a:xfrm>
                <a:off x="360" y="3815"/>
                <a:ext cx="912"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Comic Sans MS" panose="030F0702030302020204" pitchFamily="66" charset="0"/>
                    <a:ea typeface="宋体" panose="02010600030101010101" pitchFamily="2" charset="-122"/>
                  </a:rPr>
                  <a:t>App</a:t>
                </a:r>
              </a:p>
            </p:txBody>
          </p:sp>
          <p:sp>
            <p:nvSpPr>
              <p:cNvPr id="19511" name="Oval 9">
                <a:extLst>
                  <a:ext uri="{FF2B5EF4-FFF2-40B4-BE49-F238E27FC236}">
                    <a16:creationId xmlns:a16="http://schemas.microsoft.com/office/drawing/2014/main" id="{A6948C14-3B36-4697-9908-ECCC4F5C7B30}"/>
                  </a:ext>
                </a:extLst>
              </p:cNvPr>
              <p:cNvSpPr>
                <a:spLocks noChangeArrowheads="1"/>
              </p:cNvSpPr>
              <p:nvPr/>
            </p:nvSpPr>
            <p:spPr bwMode="auto">
              <a:xfrm>
                <a:off x="408" y="3795"/>
                <a:ext cx="164" cy="327"/>
              </a:xfrm>
              <a:prstGeom prst="ellipse">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sp>
          <p:nvSpPr>
            <p:cNvPr id="19492" name="Text Box 10">
              <a:extLst>
                <a:ext uri="{FF2B5EF4-FFF2-40B4-BE49-F238E27FC236}">
                  <a16:creationId xmlns:a16="http://schemas.microsoft.com/office/drawing/2014/main" id="{E9480028-0A7B-45AD-99F4-835DE7E4D917}"/>
                </a:ext>
              </a:extLst>
            </p:cNvPr>
            <p:cNvSpPr txBox="1">
              <a:spLocks noChangeArrowheads="1"/>
            </p:cNvSpPr>
            <p:nvPr/>
          </p:nvSpPr>
          <p:spPr bwMode="auto">
            <a:xfrm>
              <a:off x="576" y="3264"/>
              <a:ext cx="960"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nvGrpSpPr>
            <p:cNvPr id="19493" name="Group 11">
              <a:extLst>
                <a:ext uri="{FF2B5EF4-FFF2-40B4-BE49-F238E27FC236}">
                  <a16:creationId xmlns:a16="http://schemas.microsoft.com/office/drawing/2014/main" id="{F17370B6-35B9-4FDF-88A3-BA2773DBD29B}"/>
                </a:ext>
              </a:extLst>
            </p:cNvPr>
            <p:cNvGrpSpPr>
              <a:grpSpLocks/>
            </p:cNvGrpSpPr>
            <p:nvPr/>
          </p:nvGrpSpPr>
          <p:grpSpPr bwMode="auto">
            <a:xfrm>
              <a:off x="576" y="2832"/>
              <a:ext cx="1056" cy="818"/>
              <a:chOff x="1104" y="2400"/>
              <a:chExt cx="1056" cy="818"/>
            </a:xfrm>
          </p:grpSpPr>
          <p:sp>
            <p:nvSpPr>
              <p:cNvPr id="19507" name="AutoShape 12">
                <a:extLst>
                  <a:ext uri="{FF2B5EF4-FFF2-40B4-BE49-F238E27FC236}">
                    <a16:creationId xmlns:a16="http://schemas.microsoft.com/office/drawing/2014/main" id="{52276166-A8EC-4520-9832-49A193C952C0}"/>
                  </a:ext>
                </a:extLst>
              </p:cNvPr>
              <p:cNvSpPr>
                <a:spLocks noChangeArrowheads="1"/>
              </p:cNvSpPr>
              <p:nvPr/>
            </p:nvSpPr>
            <p:spPr bwMode="auto">
              <a:xfrm rot="5400000">
                <a:off x="1223" y="2498"/>
                <a:ext cx="818" cy="6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14 h 21600"/>
                  <a:gd name="T14" fmla="*/ 17111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CC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8" name="Text Box 13">
                <a:extLst>
                  <a:ext uri="{FF2B5EF4-FFF2-40B4-BE49-F238E27FC236}">
                    <a16:creationId xmlns:a16="http://schemas.microsoft.com/office/drawing/2014/main" id="{5860D145-A7FB-49BF-B8C7-71D05091BFED}"/>
                  </a:ext>
                </a:extLst>
              </p:cNvPr>
              <p:cNvSpPr txBox="1">
                <a:spLocks noChangeArrowheads="1"/>
              </p:cNvSpPr>
              <p:nvPr/>
            </p:nvSpPr>
            <p:spPr bwMode="auto">
              <a:xfrm>
                <a:off x="1104" y="2684"/>
                <a:ext cx="105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Comic Sans MS" panose="030F0702030302020204" pitchFamily="66" charset="0"/>
                    <a:ea typeface="宋体" panose="02010600030101010101" pitchFamily="2" charset="-122"/>
                  </a:rPr>
                  <a:t>socket</a:t>
                </a:r>
              </a:p>
            </p:txBody>
          </p:sp>
        </p:grpSp>
        <p:sp>
          <p:nvSpPr>
            <p:cNvPr id="19494" name="AutoShape 14">
              <a:extLst>
                <a:ext uri="{FF2B5EF4-FFF2-40B4-BE49-F238E27FC236}">
                  <a16:creationId xmlns:a16="http://schemas.microsoft.com/office/drawing/2014/main" id="{90720281-5316-4091-87C9-7788762CF5E9}"/>
                </a:ext>
              </a:extLst>
            </p:cNvPr>
            <p:cNvSpPr>
              <a:spLocks noChangeArrowheads="1"/>
            </p:cNvSpPr>
            <p:nvPr/>
          </p:nvSpPr>
          <p:spPr bwMode="auto">
            <a:xfrm flipV="1">
              <a:off x="192" y="2736"/>
              <a:ext cx="720" cy="81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303 h 21600"/>
                <a:gd name="T14" fmla="*/ 15900 w 21600"/>
                <a:gd name="T15" fmla="*/ 984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lnTo>
                    <a:pt x="21600" y="6079"/>
                  </a:lnTo>
                  <a:close/>
                </a:path>
              </a:pathLst>
            </a:cu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95" name="Text Box 15">
              <a:extLst>
                <a:ext uri="{FF2B5EF4-FFF2-40B4-BE49-F238E27FC236}">
                  <a16:creationId xmlns:a16="http://schemas.microsoft.com/office/drawing/2014/main" id="{B889D6AD-5E42-4E57-962D-3704D0B896CB}"/>
                </a:ext>
              </a:extLst>
            </p:cNvPr>
            <p:cNvSpPr txBox="1">
              <a:spLocks noChangeArrowheads="1"/>
            </p:cNvSpPr>
            <p:nvPr/>
          </p:nvSpPr>
          <p:spPr bwMode="auto">
            <a:xfrm>
              <a:off x="96" y="2976"/>
              <a:ext cx="240" cy="21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600">
                  <a:latin typeface="Comic Sans MS" panose="030F0702030302020204" pitchFamily="66" charset="0"/>
                  <a:ea typeface="宋体" panose="02010600030101010101" pitchFamily="2" charset="-122"/>
                </a:rPr>
                <a:t>3</a:t>
              </a:r>
            </a:p>
          </p:txBody>
        </p:sp>
        <p:sp>
          <p:nvSpPr>
            <p:cNvPr id="19496" name="Text Box 16">
              <a:extLst>
                <a:ext uri="{FF2B5EF4-FFF2-40B4-BE49-F238E27FC236}">
                  <a16:creationId xmlns:a16="http://schemas.microsoft.com/office/drawing/2014/main" id="{4F92375A-BF02-4681-8672-8A49252A3AB2}"/>
                </a:ext>
              </a:extLst>
            </p:cNvPr>
            <p:cNvSpPr txBox="1">
              <a:spLocks noChangeArrowheads="1"/>
            </p:cNvSpPr>
            <p:nvPr/>
          </p:nvSpPr>
          <p:spPr bwMode="auto">
            <a:xfrm>
              <a:off x="288" y="3024"/>
              <a:ext cx="240" cy="21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600">
                  <a:latin typeface="Comic Sans MS" panose="030F0702030302020204" pitchFamily="66" charset="0"/>
                  <a:ea typeface="宋体" panose="02010600030101010101" pitchFamily="2" charset="-122"/>
                </a:rPr>
                <a:t>2</a:t>
              </a:r>
            </a:p>
          </p:txBody>
        </p:sp>
        <p:sp>
          <p:nvSpPr>
            <p:cNvPr id="19497" name="Text Box 17">
              <a:extLst>
                <a:ext uri="{FF2B5EF4-FFF2-40B4-BE49-F238E27FC236}">
                  <a16:creationId xmlns:a16="http://schemas.microsoft.com/office/drawing/2014/main" id="{3EB6B0C7-15CF-43E1-A113-261D4DAF7C23}"/>
                </a:ext>
              </a:extLst>
            </p:cNvPr>
            <p:cNvSpPr txBox="1">
              <a:spLocks noChangeArrowheads="1"/>
            </p:cNvSpPr>
            <p:nvPr/>
          </p:nvSpPr>
          <p:spPr bwMode="auto">
            <a:xfrm>
              <a:off x="480" y="3072"/>
              <a:ext cx="240" cy="21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600">
                  <a:latin typeface="Comic Sans MS" panose="030F0702030302020204" pitchFamily="66" charset="0"/>
                  <a:ea typeface="宋体" panose="02010600030101010101" pitchFamily="2" charset="-122"/>
                </a:rPr>
                <a:t>1</a:t>
              </a:r>
            </a:p>
          </p:txBody>
        </p:sp>
        <p:sp>
          <p:nvSpPr>
            <p:cNvPr id="19498" name="Rectangle 18">
              <a:extLst>
                <a:ext uri="{FF2B5EF4-FFF2-40B4-BE49-F238E27FC236}">
                  <a16:creationId xmlns:a16="http://schemas.microsoft.com/office/drawing/2014/main" id="{9D8BD82D-CBC2-4123-895B-ACBCA7DF2754}"/>
                </a:ext>
              </a:extLst>
            </p:cNvPr>
            <p:cNvSpPr>
              <a:spLocks noChangeArrowheads="1"/>
            </p:cNvSpPr>
            <p:nvPr/>
          </p:nvSpPr>
          <p:spPr bwMode="auto">
            <a:xfrm>
              <a:off x="1536" y="2956"/>
              <a:ext cx="96" cy="23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499" name="Rectangle 19">
              <a:extLst>
                <a:ext uri="{FF2B5EF4-FFF2-40B4-BE49-F238E27FC236}">
                  <a16:creationId xmlns:a16="http://schemas.microsoft.com/office/drawing/2014/main" id="{C14BF6DB-1758-4047-A158-AD5CB56AB9F5}"/>
                </a:ext>
              </a:extLst>
            </p:cNvPr>
            <p:cNvSpPr>
              <a:spLocks noChangeArrowheads="1"/>
            </p:cNvSpPr>
            <p:nvPr/>
          </p:nvSpPr>
          <p:spPr bwMode="auto">
            <a:xfrm>
              <a:off x="1728" y="2956"/>
              <a:ext cx="96" cy="23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500" name="Rectangle 20">
              <a:extLst>
                <a:ext uri="{FF2B5EF4-FFF2-40B4-BE49-F238E27FC236}">
                  <a16:creationId xmlns:a16="http://schemas.microsoft.com/office/drawing/2014/main" id="{8B9DD8DA-AA21-4A1E-9929-A1470C8DD51C}"/>
                </a:ext>
              </a:extLst>
            </p:cNvPr>
            <p:cNvSpPr>
              <a:spLocks noChangeArrowheads="1"/>
            </p:cNvSpPr>
            <p:nvPr/>
          </p:nvSpPr>
          <p:spPr bwMode="auto">
            <a:xfrm>
              <a:off x="1920" y="2956"/>
              <a:ext cx="96" cy="23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nvGrpSpPr>
            <p:cNvPr id="19501" name="Group 21">
              <a:extLst>
                <a:ext uri="{FF2B5EF4-FFF2-40B4-BE49-F238E27FC236}">
                  <a16:creationId xmlns:a16="http://schemas.microsoft.com/office/drawing/2014/main" id="{53B23C26-5AFC-475C-A160-7CAD303EA6BA}"/>
                </a:ext>
              </a:extLst>
            </p:cNvPr>
            <p:cNvGrpSpPr>
              <a:grpSpLocks/>
            </p:cNvGrpSpPr>
            <p:nvPr/>
          </p:nvGrpSpPr>
          <p:grpSpPr bwMode="auto">
            <a:xfrm>
              <a:off x="1440" y="3129"/>
              <a:ext cx="1344" cy="396"/>
              <a:chOff x="1440" y="3129"/>
              <a:chExt cx="1443" cy="396"/>
            </a:xfrm>
          </p:grpSpPr>
          <p:sp>
            <p:nvSpPr>
              <p:cNvPr id="19502" name="Line 22">
                <a:extLst>
                  <a:ext uri="{FF2B5EF4-FFF2-40B4-BE49-F238E27FC236}">
                    <a16:creationId xmlns:a16="http://schemas.microsoft.com/office/drawing/2014/main" id="{3382A777-2790-4F6C-A9B1-B6381504A3D9}"/>
                  </a:ext>
                </a:extLst>
              </p:cNvPr>
              <p:cNvSpPr>
                <a:spLocks noChangeShapeType="1"/>
              </p:cNvSpPr>
              <p:nvPr/>
            </p:nvSpPr>
            <p:spPr bwMode="auto">
              <a:xfrm>
                <a:off x="1440" y="3168"/>
                <a:ext cx="768" cy="1"/>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3" name="Text Box 23">
                <a:extLst>
                  <a:ext uri="{FF2B5EF4-FFF2-40B4-BE49-F238E27FC236}">
                    <a16:creationId xmlns:a16="http://schemas.microsoft.com/office/drawing/2014/main" id="{6E9AFE5D-01DA-498B-AA61-D9D3AD312FF3}"/>
                  </a:ext>
                </a:extLst>
              </p:cNvPr>
              <p:cNvSpPr txBox="1">
                <a:spLocks noChangeArrowheads="1"/>
              </p:cNvSpPr>
              <p:nvPr/>
            </p:nvSpPr>
            <p:spPr bwMode="auto">
              <a:xfrm>
                <a:off x="2208" y="3129"/>
                <a:ext cx="675" cy="291"/>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Comic Sans MS" panose="030F0702030302020204" pitchFamily="66" charset="0"/>
                    <a:ea typeface="宋体" panose="02010600030101010101" pitchFamily="2" charset="-122"/>
                  </a:rPr>
                  <a:t>Dest.</a:t>
                </a:r>
              </a:p>
            </p:txBody>
          </p:sp>
          <p:sp>
            <p:nvSpPr>
              <p:cNvPr id="19504" name="Line 24">
                <a:extLst>
                  <a:ext uri="{FF2B5EF4-FFF2-40B4-BE49-F238E27FC236}">
                    <a16:creationId xmlns:a16="http://schemas.microsoft.com/office/drawing/2014/main" id="{FF37179C-F891-4EDC-9D48-8EA976A8960A}"/>
                  </a:ext>
                </a:extLst>
              </p:cNvPr>
              <p:cNvSpPr>
                <a:spLocks noChangeShapeType="1"/>
              </p:cNvSpPr>
              <p:nvPr/>
            </p:nvSpPr>
            <p:spPr bwMode="auto">
              <a:xfrm flipH="1">
                <a:off x="1440" y="3312"/>
                <a:ext cx="768" cy="1"/>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5" name="Rectangle 25">
                <a:extLst>
                  <a:ext uri="{FF2B5EF4-FFF2-40B4-BE49-F238E27FC236}">
                    <a16:creationId xmlns:a16="http://schemas.microsoft.com/office/drawing/2014/main" id="{9622EBD2-51C4-41F4-BEAB-7AF3095ED0F9}"/>
                  </a:ext>
                </a:extLst>
              </p:cNvPr>
              <p:cNvSpPr>
                <a:spLocks noChangeArrowheads="1"/>
              </p:cNvSpPr>
              <p:nvPr/>
            </p:nvSpPr>
            <p:spPr bwMode="auto">
              <a:xfrm>
                <a:off x="1632" y="3292"/>
                <a:ext cx="96" cy="233"/>
              </a:xfrm>
              <a:prstGeom prst="rect">
                <a:avLst/>
              </a:prstGeom>
              <a:solidFill>
                <a:schemeClr val="tx2"/>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506" name="Rectangle 26">
                <a:extLst>
                  <a:ext uri="{FF2B5EF4-FFF2-40B4-BE49-F238E27FC236}">
                    <a16:creationId xmlns:a16="http://schemas.microsoft.com/office/drawing/2014/main" id="{859880AB-EB4D-4A65-81A9-57A2C9245895}"/>
                  </a:ext>
                </a:extLst>
              </p:cNvPr>
              <p:cNvSpPr>
                <a:spLocks noChangeArrowheads="1"/>
              </p:cNvSpPr>
              <p:nvPr/>
            </p:nvSpPr>
            <p:spPr bwMode="auto">
              <a:xfrm>
                <a:off x="1824" y="3292"/>
                <a:ext cx="96" cy="233"/>
              </a:xfrm>
              <a:prstGeom prst="rect">
                <a:avLst/>
              </a:prstGeom>
              <a:solidFill>
                <a:schemeClr val="tx2"/>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grpSp>
      <p:grpSp>
        <p:nvGrpSpPr>
          <p:cNvPr id="19463" name="Group 27">
            <a:extLst>
              <a:ext uri="{FF2B5EF4-FFF2-40B4-BE49-F238E27FC236}">
                <a16:creationId xmlns:a16="http://schemas.microsoft.com/office/drawing/2014/main" id="{5FC564E4-6AAB-480A-89A2-50C33FFB2756}"/>
              </a:ext>
            </a:extLst>
          </p:cNvPr>
          <p:cNvGrpSpPr>
            <a:grpSpLocks/>
          </p:cNvGrpSpPr>
          <p:nvPr/>
        </p:nvGrpSpPr>
        <p:grpSpPr bwMode="auto">
          <a:xfrm>
            <a:off x="6616700" y="3702050"/>
            <a:ext cx="3962400" cy="2122488"/>
            <a:chOff x="2928" y="2860"/>
            <a:chExt cx="2496" cy="1337"/>
          </a:xfrm>
        </p:grpSpPr>
        <p:grpSp>
          <p:nvGrpSpPr>
            <p:cNvPr id="19465" name="Group 28">
              <a:extLst>
                <a:ext uri="{FF2B5EF4-FFF2-40B4-BE49-F238E27FC236}">
                  <a16:creationId xmlns:a16="http://schemas.microsoft.com/office/drawing/2014/main" id="{7B5A948B-70AC-4F48-8C94-FB865684EAF2}"/>
                </a:ext>
              </a:extLst>
            </p:cNvPr>
            <p:cNvGrpSpPr>
              <a:grpSpLocks/>
            </p:cNvGrpSpPr>
            <p:nvPr/>
          </p:nvGrpSpPr>
          <p:grpSpPr bwMode="auto">
            <a:xfrm>
              <a:off x="2928" y="2908"/>
              <a:ext cx="912" cy="327"/>
              <a:chOff x="360" y="3795"/>
              <a:chExt cx="912" cy="327"/>
            </a:xfrm>
          </p:grpSpPr>
          <p:sp>
            <p:nvSpPr>
              <p:cNvPr id="19488" name="Oval 29">
                <a:extLst>
                  <a:ext uri="{FF2B5EF4-FFF2-40B4-BE49-F238E27FC236}">
                    <a16:creationId xmlns:a16="http://schemas.microsoft.com/office/drawing/2014/main" id="{713AE762-9D40-4976-86BC-DE009A7F0034}"/>
                  </a:ext>
                </a:extLst>
              </p:cNvPr>
              <p:cNvSpPr>
                <a:spLocks noChangeArrowheads="1"/>
              </p:cNvSpPr>
              <p:nvPr/>
            </p:nvSpPr>
            <p:spPr bwMode="auto">
              <a:xfrm>
                <a:off x="384" y="3795"/>
                <a:ext cx="164" cy="327"/>
              </a:xfrm>
              <a:prstGeom prst="ellipse">
                <a:avLst/>
              </a:prstGeom>
              <a:solidFill>
                <a:srgbClr val="FF00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489" name="Text Box 30">
                <a:extLst>
                  <a:ext uri="{FF2B5EF4-FFF2-40B4-BE49-F238E27FC236}">
                    <a16:creationId xmlns:a16="http://schemas.microsoft.com/office/drawing/2014/main" id="{A0F19F51-C2ED-4834-A50A-C5C9EA01828B}"/>
                  </a:ext>
                </a:extLst>
              </p:cNvPr>
              <p:cNvSpPr txBox="1">
                <a:spLocks noChangeArrowheads="1"/>
              </p:cNvSpPr>
              <p:nvPr/>
            </p:nvSpPr>
            <p:spPr bwMode="auto">
              <a:xfrm>
                <a:off x="360" y="3815"/>
                <a:ext cx="912"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Comic Sans MS" panose="030F0702030302020204" pitchFamily="66" charset="0"/>
                    <a:ea typeface="宋体" panose="02010600030101010101" pitchFamily="2" charset="-122"/>
                  </a:rPr>
                  <a:t>App</a:t>
                </a:r>
              </a:p>
            </p:txBody>
          </p:sp>
          <p:sp>
            <p:nvSpPr>
              <p:cNvPr id="19490" name="Oval 31">
                <a:extLst>
                  <a:ext uri="{FF2B5EF4-FFF2-40B4-BE49-F238E27FC236}">
                    <a16:creationId xmlns:a16="http://schemas.microsoft.com/office/drawing/2014/main" id="{000ACFDC-4D57-4598-914E-012F109FB41A}"/>
                  </a:ext>
                </a:extLst>
              </p:cNvPr>
              <p:cNvSpPr>
                <a:spLocks noChangeArrowheads="1"/>
              </p:cNvSpPr>
              <p:nvPr/>
            </p:nvSpPr>
            <p:spPr bwMode="auto">
              <a:xfrm>
                <a:off x="408" y="3795"/>
                <a:ext cx="164" cy="327"/>
              </a:xfrm>
              <a:prstGeom prst="ellipse">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sp>
          <p:nvSpPr>
            <p:cNvPr id="19466" name="Text Box 32">
              <a:extLst>
                <a:ext uri="{FF2B5EF4-FFF2-40B4-BE49-F238E27FC236}">
                  <a16:creationId xmlns:a16="http://schemas.microsoft.com/office/drawing/2014/main" id="{281415DC-DC26-479C-8CC9-4586DCB35F38}"/>
                </a:ext>
              </a:extLst>
            </p:cNvPr>
            <p:cNvSpPr txBox="1">
              <a:spLocks noChangeArrowheads="1"/>
            </p:cNvSpPr>
            <p:nvPr/>
          </p:nvSpPr>
          <p:spPr bwMode="auto">
            <a:xfrm>
              <a:off x="3408" y="3696"/>
              <a:ext cx="960"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nvGrpSpPr>
            <p:cNvPr id="19467" name="Group 33">
              <a:extLst>
                <a:ext uri="{FF2B5EF4-FFF2-40B4-BE49-F238E27FC236}">
                  <a16:creationId xmlns:a16="http://schemas.microsoft.com/office/drawing/2014/main" id="{1EF4DAFD-539B-4C15-8AAB-441CC68D246E}"/>
                </a:ext>
              </a:extLst>
            </p:cNvPr>
            <p:cNvGrpSpPr>
              <a:grpSpLocks/>
            </p:cNvGrpSpPr>
            <p:nvPr/>
          </p:nvGrpSpPr>
          <p:grpSpPr bwMode="auto">
            <a:xfrm>
              <a:off x="3408" y="3264"/>
              <a:ext cx="1056" cy="818"/>
              <a:chOff x="1104" y="2400"/>
              <a:chExt cx="1056" cy="818"/>
            </a:xfrm>
          </p:grpSpPr>
          <p:sp>
            <p:nvSpPr>
              <p:cNvPr id="19486" name="AutoShape 34">
                <a:extLst>
                  <a:ext uri="{FF2B5EF4-FFF2-40B4-BE49-F238E27FC236}">
                    <a16:creationId xmlns:a16="http://schemas.microsoft.com/office/drawing/2014/main" id="{1D68E52F-26D8-44AC-8F33-A0DF2B058BB3}"/>
                  </a:ext>
                </a:extLst>
              </p:cNvPr>
              <p:cNvSpPr>
                <a:spLocks noChangeArrowheads="1"/>
              </p:cNvSpPr>
              <p:nvPr/>
            </p:nvSpPr>
            <p:spPr bwMode="auto">
              <a:xfrm rot="5400000">
                <a:off x="1223" y="2498"/>
                <a:ext cx="818" cy="6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14 h 21600"/>
                  <a:gd name="T14" fmla="*/ 17111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CC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7" name="Text Box 35">
                <a:extLst>
                  <a:ext uri="{FF2B5EF4-FFF2-40B4-BE49-F238E27FC236}">
                    <a16:creationId xmlns:a16="http://schemas.microsoft.com/office/drawing/2014/main" id="{31750570-464F-45AF-BF87-3E01118949D0}"/>
                  </a:ext>
                </a:extLst>
              </p:cNvPr>
              <p:cNvSpPr txBox="1">
                <a:spLocks noChangeArrowheads="1"/>
              </p:cNvSpPr>
              <p:nvPr/>
            </p:nvSpPr>
            <p:spPr bwMode="auto">
              <a:xfrm>
                <a:off x="1104" y="2684"/>
                <a:ext cx="105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Comic Sans MS" panose="030F0702030302020204" pitchFamily="66" charset="0"/>
                    <a:ea typeface="宋体" panose="02010600030101010101" pitchFamily="2" charset="-122"/>
                  </a:rPr>
                  <a:t>socket</a:t>
                </a:r>
              </a:p>
            </p:txBody>
          </p:sp>
        </p:grpSp>
        <p:sp>
          <p:nvSpPr>
            <p:cNvPr id="19468" name="AutoShape 36">
              <a:extLst>
                <a:ext uri="{FF2B5EF4-FFF2-40B4-BE49-F238E27FC236}">
                  <a16:creationId xmlns:a16="http://schemas.microsoft.com/office/drawing/2014/main" id="{FACE7E99-EB53-4C7A-9281-6A64ED9E844B}"/>
                </a:ext>
              </a:extLst>
            </p:cNvPr>
            <p:cNvSpPr>
              <a:spLocks noChangeArrowheads="1"/>
            </p:cNvSpPr>
            <p:nvPr/>
          </p:nvSpPr>
          <p:spPr bwMode="auto">
            <a:xfrm flipV="1">
              <a:off x="3024" y="3168"/>
              <a:ext cx="720" cy="81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303 h 21600"/>
                <a:gd name="T14" fmla="*/ 15900 w 21600"/>
                <a:gd name="T15" fmla="*/ 984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lnTo>
                    <a:pt x="21600" y="6079"/>
                  </a:lnTo>
                  <a:close/>
                </a:path>
              </a:pathLst>
            </a:cu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69" name="Text Box 37">
              <a:extLst>
                <a:ext uri="{FF2B5EF4-FFF2-40B4-BE49-F238E27FC236}">
                  <a16:creationId xmlns:a16="http://schemas.microsoft.com/office/drawing/2014/main" id="{3ABB4329-FD67-4670-8026-02C36CCABCC4}"/>
                </a:ext>
              </a:extLst>
            </p:cNvPr>
            <p:cNvSpPr txBox="1">
              <a:spLocks noChangeArrowheads="1"/>
            </p:cNvSpPr>
            <p:nvPr/>
          </p:nvSpPr>
          <p:spPr bwMode="auto">
            <a:xfrm>
              <a:off x="2928" y="3408"/>
              <a:ext cx="240" cy="21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600">
                  <a:latin typeface="Comic Sans MS" panose="030F0702030302020204" pitchFamily="66" charset="0"/>
                  <a:ea typeface="宋体" panose="02010600030101010101" pitchFamily="2" charset="-122"/>
                </a:rPr>
                <a:t>3</a:t>
              </a:r>
            </a:p>
          </p:txBody>
        </p:sp>
        <p:sp>
          <p:nvSpPr>
            <p:cNvPr id="19470" name="Text Box 38">
              <a:extLst>
                <a:ext uri="{FF2B5EF4-FFF2-40B4-BE49-F238E27FC236}">
                  <a16:creationId xmlns:a16="http://schemas.microsoft.com/office/drawing/2014/main" id="{24E30C38-6ACE-4EA1-AF8C-8F1D2208039C}"/>
                </a:ext>
              </a:extLst>
            </p:cNvPr>
            <p:cNvSpPr txBox="1">
              <a:spLocks noChangeArrowheads="1"/>
            </p:cNvSpPr>
            <p:nvPr/>
          </p:nvSpPr>
          <p:spPr bwMode="auto">
            <a:xfrm>
              <a:off x="3120" y="3456"/>
              <a:ext cx="240" cy="21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600">
                  <a:latin typeface="Comic Sans MS" panose="030F0702030302020204" pitchFamily="66" charset="0"/>
                  <a:ea typeface="宋体" panose="02010600030101010101" pitchFamily="2" charset="-122"/>
                </a:rPr>
                <a:t>2</a:t>
              </a:r>
            </a:p>
          </p:txBody>
        </p:sp>
        <p:sp>
          <p:nvSpPr>
            <p:cNvPr id="19471" name="Text Box 39">
              <a:extLst>
                <a:ext uri="{FF2B5EF4-FFF2-40B4-BE49-F238E27FC236}">
                  <a16:creationId xmlns:a16="http://schemas.microsoft.com/office/drawing/2014/main" id="{981BDA30-D6C5-4F3F-9361-4AEB33C86147}"/>
                </a:ext>
              </a:extLst>
            </p:cNvPr>
            <p:cNvSpPr txBox="1">
              <a:spLocks noChangeArrowheads="1"/>
            </p:cNvSpPr>
            <p:nvPr/>
          </p:nvSpPr>
          <p:spPr bwMode="auto">
            <a:xfrm>
              <a:off x="3312" y="3504"/>
              <a:ext cx="240" cy="21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600">
                  <a:latin typeface="Comic Sans MS" panose="030F0702030302020204" pitchFamily="66" charset="0"/>
                  <a:ea typeface="宋体" panose="02010600030101010101" pitchFamily="2" charset="-122"/>
                </a:rPr>
                <a:t>1</a:t>
              </a:r>
            </a:p>
          </p:txBody>
        </p:sp>
        <p:sp>
          <p:nvSpPr>
            <p:cNvPr id="19472" name="Rectangle 40">
              <a:extLst>
                <a:ext uri="{FF2B5EF4-FFF2-40B4-BE49-F238E27FC236}">
                  <a16:creationId xmlns:a16="http://schemas.microsoft.com/office/drawing/2014/main" id="{EC91797B-AA82-4AF9-AA6F-225BE876C686}"/>
                </a:ext>
              </a:extLst>
            </p:cNvPr>
            <p:cNvSpPr>
              <a:spLocks noChangeArrowheads="1"/>
            </p:cNvSpPr>
            <p:nvPr/>
          </p:nvSpPr>
          <p:spPr bwMode="auto">
            <a:xfrm>
              <a:off x="4272" y="2860"/>
              <a:ext cx="96" cy="23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473" name="Rectangle 41">
              <a:extLst>
                <a:ext uri="{FF2B5EF4-FFF2-40B4-BE49-F238E27FC236}">
                  <a16:creationId xmlns:a16="http://schemas.microsoft.com/office/drawing/2014/main" id="{3562498C-D37B-411B-A986-E0527B742B0A}"/>
                </a:ext>
              </a:extLst>
            </p:cNvPr>
            <p:cNvSpPr>
              <a:spLocks noChangeArrowheads="1"/>
            </p:cNvSpPr>
            <p:nvPr/>
          </p:nvSpPr>
          <p:spPr bwMode="auto">
            <a:xfrm>
              <a:off x="4416" y="3196"/>
              <a:ext cx="96" cy="23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474" name="Rectangle 42">
              <a:extLst>
                <a:ext uri="{FF2B5EF4-FFF2-40B4-BE49-F238E27FC236}">
                  <a16:creationId xmlns:a16="http://schemas.microsoft.com/office/drawing/2014/main" id="{EFA82C9C-BB85-4B26-A076-800ACA6153FD}"/>
                </a:ext>
              </a:extLst>
            </p:cNvPr>
            <p:cNvSpPr>
              <a:spLocks noChangeArrowheads="1"/>
            </p:cNvSpPr>
            <p:nvPr/>
          </p:nvSpPr>
          <p:spPr bwMode="auto">
            <a:xfrm>
              <a:off x="4560" y="3484"/>
              <a:ext cx="96" cy="233"/>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9475" name="Line 43">
              <a:extLst>
                <a:ext uri="{FF2B5EF4-FFF2-40B4-BE49-F238E27FC236}">
                  <a16:creationId xmlns:a16="http://schemas.microsoft.com/office/drawing/2014/main" id="{AF3C20CB-3DBC-47FA-A4EB-50C936B0DF33}"/>
                </a:ext>
              </a:extLst>
            </p:cNvPr>
            <p:cNvSpPr>
              <a:spLocks noChangeShapeType="1"/>
            </p:cNvSpPr>
            <p:nvPr/>
          </p:nvSpPr>
          <p:spPr bwMode="auto">
            <a:xfrm flipV="1">
              <a:off x="4272" y="3072"/>
              <a:ext cx="576" cy="528"/>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6" name="Text Box 44">
              <a:extLst>
                <a:ext uri="{FF2B5EF4-FFF2-40B4-BE49-F238E27FC236}">
                  <a16:creationId xmlns:a16="http://schemas.microsoft.com/office/drawing/2014/main" id="{24C269BF-E51B-4D4F-BBE7-5F6E1659CDF3}"/>
                </a:ext>
              </a:extLst>
            </p:cNvPr>
            <p:cNvSpPr txBox="1">
              <a:spLocks noChangeArrowheads="1"/>
            </p:cNvSpPr>
            <p:nvPr/>
          </p:nvSpPr>
          <p:spPr bwMode="auto">
            <a:xfrm>
              <a:off x="4848" y="2889"/>
              <a:ext cx="432" cy="291"/>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Comic Sans MS" panose="030F0702030302020204" pitchFamily="66" charset="0"/>
                  <a:ea typeface="宋体" panose="02010600030101010101" pitchFamily="2" charset="-122"/>
                </a:rPr>
                <a:t>D1</a:t>
              </a:r>
            </a:p>
          </p:txBody>
        </p:sp>
        <p:sp>
          <p:nvSpPr>
            <p:cNvPr id="19477" name="Text Box 45">
              <a:extLst>
                <a:ext uri="{FF2B5EF4-FFF2-40B4-BE49-F238E27FC236}">
                  <a16:creationId xmlns:a16="http://schemas.microsoft.com/office/drawing/2014/main" id="{29687A74-5E51-40AF-8F37-742435569267}"/>
                </a:ext>
              </a:extLst>
            </p:cNvPr>
            <p:cNvSpPr txBox="1">
              <a:spLocks noChangeArrowheads="1"/>
            </p:cNvSpPr>
            <p:nvPr/>
          </p:nvSpPr>
          <p:spPr bwMode="auto">
            <a:xfrm>
              <a:off x="4608" y="3897"/>
              <a:ext cx="432" cy="291"/>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Comic Sans MS" panose="030F0702030302020204" pitchFamily="66" charset="0"/>
                  <a:ea typeface="宋体" panose="02010600030101010101" pitchFamily="2" charset="-122"/>
                </a:rPr>
                <a:t>D3</a:t>
              </a:r>
            </a:p>
          </p:txBody>
        </p:sp>
        <p:sp>
          <p:nvSpPr>
            <p:cNvPr id="19478" name="Text Box 46">
              <a:extLst>
                <a:ext uri="{FF2B5EF4-FFF2-40B4-BE49-F238E27FC236}">
                  <a16:creationId xmlns:a16="http://schemas.microsoft.com/office/drawing/2014/main" id="{1316D7BF-361D-446D-9871-A256E57EBBA3}"/>
                </a:ext>
              </a:extLst>
            </p:cNvPr>
            <p:cNvSpPr txBox="1">
              <a:spLocks noChangeArrowheads="1"/>
            </p:cNvSpPr>
            <p:nvPr/>
          </p:nvSpPr>
          <p:spPr bwMode="auto">
            <a:xfrm>
              <a:off x="4992" y="3465"/>
              <a:ext cx="432" cy="291"/>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latin typeface="Comic Sans MS" panose="030F0702030302020204" pitchFamily="66" charset="0"/>
                  <a:ea typeface="宋体" panose="02010600030101010101" pitchFamily="2" charset="-122"/>
                </a:rPr>
                <a:t>D2</a:t>
              </a:r>
            </a:p>
          </p:txBody>
        </p:sp>
        <p:sp>
          <p:nvSpPr>
            <p:cNvPr id="19479" name="Freeform 47">
              <a:extLst>
                <a:ext uri="{FF2B5EF4-FFF2-40B4-BE49-F238E27FC236}">
                  <a16:creationId xmlns:a16="http://schemas.microsoft.com/office/drawing/2014/main" id="{B73DE9C5-D0A4-436E-A7B3-F8306C1FB87C}"/>
                </a:ext>
              </a:extLst>
            </p:cNvPr>
            <p:cNvSpPr>
              <a:spLocks/>
            </p:cNvSpPr>
            <p:nvPr/>
          </p:nvSpPr>
          <p:spPr bwMode="auto">
            <a:xfrm>
              <a:off x="4240" y="3100"/>
              <a:ext cx="512" cy="233"/>
            </a:xfrm>
            <a:custGeom>
              <a:avLst/>
              <a:gdLst>
                <a:gd name="T0" fmla="*/ 32 w 512"/>
                <a:gd name="T1" fmla="*/ 27 h 480"/>
                <a:gd name="T2" fmla="*/ 80 w 512"/>
                <a:gd name="T3" fmla="*/ 5 h 480"/>
                <a:gd name="T4" fmla="*/ 512 w 512"/>
                <a:gd name="T5" fmla="*/ 0 h 480"/>
                <a:gd name="T6" fmla="*/ 0 60000 65536"/>
                <a:gd name="T7" fmla="*/ 0 60000 65536"/>
                <a:gd name="T8" fmla="*/ 0 60000 65536"/>
              </a:gdLst>
              <a:ahLst/>
              <a:cxnLst>
                <a:cxn ang="T6">
                  <a:pos x="T0" y="T1"/>
                </a:cxn>
                <a:cxn ang="T7">
                  <a:pos x="T2" y="T3"/>
                </a:cxn>
                <a:cxn ang="T8">
                  <a:pos x="T4" y="T5"/>
                </a:cxn>
              </a:cxnLst>
              <a:rect l="0" t="0" r="r" b="b"/>
              <a:pathLst>
                <a:path w="512" h="480">
                  <a:moveTo>
                    <a:pt x="32" y="480"/>
                  </a:moveTo>
                  <a:cubicBezTo>
                    <a:pt x="16" y="328"/>
                    <a:pt x="0" y="176"/>
                    <a:pt x="80" y="96"/>
                  </a:cubicBezTo>
                  <a:cubicBezTo>
                    <a:pt x="160" y="16"/>
                    <a:pt x="440" y="16"/>
                    <a:pt x="512" y="0"/>
                  </a:cubicBezTo>
                </a:path>
              </a:pathLst>
            </a:custGeom>
            <a:noFill/>
            <a:ln w="31750" cap="flat" cmpd="sng">
              <a:solidFill>
                <a:schemeClr val="tx1"/>
              </a:solidFill>
              <a:prstDash val="solid"/>
              <a:round/>
              <a:headEnd/>
              <a:tailEnd type="arrow" w="med" len="me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9480" name="Line 48">
              <a:extLst>
                <a:ext uri="{FF2B5EF4-FFF2-40B4-BE49-F238E27FC236}">
                  <a16:creationId xmlns:a16="http://schemas.microsoft.com/office/drawing/2014/main" id="{80543B46-0B0F-431A-9D05-A80A60FEB547}"/>
                </a:ext>
              </a:extLst>
            </p:cNvPr>
            <p:cNvSpPr>
              <a:spLocks noChangeShapeType="1"/>
            </p:cNvSpPr>
            <p:nvPr/>
          </p:nvSpPr>
          <p:spPr bwMode="auto">
            <a:xfrm>
              <a:off x="4320" y="3696"/>
              <a:ext cx="432" cy="0"/>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grpSp>
          <p:nvGrpSpPr>
            <p:cNvPr id="19481" name="Group 49">
              <a:extLst>
                <a:ext uri="{FF2B5EF4-FFF2-40B4-BE49-F238E27FC236}">
                  <a16:creationId xmlns:a16="http://schemas.microsoft.com/office/drawing/2014/main" id="{7FEEF973-F23A-44FE-8797-04D0C6463C49}"/>
                </a:ext>
              </a:extLst>
            </p:cNvPr>
            <p:cNvGrpSpPr>
              <a:grpSpLocks/>
            </p:cNvGrpSpPr>
            <p:nvPr/>
          </p:nvGrpSpPr>
          <p:grpSpPr bwMode="auto">
            <a:xfrm>
              <a:off x="4704" y="3600"/>
              <a:ext cx="144" cy="240"/>
              <a:chOff x="4704" y="3600"/>
              <a:chExt cx="144" cy="240"/>
            </a:xfrm>
          </p:grpSpPr>
          <p:sp>
            <p:nvSpPr>
              <p:cNvPr id="19484" name="Line 50">
                <a:extLst>
                  <a:ext uri="{FF2B5EF4-FFF2-40B4-BE49-F238E27FC236}">
                    <a16:creationId xmlns:a16="http://schemas.microsoft.com/office/drawing/2014/main" id="{7181BC37-6061-431E-87E1-98BE7DA3D4C9}"/>
                  </a:ext>
                </a:extLst>
              </p:cNvPr>
              <p:cNvSpPr>
                <a:spLocks noChangeShapeType="1"/>
              </p:cNvSpPr>
              <p:nvPr/>
            </p:nvSpPr>
            <p:spPr bwMode="auto">
              <a:xfrm>
                <a:off x="4704" y="3600"/>
                <a:ext cx="144" cy="240"/>
              </a:xfrm>
              <a:prstGeom prst="line">
                <a:avLst/>
              </a:prstGeom>
              <a:noFill/>
              <a:ln w="1270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9485" name="Line 51">
                <a:extLst>
                  <a:ext uri="{FF2B5EF4-FFF2-40B4-BE49-F238E27FC236}">
                    <a16:creationId xmlns:a16="http://schemas.microsoft.com/office/drawing/2014/main" id="{80DD892B-4D4C-440F-93A8-729BACDE6C6E}"/>
                  </a:ext>
                </a:extLst>
              </p:cNvPr>
              <p:cNvSpPr>
                <a:spLocks noChangeShapeType="1"/>
              </p:cNvSpPr>
              <p:nvPr/>
            </p:nvSpPr>
            <p:spPr bwMode="auto">
              <a:xfrm flipH="1">
                <a:off x="4704" y="3600"/>
                <a:ext cx="144" cy="240"/>
              </a:xfrm>
              <a:prstGeom prst="line">
                <a:avLst/>
              </a:prstGeom>
              <a:noFill/>
              <a:ln w="1270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grpSp>
        <p:sp>
          <p:nvSpPr>
            <p:cNvPr id="19482" name="Line 52">
              <a:extLst>
                <a:ext uri="{FF2B5EF4-FFF2-40B4-BE49-F238E27FC236}">
                  <a16:creationId xmlns:a16="http://schemas.microsoft.com/office/drawing/2014/main" id="{B42A6953-3E3E-4937-A98E-3E9D2628956D}"/>
                </a:ext>
              </a:extLst>
            </p:cNvPr>
            <p:cNvSpPr>
              <a:spLocks noChangeShapeType="1"/>
            </p:cNvSpPr>
            <p:nvPr/>
          </p:nvSpPr>
          <p:spPr bwMode="auto">
            <a:xfrm flipH="1" flipV="1">
              <a:off x="4272" y="3888"/>
              <a:ext cx="288" cy="192"/>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9483" name="Rectangle 53">
              <a:extLst>
                <a:ext uri="{FF2B5EF4-FFF2-40B4-BE49-F238E27FC236}">
                  <a16:creationId xmlns:a16="http://schemas.microsoft.com/office/drawing/2014/main" id="{CD3A723F-1AFE-42F6-A017-FA4A6D705880}"/>
                </a:ext>
              </a:extLst>
            </p:cNvPr>
            <p:cNvSpPr>
              <a:spLocks noChangeArrowheads="1"/>
            </p:cNvSpPr>
            <p:nvPr/>
          </p:nvSpPr>
          <p:spPr bwMode="auto">
            <a:xfrm>
              <a:off x="4368" y="3964"/>
              <a:ext cx="96" cy="233"/>
            </a:xfrm>
            <a:prstGeom prst="rect">
              <a:avLst/>
            </a:prstGeom>
            <a:solidFill>
              <a:schemeClr val="tx2"/>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sp>
        <p:nvSpPr>
          <p:cNvPr id="19464" name="Text Box 54">
            <a:extLst>
              <a:ext uri="{FF2B5EF4-FFF2-40B4-BE49-F238E27FC236}">
                <a16:creationId xmlns:a16="http://schemas.microsoft.com/office/drawing/2014/main" id="{12A23D00-55BE-4BE7-B5D3-69CE2A5B5425}"/>
              </a:ext>
            </a:extLst>
          </p:cNvPr>
          <p:cNvSpPr txBox="1">
            <a:spLocks noChangeArrowheads="1"/>
          </p:cNvSpPr>
          <p:nvPr/>
        </p:nvSpPr>
        <p:spPr bwMode="auto">
          <a:xfrm>
            <a:off x="2971800" y="6096000"/>
            <a:ext cx="5645150" cy="4572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b="1">
                <a:solidFill>
                  <a:srgbClr val="FF3300"/>
                </a:solidFill>
                <a:latin typeface="Comic Sans MS" panose="030F0702030302020204" pitchFamily="66" charset="0"/>
                <a:ea typeface="宋体" panose="02010600030101010101" pitchFamily="2" charset="-122"/>
              </a:rPr>
              <a:t>Q</a:t>
            </a:r>
            <a:r>
              <a:rPr lang="en-US" altLang="zh-CN" sz="2400" b="1">
                <a:latin typeface="Comic Sans MS" panose="030F0702030302020204" pitchFamily="66" charset="0"/>
                <a:ea typeface="宋体" panose="02010600030101010101" pitchFamily="2" charset="-122"/>
              </a:rPr>
              <a:t>: </a:t>
            </a:r>
            <a:r>
              <a:rPr lang="zh-CN" altLang="en-US" sz="2400" b="1">
                <a:latin typeface="Comic Sans MS" panose="030F0702030302020204" pitchFamily="66" charset="0"/>
                <a:ea typeface="宋体" panose="02010600030101010101" pitchFamily="2" charset="-122"/>
              </a:rPr>
              <a:t>为什么需要 </a:t>
            </a:r>
            <a:r>
              <a:rPr lang="en-US" altLang="zh-CN" sz="2400" b="1">
                <a:latin typeface="Arial" panose="020B0604020202020204" pitchFamily="34" charset="0"/>
                <a:ea typeface="宋体" panose="02010600030101010101" pitchFamily="2" charset="-122"/>
              </a:rPr>
              <a:t>SOCK_DGRAM</a:t>
            </a:r>
            <a:r>
              <a:rPr lang="zh-CN" altLang="en-US" sz="2400" b="1">
                <a:latin typeface="Arial" panose="020B0604020202020204" pitchFamily="34" charset="0"/>
                <a:ea typeface="宋体" panose="02010600030101010101" pitchFamily="2" charset="-122"/>
              </a:rPr>
              <a:t>类型</a:t>
            </a:r>
            <a:r>
              <a:rPr lang="en-US" altLang="zh-CN" sz="2400" b="1">
                <a:latin typeface="Comic Sans MS" panose="030F0702030302020204" pitchFamily="66" charset="0"/>
                <a:ea typeface="宋体" panose="02010600030101010101" pitchFamily="2"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16C4134F-81D9-4CE4-8811-21558F351B1F}"/>
              </a:ext>
            </a:extLst>
          </p:cNvPr>
          <p:cNvSpPr>
            <a:spLocks noGrp="1" noChangeArrowheads="1"/>
          </p:cNvSpPr>
          <p:nvPr>
            <p:ph idx="1"/>
          </p:nvPr>
        </p:nvSpPr>
        <p:spPr>
          <a:xfrm>
            <a:off x="3719513" y="1700213"/>
            <a:ext cx="8137525" cy="4800600"/>
          </a:xfrm>
        </p:spPr>
        <p:txBody>
          <a:bodyPr/>
          <a:lstStyle/>
          <a:p>
            <a:pPr eaLnBrk="1" hangingPunct="1"/>
            <a:r>
              <a:rPr lang="zh-CN" altLang="en-US">
                <a:ea typeface="宋体" panose="02010600030101010101" pitchFamily="2" charset="-122"/>
              </a:rPr>
              <a:t>举例</a:t>
            </a:r>
            <a:r>
              <a:rPr lang="en-US" altLang="zh-CN">
                <a:ea typeface="宋体" panose="02010600030101010101" pitchFamily="2" charset="-122"/>
              </a:rPr>
              <a:t>: web server</a:t>
            </a:r>
          </a:p>
          <a:p>
            <a:pPr lvl="1" eaLnBrk="1" hangingPunct="1"/>
            <a:endParaRPr lang="en-US" altLang="zh-CN">
              <a:ea typeface="宋体" panose="02010600030101010101" pitchFamily="2" charset="-122"/>
            </a:endParaRPr>
          </a:p>
          <a:p>
            <a:pPr eaLnBrk="1" hangingPunct="1"/>
            <a:r>
              <a:rPr lang="en-US" altLang="zh-CN" sz="2400" i="1">
                <a:solidFill>
                  <a:srgbClr val="CC0000"/>
                </a:solidFill>
                <a:latin typeface="Helvetica" panose="020B0604020202020204" pitchFamily="34" charset="0"/>
                <a:ea typeface="宋体" panose="02010600030101010101" pitchFamily="2" charset="-122"/>
              </a:rPr>
              <a:t>web client</a:t>
            </a:r>
            <a:r>
              <a:rPr lang="zh-CN" altLang="en-US" sz="2400" i="1">
                <a:solidFill>
                  <a:srgbClr val="CC0000"/>
                </a:solidFill>
                <a:latin typeface="Helvetica" panose="020B0604020202020204" pitchFamily="34" charset="0"/>
                <a:ea typeface="宋体" panose="02010600030101010101" pitchFamily="2" charset="-122"/>
              </a:rPr>
              <a:t>怎么去连接</a:t>
            </a:r>
            <a:r>
              <a:rPr lang="en-US" altLang="zh-CN" sz="2400" i="1">
                <a:solidFill>
                  <a:srgbClr val="CC0000"/>
                </a:solidFill>
                <a:latin typeface="Helvetica" panose="020B0604020202020204" pitchFamily="34" charset="0"/>
                <a:ea typeface="宋体" panose="02010600030101010101" pitchFamily="2" charset="-122"/>
              </a:rPr>
              <a:t>web server</a:t>
            </a:r>
            <a:r>
              <a:rPr lang="en-US" altLang="zh-CN" sz="2400">
                <a:solidFill>
                  <a:srgbClr val="CC0000"/>
                </a:solidFill>
                <a:latin typeface="Helvetica" panose="020B0604020202020204" pitchFamily="34" charset="0"/>
                <a:ea typeface="宋体" panose="02010600030101010101" pitchFamily="2" charset="-122"/>
              </a:rPr>
              <a:t> ?</a:t>
            </a:r>
          </a:p>
          <a:p>
            <a:pPr eaLnBrk="1" hangingPunct="1"/>
            <a:endParaRPr lang="en-US" altLang="zh-CN" sz="2400">
              <a:solidFill>
                <a:srgbClr val="CC0000"/>
              </a:solidFill>
              <a:latin typeface="Helvetica" panose="020B0604020202020204" pitchFamily="34" charset="0"/>
              <a:ea typeface="宋体" panose="02010600030101010101" pitchFamily="2" charset="-122"/>
            </a:endParaRPr>
          </a:p>
          <a:p>
            <a:pPr eaLnBrk="1" hangingPunct="1"/>
            <a:r>
              <a:rPr lang="zh-CN" altLang="en-US" sz="2400">
                <a:solidFill>
                  <a:srgbClr val="CC0000"/>
                </a:solidFill>
                <a:latin typeface="Helvetica" panose="020B0604020202020204" pitchFamily="34" charset="0"/>
                <a:ea typeface="宋体" panose="02010600030101010101" pitchFamily="2" charset="-122"/>
              </a:rPr>
              <a:t>为了接收来自</a:t>
            </a:r>
            <a:r>
              <a:rPr lang="en-US" altLang="zh-CN" sz="2400" i="1">
                <a:solidFill>
                  <a:srgbClr val="CC0000"/>
                </a:solidFill>
                <a:latin typeface="Helvetica" panose="020B0604020202020204" pitchFamily="34" charset="0"/>
                <a:ea typeface="宋体" panose="02010600030101010101" pitchFamily="2" charset="-122"/>
              </a:rPr>
              <a:t>web client</a:t>
            </a:r>
            <a:r>
              <a:rPr lang="zh-CN" altLang="en-US" sz="2400" i="1">
                <a:solidFill>
                  <a:srgbClr val="CC0000"/>
                </a:solidFill>
                <a:latin typeface="Helvetica" panose="020B0604020202020204" pitchFamily="34" charset="0"/>
                <a:ea typeface="宋体" panose="02010600030101010101" pitchFamily="2" charset="-122"/>
              </a:rPr>
              <a:t>的连接请求，</a:t>
            </a:r>
            <a:r>
              <a:rPr lang="en-US" altLang="zh-CN" sz="2400" i="1">
                <a:solidFill>
                  <a:srgbClr val="CC0000"/>
                </a:solidFill>
                <a:latin typeface="Helvetica" panose="020B0604020202020204" pitchFamily="34" charset="0"/>
                <a:ea typeface="宋体" panose="02010600030101010101" pitchFamily="2" charset="-122"/>
              </a:rPr>
              <a:t>web server</a:t>
            </a:r>
            <a:r>
              <a:rPr lang="zh-CN" altLang="en-US" sz="2400">
                <a:solidFill>
                  <a:srgbClr val="CC0000"/>
                </a:solidFill>
                <a:latin typeface="Helvetica" panose="020B0604020202020204" pitchFamily="34" charset="0"/>
                <a:ea typeface="宋体" panose="02010600030101010101" pitchFamily="2" charset="-122"/>
              </a:rPr>
              <a:t>应做什么准备</a:t>
            </a:r>
            <a:r>
              <a:rPr lang="en-US" altLang="zh-CN" sz="2400">
                <a:solidFill>
                  <a:srgbClr val="CC0000"/>
                </a:solidFill>
                <a:latin typeface="Helvetica" panose="020B0604020202020204" pitchFamily="34" charset="0"/>
                <a:ea typeface="宋体" panose="02010600030101010101" pitchFamily="2" charset="-122"/>
              </a:rPr>
              <a:t>?</a:t>
            </a:r>
          </a:p>
        </p:txBody>
      </p:sp>
      <p:sp>
        <p:nvSpPr>
          <p:cNvPr id="20483" name="灯片编号占位符 4">
            <a:extLst>
              <a:ext uri="{FF2B5EF4-FFF2-40B4-BE49-F238E27FC236}">
                <a16:creationId xmlns:a16="http://schemas.microsoft.com/office/drawing/2014/main" id="{A4E4B82F-4CE8-44C8-AF42-D0B633B7E06A}"/>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DE25BB8-5D7A-4F8A-869A-274F224BAEDF}" type="slidenum">
              <a:rPr lang="zh-CN" altLang="en-US" sz="1200" smtClean="0">
                <a:latin typeface="Times New Roman" panose="02020603050405020304" pitchFamily="18" charset="0"/>
              </a:rPr>
              <a:pPr fontAlgn="base">
                <a:lnSpc>
                  <a:spcPct val="100000"/>
                </a:lnSpc>
                <a:spcBef>
                  <a:spcPct val="0"/>
                </a:spcBef>
                <a:spcAft>
                  <a:spcPct val="0"/>
                </a:spcAft>
                <a:buFontTx/>
                <a:buNone/>
              </a:pPr>
              <a:t>17</a:t>
            </a:fld>
            <a:endParaRPr lang="en-US" altLang="zh-CN" sz="1200">
              <a:latin typeface="Times New Roman" panose="02020603050405020304" pitchFamily="18" charset="0"/>
            </a:endParaRPr>
          </a:p>
        </p:txBody>
      </p:sp>
      <p:sp>
        <p:nvSpPr>
          <p:cNvPr id="20484" name="Text Box 2">
            <a:extLst>
              <a:ext uri="{FF2B5EF4-FFF2-40B4-BE49-F238E27FC236}">
                <a16:creationId xmlns:a16="http://schemas.microsoft.com/office/drawing/2014/main" id="{F3D4C3B4-9F92-4EDA-80D6-3E288C157141}"/>
              </a:ext>
            </a:extLst>
          </p:cNvPr>
          <p:cNvSpPr txBox="1">
            <a:spLocks noChangeArrowheads="1"/>
          </p:cNvSpPr>
          <p:nvPr/>
        </p:nvSpPr>
        <p:spPr bwMode="auto">
          <a:xfrm>
            <a:off x="1498600" y="3609975"/>
            <a:ext cx="1495425" cy="5207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TCP</a:t>
            </a:r>
          </a:p>
        </p:txBody>
      </p:sp>
      <p:sp>
        <p:nvSpPr>
          <p:cNvPr id="20485" name="Text Box 3">
            <a:extLst>
              <a:ext uri="{FF2B5EF4-FFF2-40B4-BE49-F238E27FC236}">
                <a16:creationId xmlns:a16="http://schemas.microsoft.com/office/drawing/2014/main" id="{B3671A34-E3F3-436F-9628-A09C687947AB}"/>
              </a:ext>
            </a:extLst>
          </p:cNvPr>
          <p:cNvSpPr txBox="1">
            <a:spLocks noChangeArrowheads="1"/>
          </p:cNvSpPr>
          <p:nvPr/>
        </p:nvSpPr>
        <p:spPr bwMode="auto">
          <a:xfrm>
            <a:off x="1498600" y="4435475"/>
            <a:ext cx="1495425" cy="522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IP</a:t>
            </a:r>
          </a:p>
        </p:txBody>
      </p:sp>
      <p:sp>
        <p:nvSpPr>
          <p:cNvPr id="20486" name="Text Box 4">
            <a:extLst>
              <a:ext uri="{FF2B5EF4-FFF2-40B4-BE49-F238E27FC236}">
                <a16:creationId xmlns:a16="http://schemas.microsoft.com/office/drawing/2014/main" id="{1F5BEFD6-79B0-4D75-8631-056C7174A36A}"/>
              </a:ext>
            </a:extLst>
          </p:cNvPr>
          <p:cNvSpPr txBox="1">
            <a:spLocks noChangeArrowheads="1"/>
          </p:cNvSpPr>
          <p:nvPr/>
        </p:nvSpPr>
        <p:spPr bwMode="auto">
          <a:xfrm>
            <a:off x="1308100" y="5238750"/>
            <a:ext cx="1905000" cy="5349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Ethernet Adapter</a:t>
            </a:r>
          </a:p>
        </p:txBody>
      </p:sp>
      <p:sp>
        <p:nvSpPr>
          <p:cNvPr id="20487" name="Line 5">
            <a:extLst>
              <a:ext uri="{FF2B5EF4-FFF2-40B4-BE49-F238E27FC236}">
                <a16:creationId xmlns:a16="http://schemas.microsoft.com/office/drawing/2014/main" id="{D2C2D101-6D55-4F6F-BB64-21B53A7B5B3C}"/>
              </a:ext>
            </a:extLst>
          </p:cNvPr>
          <p:cNvSpPr>
            <a:spLocks noChangeShapeType="1"/>
          </p:cNvSpPr>
          <p:nvPr/>
        </p:nvSpPr>
        <p:spPr bwMode="auto">
          <a:xfrm>
            <a:off x="2246313" y="4127500"/>
            <a:ext cx="0" cy="3095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20488" name="Line 6">
            <a:extLst>
              <a:ext uri="{FF2B5EF4-FFF2-40B4-BE49-F238E27FC236}">
                <a16:creationId xmlns:a16="http://schemas.microsoft.com/office/drawing/2014/main" id="{0414063D-9268-4D3F-A38A-82E9F8F43CE0}"/>
              </a:ext>
            </a:extLst>
          </p:cNvPr>
          <p:cNvSpPr>
            <a:spLocks noChangeShapeType="1"/>
          </p:cNvSpPr>
          <p:nvPr/>
        </p:nvSpPr>
        <p:spPr bwMode="auto">
          <a:xfrm>
            <a:off x="2246313" y="4960938"/>
            <a:ext cx="0" cy="309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20489" name="Oval 7">
            <a:extLst>
              <a:ext uri="{FF2B5EF4-FFF2-40B4-BE49-F238E27FC236}">
                <a16:creationId xmlns:a16="http://schemas.microsoft.com/office/drawing/2014/main" id="{AE0AB87E-6650-4B58-B0ED-49332199027B}"/>
              </a:ext>
            </a:extLst>
          </p:cNvPr>
          <p:cNvSpPr>
            <a:spLocks noChangeArrowheads="1"/>
          </p:cNvSpPr>
          <p:nvPr/>
        </p:nvSpPr>
        <p:spPr bwMode="auto">
          <a:xfrm>
            <a:off x="1258888" y="1928813"/>
            <a:ext cx="1993900" cy="102235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176" tIns="45588" rIns="91176" bIns="45588" anchor="ct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solidFill>
                  <a:srgbClr val="CC0000"/>
                </a:solidFill>
                <a:latin typeface="Helvetica" panose="020B0604020202020204" pitchFamily="34" charset="0"/>
                <a:ea typeface="宋体" panose="02010600030101010101" pitchFamily="2" charset="-122"/>
              </a:rPr>
              <a:t>Web Server</a:t>
            </a:r>
          </a:p>
        </p:txBody>
      </p:sp>
      <p:sp>
        <p:nvSpPr>
          <p:cNvPr id="20490" name="Line 8">
            <a:extLst>
              <a:ext uri="{FF2B5EF4-FFF2-40B4-BE49-F238E27FC236}">
                <a16:creationId xmlns:a16="http://schemas.microsoft.com/office/drawing/2014/main" id="{9D224E39-685F-4C55-99DA-500501821FDA}"/>
              </a:ext>
            </a:extLst>
          </p:cNvPr>
          <p:cNvSpPr>
            <a:spLocks noChangeShapeType="1"/>
          </p:cNvSpPr>
          <p:nvPr/>
        </p:nvSpPr>
        <p:spPr bwMode="auto">
          <a:xfrm>
            <a:off x="1331913" y="3340100"/>
            <a:ext cx="187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20491" name="Rectangle 9">
            <a:extLst>
              <a:ext uri="{FF2B5EF4-FFF2-40B4-BE49-F238E27FC236}">
                <a16:creationId xmlns:a16="http://schemas.microsoft.com/office/drawing/2014/main" id="{5E9CB8C0-5ED2-4DA7-A1B2-C6B20C145655}"/>
              </a:ext>
            </a:extLst>
          </p:cNvPr>
          <p:cNvSpPr>
            <a:spLocks noChangeArrowheads="1"/>
          </p:cNvSpPr>
          <p:nvPr/>
        </p:nvSpPr>
        <p:spPr bwMode="auto">
          <a:xfrm>
            <a:off x="1052513" y="1700213"/>
            <a:ext cx="2411412" cy="43164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492" name="Oval 10">
            <a:extLst>
              <a:ext uri="{FF2B5EF4-FFF2-40B4-BE49-F238E27FC236}">
                <a16:creationId xmlns:a16="http://schemas.microsoft.com/office/drawing/2014/main" id="{7CD10A93-4048-4D14-9EB7-1E0C8A7BD8F2}"/>
              </a:ext>
            </a:extLst>
          </p:cNvPr>
          <p:cNvSpPr>
            <a:spLocks noChangeArrowheads="1"/>
          </p:cNvSpPr>
          <p:nvPr/>
        </p:nvSpPr>
        <p:spPr bwMode="auto">
          <a:xfrm>
            <a:off x="2112963" y="2781300"/>
            <a:ext cx="227012" cy="219075"/>
          </a:xfrm>
          <a:prstGeom prst="ellipse">
            <a:avLst/>
          </a:prstGeom>
          <a:solidFill>
            <a:srgbClr val="FF660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493" name="Line 11">
            <a:extLst>
              <a:ext uri="{FF2B5EF4-FFF2-40B4-BE49-F238E27FC236}">
                <a16:creationId xmlns:a16="http://schemas.microsoft.com/office/drawing/2014/main" id="{850612ED-8868-48DA-888E-6CAB9A223465}"/>
              </a:ext>
            </a:extLst>
          </p:cNvPr>
          <p:cNvSpPr>
            <a:spLocks noChangeShapeType="1"/>
          </p:cNvSpPr>
          <p:nvPr/>
        </p:nvSpPr>
        <p:spPr bwMode="auto">
          <a:xfrm flipH="1">
            <a:off x="2238375" y="2933700"/>
            <a:ext cx="0" cy="676275"/>
          </a:xfrm>
          <a:prstGeom prst="line">
            <a:avLst/>
          </a:prstGeom>
          <a:noFill/>
          <a:ln w="25400">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20494" name="Text Box 12">
            <a:extLst>
              <a:ext uri="{FF2B5EF4-FFF2-40B4-BE49-F238E27FC236}">
                <a16:creationId xmlns:a16="http://schemas.microsoft.com/office/drawing/2014/main" id="{79C0678E-2EB4-48BA-980B-AD5B9B979CCB}"/>
              </a:ext>
            </a:extLst>
          </p:cNvPr>
          <p:cNvSpPr txBox="1">
            <a:spLocks noChangeArrowheads="1"/>
          </p:cNvSpPr>
          <p:nvPr/>
        </p:nvSpPr>
        <p:spPr bwMode="auto">
          <a:xfrm>
            <a:off x="2263775" y="2933700"/>
            <a:ext cx="9667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800" b="1" i="1">
                <a:latin typeface="Helvetica" panose="020B0604020202020204" pitchFamily="34" charset="0"/>
                <a:ea typeface="宋体" panose="02010600030101010101" pitchFamily="2" charset="-122"/>
              </a:rPr>
              <a:t>Port 80</a:t>
            </a:r>
          </a:p>
        </p:txBody>
      </p:sp>
      <p:sp>
        <p:nvSpPr>
          <p:cNvPr id="20495" name="Rectangle 14">
            <a:extLst>
              <a:ext uri="{FF2B5EF4-FFF2-40B4-BE49-F238E27FC236}">
                <a16:creationId xmlns:a16="http://schemas.microsoft.com/office/drawing/2014/main" id="{87F93457-01B6-44E5-B3D1-50C37021F298}"/>
              </a:ext>
            </a:extLst>
          </p:cNvPr>
          <p:cNvSpPr>
            <a:spLocks noChangeArrowheads="1"/>
          </p:cNvSpPr>
          <p:nvPr/>
        </p:nvSpPr>
        <p:spPr bwMode="auto">
          <a:xfrm>
            <a:off x="839788" y="214313"/>
            <a:ext cx="84582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000" b="1" u="sng">
                <a:solidFill>
                  <a:schemeClr val="accent2"/>
                </a:solidFill>
                <a:latin typeface="Arial" panose="020B0604020202020204" pitchFamily="34" charset="0"/>
                <a:ea typeface="宋体" panose="02010600030101010101" pitchFamily="2" charset="-122"/>
              </a:rPr>
              <a:t>TCP Server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F113184-D793-41FF-83ED-8C1BE692B600}"/>
              </a:ext>
            </a:extLst>
          </p:cNvPr>
          <p:cNvSpPr>
            <a:spLocks noGrp="1" noChangeArrowheads="1"/>
          </p:cNvSpPr>
          <p:nvPr>
            <p:ph type="title"/>
          </p:nvPr>
        </p:nvSpPr>
        <p:spPr>
          <a:xfrm>
            <a:off x="766763" y="160338"/>
            <a:ext cx="6991350" cy="1143000"/>
          </a:xfrm>
        </p:spPr>
        <p:txBody>
          <a:bodyPr/>
          <a:lstStyle/>
          <a:p>
            <a:pPr eaLnBrk="1" hangingPunct="1"/>
            <a:r>
              <a:rPr lang="en-US" altLang="zh-CN">
                <a:ea typeface="宋体" panose="02010600030101010101" pitchFamily="2" charset="-122"/>
              </a:rPr>
              <a:t>TCP Client-Server</a:t>
            </a:r>
            <a:r>
              <a:rPr lang="zh-CN" altLang="en-US">
                <a:ea typeface="宋体" panose="02010600030101010101" pitchFamily="2" charset="-122"/>
              </a:rPr>
              <a:t>交互流程</a:t>
            </a:r>
          </a:p>
        </p:txBody>
      </p:sp>
      <p:sp>
        <p:nvSpPr>
          <p:cNvPr id="22531" name="灯片编号占位符 4">
            <a:extLst>
              <a:ext uri="{FF2B5EF4-FFF2-40B4-BE49-F238E27FC236}">
                <a16:creationId xmlns:a16="http://schemas.microsoft.com/office/drawing/2014/main" id="{79432AFC-9D4D-4D5C-AABA-8DD37BFE2E5C}"/>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9454F05-B86D-4DDD-98FC-06ACA6F8C3F6}" type="slidenum">
              <a:rPr lang="zh-CN" altLang="en-US" sz="1200" smtClean="0">
                <a:latin typeface="Times New Roman" panose="02020603050405020304" pitchFamily="18" charset="0"/>
              </a:rPr>
              <a:pPr fontAlgn="base">
                <a:lnSpc>
                  <a:spcPct val="100000"/>
                </a:lnSpc>
                <a:spcBef>
                  <a:spcPct val="0"/>
                </a:spcBef>
                <a:spcAft>
                  <a:spcPct val="0"/>
                </a:spcAft>
                <a:buFontTx/>
                <a:buNone/>
              </a:pPr>
              <a:t>18</a:t>
            </a:fld>
            <a:endParaRPr lang="en-US" altLang="zh-CN" sz="1200">
              <a:latin typeface="Times New Roman" panose="02020603050405020304" pitchFamily="18" charset="0"/>
            </a:endParaRPr>
          </a:p>
        </p:txBody>
      </p:sp>
      <p:sp>
        <p:nvSpPr>
          <p:cNvPr id="22532" name="Text Box 3">
            <a:extLst>
              <a:ext uri="{FF2B5EF4-FFF2-40B4-BE49-F238E27FC236}">
                <a16:creationId xmlns:a16="http://schemas.microsoft.com/office/drawing/2014/main" id="{529323C6-B108-416D-A68D-8C94682E7E77}"/>
              </a:ext>
            </a:extLst>
          </p:cNvPr>
          <p:cNvSpPr txBox="1">
            <a:spLocks noChangeArrowheads="1"/>
          </p:cNvSpPr>
          <p:nvPr/>
        </p:nvSpPr>
        <p:spPr bwMode="auto">
          <a:xfrm>
            <a:off x="7442200" y="18288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22533" name="Text Box 4">
            <a:extLst>
              <a:ext uri="{FF2B5EF4-FFF2-40B4-BE49-F238E27FC236}">
                <a16:creationId xmlns:a16="http://schemas.microsoft.com/office/drawing/2014/main" id="{20DE08C4-594B-4782-BB87-49BE0A36210D}"/>
              </a:ext>
            </a:extLst>
          </p:cNvPr>
          <p:cNvSpPr txBox="1">
            <a:spLocks noChangeArrowheads="1"/>
          </p:cNvSpPr>
          <p:nvPr/>
        </p:nvSpPr>
        <p:spPr bwMode="auto">
          <a:xfrm>
            <a:off x="7442200" y="23177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bind()</a:t>
            </a:r>
          </a:p>
        </p:txBody>
      </p:sp>
      <p:sp>
        <p:nvSpPr>
          <p:cNvPr id="22534" name="Text Box 5">
            <a:extLst>
              <a:ext uri="{FF2B5EF4-FFF2-40B4-BE49-F238E27FC236}">
                <a16:creationId xmlns:a16="http://schemas.microsoft.com/office/drawing/2014/main" id="{F5AD1E56-B38A-4933-91E4-F1A7AA3FF5D3}"/>
              </a:ext>
            </a:extLst>
          </p:cNvPr>
          <p:cNvSpPr txBox="1">
            <a:spLocks noChangeArrowheads="1"/>
          </p:cNvSpPr>
          <p:nvPr/>
        </p:nvSpPr>
        <p:spPr bwMode="auto">
          <a:xfrm>
            <a:off x="7442200" y="28194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listen()</a:t>
            </a:r>
          </a:p>
        </p:txBody>
      </p:sp>
      <p:sp>
        <p:nvSpPr>
          <p:cNvPr id="22535" name="Text Box 6">
            <a:extLst>
              <a:ext uri="{FF2B5EF4-FFF2-40B4-BE49-F238E27FC236}">
                <a16:creationId xmlns:a16="http://schemas.microsoft.com/office/drawing/2014/main" id="{E0EFD6E4-AD58-4F68-8F88-8F176932CF75}"/>
              </a:ext>
            </a:extLst>
          </p:cNvPr>
          <p:cNvSpPr txBox="1">
            <a:spLocks noChangeArrowheads="1"/>
          </p:cNvSpPr>
          <p:nvPr/>
        </p:nvSpPr>
        <p:spPr bwMode="auto">
          <a:xfrm>
            <a:off x="7442200" y="33528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accept()</a:t>
            </a:r>
          </a:p>
        </p:txBody>
      </p:sp>
      <p:sp>
        <p:nvSpPr>
          <p:cNvPr id="22536" name="Text Box 7">
            <a:extLst>
              <a:ext uri="{FF2B5EF4-FFF2-40B4-BE49-F238E27FC236}">
                <a16:creationId xmlns:a16="http://schemas.microsoft.com/office/drawing/2014/main" id="{CCB915F3-576E-4BE3-AD85-A0962A1D7EBC}"/>
              </a:ext>
            </a:extLst>
          </p:cNvPr>
          <p:cNvSpPr txBox="1">
            <a:spLocks noChangeArrowheads="1"/>
          </p:cNvSpPr>
          <p:nvPr/>
        </p:nvSpPr>
        <p:spPr bwMode="auto">
          <a:xfrm>
            <a:off x="7442200" y="49530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22537" name="Text Box 8">
            <a:extLst>
              <a:ext uri="{FF2B5EF4-FFF2-40B4-BE49-F238E27FC236}">
                <a16:creationId xmlns:a16="http://schemas.microsoft.com/office/drawing/2014/main" id="{0C7720A0-2A79-4F25-A62E-F78469E91862}"/>
              </a:ext>
            </a:extLst>
          </p:cNvPr>
          <p:cNvSpPr txBox="1">
            <a:spLocks noChangeArrowheads="1"/>
          </p:cNvSpPr>
          <p:nvPr/>
        </p:nvSpPr>
        <p:spPr bwMode="auto">
          <a:xfrm>
            <a:off x="7442200" y="42672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22538" name="Text Box 9">
            <a:extLst>
              <a:ext uri="{FF2B5EF4-FFF2-40B4-BE49-F238E27FC236}">
                <a16:creationId xmlns:a16="http://schemas.microsoft.com/office/drawing/2014/main" id="{FB4F694F-D171-484D-8809-0A2351154A08}"/>
              </a:ext>
            </a:extLst>
          </p:cNvPr>
          <p:cNvSpPr txBox="1">
            <a:spLocks noChangeArrowheads="1"/>
          </p:cNvSpPr>
          <p:nvPr/>
        </p:nvSpPr>
        <p:spPr bwMode="auto">
          <a:xfrm>
            <a:off x="7442200" y="56388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22539" name="Text Box 10">
            <a:extLst>
              <a:ext uri="{FF2B5EF4-FFF2-40B4-BE49-F238E27FC236}">
                <a16:creationId xmlns:a16="http://schemas.microsoft.com/office/drawing/2014/main" id="{FAA0477B-D4D8-4C65-82E9-B6D887EE1A84}"/>
              </a:ext>
            </a:extLst>
          </p:cNvPr>
          <p:cNvSpPr txBox="1">
            <a:spLocks noChangeArrowheads="1"/>
          </p:cNvSpPr>
          <p:nvPr/>
        </p:nvSpPr>
        <p:spPr bwMode="auto">
          <a:xfrm>
            <a:off x="7400925" y="1371600"/>
            <a:ext cx="1554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Server</a:t>
            </a:r>
          </a:p>
        </p:txBody>
      </p:sp>
      <p:sp>
        <p:nvSpPr>
          <p:cNvPr id="22540" name="Text Box 11">
            <a:extLst>
              <a:ext uri="{FF2B5EF4-FFF2-40B4-BE49-F238E27FC236}">
                <a16:creationId xmlns:a16="http://schemas.microsoft.com/office/drawing/2014/main" id="{A6777DA4-BC0A-463D-91C1-63E9D8EA7F7B}"/>
              </a:ext>
            </a:extLst>
          </p:cNvPr>
          <p:cNvSpPr txBox="1">
            <a:spLocks noChangeArrowheads="1"/>
          </p:cNvSpPr>
          <p:nvPr/>
        </p:nvSpPr>
        <p:spPr bwMode="auto">
          <a:xfrm>
            <a:off x="7467600" y="6129338"/>
            <a:ext cx="1941513"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22541" name="Text Box 12">
            <a:extLst>
              <a:ext uri="{FF2B5EF4-FFF2-40B4-BE49-F238E27FC236}">
                <a16:creationId xmlns:a16="http://schemas.microsoft.com/office/drawing/2014/main" id="{37CEDFD7-DA5B-4753-99EC-55CF3BE39FB4}"/>
              </a:ext>
            </a:extLst>
          </p:cNvPr>
          <p:cNvSpPr txBox="1">
            <a:spLocks noChangeArrowheads="1"/>
          </p:cNvSpPr>
          <p:nvPr/>
        </p:nvSpPr>
        <p:spPr bwMode="auto">
          <a:xfrm>
            <a:off x="3019425" y="32766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22542" name="Line 13">
            <a:extLst>
              <a:ext uri="{FF2B5EF4-FFF2-40B4-BE49-F238E27FC236}">
                <a16:creationId xmlns:a16="http://schemas.microsoft.com/office/drawing/2014/main" id="{EF91B3B8-D44E-4629-BF0A-40C9136E3F00}"/>
              </a:ext>
            </a:extLst>
          </p:cNvPr>
          <p:cNvSpPr>
            <a:spLocks noChangeShapeType="1"/>
          </p:cNvSpPr>
          <p:nvPr/>
        </p:nvSpPr>
        <p:spPr bwMode="auto">
          <a:xfrm>
            <a:off x="3705225" y="35814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Text Box 14">
            <a:extLst>
              <a:ext uri="{FF2B5EF4-FFF2-40B4-BE49-F238E27FC236}">
                <a16:creationId xmlns:a16="http://schemas.microsoft.com/office/drawing/2014/main" id="{1CC0C46E-97A9-4F55-A4E6-4FACEBC96B08}"/>
              </a:ext>
            </a:extLst>
          </p:cNvPr>
          <p:cNvSpPr txBox="1">
            <a:spLocks noChangeArrowheads="1"/>
          </p:cNvSpPr>
          <p:nvPr/>
        </p:nvSpPr>
        <p:spPr bwMode="auto">
          <a:xfrm>
            <a:off x="2995613" y="2819400"/>
            <a:ext cx="1468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Client</a:t>
            </a:r>
          </a:p>
        </p:txBody>
      </p:sp>
      <p:sp>
        <p:nvSpPr>
          <p:cNvPr id="22544" name="Text Box 15">
            <a:extLst>
              <a:ext uri="{FF2B5EF4-FFF2-40B4-BE49-F238E27FC236}">
                <a16:creationId xmlns:a16="http://schemas.microsoft.com/office/drawing/2014/main" id="{C1CD6DBE-1A2B-4AAE-860A-F54E53BC1102}"/>
              </a:ext>
            </a:extLst>
          </p:cNvPr>
          <p:cNvSpPr txBox="1">
            <a:spLocks noChangeArrowheads="1"/>
          </p:cNvSpPr>
          <p:nvPr/>
        </p:nvSpPr>
        <p:spPr bwMode="auto">
          <a:xfrm>
            <a:off x="3019425" y="37655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connect()</a:t>
            </a:r>
          </a:p>
        </p:txBody>
      </p:sp>
      <p:sp>
        <p:nvSpPr>
          <p:cNvPr id="22545" name="Text Box 16">
            <a:extLst>
              <a:ext uri="{FF2B5EF4-FFF2-40B4-BE49-F238E27FC236}">
                <a16:creationId xmlns:a16="http://schemas.microsoft.com/office/drawing/2014/main" id="{9DA2E57F-8F17-4789-AE00-B59D43B6F14B}"/>
              </a:ext>
            </a:extLst>
          </p:cNvPr>
          <p:cNvSpPr txBox="1">
            <a:spLocks noChangeArrowheads="1"/>
          </p:cNvSpPr>
          <p:nvPr/>
        </p:nvSpPr>
        <p:spPr bwMode="auto">
          <a:xfrm>
            <a:off x="3019425" y="43751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22546" name="Text Box 17">
            <a:extLst>
              <a:ext uri="{FF2B5EF4-FFF2-40B4-BE49-F238E27FC236}">
                <a16:creationId xmlns:a16="http://schemas.microsoft.com/office/drawing/2014/main" id="{DFB5C99E-CE8E-416D-A43E-96A764967AC7}"/>
              </a:ext>
            </a:extLst>
          </p:cNvPr>
          <p:cNvSpPr txBox="1">
            <a:spLocks noChangeArrowheads="1"/>
          </p:cNvSpPr>
          <p:nvPr/>
        </p:nvSpPr>
        <p:spPr bwMode="auto">
          <a:xfrm>
            <a:off x="3019425" y="52133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22547" name="Text Box 18">
            <a:extLst>
              <a:ext uri="{FF2B5EF4-FFF2-40B4-BE49-F238E27FC236}">
                <a16:creationId xmlns:a16="http://schemas.microsoft.com/office/drawing/2014/main" id="{E9E88E07-A1C3-4CF0-B3E4-71C4C0B79435}"/>
              </a:ext>
            </a:extLst>
          </p:cNvPr>
          <p:cNvSpPr txBox="1">
            <a:spLocks noChangeArrowheads="1"/>
          </p:cNvSpPr>
          <p:nvPr/>
        </p:nvSpPr>
        <p:spPr bwMode="auto">
          <a:xfrm>
            <a:off x="2640013" y="5748338"/>
            <a:ext cx="1804987"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22548" name="Line 19">
            <a:extLst>
              <a:ext uri="{FF2B5EF4-FFF2-40B4-BE49-F238E27FC236}">
                <a16:creationId xmlns:a16="http://schemas.microsoft.com/office/drawing/2014/main" id="{84EA5171-8A3C-49CE-83D7-08AF5813C65F}"/>
              </a:ext>
            </a:extLst>
          </p:cNvPr>
          <p:cNvSpPr>
            <a:spLocks noChangeShapeType="1"/>
          </p:cNvSpPr>
          <p:nvPr/>
        </p:nvSpPr>
        <p:spPr bwMode="auto">
          <a:xfrm>
            <a:off x="4543425" y="3962400"/>
            <a:ext cx="33528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Line 20">
            <a:extLst>
              <a:ext uri="{FF2B5EF4-FFF2-40B4-BE49-F238E27FC236}">
                <a16:creationId xmlns:a16="http://schemas.microsoft.com/office/drawing/2014/main" id="{6FDC0B2A-54D9-4D8F-8449-00DDA839ADA3}"/>
              </a:ext>
            </a:extLst>
          </p:cNvPr>
          <p:cNvSpPr>
            <a:spLocks noChangeShapeType="1"/>
          </p:cNvSpPr>
          <p:nvPr/>
        </p:nvSpPr>
        <p:spPr bwMode="auto">
          <a:xfrm flipV="1">
            <a:off x="4391025" y="4495800"/>
            <a:ext cx="3076575" cy="76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Line 21">
            <a:extLst>
              <a:ext uri="{FF2B5EF4-FFF2-40B4-BE49-F238E27FC236}">
                <a16:creationId xmlns:a16="http://schemas.microsoft.com/office/drawing/2014/main" id="{6A328ED9-E257-4135-9864-7D53943D1FDE}"/>
              </a:ext>
            </a:extLst>
          </p:cNvPr>
          <p:cNvSpPr>
            <a:spLocks noChangeShapeType="1"/>
          </p:cNvSpPr>
          <p:nvPr/>
        </p:nvSpPr>
        <p:spPr bwMode="auto">
          <a:xfrm flipH="1">
            <a:off x="4391025" y="5181600"/>
            <a:ext cx="3076575"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Line 22">
            <a:extLst>
              <a:ext uri="{FF2B5EF4-FFF2-40B4-BE49-F238E27FC236}">
                <a16:creationId xmlns:a16="http://schemas.microsoft.com/office/drawing/2014/main" id="{7A640A37-3B45-4F98-9C9A-F5F0C01D81A1}"/>
              </a:ext>
            </a:extLst>
          </p:cNvPr>
          <p:cNvSpPr>
            <a:spLocks noChangeShapeType="1"/>
          </p:cNvSpPr>
          <p:nvPr/>
        </p:nvSpPr>
        <p:spPr bwMode="auto">
          <a:xfrm>
            <a:off x="4419600" y="5943600"/>
            <a:ext cx="304800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2" name="Text Box 23">
            <a:extLst>
              <a:ext uri="{FF2B5EF4-FFF2-40B4-BE49-F238E27FC236}">
                <a16:creationId xmlns:a16="http://schemas.microsoft.com/office/drawing/2014/main" id="{02E16AA3-4FE5-455B-884F-FB8B3904E9B3}"/>
              </a:ext>
            </a:extLst>
          </p:cNvPr>
          <p:cNvSpPr txBox="1">
            <a:spLocks noChangeArrowheads="1"/>
          </p:cNvSpPr>
          <p:nvPr/>
        </p:nvSpPr>
        <p:spPr bwMode="auto">
          <a:xfrm>
            <a:off x="5429250" y="3573463"/>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建立连接</a:t>
            </a:r>
          </a:p>
        </p:txBody>
      </p:sp>
      <p:sp>
        <p:nvSpPr>
          <p:cNvPr id="22553" name="Text Box 24">
            <a:extLst>
              <a:ext uri="{FF2B5EF4-FFF2-40B4-BE49-F238E27FC236}">
                <a16:creationId xmlns:a16="http://schemas.microsoft.com/office/drawing/2014/main" id="{A1E52CD7-511C-400A-B4F7-43DAE179996F}"/>
              </a:ext>
            </a:extLst>
          </p:cNvPr>
          <p:cNvSpPr txBox="1">
            <a:spLocks noChangeArrowheads="1"/>
          </p:cNvSpPr>
          <p:nvPr/>
        </p:nvSpPr>
        <p:spPr bwMode="auto">
          <a:xfrm>
            <a:off x="4873625" y="41910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请求数据</a:t>
            </a:r>
          </a:p>
        </p:txBody>
      </p:sp>
      <p:sp>
        <p:nvSpPr>
          <p:cNvPr id="22554" name="Line 25">
            <a:extLst>
              <a:ext uri="{FF2B5EF4-FFF2-40B4-BE49-F238E27FC236}">
                <a16:creationId xmlns:a16="http://schemas.microsoft.com/office/drawing/2014/main" id="{95128C9F-C2EB-4673-AEBC-3D5E61B56933}"/>
              </a:ext>
            </a:extLst>
          </p:cNvPr>
          <p:cNvSpPr>
            <a:spLocks noChangeShapeType="1"/>
          </p:cNvSpPr>
          <p:nvPr/>
        </p:nvSpPr>
        <p:spPr bwMode="auto">
          <a:xfrm>
            <a:off x="5686425" y="480060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Text Box 26">
            <a:extLst>
              <a:ext uri="{FF2B5EF4-FFF2-40B4-BE49-F238E27FC236}">
                <a16:creationId xmlns:a16="http://schemas.microsoft.com/office/drawing/2014/main" id="{6E609470-8049-4228-A29B-562F5DED9190}"/>
              </a:ext>
            </a:extLst>
          </p:cNvPr>
          <p:cNvSpPr txBox="1">
            <a:spLocks noChangeArrowheads="1"/>
          </p:cNvSpPr>
          <p:nvPr/>
        </p:nvSpPr>
        <p:spPr bwMode="auto">
          <a:xfrm>
            <a:off x="5911850" y="48768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响应数据</a:t>
            </a:r>
          </a:p>
        </p:txBody>
      </p:sp>
      <p:sp>
        <p:nvSpPr>
          <p:cNvPr id="22556" name="Line 27">
            <a:extLst>
              <a:ext uri="{FF2B5EF4-FFF2-40B4-BE49-F238E27FC236}">
                <a16:creationId xmlns:a16="http://schemas.microsoft.com/office/drawing/2014/main" id="{7FBED889-8184-4382-B16E-B969AB2B0F37}"/>
              </a:ext>
            </a:extLst>
          </p:cNvPr>
          <p:cNvSpPr>
            <a:spLocks noChangeShapeType="1"/>
          </p:cNvSpPr>
          <p:nvPr/>
        </p:nvSpPr>
        <p:spPr bwMode="auto">
          <a:xfrm>
            <a:off x="8201025" y="22098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7" name="Line 28">
            <a:extLst>
              <a:ext uri="{FF2B5EF4-FFF2-40B4-BE49-F238E27FC236}">
                <a16:creationId xmlns:a16="http://schemas.microsoft.com/office/drawing/2014/main" id="{8DB0D3D5-1291-416A-8D13-F61FF072BEB4}"/>
              </a:ext>
            </a:extLst>
          </p:cNvPr>
          <p:cNvSpPr>
            <a:spLocks noChangeShapeType="1"/>
          </p:cNvSpPr>
          <p:nvPr/>
        </p:nvSpPr>
        <p:spPr bwMode="auto">
          <a:xfrm>
            <a:off x="8201025" y="26670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8" name="Line 29">
            <a:extLst>
              <a:ext uri="{FF2B5EF4-FFF2-40B4-BE49-F238E27FC236}">
                <a16:creationId xmlns:a16="http://schemas.microsoft.com/office/drawing/2014/main" id="{3A7548E8-D26F-40A0-9E46-213A5867A904}"/>
              </a:ext>
            </a:extLst>
          </p:cNvPr>
          <p:cNvSpPr>
            <a:spLocks noChangeShapeType="1"/>
          </p:cNvSpPr>
          <p:nvPr/>
        </p:nvSpPr>
        <p:spPr bwMode="auto">
          <a:xfrm>
            <a:off x="8201025" y="32004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Line 30">
            <a:extLst>
              <a:ext uri="{FF2B5EF4-FFF2-40B4-BE49-F238E27FC236}">
                <a16:creationId xmlns:a16="http://schemas.microsoft.com/office/drawing/2014/main" id="{ED406B0B-1A1F-4BA4-AE6A-7FF8D4A0DD5B}"/>
              </a:ext>
            </a:extLst>
          </p:cNvPr>
          <p:cNvSpPr>
            <a:spLocks noChangeShapeType="1"/>
          </p:cNvSpPr>
          <p:nvPr/>
        </p:nvSpPr>
        <p:spPr bwMode="auto">
          <a:xfrm>
            <a:off x="8201025" y="3733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Line 31">
            <a:extLst>
              <a:ext uri="{FF2B5EF4-FFF2-40B4-BE49-F238E27FC236}">
                <a16:creationId xmlns:a16="http://schemas.microsoft.com/office/drawing/2014/main" id="{337E2FE8-4999-4029-8DE3-422D5F355D9B}"/>
              </a:ext>
            </a:extLst>
          </p:cNvPr>
          <p:cNvSpPr>
            <a:spLocks noChangeShapeType="1"/>
          </p:cNvSpPr>
          <p:nvPr/>
        </p:nvSpPr>
        <p:spPr bwMode="auto">
          <a:xfrm>
            <a:off x="8201025" y="53340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1" name="Line 32">
            <a:extLst>
              <a:ext uri="{FF2B5EF4-FFF2-40B4-BE49-F238E27FC236}">
                <a16:creationId xmlns:a16="http://schemas.microsoft.com/office/drawing/2014/main" id="{03F3C4E1-09C4-4E4B-ABD4-CCD4F35D8C19}"/>
              </a:ext>
            </a:extLst>
          </p:cNvPr>
          <p:cNvSpPr>
            <a:spLocks noChangeShapeType="1"/>
          </p:cNvSpPr>
          <p:nvPr/>
        </p:nvSpPr>
        <p:spPr bwMode="auto">
          <a:xfrm>
            <a:off x="8201025" y="59436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Line 33">
            <a:extLst>
              <a:ext uri="{FF2B5EF4-FFF2-40B4-BE49-F238E27FC236}">
                <a16:creationId xmlns:a16="http://schemas.microsoft.com/office/drawing/2014/main" id="{31FACFBB-A266-4160-93E2-F81AE5ECA17D}"/>
              </a:ext>
            </a:extLst>
          </p:cNvPr>
          <p:cNvSpPr>
            <a:spLocks noChangeShapeType="1"/>
          </p:cNvSpPr>
          <p:nvPr/>
        </p:nvSpPr>
        <p:spPr bwMode="auto">
          <a:xfrm>
            <a:off x="8201025" y="4648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3" name="Line 34">
            <a:extLst>
              <a:ext uri="{FF2B5EF4-FFF2-40B4-BE49-F238E27FC236}">
                <a16:creationId xmlns:a16="http://schemas.microsoft.com/office/drawing/2014/main" id="{D1678081-CBE4-47AB-ABC2-C9E21427BF25}"/>
              </a:ext>
            </a:extLst>
          </p:cNvPr>
          <p:cNvSpPr>
            <a:spLocks noChangeShapeType="1"/>
          </p:cNvSpPr>
          <p:nvPr/>
        </p:nvSpPr>
        <p:spPr bwMode="auto">
          <a:xfrm>
            <a:off x="3705225" y="41148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Line 35">
            <a:extLst>
              <a:ext uri="{FF2B5EF4-FFF2-40B4-BE49-F238E27FC236}">
                <a16:creationId xmlns:a16="http://schemas.microsoft.com/office/drawing/2014/main" id="{580C9169-772C-4294-9836-362D2F4DD042}"/>
              </a:ext>
            </a:extLst>
          </p:cNvPr>
          <p:cNvSpPr>
            <a:spLocks noChangeShapeType="1"/>
          </p:cNvSpPr>
          <p:nvPr/>
        </p:nvSpPr>
        <p:spPr bwMode="auto">
          <a:xfrm>
            <a:off x="3705225" y="55626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5" name="Line 36">
            <a:extLst>
              <a:ext uri="{FF2B5EF4-FFF2-40B4-BE49-F238E27FC236}">
                <a16:creationId xmlns:a16="http://schemas.microsoft.com/office/drawing/2014/main" id="{9233CE64-9C1F-4A8C-B90C-E9597818AC8D}"/>
              </a:ext>
            </a:extLst>
          </p:cNvPr>
          <p:cNvSpPr>
            <a:spLocks noChangeShapeType="1"/>
          </p:cNvSpPr>
          <p:nvPr/>
        </p:nvSpPr>
        <p:spPr bwMode="auto">
          <a:xfrm>
            <a:off x="3705225" y="47244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Text Box 37">
            <a:extLst>
              <a:ext uri="{FF2B5EF4-FFF2-40B4-BE49-F238E27FC236}">
                <a16:creationId xmlns:a16="http://schemas.microsoft.com/office/drawing/2014/main" id="{67B20B68-1B5F-44A4-8E98-EB4AF68DA216}"/>
              </a:ext>
            </a:extLst>
          </p:cNvPr>
          <p:cNvSpPr txBox="1">
            <a:spLocks noChangeArrowheads="1"/>
          </p:cNvSpPr>
          <p:nvPr/>
        </p:nvSpPr>
        <p:spPr bwMode="auto">
          <a:xfrm>
            <a:off x="5337175" y="563880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文件结束标识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D5C8FF6-23C1-479B-9732-32F53984E957}"/>
              </a:ext>
            </a:extLst>
          </p:cNvPr>
          <p:cNvSpPr>
            <a:spLocks noGrp="1" noChangeArrowheads="1"/>
          </p:cNvSpPr>
          <p:nvPr>
            <p:ph idx="1"/>
          </p:nvPr>
        </p:nvSpPr>
        <p:spPr>
          <a:xfrm>
            <a:off x="766763" y="1149350"/>
            <a:ext cx="8034337" cy="577850"/>
          </a:xfrm>
        </p:spPr>
        <p:txBody>
          <a:bodyPr lIns="82058" tIns="41029" rIns="82058" bIns="41029"/>
          <a:lstStyle/>
          <a:p>
            <a:pPr eaLnBrk="1" hangingPunct="1"/>
            <a:r>
              <a:rPr lang="zh-CN" altLang="en-US" sz="2400">
                <a:ea typeface="宋体" panose="02010600030101010101" pitchFamily="2" charset="-122"/>
              </a:rPr>
              <a:t>每个</a:t>
            </a:r>
            <a:r>
              <a:rPr lang="en-US" altLang="zh-CN" sz="2400">
                <a:ea typeface="宋体" panose="02010600030101010101" pitchFamily="2" charset="-122"/>
              </a:rPr>
              <a:t>Winsock</a:t>
            </a:r>
            <a:r>
              <a:rPr lang="zh-CN" altLang="en-US" sz="2400">
                <a:ea typeface="宋体" panose="02010600030101010101" pitchFamily="2" charset="-122"/>
              </a:rPr>
              <a:t>应用都必须加载</a:t>
            </a:r>
            <a:r>
              <a:rPr lang="en-US" altLang="zh-CN" sz="2400">
                <a:ea typeface="宋体" panose="02010600030101010101" pitchFamily="2" charset="-122"/>
              </a:rPr>
              <a:t>Winsock DLL</a:t>
            </a:r>
            <a:r>
              <a:rPr lang="zh-CN" altLang="en-US" sz="2400">
                <a:ea typeface="宋体" panose="02010600030101010101" pitchFamily="2" charset="-122"/>
              </a:rPr>
              <a:t>的相应版本</a:t>
            </a:r>
          </a:p>
        </p:txBody>
      </p:sp>
      <p:sp>
        <p:nvSpPr>
          <p:cNvPr id="24579" name="灯片编号占位符 4">
            <a:extLst>
              <a:ext uri="{FF2B5EF4-FFF2-40B4-BE49-F238E27FC236}">
                <a16:creationId xmlns:a16="http://schemas.microsoft.com/office/drawing/2014/main" id="{1D0EADB2-9506-489A-A1B0-7E0E8BE4E09C}"/>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FD91B10-4D42-455C-969D-519A4D4D1723}" type="slidenum">
              <a:rPr lang="zh-CN" altLang="en-US" sz="1200" smtClean="0">
                <a:latin typeface="Times New Roman" panose="02020603050405020304" pitchFamily="18" charset="0"/>
              </a:rPr>
              <a:pPr fontAlgn="base">
                <a:lnSpc>
                  <a:spcPct val="100000"/>
                </a:lnSpc>
                <a:spcBef>
                  <a:spcPct val="0"/>
                </a:spcBef>
                <a:spcAft>
                  <a:spcPct val="0"/>
                </a:spcAft>
                <a:buFontTx/>
                <a:buNone/>
              </a:pPr>
              <a:t>19</a:t>
            </a:fld>
            <a:endParaRPr lang="en-US" altLang="zh-CN" sz="1200">
              <a:latin typeface="Times New Roman" panose="02020603050405020304" pitchFamily="18" charset="0"/>
            </a:endParaRPr>
          </a:p>
        </p:txBody>
      </p:sp>
      <p:sp>
        <p:nvSpPr>
          <p:cNvPr id="24580" name="Text Box 3">
            <a:extLst>
              <a:ext uri="{FF2B5EF4-FFF2-40B4-BE49-F238E27FC236}">
                <a16:creationId xmlns:a16="http://schemas.microsoft.com/office/drawing/2014/main" id="{CBAC4E63-BA08-4A0C-A9EE-1F38628D5C59}"/>
              </a:ext>
            </a:extLst>
          </p:cNvPr>
          <p:cNvSpPr txBox="1">
            <a:spLocks noChangeArrowheads="1"/>
          </p:cNvSpPr>
          <p:nvPr/>
        </p:nvSpPr>
        <p:spPr bwMode="auto">
          <a:xfrm>
            <a:off x="2208213" y="2112963"/>
            <a:ext cx="7543800" cy="254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PASCAL FAR WSAStartup ( WORD wVersionRequested, LPWSADATA lpWSAData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wVersionRequested</a:t>
            </a:r>
            <a:r>
              <a:rPr lang="zh-CN" altLang="en-US" sz="2000" b="1">
                <a:latin typeface="Courier New" panose="02070309020205020404" pitchFamily="49" charset="0"/>
                <a:ea typeface="宋体" panose="02010600030101010101" pitchFamily="2" charset="-122"/>
              </a:rPr>
              <a:t>：</a:t>
            </a:r>
            <a:r>
              <a:rPr lang="en-US" altLang="zh-CN" sz="2000" b="1">
                <a:latin typeface="Courier New" panose="02070309020205020404" pitchFamily="49" charset="0"/>
                <a:ea typeface="宋体" panose="02010600030101010101" pitchFamily="2" charset="-122"/>
              </a:rPr>
              <a:t>Windows Socket API</a:t>
            </a:r>
            <a:r>
              <a:rPr lang="zh-CN" altLang="en-US" sz="2000" b="1">
                <a:latin typeface="Courier New" panose="02070309020205020404" pitchFamily="49" charset="0"/>
                <a:ea typeface="宋体" panose="02010600030101010101" pitchFamily="2" charset="-122"/>
              </a:rPr>
              <a:t>提供的调用方可使用的最高版本号</a:t>
            </a: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高位字节指出副版本</a:t>
            </a: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修正</a:t>
            </a: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号</a:t>
            </a: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低位字节指明主版本号</a:t>
            </a:r>
            <a:r>
              <a:rPr lang="en-US" altLang="zh-CN" sz="2000" b="1">
                <a:latin typeface="Courier New" panose="02070309020205020404" pitchFamily="49" charset="0"/>
                <a:ea typeface="宋体" panose="02010600030101010101" pitchFamily="2" charset="-122"/>
              </a:rPr>
              <a: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lpWSAData</a:t>
            </a:r>
            <a:r>
              <a:rPr lang="zh-CN" altLang="en-US" sz="2000" b="1">
                <a:latin typeface="Courier New" panose="02070309020205020404" pitchFamily="49" charset="0"/>
                <a:ea typeface="宋体" panose="02010600030101010101" pitchFamily="2" charset="-122"/>
              </a:rPr>
              <a:t>：指向</a:t>
            </a:r>
            <a:r>
              <a:rPr lang="en-US" altLang="zh-CN" sz="2000" b="1">
                <a:latin typeface="Courier New" panose="02070309020205020404" pitchFamily="49" charset="0"/>
                <a:ea typeface="宋体" panose="02010600030101010101" pitchFamily="2" charset="-122"/>
              </a:rPr>
              <a:t>WSADATA</a:t>
            </a:r>
            <a:r>
              <a:rPr lang="zh-CN" altLang="en-US" sz="2000" b="1">
                <a:latin typeface="Courier New" panose="02070309020205020404" pitchFamily="49" charset="0"/>
                <a:ea typeface="宋体" panose="02010600030101010101" pitchFamily="2" charset="-122"/>
              </a:rPr>
              <a:t>数据结构的指针</a:t>
            </a: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用来接收</a:t>
            </a:r>
            <a:r>
              <a:rPr lang="en-US" altLang="zh-CN" sz="2000" b="1">
                <a:latin typeface="Courier New" panose="02070309020205020404" pitchFamily="49" charset="0"/>
                <a:ea typeface="宋体" panose="02010600030101010101" pitchFamily="2" charset="-122"/>
              </a:rPr>
              <a:t>Windows Socket</a:t>
            </a:r>
            <a:r>
              <a:rPr lang="zh-CN" altLang="en-US" sz="2000" b="1">
                <a:latin typeface="Courier New" panose="02070309020205020404" pitchFamily="49" charset="0"/>
                <a:ea typeface="宋体" panose="02010600030101010101" pitchFamily="2" charset="-122"/>
              </a:rPr>
              <a:t>实现的细节</a:t>
            </a:r>
            <a:r>
              <a:rPr lang="en-US" altLang="zh-CN" sz="2000" b="1">
                <a:latin typeface="Courier New" panose="02070309020205020404" pitchFamily="49" charset="0"/>
                <a:ea typeface="宋体" panose="02010600030101010101" pitchFamily="2" charset="-122"/>
              </a:rPr>
              <a:t>.			</a:t>
            </a:r>
          </a:p>
        </p:txBody>
      </p:sp>
      <p:sp>
        <p:nvSpPr>
          <p:cNvPr id="24581" name="Rectangle 4">
            <a:extLst>
              <a:ext uri="{FF2B5EF4-FFF2-40B4-BE49-F238E27FC236}">
                <a16:creationId xmlns:a16="http://schemas.microsoft.com/office/drawing/2014/main" id="{B60D260D-7736-4E88-AFA2-CDA6A7D6600D}"/>
              </a:ext>
            </a:extLst>
          </p:cNvPr>
          <p:cNvSpPr>
            <a:spLocks noChangeArrowheads="1"/>
          </p:cNvSpPr>
          <p:nvPr/>
        </p:nvSpPr>
        <p:spPr bwMode="auto">
          <a:xfrm>
            <a:off x="2228850" y="6086475"/>
            <a:ext cx="8763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en-US" altLang="zh-CN" sz="2000">
              <a:latin typeface="Comic Sans MS" panose="030F0702030302020204" pitchFamily="66" charset="0"/>
              <a:ea typeface="宋体" panose="02010600030101010101" pitchFamily="2" charset="-122"/>
            </a:endParaRPr>
          </a:p>
        </p:txBody>
      </p:sp>
      <p:sp>
        <p:nvSpPr>
          <p:cNvPr id="24582" name="Rectangle 5">
            <a:extLst>
              <a:ext uri="{FF2B5EF4-FFF2-40B4-BE49-F238E27FC236}">
                <a16:creationId xmlns:a16="http://schemas.microsoft.com/office/drawing/2014/main" id="{FBD1B8B9-E65B-4BDF-B16D-F14C75378201}"/>
              </a:ext>
            </a:extLst>
          </p:cNvPr>
          <p:cNvSpPr>
            <a:spLocks noChangeArrowheads="1"/>
          </p:cNvSpPr>
          <p:nvPr/>
        </p:nvSpPr>
        <p:spPr bwMode="auto">
          <a:xfrm>
            <a:off x="407988" y="-100013"/>
            <a:ext cx="8458200" cy="1143001"/>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000" b="1" u="sng">
                <a:solidFill>
                  <a:schemeClr val="accent2"/>
                </a:solidFill>
                <a:latin typeface="Arial" panose="020B0604020202020204" pitchFamily="34" charset="0"/>
                <a:ea typeface="宋体" panose="02010600030101010101" pitchFamily="2" charset="-122"/>
              </a:rPr>
              <a:t>Winsock</a:t>
            </a:r>
            <a:r>
              <a:rPr lang="zh-CN" altLang="en-US" sz="4000" b="1" u="sng">
                <a:solidFill>
                  <a:schemeClr val="accent2"/>
                </a:solidFill>
                <a:latin typeface="Arial" panose="020B0604020202020204" pitchFamily="34" charset="0"/>
                <a:ea typeface="宋体" panose="02010600030101010101" pitchFamily="2" charset="-122"/>
              </a:rPr>
              <a:t>的初始化</a:t>
            </a:r>
          </a:p>
        </p:txBody>
      </p:sp>
      <p:sp>
        <p:nvSpPr>
          <p:cNvPr id="24583" name="Text Box 6">
            <a:extLst>
              <a:ext uri="{FF2B5EF4-FFF2-40B4-BE49-F238E27FC236}">
                <a16:creationId xmlns:a16="http://schemas.microsoft.com/office/drawing/2014/main" id="{25DEB26F-B3FE-4C8D-BEF9-5395307743FC}"/>
              </a:ext>
            </a:extLst>
          </p:cNvPr>
          <p:cNvSpPr txBox="1">
            <a:spLocks noChangeArrowheads="1"/>
          </p:cNvSpPr>
          <p:nvPr/>
        </p:nvSpPr>
        <p:spPr bwMode="auto">
          <a:xfrm>
            <a:off x="2224088" y="4972050"/>
            <a:ext cx="7543800"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WSADATA  wsd;</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if(WSAStartup(MAKEWORD(1,1),&amp;wsd)!=0)</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D6C8C37-5AA2-4C77-9228-09F9970EB099}"/>
              </a:ext>
            </a:extLst>
          </p:cNvPr>
          <p:cNvSpPr>
            <a:spLocks noGrp="1" noChangeArrowheads="1"/>
          </p:cNvSpPr>
          <p:nvPr>
            <p:ph type="title"/>
          </p:nvPr>
        </p:nvSpPr>
        <p:spPr/>
        <p:txBody>
          <a:bodyPr/>
          <a:lstStyle/>
          <a:p>
            <a:pPr eaLnBrk="1" hangingPunct="1"/>
            <a:r>
              <a:rPr lang="en-US" altLang="zh-CN">
                <a:ea typeface="宋体" panose="02010600030101010101" pitchFamily="2" charset="-122"/>
              </a:rPr>
              <a:t>Socket</a:t>
            </a:r>
            <a:r>
              <a:rPr lang="zh-CN" altLang="en-US">
                <a:ea typeface="宋体" panose="02010600030101010101" pitchFamily="2" charset="-122"/>
              </a:rPr>
              <a:t>编程</a:t>
            </a:r>
          </a:p>
        </p:txBody>
      </p:sp>
      <p:sp>
        <p:nvSpPr>
          <p:cNvPr id="4099" name="Rectangle 3">
            <a:extLst>
              <a:ext uri="{FF2B5EF4-FFF2-40B4-BE49-F238E27FC236}">
                <a16:creationId xmlns:a16="http://schemas.microsoft.com/office/drawing/2014/main" id="{7DA92CBF-C53E-44EF-93DB-41D7872E02E4}"/>
              </a:ext>
            </a:extLst>
          </p:cNvPr>
          <p:cNvSpPr>
            <a:spLocks noGrp="1" noChangeArrowheads="1"/>
          </p:cNvSpPr>
          <p:nvPr>
            <p:ph idx="1"/>
          </p:nvPr>
        </p:nvSpPr>
        <p:spPr>
          <a:xfrm>
            <a:off x="1416050" y="1557338"/>
            <a:ext cx="7772400" cy="4648200"/>
          </a:xfrm>
        </p:spPr>
        <p:txBody>
          <a:bodyPr/>
          <a:lstStyle/>
          <a:p>
            <a:pPr eaLnBrk="1" hangingPunct="1"/>
            <a:r>
              <a:rPr lang="en-US" altLang="zh-CN">
                <a:ea typeface="宋体" panose="02010600030101010101" pitchFamily="2" charset="-122"/>
              </a:rPr>
              <a:t>Socket</a:t>
            </a:r>
            <a:r>
              <a:rPr lang="zh-CN" altLang="en-US">
                <a:ea typeface="宋体" panose="02010600030101010101" pitchFamily="2" charset="-122"/>
              </a:rPr>
              <a:t>简介</a:t>
            </a:r>
          </a:p>
          <a:p>
            <a:pPr eaLnBrk="1" hangingPunct="1"/>
            <a:r>
              <a:rPr lang="en-US" altLang="zh-CN">
                <a:ea typeface="宋体" panose="02010600030101010101" pitchFamily="2" charset="-122"/>
              </a:rPr>
              <a:t>Windows Socket </a:t>
            </a:r>
          </a:p>
          <a:p>
            <a:pPr lvl="1" eaLnBrk="1" hangingPunct="1"/>
            <a:r>
              <a:rPr lang="en-US" altLang="zh-CN">
                <a:ea typeface="宋体" panose="02010600030101010101" pitchFamily="2" charset="-122"/>
              </a:rPr>
              <a:t>Winsock1.1</a:t>
            </a:r>
            <a:r>
              <a:rPr lang="zh-CN" altLang="en-US">
                <a:ea typeface="宋体" panose="02010600030101010101" pitchFamily="2" charset="-122"/>
              </a:rPr>
              <a:t>基本</a:t>
            </a:r>
            <a:r>
              <a:rPr lang="en-US" altLang="zh-CN">
                <a:ea typeface="宋体" panose="02010600030101010101" pitchFamily="2" charset="-122"/>
              </a:rPr>
              <a:t>API</a:t>
            </a:r>
          </a:p>
          <a:p>
            <a:pPr lvl="1" eaLnBrk="1" hangingPunct="1"/>
            <a:r>
              <a:rPr lang="en-US" altLang="zh-CN">
                <a:ea typeface="宋体" panose="02010600030101010101" pitchFamily="2" charset="-122"/>
              </a:rPr>
              <a:t>Winsock2.0</a:t>
            </a:r>
          </a:p>
          <a:p>
            <a:pPr lvl="2" eaLnBrk="1" hangingPunct="1">
              <a:buFontTx/>
              <a:buNone/>
            </a:pPr>
            <a:endParaRPr lang="zh-CN" altLang="en-US">
              <a:ea typeface="宋体" panose="02010600030101010101" pitchFamily="2" charset="-122"/>
            </a:endParaRPr>
          </a:p>
        </p:txBody>
      </p:sp>
      <p:sp>
        <p:nvSpPr>
          <p:cNvPr id="4100" name="灯片编号占位符 4">
            <a:extLst>
              <a:ext uri="{FF2B5EF4-FFF2-40B4-BE49-F238E27FC236}">
                <a16:creationId xmlns:a16="http://schemas.microsoft.com/office/drawing/2014/main" id="{C3AFFD7A-4D79-449C-B574-C3120B68641A}"/>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409B7C2-3539-4F32-8FDF-A87BDC9F30ED}" type="slidenum">
              <a:rPr lang="zh-CN" altLang="en-US" sz="1200" smtClean="0">
                <a:latin typeface="Times New Roman" panose="02020603050405020304" pitchFamily="18" charset="0"/>
              </a:rPr>
              <a:pPr fontAlgn="base">
                <a:lnSpc>
                  <a:spcPct val="100000"/>
                </a:lnSpc>
                <a:spcBef>
                  <a:spcPct val="0"/>
                </a:spcBef>
                <a:spcAft>
                  <a:spcPct val="0"/>
                </a:spcAft>
                <a:buFontTx/>
                <a:buNone/>
              </a:pPr>
              <a:t>2</a:t>
            </a:fld>
            <a:endParaRPr lang="en-US" altLang="zh-CN" sz="12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493B636-C1A0-4377-974D-0119B79FBC97}"/>
              </a:ext>
            </a:extLst>
          </p:cNvPr>
          <p:cNvSpPr>
            <a:spLocks noGrp="1" noChangeArrowheads="1"/>
          </p:cNvSpPr>
          <p:nvPr>
            <p:ph idx="1"/>
          </p:nvPr>
        </p:nvSpPr>
        <p:spPr>
          <a:xfrm>
            <a:off x="407988" y="1157288"/>
            <a:ext cx="8034337" cy="577850"/>
          </a:xfrm>
        </p:spPr>
        <p:txBody>
          <a:bodyPr lIns="82058" tIns="41029" rIns="82058" bIns="41029"/>
          <a:lstStyle/>
          <a:p>
            <a:pPr eaLnBrk="1" hangingPunct="1"/>
            <a:r>
              <a:rPr lang="en-US" altLang="zh-CN" sz="2000">
                <a:ea typeface="宋体" panose="02010600030101010101" pitchFamily="2" charset="-122"/>
              </a:rPr>
              <a:t>Web</a:t>
            </a:r>
            <a:r>
              <a:rPr lang="zh-CN" altLang="en-US" sz="2000">
                <a:ea typeface="宋体" panose="02010600030101010101" pitchFamily="2" charset="-122"/>
              </a:rPr>
              <a:t>使用</a:t>
            </a:r>
            <a:r>
              <a:rPr lang="en-US" altLang="zh-CN" sz="2000">
                <a:ea typeface="宋体" panose="02010600030101010101" pitchFamily="2" charset="-122"/>
              </a:rPr>
              <a:t>TCP, web server</a:t>
            </a:r>
            <a:r>
              <a:rPr lang="zh-CN" altLang="en-US" sz="2000">
                <a:ea typeface="宋体" panose="02010600030101010101" pitchFamily="2" charset="-122"/>
              </a:rPr>
              <a:t>需要创建一个</a:t>
            </a:r>
            <a:r>
              <a:rPr lang="en-US" altLang="zh-CN" sz="2000">
                <a:ea typeface="宋体" panose="02010600030101010101" pitchFamily="2" charset="-122"/>
              </a:rPr>
              <a:t>SOCK_STREAM</a:t>
            </a:r>
            <a:r>
              <a:rPr lang="zh-CN" altLang="en-US" sz="2000">
                <a:ea typeface="宋体" panose="02010600030101010101" pitchFamily="2" charset="-122"/>
              </a:rPr>
              <a:t>套接字</a:t>
            </a:r>
          </a:p>
        </p:txBody>
      </p:sp>
      <p:sp>
        <p:nvSpPr>
          <p:cNvPr id="26627" name="灯片编号占位符 4">
            <a:extLst>
              <a:ext uri="{FF2B5EF4-FFF2-40B4-BE49-F238E27FC236}">
                <a16:creationId xmlns:a16="http://schemas.microsoft.com/office/drawing/2014/main" id="{43A90EDF-76EA-4DDD-9098-398F9671A272}"/>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4645E75-6B3A-4C2A-9958-3486A16D32F2}" type="slidenum">
              <a:rPr lang="zh-CN" altLang="en-US" sz="1200" smtClean="0">
                <a:latin typeface="Times New Roman" panose="02020603050405020304" pitchFamily="18" charset="0"/>
              </a:rPr>
              <a:pPr fontAlgn="base">
                <a:lnSpc>
                  <a:spcPct val="100000"/>
                </a:lnSpc>
                <a:spcBef>
                  <a:spcPct val="0"/>
                </a:spcBef>
                <a:spcAft>
                  <a:spcPct val="0"/>
                </a:spcAft>
                <a:buFontTx/>
                <a:buNone/>
              </a:pPr>
              <a:t>20</a:t>
            </a:fld>
            <a:endParaRPr lang="en-US" altLang="zh-CN" sz="1200">
              <a:latin typeface="Times New Roman" panose="02020603050405020304" pitchFamily="18" charset="0"/>
            </a:endParaRPr>
          </a:p>
        </p:txBody>
      </p:sp>
      <p:sp>
        <p:nvSpPr>
          <p:cNvPr id="26628" name="Text Box 3">
            <a:extLst>
              <a:ext uri="{FF2B5EF4-FFF2-40B4-BE49-F238E27FC236}">
                <a16:creationId xmlns:a16="http://schemas.microsoft.com/office/drawing/2014/main" id="{27296A46-51DE-4A8C-9D6F-5F326D748277}"/>
              </a:ext>
            </a:extLst>
          </p:cNvPr>
          <p:cNvSpPr txBox="1">
            <a:spLocks noChangeArrowheads="1"/>
          </p:cNvSpPr>
          <p:nvPr/>
        </p:nvSpPr>
        <p:spPr bwMode="auto">
          <a:xfrm>
            <a:off x="854075" y="1565275"/>
            <a:ext cx="7543800" cy="2432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SOCKET PASCAL FAR socket( int af, int type, int protocol);</a:t>
            </a:r>
          </a:p>
          <a:p>
            <a:pPr eaLnBrk="1" hangingPunct="1">
              <a:lnSpc>
                <a:spcPct val="100000"/>
              </a:lnSpc>
              <a:spcBef>
                <a:spcPct val="20000"/>
              </a:spcBef>
              <a:buClr>
                <a:schemeClr val="accent2"/>
              </a:buClr>
              <a:buSzPct val="85000"/>
              <a:buFont typeface="ZapfDingbats" pitchFamily="82" charset="2"/>
              <a:buNone/>
            </a:pPr>
            <a:r>
              <a:rPr lang="en-US" altLang="zh-CN" sz="2000" b="1">
                <a:solidFill>
                  <a:srgbClr val="FF0000"/>
                </a:solidFill>
                <a:latin typeface="Courier New" panose="02070309020205020404" pitchFamily="49" charset="0"/>
                <a:ea typeface="宋体" panose="02010600030101010101" pitchFamily="2" charset="-122"/>
              </a:rPr>
              <a:t>af</a:t>
            </a:r>
            <a:r>
              <a:rPr lang="zh-CN" altLang="en-US" sz="2000" b="1">
                <a:latin typeface="Courier New" panose="02070309020205020404" pitchFamily="49" charset="0"/>
                <a:ea typeface="宋体" panose="02010600030101010101" pitchFamily="2" charset="-122"/>
              </a:rPr>
              <a:t>：一个地址格式描述。</a:t>
            </a:r>
          </a:p>
          <a:p>
            <a:pPr eaLnBrk="1" hangingPunct="1">
              <a:lnSpc>
                <a:spcPct val="100000"/>
              </a:lnSpc>
              <a:spcBef>
                <a:spcPct val="20000"/>
              </a:spcBef>
              <a:buClr>
                <a:schemeClr val="accent2"/>
              </a:buClr>
              <a:buSzPct val="85000"/>
              <a:buFont typeface="ZapfDingbats" pitchFamily="82" charset="2"/>
              <a:buNone/>
            </a:pPr>
            <a:r>
              <a:rPr lang="en-US" altLang="zh-CN" sz="2000" b="1">
                <a:solidFill>
                  <a:srgbClr val="FF0000"/>
                </a:solidFill>
                <a:latin typeface="Courier New" panose="02070309020205020404" pitchFamily="49" charset="0"/>
                <a:ea typeface="宋体" panose="02010600030101010101" pitchFamily="2" charset="-122"/>
              </a:rPr>
              <a:t>type</a:t>
            </a:r>
            <a:r>
              <a:rPr lang="zh-CN" altLang="en-US" sz="2000" b="1">
                <a:latin typeface="Courier New" panose="02070309020205020404" pitchFamily="49" charset="0"/>
                <a:ea typeface="宋体" panose="02010600030101010101" pitchFamily="2" charset="-122"/>
              </a:rPr>
              <a:t>：新套接字的类型描述。</a:t>
            </a:r>
          </a:p>
          <a:p>
            <a:pPr eaLnBrk="1" hangingPunct="1">
              <a:lnSpc>
                <a:spcPct val="100000"/>
              </a:lnSpc>
              <a:spcBef>
                <a:spcPct val="20000"/>
              </a:spcBef>
              <a:buClr>
                <a:schemeClr val="accent2"/>
              </a:buClr>
              <a:buSzPct val="85000"/>
              <a:buFont typeface="ZapfDingbats" pitchFamily="82" charset="2"/>
              <a:buNone/>
            </a:pPr>
            <a:r>
              <a:rPr lang="en-US" altLang="zh-CN" sz="2000" b="1">
                <a:solidFill>
                  <a:srgbClr val="FF0000"/>
                </a:solidFill>
                <a:latin typeface="Courier New" panose="02070309020205020404" pitchFamily="49" charset="0"/>
                <a:ea typeface="宋体" panose="02010600030101010101" pitchFamily="2" charset="-122"/>
              </a:rPr>
              <a:t>protocol</a:t>
            </a:r>
            <a:r>
              <a:rPr lang="zh-CN" altLang="en-US" sz="2000" b="1">
                <a:latin typeface="Courier New" panose="02070309020205020404" pitchFamily="49" charset="0"/>
                <a:ea typeface="宋体" panose="02010600030101010101" pitchFamily="2" charset="-122"/>
              </a:rPr>
              <a:t>：套接字所用的协议。如调用者不想指定，可用</a:t>
            </a:r>
            <a:r>
              <a:rPr lang="en-US" altLang="zh-CN" sz="2000" b="1">
                <a:latin typeface="Courier New" panose="02070309020205020404" pitchFamily="49" charset="0"/>
                <a:ea typeface="宋体" panose="02010600030101010101" pitchFamily="2" charset="-122"/>
              </a:rPr>
              <a:t>0</a:t>
            </a:r>
            <a:r>
              <a:rPr lang="zh-CN" altLang="en-US"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endParaRPr lang="en-US" altLang="zh-CN" sz="2000" b="1">
              <a:latin typeface="Courier New" panose="02070309020205020404" pitchFamily="49" charset="0"/>
              <a:ea typeface="宋体" panose="02010600030101010101" pitchFamily="2" charset="-122"/>
            </a:endParaRPr>
          </a:p>
        </p:txBody>
      </p:sp>
      <p:sp>
        <p:nvSpPr>
          <p:cNvPr id="26629" name="Rectangle 4">
            <a:extLst>
              <a:ext uri="{FF2B5EF4-FFF2-40B4-BE49-F238E27FC236}">
                <a16:creationId xmlns:a16="http://schemas.microsoft.com/office/drawing/2014/main" id="{8D4BBABF-9DCB-401B-973A-699782C1F7A9}"/>
              </a:ext>
            </a:extLst>
          </p:cNvPr>
          <p:cNvSpPr>
            <a:spLocks noChangeArrowheads="1"/>
          </p:cNvSpPr>
          <p:nvPr/>
        </p:nvSpPr>
        <p:spPr bwMode="auto">
          <a:xfrm>
            <a:off x="2228850" y="6086475"/>
            <a:ext cx="8763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en-US" altLang="zh-CN" sz="2000">
              <a:latin typeface="Comic Sans MS" panose="030F0702030302020204" pitchFamily="66" charset="0"/>
              <a:ea typeface="宋体" panose="02010600030101010101" pitchFamily="2" charset="-122"/>
            </a:endParaRPr>
          </a:p>
        </p:txBody>
      </p:sp>
      <p:sp>
        <p:nvSpPr>
          <p:cNvPr id="26630" name="Rectangle 5">
            <a:extLst>
              <a:ext uri="{FF2B5EF4-FFF2-40B4-BE49-F238E27FC236}">
                <a16:creationId xmlns:a16="http://schemas.microsoft.com/office/drawing/2014/main" id="{AE13A133-20B7-4A56-9C1E-5961402A977A}"/>
              </a:ext>
            </a:extLst>
          </p:cNvPr>
          <p:cNvSpPr>
            <a:spLocks noChangeArrowheads="1"/>
          </p:cNvSpPr>
          <p:nvPr/>
        </p:nvSpPr>
        <p:spPr bwMode="auto">
          <a:xfrm>
            <a:off x="407988" y="49213"/>
            <a:ext cx="84582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000" b="1" u="sng">
                <a:solidFill>
                  <a:schemeClr val="accent2"/>
                </a:solidFill>
                <a:latin typeface="Arial" panose="020B0604020202020204" pitchFamily="34" charset="0"/>
                <a:ea typeface="宋体" panose="02010600030101010101" pitchFamily="2" charset="-122"/>
              </a:rPr>
              <a:t>Socket I/O: socket()</a:t>
            </a:r>
          </a:p>
        </p:txBody>
      </p:sp>
      <p:sp>
        <p:nvSpPr>
          <p:cNvPr id="26631" name="Rectangle 6">
            <a:extLst>
              <a:ext uri="{FF2B5EF4-FFF2-40B4-BE49-F238E27FC236}">
                <a16:creationId xmlns:a16="http://schemas.microsoft.com/office/drawing/2014/main" id="{525AE688-D7B0-4343-B7FC-1799C3049B31}"/>
              </a:ext>
            </a:extLst>
          </p:cNvPr>
          <p:cNvSpPr>
            <a:spLocks noChangeArrowheads="1"/>
          </p:cNvSpPr>
          <p:nvPr/>
        </p:nvSpPr>
        <p:spPr bwMode="auto">
          <a:xfrm>
            <a:off x="711200" y="3998913"/>
            <a:ext cx="8763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400" b="1">
              <a:latin typeface="Comic Sans MS" panose="030F0702030302020204" pitchFamily="66" charset="0"/>
              <a:ea typeface="宋体" panose="02010600030101010101" pitchFamily="2" charset="-122"/>
            </a:endParaRPr>
          </a:p>
        </p:txBody>
      </p:sp>
      <p:sp>
        <p:nvSpPr>
          <p:cNvPr id="26632" name="Text Box 7">
            <a:extLst>
              <a:ext uri="{FF2B5EF4-FFF2-40B4-BE49-F238E27FC236}">
                <a16:creationId xmlns:a16="http://schemas.microsoft.com/office/drawing/2014/main" id="{D991C06E-AAF4-4A01-B776-852498A2C28D}"/>
              </a:ext>
            </a:extLst>
          </p:cNvPr>
          <p:cNvSpPr txBox="1">
            <a:spLocks noChangeArrowheads="1"/>
          </p:cNvSpPr>
          <p:nvPr/>
        </p:nvSpPr>
        <p:spPr bwMode="auto">
          <a:xfrm>
            <a:off x="854075" y="4502150"/>
            <a:ext cx="7543800" cy="1708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SOCKET m_hSocket;</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m_hSocket=socket(AF_INET,SOCK_STREAM,0);</a:t>
            </a:r>
          </a:p>
          <a:p>
            <a:pPr eaLnBrk="1" hangingPunct="1">
              <a:lnSpc>
                <a:spcPct val="100000"/>
              </a:lnSpc>
              <a:spcBef>
                <a:spcPct val="20000"/>
              </a:spcBef>
              <a:buClr>
                <a:schemeClr val="accent2"/>
              </a:buClr>
              <a:buSzPct val="85000"/>
              <a:buFont typeface="ZapfDingbats" pitchFamily="82" charset="2"/>
              <a:buNone/>
            </a:pPr>
            <a:r>
              <a:rPr lang="en-US" altLang="zh-CN" sz="2400" b="1">
                <a:solidFill>
                  <a:srgbClr val="CC0000"/>
                </a:solidFill>
                <a:latin typeface="Courier New" panose="02070309020205020404" pitchFamily="49" charset="0"/>
                <a:ea typeface="宋体" panose="02010600030101010101" pitchFamily="2" charset="-122"/>
              </a:rPr>
              <a:t>AF_INET</a:t>
            </a:r>
            <a:r>
              <a:rPr lang="en-US" altLang="zh-CN" sz="2400" b="1">
                <a:latin typeface="Courier New" panose="02070309020205020404" pitchFamily="49" charset="0"/>
                <a:ea typeface="宋体" panose="02010600030101010101" pitchFamily="2" charset="-122"/>
              </a:rPr>
              <a:t> </a:t>
            </a:r>
            <a:r>
              <a:rPr lang="zh-CN" altLang="en-US" sz="2400" b="1">
                <a:latin typeface="Courier New" panose="02070309020205020404" pitchFamily="49" charset="0"/>
                <a:ea typeface="宋体" panose="02010600030101010101" pitchFamily="2" charset="-122"/>
              </a:rPr>
              <a:t>把</a:t>
            </a:r>
            <a:r>
              <a:rPr lang="en-US" altLang="zh-CN" sz="2400" b="1">
                <a:latin typeface="Courier New" panose="02070309020205020404" pitchFamily="49" charset="0"/>
                <a:ea typeface="宋体" panose="02010600030101010101" pitchFamily="2" charset="-122"/>
              </a:rPr>
              <a:t>socket</a:t>
            </a:r>
            <a:r>
              <a:rPr lang="zh-CN" altLang="en-US" sz="2400" b="1">
                <a:latin typeface="Courier New" panose="02070309020205020404" pitchFamily="49" charset="0"/>
                <a:ea typeface="宋体" panose="02010600030101010101" pitchFamily="2" charset="-122"/>
              </a:rPr>
              <a:t>与</a:t>
            </a:r>
            <a:r>
              <a:rPr lang="en-US" altLang="zh-CN" sz="2400" b="1">
                <a:latin typeface="Courier New" panose="02070309020205020404" pitchFamily="49" charset="0"/>
                <a:ea typeface="宋体" panose="02010600030101010101" pitchFamily="2" charset="-122"/>
              </a:rPr>
              <a:t>Internet</a:t>
            </a:r>
            <a:r>
              <a:rPr lang="zh-CN" altLang="en-US" sz="2400" b="1">
                <a:latin typeface="Courier New" panose="02070309020205020404" pitchFamily="49" charset="0"/>
                <a:ea typeface="宋体" panose="02010600030101010101" pitchFamily="2" charset="-122"/>
              </a:rPr>
              <a:t>协议族相关联</a:t>
            </a:r>
            <a:endParaRPr lang="en-US" altLang="zh-CN" sz="2400" b="1">
              <a:latin typeface="Courier New" panose="02070309020205020404" pitchFamily="49" charset="0"/>
              <a:ea typeface="宋体" panose="02010600030101010101" pitchFamily="2" charset="-122"/>
            </a:endParaRPr>
          </a:p>
          <a:p>
            <a:pPr eaLnBrk="1" hangingPunct="1">
              <a:lnSpc>
                <a:spcPct val="100000"/>
              </a:lnSpc>
              <a:spcBef>
                <a:spcPct val="20000"/>
              </a:spcBef>
              <a:buClr>
                <a:schemeClr val="accent2"/>
              </a:buClr>
              <a:buSzPct val="85000"/>
              <a:buFont typeface="ZapfDingbats" pitchFamily="82" charset="2"/>
              <a:buNone/>
            </a:pPr>
            <a:r>
              <a:rPr lang="en-US" altLang="zh-CN" sz="2400" b="1">
                <a:solidFill>
                  <a:srgbClr val="CC0000"/>
                </a:solidFill>
                <a:latin typeface="Courier New" panose="02070309020205020404" pitchFamily="49" charset="0"/>
                <a:ea typeface="宋体" panose="02010600030101010101" pitchFamily="2" charset="-122"/>
              </a:rPr>
              <a:t>SOCK_STREAM </a:t>
            </a:r>
            <a:r>
              <a:rPr lang="zh-CN" altLang="en-US" sz="2400" b="1">
                <a:latin typeface="Courier New" panose="02070309020205020404" pitchFamily="49" charset="0"/>
                <a:ea typeface="宋体" panose="02010600030101010101" pitchFamily="2" charset="-122"/>
              </a:rPr>
              <a:t>选择 </a:t>
            </a:r>
            <a:r>
              <a:rPr lang="en-US" altLang="zh-CN" sz="2400" b="1">
                <a:latin typeface="Courier New" panose="02070309020205020404" pitchFamily="49" charset="0"/>
                <a:ea typeface="宋体" panose="02010600030101010101" pitchFamily="2" charset="-122"/>
              </a:rPr>
              <a:t>TCP</a:t>
            </a:r>
            <a:r>
              <a:rPr lang="zh-CN" altLang="en-US" sz="2400" b="1">
                <a:latin typeface="Courier New" panose="02070309020205020404" pitchFamily="49" charset="0"/>
                <a:ea typeface="宋体" panose="02010600030101010101" pitchFamily="2" charset="-122"/>
              </a:rPr>
              <a:t>协议</a:t>
            </a:r>
            <a:endParaRPr lang="en-US" altLang="zh-CN" sz="2400" b="1">
              <a:latin typeface="Courier New" panose="02070309020205020404" pitchFamily="49" charset="0"/>
              <a:ea typeface="宋体" panose="02010600030101010101" pitchFamily="2" charset="-122"/>
            </a:endParaRPr>
          </a:p>
        </p:txBody>
      </p:sp>
      <p:sp>
        <p:nvSpPr>
          <p:cNvPr id="10" name="Text Box 3">
            <a:extLst>
              <a:ext uri="{FF2B5EF4-FFF2-40B4-BE49-F238E27FC236}">
                <a16:creationId xmlns:a16="http://schemas.microsoft.com/office/drawing/2014/main" id="{37D7EC2B-4964-4A85-9BB8-018C06B5B8B5}"/>
              </a:ext>
            </a:extLst>
          </p:cNvPr>
          <p:cNvSpPr txBox="1">
            <a:spLocks noChangeArrowheads="1"/>
          </p:cNvSpPr>
          <p:nvPr/>
        </p:nvSpPr>
        <p:spPr bwMode="auto">
          <a:xfrm>
            <a:off x="9621838" y="1450975"/>
            <a:ext cx="1425575" cy="347663"/>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a:latin typeface="Courier New" panose="02070309020205020404" pitchFamily="49" charset="0"/>
                <a:ea typeface="宋体" panose="02010600030101010101" pitchFamily="2" charset="-122"/>
              </a:rPr>
              <a:t>socket()</a:t>
            </a:r>
          </a:p>
        </p:txBody>
      </p:sp>
      <p:sp>
        <p:nvSpPr>
          <p:cNvPr id="26634" name="Text Box 4">
            <a:extLst>
              <a:ext uri="{FF2B5EF4-FFF2-40B4-BE49-F238E27FC236}">
                <a16:creationId xmlns:a16="http://schemas.microsoft.com/office/drawing/2014/main" id="{023FD997-9531-48E1-84DB-3C97AD0C18FE}"/>
              </a:ext>
            </a:extLst>
          </p:cNvPr>
          <p:cNvSpPr txBox="1">
            <a:spLocks noChangeArrowheads="1"/>
          </p:cNvSpPr>
          <p:nvPr/>
        </p:nvSpPr>
        <p:spPr bwMode="auto">
          <a:xfrm>
            <a:off x="9621838" y="2073275"/>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bind()</a:t>
            </a:r>
          </a:p>
        </p:txBody>
      </p:sp>
      <p:sp>
        <p:nvSpPr>
          <p:cNvPr id="26635" name="Text Box 5">
            <a:extLst>
              <a:ext uri="{FF2B5EF4-FFF2-40B4-BE49-F238E27FC236}">
                <a16:creationId xmlns:a16="http://schemas.microsoft.com/office/drawing/2014/main" id="{9E91FE8D-E6B2-4749-95EE-78F25A5D65E0}"/>
              </a:ext>
            </a:extLst>
          </p:cNvPr>
          <p:cNvSpPr txBox="1">
            <a:spLocks noChangeArrowheads="1"/>
          </p:cNvSpPr>
          <p:nvPr/>
        </p:nvSpPr>
        <p:spPr bwMode="auto">
          <a:xfrm>
            <a:off x="9621838" y="2720975"/>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listen()</a:t>
            </a:r>
          </a:p>
        </p:txBody>
      </p:sp>
      <p:sp>
        <p:nvSpPr>
          <p:cNvPr id="26636" name="Text Box 6">
            <a:extLst>
              <a:ext uri="{FF2B5EF4-FFF2-40B4-BE49-F238E27FC236}">
                <a16:creationId xmlns:a16="http://schemas.microsoft.com/office/drawing/2014/main" id="{C5ACAEDB-E05B-44F0-A4E9-62B606D836A3}"/>
              </a:ext>
            </a:extLst>
          </p:cNvPr>
          <p:cNvSpPr txBox="1">
            <a:spLocks noChangeArrowheads="1"/>
          </p:cNvSpPr>
          <p:nvPr/>
        </p:nvSpPr>
        <p:spPr bwMode="auto">
          <a:xfrm>
            <a:off x="9621838" y="3368675"/>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accept()</a:t>
            </a:r>
          </a:p>
        </p:txBody>
      </p:sp>
      <p:sp>
        <p:nvSpPr>
          <p:cNvPr id="26637" name="Text Box 7">
            <a:extLst>
              <a:ext uri="{FF2B5EF4-FFF2-40B4-BE49-F238E27FC236}">
                <a16:creationId xmlns:a16="http://schemas.microsoft.com/office/drawing/2014/main" id="{4F02DEB9-A088-4388-9A77-8D81B979936A}"/>
              </a:ext>
            </a:extLst>
          </p:cNvPr>
          <p:cNvSpPr txBox="1">
            <a:spLocks noChangeArrowheads="1"/>
          </p:cNvSpPr>
          <p:nvPr/>
        </p:nvSpPr>
        <p:spPr bwMode="auto">
          <a:xfrm>
            <a:off x="9621838" y="46656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26638" name="Text Box 8">
            <a:extLst>
              <a:ext uri="{FF2B5EF4-FFF2-40B4-BE49-F238E27FC236}">
                <a16:creationId xmlns:a16="http://schemas.microsoft.com/office/drawing/2014/main" id="{B1C4D32B-7A56-42F4-87B8-2F502B28B3ED}"/>
              </a:ext>
            </a:extLst>
          </p:cNvPr>
          <p:cNvSpPr txBox="1">
            <a:spLocks noChangeArrowheads="1"/>
          </p:cNvSpPr>
          <p:nvPr/>
        </p:nvSpPr>
        <p:spPr bwMode="auto">
          <a:xfrm>
            <a:off x="9621838" y="40179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26639" name="Text Box 9">
            <a:extLst>
              <a:ext uri="{FF2B5EF4-FFF2-40B4-BE49-F238E27FC236}">
                <a16:creationId xmlns:a16="http://schemas.microsoft.com/office/drawing/2014/main" id="{B46C71A5-9160-4DA3-BEE2-B9642363D6D8}"/>
              </a:ext>
            </a:extLst>
          </p:cNvPr>
          <p:cNvSpPr txBox="1">
            <a:spLocks noChangeArrowheads="1"/>
          </p:cNvSpPr>
          <p:nvPr/>
        </p:nvSpPr>
        <p:spPr bwMode="auto">
          <a:xfrm>
            <a:off x="9621838" y="53133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26640" name="Text Box 10">
            <a:extLst>
              <a:ext uri="{FF2B5EF4-FFF2-40B4-BE49-F238E27FC236}">
                <a16:creationId xmlns:a16="http://schemas.microsoft.com/office/drawing/2014/main" id="{FA8EB3C4-288B-41BF-BDB3-68AC3C0D9A01}"/>
              </a:ext>
            </a:extLst>
          </p:cNvPr>
          <p:cNvSpPr txBox="1">
            <a:spLocks noChangeArrowheads="1"/>
          </p:cNvSpPr>
          <p:nvPr/>
        </p:nvSpPr>
        <p:spPr bwMode="auto">
          <a:xfrm>
            <a:off x="9580563" y="993775"/>
            <a:ext cx="1554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Server</a:t>
            </a:r>
          </a:p>
        </p:txBody>
      </p:sp>
      <p:sp>
        <p:nvSpPr>
          <p:cNvPr id="26641" name="Text Box 11">
            <a:extLst>
              <a:ext uri="{FF2B5EF4-FFF2-40B4-BE49-F238E27FC236}">
                <a16:creationId xmlns:a16="http://schemas.microsoft.com/office/drawing/2014/main" id="{D60D5DAC-923D-4EC6-AD4A-DAB043720A5C}"/>
              </a:ext>
            </a:extLst>
          </p:cNvPr>
          <p:cNvSpPr txBox="1">
            <a:spLocks noChangeArrowheads="1"/>
          </p:cNvSpPr>
          <p:nvPr/>
        </p:nvSpPr>
        <p:spPr bwMode="auto">
          <a:xfrm>
            <a:off x="9409113" y="5983288"/>
            <a:ext cx="1941512"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26642" name="Line 27">
            <a:extLst>
              <a:ext uri="{FF2B5EF4-FFF2-40B4-BE49-F238E27FC236}">
                <a16:creationId xmlns:a16="http://schemas.microsoft.com/office/drawing/2014/main" id="{6D3B3587-1EA4-4514-B495-872560C473DF}"/>
              </a:ext>
            </a:extLst>
          </p:cNvPr>
          <p:cNvSpPr>
            <a:spLocks noChangeShapeType="1"/>
          </p:cNvSpPr>
          <p:nvPr/>
        </p:nvSpPr>
        <p:spPr bwMode="auto">
          <a:xfrm>
            <a:off x="10380663" y="1831975"/>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3" name="Line 28">
            <a:extLst>
              <a:ext uri="{FF2B5EF4-FFF2-40B4-BE49-F238E27FC236}">
                <a16:creationId xmlns:a16="http://schemas.microsoft.com/office/drawing/2014/main" id="{91B0EA97-E0EB-4FCA-88FB-138997DA8B09}"/>
              </a:ext>
            </a:extLst>
          </p:cNvPr>
          <p:cNvSpPr>
            <a:spLocks noChangeShapeType="1"/>
          </p:cNvSpPr>
          <p:nvPr/>
        </p:nvSpPr>
        <p:spPr bwMode="auto">
          <a:xfrm>
            <a:off x="10380663" y="2398713"/>
            <a:ext cx="0" cy="3095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4" name="Line 29">
            <a:extLst>
              <a:ext uri="{FF2B5EF4-FFF2-40B4-BE49-F238E27FC236}">
                <a16:creationId xmlns:a16="http://schemas.microsoft.com/office/drawing/2014/main" id="{0CE159E5-5DA0-47D3-90AB-AC8E5F61DFBC}"/>
              </a:ext>
            </a:extLst>
          </p:cNvPr>
          <p:cNvSpPr>
            <a:spLocks noChangeShapeType="1"/>
          </p:cNvSpPr>
          <p:nvPr/>
        </p:nvSpPr>
        <p:spPr bwMode="auto">
          <a:xfrm>
            <a:off x="10380663" y="3038475"/>
            <a:ext cx="0" cy="3190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5" name="Line 30">
            <a:extLst>
              <a:ext uri="{FF2B5EF4-FFF2-40B4-BE49-F238E27FC236}">
                <a16:creationId xmlns:a16="http://schemas.microsoft.com/office/drawing/2014/main" id="{4E1AC118-A71B-4D05-91ED-86F8B8E5D899}"/>
              </a:ext>
            </a:extLst>
          </p:cNvPr>
          <p:cNvSpPr>
            <a:spLocks noChangeShapeType="1"/>
          </p:cNvSpPr>
          <p:nvPr/>
        </p:nvSpPr>
        <p:spPr bwMode="auto">
          <a:xfrm>
            <a:off x="10380663" y="3708400"/>
            <a:ext cx="0" cy="2968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6" name="Line 31">
            <a:extLst>
              <a:ext uri="{FF2B5EF4-FFF2-40B4-BE49-F238E27FC236}">
                <a16:creationId xmlns:a16="http://schemas.microsoft.com/office/drawing/2014/main" id="{BB2F49F2-EB39-46A5-B2BA-4BB39A6DF0DC}"/>
              </a:ext>
            </a:extLst>
          </p:cNvPr>
          <p:cNvSpPr>
            <a:spLocks noChangeShapeType="1"/>
          </p:cNvSpPr>
          <p:nvPr/>
        </p:nvSpPr>
        <p:spPr bwMode="auto">
          <a:xfrm>
            <a:off x="10380663" y="49958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7" name="Line 32">
            <a:extLst>
              <a:ext uri="{FF2B5EF4-FFF2-40B4-BE49-F238E27FC236}">
                <a16:creationId xmlns:a16="http://schemas.microsoft.com/office/drawing/2014/main" id="{E53AD661-71F1-419E-AABB-47FFADF55C58}"/>
              </a:ext>
            </a:extLst>
          </p:cNvPr>
          <p:cNvSpPr>
            <a:spLocks noChangeShapeType="1"/>
          </p:cNvSpPr>
          <p:nvPr/>
        </p:nvSpPr>
        <p:spPr bwMode="auto">
          <a:xfrm>
            <a:off x="10380663" y="5656263"/>
            <a:ext cx="0" cy="2936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Line 33">
            <a:extLst>
              <a:ext uri="{FF2B5EF4-FFF2-40B4-BE49-F238E27FC236}">
                <a16:creationId xmlns:a16="http://schemas.microsoft.com/office/drawing/2014/main" id="{33780762-557E-4524-BB6E-89C093DA9D41}"/>
              </a:ext>
            </a:extLst>
          </p:cNvPr>
          <p:cNvSpPr>
            <a:spLocks noChangeShapeType="1"/>
          </p:cNvSpPr>
          <p:nvPr/>
        </p:nvSpPr>
        <p:spPr bwMode="auto">
          <a:xfrm>
            <a:off x="10380663" y="43481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44AA31B-77C5-43FB-B835-858AA987DE3A}"/>
              </a:ext>
            </a:extLst>
          </p:cNvPr>
          <p:cNvSpPr>
            <a:spLocks noGrp="1" noChangeArrowheads="1"/>
          </p:cNvSpPr>
          <p:nvPr>
            <p:ph idx="1"/>
          </p:nvPr>
        </p:nvSpPr>
        <p:spPr>
          <a:xfrm>
            <a:off x="293688" y="939800"/>
            <a:ext cx="6786562" cy="431800"/>
          </a:xfrm>
        </p:spPr>
        <p:txBody>
          <a:bodyPr lIns="82058" tIns="41029" rIns="82058" bIns="41029"/>
          <a:lstStyle/>
          <a:p>
            <a:pPr eaLnBrk="1" hangingPunct="1"/>
            <a:r>
              <a:rPr lang="zh-CN" altLang="en-US" sz="2000">
                <a:ea typeface="宋体" panose="02010600030101010101" pitchFamily="2" charset="-122"/>
              </a:rPr>
              <a:t>把</a:t>
            </a:r>
            <a:r>
              <a:rPr lang="en-US" altLang="zh-CN" sz="2000" i="1">
                <a:ea typeface="宋体" panose="02010600030101010101" pitchFamily="2" charset="-122"/>
              </a:rPr>
              <a:t>socket</a:t>
            </a:r>
            <a:r>
              <a:rPr lang="en-US" altLang="zh-CN" sz="2000">
                <a:ea typeface="宋体" panose="02010600030101010101" pitchFamily="2" charset="-122"/>
              </a:rPr>
              <a:t> </a:t>
            </a:r>
            <a:r>
              <a:rPr lang="zh-CN" altLang="en-US" sz="2000">
                <a:ea typeface="宋体" panose="02010600030101010101" pitchFamily="2" charset="-122"/>
              </a:rPr>
              <a:t>绑定到一个特定端口</a:t>
            </a:r>
            <a:endParaRPr lang="en-US" altLang="zh-CN" sz="2000">
              <a:ea typeface="宋体" panose="02010600030101010101" pitchFamily="2" charset="-122"/>
            </a:endParaRPr>
          </a:p>
        </p:txBody>
      </p:sp>
      <p:sp>
        <p:nvSpPr>
          <p:cNvPr id="28675" name="灯片编号占位符 4">
            <a:extLst>
              <a:ext uri="{FF2B5EF4-FFF2-40B4-BE49-F238E27FC236}">
                <a16:creationId xmlns:a16="http://schemas.microsoft.com/office/drawing/2014/main" id="{7501A9E9-4531-4E5B-A3C2-F687F50943E6}"/>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4182BED-5845-47F4-85E0-00F9BD1D566C}" type="slidenum">
              <a:rPr lang="zh-CN" altLang="en-US" sz="1200" smtClean="0">
                <a:latin typeface="Times New Roman" panose="02020603050405020304" pitchFamily="18" charset="0"/>
              </a:rPr>
              <a:pPr fontAlgn="base">
                <a:lnSpc>
                  <a:spcPct val="100000"/>
                </a:lnSpc>
                <a:spcBef>
                  <a:spcPct val="0"/>
                </a:spcBef>
                <a:spcAft>
                  <a:spcPct val="0"/>
                </a:spcAft>
                <a:buFontTx/>
                <a:buNone/>
              </a:pPr>
              <a:t>21</a:t>
            </a:fld>
            <a:endParaRPr lang="en-US" altLang="zh-CN" sz="1200">
              <a:latin typeface="Times New Roman" panose="02020603050405020304" pitchFamily="18" charset="0"/>
            </a:endParaRPr>
          </a:p>
        </p:txBody>
      </p:sp>
      <p:sp>
        <p:nvSpPr>
          <p:cNvPr id="28676" name="Text Box 3">
            <a:extLst>
              <a:ext uri="{FF2B5EF4-FFF2-40B4-BE49-F238E27FC236}">
                <a16:creationId xmlns:a16="http://schemas.microsoft.com/office/drawing/2014/main" id="{CF2DBB02-3632-47D0-BE45-225F5FD8AC76}"/>
              </a:ext>
            </a:extLst>
          </p:cNvPr>
          <p:cNvSpPr txBox="1">
            <a:spLocks noChangeArrowheads="1"/>
          </p:cNvSpPr>
          <p:nvPr/>
        </p:nvSpPr>
        <p:spPr bwMode="auto">
          <a:xfrm>
            <a:off x="595313" y="1341438"/>
            <a:ext cx="7924800"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solidFill>
                  <a:srgbClr val="000000"/>
                </a:solidFill>
                <a:latin typeface="Courier New" panose="02070309020205020404" pitchFamily="49" charset="0"/>
                <a:ea typeface="宋体" panose="02010600030101010101" pitchFamily="2" charset="-122"/>
                <a:cs typeface="Arial" panose="020B0604020202020204" pitchFamily="34" charset="0"/>
              </a:rPr>
              <a:t>int PASCAL FAR bind(SOCKET s, const struct sockaddr FAR * name, int namelen);</a:t>
            </a:r>
          </a:p>
          <a:p>
            <a:pPr eaLnBrk="1" hangingPunct="1">
              <a:lnSpc>
                <a:spcPct val="100000"/>
              </a:lnSpc>
              <a:spcBef>
                <a:spcPct val="0"/>
              </a:spcBef>
              <a:buFontTx/>
              <a:buNone/>
            </a:pPr>
            <a:r>
              <a:rPr lang="en-US" altLang="zh-CN" sz="2000" b="1">
                <a:solidFill>
                  <a:srgbClr val="FF0000"/>
                </a:solidFill>
                <a:latin typeface="Courier New" panose="02070309020205020404" pitchFamily="49" charset="0"/>
                <a:ea typeface="宋体" panose="02010600030101010101" pitchFamily="2" charset="-122"/>
                <a:cs typeface="Arial" panose="020B0604020202020204" pitchFamily="34" charset="0"/>
              </a:rPr>
              <a:t>s</a:t>
            </a:r>
            <a:r>
              <a:rPr lang="en-US" altLang="zh-CN" sz="2000" b="1">
                <a:solidFill>
                  <a:srgbClr val="000000"/>
                </a:solidFill>
                <a:latin typeface="Courier New" panose="02070309020205020404" pitchFamily="49" charset="0"/>
                <a:ea typeface="宋体" panose="02010600030101010101" pitchFamily="2" charset="-122"/>
                <a:cs typeface="Arial" panose="020B0604020202020204" pitchFamily="34" charset="0"/>
              </a:rPr>
              <a:t>: </a:t>
            </a:r>
            <a:r>
              <a:rPr lang="zh-CN" altLang="en-US" sz="2000" b="1">
                <a:latin typeface="Times New Roman" panose="02020603050405020304" pitchFamily="18" charset="0"/>
                <a:ea typeface="宋体" panose="02010600030101010101" pitchFamily="2" charset="-122"/>
                <a:cs typeface="Arial" panose="020B0604020202020204" pitchFamily="34" charset="0"/>
              </a:rPr>
              <a:t>标识一未捆绑套接字的描述字。</a:t>
            </a:r>
          </a:p>
          <a:p>
            <a:pPr eaLnBrk="1" hangingPunct="1">
              <a:lnSpc>
                <a:spcPct val="100000"/>
              </a:lnSpc>
              <a:spcBef>
                <a:spcPct val="0"/>
              </a:spcBef>
              <a:buFontTx/>
              <a:buNone/>
            </a:pPr>
            <a:r>
              <a:rPr lang="en-US" altLang="zh-CN" sz="2000" b="1">
                <a:solidFill>
                  <a:srgbClr val="FF0000"/>
                </a:solidFill>
                <a:latin typeface="Courier New" panose="02070309020205020404" pitchFamily="49" charset="0"/>
                <a:ea typeface="宋体" panose="02010600030101010101" pitchFamily="2" charset="-122"/>
                <a:cs typeface="Arial" panose="020B0604020202020204" pitchFamily="34" charset="0"/>
              </a:rPr>
              <a:t>name</a:t>
            </a:r>
            <a:r>
              <a:rPr lang="zh-CN" altLang="en-US" sz="2000" b="1">
                <a:latin typeface="Times New Roman" panose="02020603050405020304" pitchFamily="18" charset="0"/>
                <a:ea typeface="宋体" panose="02010600030101010101" pitchFamily="2" charset="-122"/>
                <a:cs typeface="Arial" panose="020B0604020202020204" pitchFamily="34" charset="0"/>
              </a:rPr>
              <a:t>：赋予套接字的地址。</a:t>
            </a:r>
            <a:r>
              <a:rPr lang="zh-CN" altLang="en-US" sz="2000">
                <a:latin typeface="Times New Roman" panose="02020603050405020304" pitchFamily="18" charset="0"/>
                <a:ea typeface="宋体" panose="02010600030101010101" pitchFamily="2" charset="-122"/>
                <a:cs typeface="Arial" panose="020B0604020202020204" pitchFamily="34" charset="0"/>
              </a:rPr>
              <a:t>  </a:t>
            </a:r>
            <a:br>
              <a:rPr lang="zh-CN" altLang="en-US" sz="2000" b="1">
                <a:solidFill>
                  <a:srgbClr val="000000"/>
                </a:solidFill>
                <a:latin typeface="Courier New" panose="02070309020205020404" pitchFamily="49" charset="0"/>
                <a:ea typeface="宋体" panose="02010600030101010101" pitchFamily="2" charset="-122"/>
                <a:cs typeface="Arial" panose="020B0604020202020204" pitchFamily="34" charset="0"/>
              </a:rPr>
            </a:br>
            <a:r>
              <a:rPr lang="zh-CN" altLang="en-US" sz="2000" b="1">
                <a:solidFill>
                  <a:srgbClr val="FF0000"/>
                </a:solidFill>
                <a:latin typeface="Courier New" panose="02070309020205020404" pitchFamily="49" charset="0"/>
                <a:ea typeface="宋体" panose="02010600030101010101" pitchFamily="2" charset="-122"/>
                <a:cs typeface="Arial" panose="020B0604020202020204" pitchFamily="34" charset="0"/>
              </a:rPr>
              <a:t>返回值</a:t>
            </a:r>
            <a:r>
              <a:rPr lang="zh-CN" altLang="en-US" sz="2000" b="1">
                <a:solidFill>
                  <a:srgbClr val="000000"/>
                </a:solidFill>
                <a:latin typeface="Courier New" panose="02070309020205020404" pitchFamily="49" charset="0"/>
                <a:ea typeface="宋体" panose="02010600030101010101" pitchFamily="2" charset="-122"/>
                <a:cs typeface="Arial" panose="020B0604020202020204" pitchFamily="34" charset="0"/>
              </a:rPr>
              <a:t>：没有错误，</a:t>
            </a:r>
            <a:r>
              <a:rPr lang="en-US" altLang="zh-CN" sz="2000" b="1">
                <a:solidFill>
                  <a:srgbClr val="000000"/>
                </a:solidFill>
                <a:latin typeface="Courier New" panose="02070309020205020404" pitchFamily="49" charset="0"/>
                <a:ea typeface="宋体" panose="02010600030101010101" pitchFamily="2" charset="-122"/>
                <a:cs typeface="Arial" panose="020B0604020202020204" pitchFamily="34" charset="0"/>
              </a:rPr>
              <a:t>bind()</a:t>
            </a:r>
            <a:r>
              <a:rPr lang="zh-CN" altLang="en-US" sz="2000" b="1">
                <a:solidFill>
                  <a:srgbClr val="000000"/>
                </a:solidFill>
                <a:latin typeface="Courier New" panose="02070309020205020404" pitchFamily="49" charset="0"/>
                <a:ea typeface="宋体" panose="02010600030101010101" pitchFamily="2" charset="-122"/>
                <a:cs typeface="Arial" panose="020B0604020202020204" pitchFamily="34" charset="0"/>
              </a:rPr>
              <a:t>返回</a:t>
            </a:r>
            <a:r>
              <a:rPr lang="en-US" altLang="zh-CN" sz="2000" b="1">
                <a:solidFill>
                  <a:srgbClr val="000000"/>
                </a:solidFill>
                <a:latin typeface="Courier New" panose="02070309020205020404" pitchFamily="49" charset="0"/>
                <a:ea typeface="宋体" panose="02010600030101010101" pitchFamily="2" charset="-122"/>
                <a:cs typeface="Arial" panose="020B0604020202020204" pitchFamily="34" charset="0"/>
              </a:rPr>
              <a:t>0</a:t>
            </a:r>
            <a:r>
              <a:rPr lang="zh-CN" altLang="en-US" sz="2000" b="1">
                <a:solidFill>
                  <a:srgbClr val="000000"/>
                </a:solidFill>
                <a:latin typeface="Courier New" panose="02070309020205020404" pitchFamily="49" charset="0"/>
                <a:ea typeface="宋体" panose="02010600030101010101" pitchFamily="2" charset="-122"/>
                <a:cs typeface="Arial" panose="020B0604020202020204" pitchFamily="34" charset="0"/>
              </a:rPr>
              <a:t>，否则返回</a:t>
            </a:r>
            <a:r>
              <a:rPr lang="en-US" altLang="zh-CN" sz="2000" b="1">
                <a:solidFill>
                  <a:srgbClr val="000000"/>
                </a:solidFill>
                <a:latin typeface="Courier New" panose="02070309020205020404" pitchFamily="49" charset="0"/>
                <a:ea typeface="宋体" panose="02010600030101010101" pitchFamily="2" charset="-122"/>
                <a:cs typeface="Arial" panose="020B0604020202020204" pitchFamily="34" charset="0"/>
              </a:rPr>
              <a:t>SOCKET_ERROR</a:t>
            </a:r>
          </a:p>
        </p:txBody>
      </p:sp>
      <p:sp>
        <p:nvSpPr>
          <p:cNvPr id="28677" name="Rectangle 4">
            <a:extLst>
              <a:ext uri="{FF2B5EF4-FFF2-40B4-BE49-F238E27FC236}">
                <a16:creationId xmlns:a16="http://schemas.microsoft.com/office/drawing/2014/main" id="{B12CBF73-A61F-4C8A-9295-C9B2C9655ABF}"/>
              </a:ext>
            </a:extLst>
          </p:cNvPr>
          <p:cNvSpPr>
            <a:spLocks noChangeArrowheads="1"/>
          </p:cNvSpPr>
          <p:nvPr/>
        </p:nvSpPr>
        <p:spPr bwMode="auto">
          <a:xfrm>
            <a:off x="1090613" y="3463925"/>
            <a:ext cx="6626225"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500" b="1">
              <a:latin typeface="Comic Sans MS" panose="030F0702030302020204" pitchFamily="66" charset="0"/>
              <a:ea typeface="宋体" panose="02010600030101010101" pitchFamily="2" charset="-122"/>
            </a:endParaRPr>
          </a:p>
        </p:txBody>
      </p:sp>
      <p:sp>
        <p:nvSpPr>
          <p:cNvPr id="28678" name="Rectangle 5">
            <a:extLst>
              <a:ext uri="{FF2B5EF4-FFF2-40B4-BE49-F238E27FC236}">
                <a16:creationId xmlns:a16="http://schemas.microsoft.com/office/drawing/2014/main" id="{42F55E54-646A-41A3-B8AF-F6FE219405C3}"/>
              </a:ext>
            </a:extLst>
          </p:cNvPr>
          <p:cNvSpPr>
            <a:spLocks noChangeArrowheads="1"/>
          </p:cNvSpPr>
          <p:nvPr/>
        </p:nvSpPr>
        <p:spPr bwMode="auto">
          <a:xfrm>
            <a:off x="301625" y="-100013"/>
            <a:ext cx="8458200" cy="1143001"/>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000" b="1" u="sng">
                <a:solidFill>
                  <a:schemeClr val="accent2"/>
                </a:solidFill>
                <a:latin typeface="Arial" panose="020B0604020202020204" pitchFamily="34" charset="0"/>
                <a:ea typeface="宋体" panose="02010600030101010101" pitchFamily="2" charset="-122"/>
              </a:rPr>
              <a:t>Socket I/O: bind()</a:t>
            </a:r>
          </a:p>
        </p:txBody>
      </p:sp>
      <p:sp>
        <p:nvSpPr>
          <p:cNvPr id="28679" name="Text Box 6">
            <a:extLst>
              <a:ext uri="{FF2B5EF4-FFF2-40B4-BE49-F238E27FC236}">
                <a16:creationId xmlns:a16="http://schemas.microsoft.com/office/drawing/2014/main" id="{F91D66FC-68C5-49C2-8C17-D4838448CD3F}"/>
              </a:ext>
            </a:extLst>
          </p:cNvPr>
          <p:cNvSpPr txBox="1">
            <a:spLocks noChangeArrowheads="1"/>
          </p:cNvSpPr>
          <p:nvPr/>
        </p:nvSpPr>
        <p:spPr bwMode="auto">
          <a:xfrm>
            <a:off x="581025" y="3068638"/>
            <a:ext cx="7921625" cy="345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sockaddr_in m_addr;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m_addr.sin_family = AF_INET;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m_addr.sin_addr.S_un.S_addr =htonl(INADDR_ANY);</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m_addr.sin_port = htons(80);</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int ret = 0;int error = 0;</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ret = bind(m_hSocket, (LPSOCKADDR)&amp;m_addr, sizeof(m_addr));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if(ret == SOCKET_ERROR)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	</a:t>
            </a:r>
            <a:r>
              <a:rPr lang="en-US" altLang="zh-CN" sz="2000" b="1">
                <a:latin typeface="Courier New" panose="02070309020205020404" pitchFamily="49" charset="0"/>
                <a:ea typeface="宋体" panose="02010600030101010101" pitchFamily="2" charset="-122"/>
              </a:rPr>
              <a:t>AfxMessageBox("Binding Error"); </a:t>
            </a:r>
            <a:r>
              <a:rPr lang="en-US" altLang="zh-CN" sz="2000" b="1">
                <a:latin typeface="Times New Roman" panose="02020603050405020304" pitchFamily="18" charset="0"/>
                <a:ea typeface="宋体" panose="02010600030101010101" pitchFamily="2" charset="-122"/>
              </a:rPr>
              <a:t>//</a:t>
            </a:r>
            <a:r>
              <a:rPr lang="zh-CN" altLang="en-US" sz="2000" b="1">
                <a:latin typeface="Times New Roman" panose="02020603050405020304" pitchFamily="18" charset="0"/>
                <a:ea typeface="宋体" panose="02010600030101010101" pitchFamily="2" charset="-122"/>
              </a:rPr>
              <a:t>绑定错误</a:t>
            </a:r>
            <a:endParaRPr lang="en-US" altLang="zh-CN" sz="20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p:txBody>
      </p:sp>
      <p:sp>
        <p:nvSpPr>
          <p:cNvPr id="28680" name="Text Box 3">
            <a:extLst>
              <a:ext uri="{FF2B5EF4-FFF2-40B4-BE49-F238E27FC236}">
                <a16:creationId xmlns:a16="http://schemas.microsoft.com/office/drawing/2014/main" id="{1C6B60CF-053C-4362-9FDE-F6A1515ABCE7}"/>
              </a:ext>
            </a:extLst>
          </p:cNvPr>
          <p:cNvSpPr txBox="1">
            <a:spLocks noChangeArrowheads="1"/>
          </p:cNvSpPr>
          <p:nvPr/>
        </p:nvSpPr>
        <p:spPr bwMode="auto">
          <a:xfrm>
            <a:off x="9621838" y="145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9" name="Text Box 4">
            <a:extLst>
              <a:ext uri="{FF2B5EF4-FFF2-40B4-BE49-F238E27FC236}">
                <a16:creationId xmlns:a16="http://schemas.microsoft.com/office/drawing/2014/main" id="{432CB81D-0B6F-43A2-B6DE-EF56BECC51CE}"/>
              </a:ext>
            </a:extLst>
          </p:cNvPr>
          <p:cNvSpPr txBox="1">
            <a:spLocks noChangeArrowheads="1"/>
          </p:cNvSpPr>
          <p:nvPr/>
        </p:nvSpPr>
        <p:spPr bwMode="auto">
          <a:xfrm>
            <a:off x="9621838" y="2073275"/>
            <a:ext cx="1425575" cy="347663"/>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a:latin typeface="Courier New" panose="02070309020205020404" pitchFamily="49" charset="0"/>
                <a:ea typeface="宋体" panose="02010600030101010101" pitchFamily="2" charset="-122"/>
              </a:rPr>
              <a:t>bind()</a:t>
            </a:r>
          </a:p>
        </p:txBody>
      </p:sp>
      <p:sp>
        <p:nvSpPr>
          <p:cNvPr id="28682" name="Text Box 5">
            <a:extLst>
              <a:ext uri="{FF2B5EF4-FFF2-40B4-BE49-F238E27FC236}">
                <a16:creationId xmlns:a16="http://schemas.microsoft.com/office/drawing/2014/main" id="{E797D565-D0D6-4D91-9A2A-D62C43EDBC7C}"/>
              </a:ext>
            </a:extLst>
          </p:cNvPr>
          <p:cNvSpPr txBox="1">
            <a:spLocks noChangeArrowheads="1"/>
          </p:cNvSpPr>
          <p:nvPr/>
        </p:nvSpPr>
        <p:spPr bwMode="auto">
          <a:xfrm>
            <a:off x="9621838" y="2720975"/>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listen()</a:t>
            </a:r>
          </a:p>
        </p:txBody>
      </p:sp>
      <p:sp>
        <p:nvSpPr>
          <p:cNvPr id="28683" name="Text Box 6">
            <a:extLst>
              <a:ext uri="{FF2B5EF4-FFF2-40B4-BE49-F238E27FC236}">
                <a16:creationId xmlns:a16="http://schemas.microsoft.com/office/drawing/2014/main" id="{EC0FFA98-AFEB-455E-A49E-CBB2AAA417F8}"/>
              </a:ext>
            </a:extLst>
          </p:cNvPr>
          <p:cNvSpPr txBox="1">
            <a:spLocks noChangeArrowheads="1"/>
          </p:cNvSpPr>
          <p:nvPr/>
        </p:nvSpPr>
        <p:spPr bwMode="auto">
          <a:xfrm>
            <a:off x="9621838" y="3368675"/>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accept()</a:t>
            </a:r>
          </a:p>
        </p:txBody>
      </p:sp>
      <p:sp>
        <p:nvSpPr>
          <p:cNvPr id="28684" name="Text Box 7">
            <a:extLst>
              <a:ext uri="{FF2B5EF4-FFF2-40B4-BE49-F238E27FC236}">
                <a16:creationId xmlns:a16="http://schemas.microsoft.com/office/drawing/2014/main" id="{B0739969-8CA1-43C6-AC0F-80268B4958DD}"/>
              </a:ext>
            </a:extLst>
          </p:cNvPr>
          <p:cNvSpPr txBox="1">
            <a:spLocks noChangeArrowheads="1"/>
          </p:cNvSpPr>
          <p:nvPr/>
        </p:nvSpPr>
        <p:spPr bwMode="auto">
          <a:xfrm>
            <a:off x="9621838" y="46656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28685" name="Text Box 8">
            <a:extLst>
              <a:ext uri="{FF2B5EF4-FFF2-40B4-BE49-F238E27FC236}">
                <a16:creationId xmlns:a16="http://schemas.microsoft.com/office/drawing/2014/main" id="{46DB82F3-B142-4816-BDE5-5E746534AD6E}"/>
              </a:ext>
            </a:extLst>
          </p:cNvPr>
          <p:cNvSpPr txBox="1">
            <a:spLocks noChangeArrowheads="1"/>
          </p:cNvSpPr>
          <p:nvPr/>
        </p:nvSpPr>
        <p:spPr bwMode="auto">
          <a:xfrm>
            <a:off x="9621838" y="40179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28686" name="Text Box 9">
            <a:extLst>
              <a:ext uri="{FF2B5EF4-FFF2-40B4-BE49-F238E27FC236}">
                <a16:creationId xmlns:a16="http://schemas.microsoft.com/office/drawing/2014/main" id="{16BD943F-1847-466A-BF45-02E4AB957CDA}"/>
              </a:ext>
            </a:extLst>
          </p:cNvPr>
          <p:cNvSpPr txBox="1">
            <a:spLocks noChangeArrowheads="1"/>
          </p:cNvSpPr>
          <p:nvPr/>
        </p:nvSpPr>
        <p:spPr bwMode="auto">
          <a:xfrm>
            <a:off x="9621838" y="53133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28687" name="Text Box 10">
            <a:extLst>
              <a:ext uri="{FF2B5EF4-FFF2-40B4-BE49-F238E27FC236}">
                <a16:creationId xmlns:a16="http://schemas.microsoft.com/office/drawing/2014/main" id="{1A1F56C3-9815-41CD-8202-F2C298B0D4B6}"/>
              </a:ext>
            </a:extLst>
          </p:cNvPr>
          <p:cNvSpPr txBox="1">
            <a:spLocks noChangeArrowheads="1"/>
          </p:cNvSpPr>
          <p:nvPr/>
        </p:nvSpPr>
        <p:spPr bwMode="auto">
          <a:xfrm>
            <a:off x="9580563" y="993775"/>
            <a:ext cx="1554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Server</a:t>
            </a:r>
          </a:p>
        </p:txBody>
      </p:sp>
      <p:sp>
        <p:nvSpPr>
          <p:cNvPr id="28688" name="Text Box 11">
            <a:extLst>
              <a:ext uri="{FF2B5EF4-FFF2-40B4-BE49-F238E27FC236}">
                <a16:creationId xmlns:a16="http://schemas.microsoft.com/office/drawing/2014/main" id="{4399986C-9DD1-4D09-9F2A-C1BD34219FAF}"/>
              </a:ext>
            </a:extLst>
          </p:cNvPr>
          <p:cNvSpPr txBox="1">
            <a:spLocks noChangeArrowheads="1"/>
          </p:cNvSpPr>
          <p:nvPr/>
        </p:nvSpPr>
        <p:spPr bwMode="auto">
          <a:xfrm>
            <a:off x="9409113" y="5983288"/>
            <a:ext cx="1941512"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28689" name="Line 27">
            <a:extLst>
              <a:ext uri="{FF2B5EF4-FFF2-40B4-BE49-F238E27FC236}">
                <a16:creationId xmlns:a16="http://schemas.microsoft.com/office/drawing/2014/main" id="{CA8860DE-46AB-4A3F-ABD8-35110BFE2615}"/>
              </a:ext>
            </a:extLst>
          </p:cNvPr>
          <p:cNvSpPr>
            <a:spLocks noChangeShapeType="1"/>
          </p:cNvSpPr>
          <p:nvPr/>
        </p:nvSpPr>
        <p:spPr bwMode="auto">
          <a:xfrm>
            <a:off x="10380663" y="1831975"/>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Line 28">
            <a:extLst>
              <a:ext uri="{FF2B5EF4-FFF2-40B4-BE49-F238E27FC236}">
                <a16:creationId xmlns:a16="http://schemas.microsoft.com/office/drawing/2014/main" id="{BDE0CDD6-D767-4C4C-BA5B-3789AC8FF422}"/>
              </a:ext>
            </a:extLst>
          </p:cNvPr>
          <p:cNvSpPr>
            <a:spLocks noChangeShapeType="1"/>
          </p:cNvSpPr>
          <p:nvPr/>
        </p:nvSpPr>
        <p:spPr bwMode="auto">
          <a:xfrm>
            <a:off x="10380663" y="2398713"/>
            <a:ext cx="0" cy="3095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Line 29">
            <a:extLst>
              <a:ext uri="{FF2B5EF4-FFF2-40B4-BE49-F238E27FC236}">
                <a16:creationId xmlns:a16="http://schemas.microsoft.com/office/drawing/2014/main" id="{880A66C4-235B-4947-BFF9-88000E9F594C}"/>
              </a:ext>
            </a:extLst>
          </p:cNvPr>
          <p:cNvSpPr>
            <a:spLocks noChangeShapeType="1"/>
          </p:cNvSpPr>
          <p:nvPr/>
        </p:nvSpPr>
        <p:spPr bwMode="auto">
          <a:xfrm>
            <a:off x="10380663" y="3038475"/>
            <a:ext cx="0" cy="3190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Line 30">
            <a:extLst>
              <a:ext uri="{FF2B5EF4-FFF2-40B4-BE49-F238E27FC236}">
                <a16:creationId xmlns:a16="http://schemas.microsoft.com/office/drawing/2014/main" id="{70D44C52-77EF-4A9E-B2E4-ED173E06CE3E}"/>
              </a:ext>
            </a:extLst>
          </p:cNvPr>
          <p:cNvSpPr>
            <a:spLocks noChangeShapeType="1"/>
          </p:cNvSpPr>
          <p:nvPr/>
        </p:nvSpPr>
        <p:spPr bwMode="auto">
          <a:xfrm>
            <a:off x="10380663" y="3708400"/>
            <a:ext cx="0" cy="2968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31">
            <a:extLst>
              <a:ext uri="{FF2B5EF4-FFF2-40B4-BE49-F238E27FC236}">
                <a16:creationId xmlns:a16="http://schemas.microsoft.com/office/drawing/2014/main" id="{BC9D38E6-F575-4FBB-9FFD-B5EBB6CD0AAE}"/>
              </a:ext>
            </a:extLst>
          </p:cNvPr>
          <p:cNvSpPr>
            <a:spLocks noChangeShapeType="1"/>
          </p:cNvSpPr>
          <p:nvPr/>
        </p:nvSpPr>
        <p:spPr bwMode="auto">
          <a:xfrm>
            <a:off x="10380663" y="49958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32">
            <a:extLst>
              <a:ext uri="{FF2B5EF4-FFF2-40B4-BE49-F238E27FC236}">
                <a16:creationId xmlns:a16="http://schemas.microsoft.com/office/drawing/2014/main" id="{AB27341B-1D31-47ED-B407-C7E50422C46E}"/>
              </a:ext>
            </a:extLst>
          </p:cNvPr>
          <p:cNvSpPr>
            <a:spLocks noChangeShapeType="1"/>
          </p:cNvSpPr>
          <p:nvPr/>
        </p:nvSpPr>
        <p:spPr bwMode="auto">
          <a:xfrm>
            <a:off x="10380663" y="5656263"/>
            <a:ext cx="0" cy="2936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33">
            <a:extLst>
              <a:ext uri="{FF2B5EF4-FFF2-40B4-BE49-F238E27FC236}">
                <a16:creationId xmlns:a16="http://schemas.microsoft.com/office/drawing/2014/main" id="{433DC3BA-3D29-42C3-9462-5C138DBBA368}"/>
              </a:ext>
            </a:extLst>
          </p:cNvPr>
          <p:cNvSpPr>
            <a:spLocks noChangeShapeType="1"/>
          </p:cNvSpPr>
          <p:nvPr/>
        </p:nvSpPr>
        <p:spPr bwMode="auto">
          <a:xfrm>
            <a:off x="10380663" y="43481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EE2FC78-B310-4630-8343-CBDBD7C99F4A}"/>
              </a:ext>
            </a:extLst>
          </p:cNvPr>
          <p:cNvSpPr>
            <a:spLocks noGrp="1" noChangeArrowheads="1"/>
          </p:cNvSpPr>
          <p:nvPr>
            <p:ph type="title"/>
          </p:nvPr>
        </p:nvSpPr>
        <p:spPr>
          <a:xfrm>
            <a:off x="117475" y="44450"/>
            <a:ext cx="10515600" cy="1325563"/>
          </a:xfrm>
        </p:spPr>
        <p:txBody>
          <a:bodyPr lIns="82058" tIns="41029" rIns="82058" bIns="41029"/>
          <a:lstStyle/>
          <a:p>
            <a:pPr eaLnBrk="1" hangingPunct="1"/>
            <a:r>
              <a:rPr lang="en-US" altLang="zh-CN">
                <a:ea typeface="宋体" panose="02010600030101010101" pitchFamily="2" charset="-122"/>
              </a:rPr>
              <a:t>Socket I/O: listen()</a:t>
            </a:r>
          </a:p>
        </p:txBody>
      </p:sp>
      <p:sp>
        <p:nvSpPr>
          <p:cNvPr id="30723" name="Rectangle 3">
            <a:extLst>
              <a:ext uri="{FF2B5EF4-FFF2-40B4-BE49-F238E27FC236}">
                <a16:creationId xmlns:a16="http://schemas.microsoft.com/office/drawing/2014/main" id="{EDC3BC69-645D-4052-98EB-93317B004998}"/>
              </a:ext>
            </a:extLst>
          </p:cNvPr>
          <p:cNvSpPr>
            <a:spLocks noGrp="1" noChangeArrowheads="1"/>
          </p:cNvSpPr>
          <p:nvPr>
            <p:ph idx="1"/>
          </p:nvPr>
        </p:nvSpPr>
        <p:spPr>
          <a:xfrm>
            <a:off x="407988" y="1154113"/>
            <a:ext cx="8534400" cy="431800"/>
          </a:xfrm>
        </p:spPr>
        <p:txBody>
          <a:bodyPr lIns="82058" tIns="41029" rIns="82058" bIns="41029"/>
          <a:lstStyle/>
          <a:p>
            <a:pPr eaLnBrk="1" hangingPunct="1"/>
            <a:r>
              <a:rPr lang="en-US" altLang="zh-CN" sz="2400" i="1">
                <a:ea typeface="宋体" panose="02010600030101010101" pitchFamily="2" charset="-122"/>
              </a:rPr>
              <a:t>listen</a:t>
            </a:r>
            <a:r>
              <a:rPr lang="en-US" altLang="zh-CN" sz="2400">
                <a:ea typeface="宋体" panose="02010600030101010101" pitchFamily="2" charset="-122"/>
              </a:rPr>
              <a:t> </a:t>
            </a:r>
            <a:r>
              <a:rPr lang="zh-CN" altLang="en-US" sz="2400">
                <a:ea typeface="宋体" panose="02010600030101010101" pitchFamily="2" charset="-122"/>
              </a:rPr>
              <a:t>表示 </a:t>
            </a:r>
            <a:r>
              <a:rPr lang="en-US" altLang="zh-CN" sz="2400">
                <a:ea typeface="宋体" panose="02010600030101010101" pitchFamily="2" charset="-122"/>
              </a:rPr>
              <a:t>server</a:t>
            </a:r>
            <a:r>
              <a:rPr lang="zh-CN" altLang="en-US" sz="2400">
                <a:ea typeface="宋体" panose="02010600030101010101" pitchFamily="2" charset="-122"/>
              </a:rPr>
              <a:t>准备接收连接请求</a:t>
            </a:r>
            <a:endParaRPr lang="en-US" altLang="zh-CN" sz="2400">
              <a:ea typeface="宋体" panose="02010600030101010101" pitchFamily="2" charset="-122"/>
            </a:endParaRPr>
          </a:p>
        </p:txBody>
      </p:sp>
      <p:sp>
        <p:nvSpPr>
          <p:cNvPr id="30724" name="灯片编号占位符 4">
            <a:extLst>
              <a:ext uri="{FF2B5EF4-FFF2-40B4-BE49-F238E27FC236}">
                <a16:creationId xmlns:a16="http://schemas.microsoft.com/office/drawing/2014/main" id="{79951C14-A1A3-4261-AB15-9E00E8AF3E9D}"/>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26261BA-9A42-4E77-B24F-6C978C10DAEA}" type="slidenum">
              <a:rPr lang="zh-CN" altLang="en-US" sz="1200" smtClean="0">
                <a:latin typeface="Times New Roman" panose="02020603050405020304" pitchFamily="18" charset="0"/>
              </a:rPr>
              <a:pPr fontAlgn="base">
                <a:lnSpc>
                  <a:spcPct val="100000"/>
                </a:lnSpc>
                <a:spcBef>
                  <a:spcPct val="0"/>
                </a:spcBef>
                <a:spcAft>
                  <a:spcPct val="0"/>
                </a:spcAft>
                <a:buFontTx/>
                <a:buNone/>
              </a:pPr>
              <a:t>22</a:t>
            </a:fld>
            <a:endParaRPr lang="en-US" altLang="zh-CN" sz="1200">
              <a:latin typeface="Times New Roman" panose="02020603050405020304" pitchFamily="18" charset="0"/>
            </a:endParaRPr>
          </a:p>
        </p:txBody>
      </p:sp>
      <p:sp>
        <p:nvSpPr>
          <p:cNvPr id="30725" name="Text Box 4">
            <a:extLst>
              <a:ext uri="{FF2B5EF4-FFF2-40B4-BE49-F238E27FC236}">
                <a16:creationId xmlns:a16="http://schemas.microsoft.com/office/drawing/2014/main" id="{B1597DC0-8702-4CB6-9E20-575B101CA36F}"/>
              </a:ext>
            </a:extLst>
          </p:cNvPr>
          <p:cNvSpPr txBox="1">
            <a:spLocks noChangeArrowheads="1"/>
          </p:cNvSpPr>
          <p:nvPr/>
        </p:nvSpPr>
        <p:spPr bwMode="auto">
          <a:xfrm>
            <a:off x="990600" y="1619250"/>
            <a:ext cx="7418388"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zh-CN" sz="2400" b="1">
                <a:solidFill>
                  <a:srgbClr val="000000"/>
                </a:solidFill>
                <a:latin typeface="Courier New" panose="02070309020205020404" pitchFamily="49" charset="0"/>
                <a:ea typeface="宋体" panose="02010600030101010101" pitchFamily="2" charset="-122"/>
                <a:cs typeface="Times New Roman" panose="02020603050405020304" pitchFamily="18" charset="0"/>
              </a:rPr>
              <a:t>#include &lt;winsock.h&gt;</a:t>
            </a:r>
          </a:p>
          <a:p>
            <a:pPr algn="just" eaLnBrk="1" hangingPunct="1">
              <a:lnSpc>
                <a:spcPct val="100000"/>
              </a:lnSpc>
              <a:spcBef>
                <a:spcPct val="0"/>
              </a:spcBef>
              <a:buFontTx/>
              <a:buNone/>
            </a:pPr>
            <a:r>
              <a:rPr lang="en-US" altLang="zh-CN" sz="2400" b="1">
                <a:solidFill>
                  <a:srgbClr val="000000"/>
                </a:solidFill>
                <a:latin typeface="Courier New" panose="02070309020205020404" pitchFamily="49" charset="0"/>
                <a:ea typeface="宋体" panose="02010600030101010101" pitchFamily="2" charset="-122"/>
                <a:cs typeface="Times New Roman" panose="02020603050405020304" pitchFamily="18" charset="0"/>
              </a:rPr>
              <a:t>int PASCAL FAR listen( SOCKET s, int backlog);</a:t>
            </a:r>
          </a:p>
          <a:p>
            <a:pPr algn="just" eaLnBrk="1" hangingPunct="1">
              <a:lnSpc>
                <a:spcPct val="100000"/>
              </a:lnSpc>
              <a:spcBef>
                <a:spcPct val="0"/>
              </a:spcBef>
              <a:buFontTx/>
              <a:buNone/>
            </a:pPr>
            <a:r>
              <a:rPr lang="en-US" altLang="zh-CN" sz="2400" b="1">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400" b="1">
                <a:solidFill>
                  <a:srgbClr val="FF0000"/>
                </a:solidFill>
                <a:latin typeface="Courier New" panose="02070309020205020404" pitchFamily="49" charset="0"/>
                <a:ea typeface="宋体" panose="02010600030101010101" pitchFamily="2" charset="-122"/>
                <a:cs typeface="Times New Roman" panose="02020603050405020304" pitchFamily="18" charset="0"/>
              </a:rPr>
              <a:t>S</a:t>
            </a:r>
            <a:r>
              <a:rPr lang="zh-CN" altLang="en-US" sz="2400" b="1">
                <a:solidFill>
                  <a:srgbClr val="000000"/>
                </a:solidFill>
                <a:latin typeface="Courier New" panose="02070309020205020404" pitchFamily="49" charset="0"/>
                <a:ea typeface="宋体" panose="02010600030101010101" pitchFamily="2" charset="-122"/>
                <a:cs typeface="Times New Roman" panose="02020603050405020304" pitchFamily="18" charset="0"/>
              </a:rPr>
              <a:t>：用于标识一个已捆绑未连接套接字的描述字。</a:t>
            </a:r>
          </a:p>
          <a:p>
            <a:pPr eaLnBrk="1" hangingPunct="1">
              <a:lnSpc>
                <a:spcPct val="100000"/>
              </a:lnSpc>
              <a:spcBef>
                <a:spcPct val="0"/>
              </a:spcBef>
              <a:buFontTx/>
              <a:buNone/>
            </a:pPr>
            <a:r>
              <a:rPr lang="zh-CN" altLang="en-US" sz="2400" b="1">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400" b="1">
                <a:solidFill>
                  <a:srgbClr val="FF0000"/>
                </a:solidFill>
                <a:latin typeface="Courier New" panose="02070309020205020404" pitchFamily="49" charset="0"/>
                <a:ea typeface="宋体" panose="02010600030101010101" pitchFamily="2" charset="-122"/>
                <a:cs typeface="Times New Roman" panose="02020603050405020304" pitchFamily="18" charset="0"/>
              </a:rPr>
              <a:t>backlog</a:t>
            </a:r>
            <a:r>
              <a:rPr lang="zh-CN" altLang="en-US" sz="2400" b="1">
                <a:solidFill>
                  <a:srgbClr val="000000"/>
                </a:solidFill>
                <a:latin typeface="Courier New" panose="02070309020205020404" pitchFamily="49" charset="0"/>
                <a:ea typeface="宋体" panose="02010600030101010101" pitchFamily="2" charset="-122"/>
                <a:cs typeface="Times New Roman" panose="02020603050405020304" pitchFamily="18" charset="0"/>
              </a:rPr>
              <a:t>：等待连接队列的最大长度。</a:t>
            </a:r>
            <a:r>
              <a:rPr lang="zh-CN" altLang="en-US" sz="2400" b="1">
                <a:latin typeface="Courier New" panose="02070309020205020404" pitchFamily="49" charset="0"/>
                <a:ea typeface="宋体" panose="02010600030101010101" pitchFamily="2" charset="-122"/>
                <a:cs typeface="Times New Roman" panose="02020603050405020304" pitchFamily="18" charset="0"/>
              </a:rPr>
              <a:t> </a:t>
            </a:r>
            <a:endParaRPr lang="en-US" altLang="zh-CN" sz="2400" b="1">
              <a:latin typeface="Courier New" panose="02070309020205020404" pitchFamily="49" charset="0"/>
              <a:ea typeface="宋体" panose="02010600030101010101" pitchFamily="2" charset="-122"/>
              <a:cs typeface="Times New Roman" panose="02020603050405020304" pitchFamily="18" charset="0"/>
            </a:endParaRPr>
          </a:p>
        </p:txBody>
      </p:sp>
      <p:sp>
        <p:nvSpPr>
          <p:cNvPr id="30726" name="Rectangle 5">
            <a:extLst>
              <a:ext uri="{FF2B5EF4-FFF2-40B4-BE49-F238E27FC236}">
                <a16:creationId xmlns:a16="http://schemas.microsoft.com/office/drawing/2014/main" id="{3F03B878-D222-4976-944D-2B6559330D46}"/>
              </a:ext>
            </a:extLst>
          </p:cNvPr>
          <p:cNvSpPr>
            <a:spLocks noChangeArrowheads="1"/>
          </p:cNvSpPr>
          <p:nvPr/>
        </p:nvSpPr>
        <p:spPr bwMode="auto">
          <a:xfrm>
            <a:off x="1993900" y="3743325"/>
            <a:ext cx="6626225"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500" b="1">
              <a:latin typeface="Comic Sans MS" panose="030F0702030302020204" pitchFamily="66" charset="0"/>
              <a:ea typeface="宋体" panose="02010600030101010101" pitchFamily="2" charset="-122"/>
            </a:endParaRPr>
          </a:p>
        </p:txBody>
      </p:sp>
      <p:sp>
        <p:nvSpPr>
          <p:cNvPr id="30727" name="Text Box 6">
            <a:extLst>
              <a:ext uri="{FF2B5EF4-FFF2-40B4-BE49-F238E27FC236}">
                <a16:creationId xmlns:a16="http://schemas.microsoft.com/office/drawing/2014/main" id="{941F12C2-702B-47D8-BC90-E7980950A9BE}"/>
              </a:ext>
            </a:extLst>
          </p:cNvPr>
          <p:cNvSpPr txBox="1">
            <a:spLocks noChangeArrowheads="1"/>
          </p:cNvSpPr>
          <p:nvPr/>
        </p:nvSpPr>
        <p:spPr bwMode="auto">
          <a:xfrm>
            <a:off x="998538" y="3714750"/>
            <a:ext cx="7418387"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ret = listen(m_hSocket, 5); </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a:t>
            </a:r>
            <a:r>
              <a:rPr lang="zh-CN" altLang="en-US" sz="2400" b="1">
                <a:latin typeface="Courier New" panose="02070309020205020404" pitchFamily="49" charset="0"/>
                <a:ea typeface="宋体" panose="02010600030101010101" pitchFamily="2" charset="-122"/>
              </a:rPr>
              <a:t>第二个参数表示最多支持的客户连接数</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if(ret == SOCKET_ERROR)</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//listen</a:t>
            </a:r>
            <a:r>
              <a:rPr lang="zh-CN" altLang="en-US" sz="2400" b="1">
                <a:latin typeface="Courier New" panose="02070309020205020404" pitchFamily="49" charset="0"/>
                <a:ea typeface="宋体" panose="02010600030101010101" pitchFamily="2" charset="-122"/>
              </a:rPr>
              <a:t>失败</a:t>
            </a:r>
          </a:p>
          <a:p>
            <a:pPr eaLnBrk="1" hangingPunct="1">
              <a:lnSpc>
                <a:spcPct val="100000"/>
              </a:lnSpc>
              <a:spcBef>
                <a:spcPct val="0"/>
              </a:spcBef>
              <a:buFontTx/>
              <a:buNone/>
            </a:pPr>
            <a:r>
              <a:rPr lang="zh-CN" altLang="en-US" sz="2400" b="1">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AfxMessageBox("Listen Error");</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a:t>
            </a:r>
          </a:p>
        </p:txBody>
      </p:sp>
      <p:sp>
        <p:nvSpPr>
          <p:cNvPr id="30728" name="Text Box 3">
            <a:extLst>
              <a:ext uri="{FF2B5EF4-FFF2-40B4-BE49-F238E27FC236}">
                <a16:creationId xmlns:a16="http://schemas.microsoft.com/office/drawing/2014/main" id="{3EE49B1D-B8C0-487D-B6BD-4F6228B64356}"/>
              </a:ext>
            </a:extLst>
          </p:cNvPr>
          <p:cNvSpPr txBox="1">
            <a:spLocks noChangeArrowheads="1"/>
          </p:cNvSpPr>
          <p:nvPr/>
        </p:nvSpPr>
        <p:spPr bwMode="auto">
          <a:xfrm>
            <a:off x="9621838" y="145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30729" name="Text Box 4">
            <a:extLst>
              <a:ext uri="{FF2B5EF4-FFF2-40B4-BE49-F238E27FC236}">
                <a16:creationId xmlns:a16="http://schemas.microsoft.com/office/drawing/2014/main" id="{3F9B427D-9135-43CF-AAE4-01695B989E4A}"/>
              </a:ext>
            </a:extLst>
          </p:cNvPr>
          <p:cNvSpPr txBox="1">
            <a:spLocks noChangeArrowheads="1"/>
          </p:cNvSpPr>
          <p:nvPr/>
        </p:nvSpPr>
        <p:spPr bwMode="auto">
          <a:xfrm>
            <a:off x="9621838" y="20732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bind()</a:t>
            </a:r>
          </a:p>
        </p:txBody>
      </p:sp>
      <p:sp>
        <p:nvSpPr>
          <p:cNvPr id="10" name="Text Box 5">
            <a:extLst>
              <a:ext uri="{FF2B5EF4-FFF2-40B4-BE49-F238E27FC236}">
                <a16:creationId xmlns:a16="http://schemas.microsoft.com/office/drawing/2014/main" id="{DD1C4CEF-073D-4F33-8DF1-3AA7B3177969}"/>
              </a:ext>
            </a:extLst>
          </p:cNvPr>
          <p:cNvSpPr txBox="1">
            <a:spLocks noChangeArrowheads="1"/>
          </p:cNvSpPr>
          <p:nvPr/>
        </p:nvSpPr>
        <p:spPr bwMode="auto">
          <a:xfrm>
            <a:off x="9621838" y="2720975"/>
            <a:ext cx="1425575" cy="347663"/>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a:latin typeface="Courier New" panose="02070309020205020404" pitchFamily="49" charset="0"/>
                <a:ea typeface="宋体" panose="02010600030101010101" pitchFamily="2" charset="-122"/>
              </a:rPr>
              <a:t>listen()</a:t>
            </a:r>
          </a:p>
        </p:txBody>
      </p:sp>
      <p:sp>
        <p:nvSpPr>
          <p:cNvPr id="30731" name="Text Box 6">
            <a:extLst>
              <a:ext uri="{FF2B5EF4-FFF2-40B4-BE49-F238E27FC236}">
                <a16:creationId xmlns:a16="http://schemas.microsoft.com/office/drawing/2014/main" id="{4636895E-A977-4F9E-ABF4-86629F947463}"/>
              </a:ext>
            </a:extLst>
          </p:cNvPr>
          <p:cNvSpPr txBox="1">
            <a:spLocks noChangeArrowheads="1"/>
          </p:cNvSpPr>
          <p:nvPr/>
        </p:nvSpPr>
        <p:spPr bwMode="auto">
          <a:xfrm>
            <a:off x="9621838" y="3368675"/>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accept()</a:t>
            </a:r>
          </a:p>
        </p:txBody>
      </p:sp>
      <p:sp>
        <p:nvSpPr>
          <p:cNvPr id="30732" name="Text Box 7">
            <a:extLst>
              <a:ext uri="{FF2B5EF4-FFF2-40B4-BE49-F238E27FC236}">
                <a16:creationId xmlns:a16="http://schemas.microsoft.com/office/drawing/2014/main" id="{BEF0F4F5-DD4B-42C0-BDD4-84242D3BEF28}"/>
              </a:ext>
            </a:extLst>
          </p:cNvPr>
          <p:cNvSpPr txBox="1">
            <a:spLocks noChangeArrowheads="1"/>
          </p:cNvSpPr>
          <p:nvPr/>
        </p:nvSpPr>
        <p:spPr bwMode="auto">
          <a:xfrm>
            <a:off x="9621838" y="46656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30733" name="Text Box 8">
            <a:extLst>
              <a:ext uri="{FF2B5EF4-FFF2-40B4-BE49-F238E27FC236}">
                <a16:creationId xmlns:a16="http://schemas.microsoft.com/office/drawing/2014/main" id="{9A432247-C051-432D-8B2F-3B1827310F06}"/>
              </a:ext>
            </a:extLst>
          </p:cNvPr>
          <p:cNvSpPr txBox="1">
            <a:spLocks noChangeArrowheads="1"/>
          </p:cNvSpPr>
          <p:nvPr/>
        </p:nvSpPr>
        <p:spPr bwMode="auto">
          <a:xfrm>
            <a:off x="9621838" y="40179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30734" name="Text Box 9">
            <a:extLst>
              <a:ext uri="{FF2B5EF4-FFF2-40B4-BE49-F238E27FC236}">
                <a16:creationId xmlns:a16="http://schemas.microsoft.com/office/drawing/2014/main" id="{AAEB283A-F26E-46E3-A74C-768362CB4C72}"/>
              </a:ext>
            </a:extLst>
          </p:cNvPr>
          <p:cNvSpPr txBox="1">
            <a:spLocks noChangeArrowheads="1"/>
          </p:cNvSpPr>
          <p:nvPr/>
        </p:nvSpPr>
        <p:spPr bwMode="auto">
          <a:xfrm>
            <a:off x="9621838" y="53133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30735" name="Text Box 10">
            <a:extLst>
              <a:ext uri="{FF2B5EF4-FFF2-40B4-BE49-F238E27FC236}">
                <a16:creationId xmlns:a16="http://schemas.microsoft.com/office/drawing/2014/main" id="{35C776B1-BC17-41F1-89FB-F4809F0623C8}"/>
              </a:ext>
            </a:extLst>
          </p:cNvPr>
          <p:cNvSpPr txBox="1">
            <a:spLocks noChangeArrowheads="1"/>
          </p:cNvSpPr>
          <p:nvPr/>
        </p:nvSpPr>
        <p:spPr bwMode="auto">
          <a:xfrm>
            <a:off x="9580563" y="993775"/>
            <a:ext cx="1554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Server</a:t>
            </a:r>
          </a:p>
        </p:txBody>
      </p:sp>
      <p:sp>
        <p:nvSpPr>
          <p:cNvPr id="30736" name="Text Box 11">
            <a:extLst>
              <a:ext uri="{FF2B5EF4-FFF2-40B4-BE49-F238E27FC236}">
                <a16:creationId xmlns:a16="http://schemas.microsoft.com/office/drawing/2014/main" id="{148810BF-3998-4221-BE6E-3188D6405471}"/>
              </a:ext>
            </a:extLst>
          </p:cNvPr>
          <p:cNvSpPr txBox="1">
            <a:spLocks noChangeArrowheads="1"/>
          </p:cNvSpPr>
          <p:nvPr/>
        </p:nvSpPr>
        <p:spPr bwMode="auto">
          <a:xfrm>
            <a:off x="9409113" y="5983288"/>
            <a:ext cx="1941512"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30737" name="Line 27">
            <a:extLst>
              <a:ext uri="{FF2B5EF4-FFF2-40B4-BE49-F238E27FC236}">
                <a16:creationId xmlns:a16="http://schemas.microsoft.com/office/drawing/2014/main" id="{71F6570B-DD5E-44BE-A49F-35D95D372356}"/>
              </a:ext>
            </a:extLst>
          </p:cNvPr>
          <p:cNvSpPr>
            <a:spLocks noChangeShapeType="1"/>
          </p:cNvSpPr>
          <p:nvPr/>
        </p:nvSpPr>
        <p:spPr bwMode="auto">
          <a:xfrm>
            <a:off x="10380663" y="1831975"/>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8" name="Line 28">
            <a:extLst>
              <a:ext uri="{FF2B5EF4-FFF2-40B4-BE49-F238E27FC236}">
                <a16:creationId xmlns:a16="http://schemas.microsoft.com/office/drawing/2014/main" id="{FD8B362B-C085-4D53-91AE-22582FDBF4EB}"/>
              </a:ext>
            </a:extLst>
          </p:cNvPr>
          <p:cNvSpPr>
            <a:spLocks noChangeShapeType="1"/>
          </p:cNvSpPr>
          <p:nvPr/>
        </p:nvSpPr>
        <p:spPr bwMode="auto">
          <a:xfrm>
            <a:off x="10380663" y="2398713"/>
            <a:ext cx="0" cy="3095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29">
            <a:extLst>
              <a:ext uri="{FF2B5EF4-FFF2-40B4-BE49-F238E27FC236}">
                <a16:creationId xmlns:a16="http://schemas.microsoft.com/office/drawing/2014/main" id="{386E2B30-6BBE-4F34-817F-BCAC42A9E0D9}"/>
              </a:ext>
            </a:extLst>
          </p:cNvPr>
          <p:cNvSpPr>
            <a:spLocks noChangeShapeType="1"/>
          </p:cNvSpPr>
          <p:nvPr/>
        </p:nvSpPr>
        <p:spPr bwMode="auto">
          <a:xfrm>
            <a:off x="10380663" y="3038475"/>
            <a:ext cx="0" cy="3190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Line 30">
            <a:extLst>
              <a:ext uri="{FF2B5EF4-FFF2-40B4-BE49-F238E27FC236}">
                <a16:creationId xmlns:a16="http://schemas.microsoft.com/office/drawing/2014/main" id="{F22F85D1-96E4-4456-B81A-9C1379331628}"/>
              </a:ext>
            </a:extLst>
          </p:cNvPr>
          <p:cNvSpPr>
            <a:spLocks noChangeShapeType="1"/>
          </p:cNvSpPr>
          <p:nvPr/>
        </p:nvSpPr>
        <p:spPr bwMode="auto">
          <a:xfrm>
            <a:off x="10380663" y="3708400"/>
            <a:ext cx="0" cy="2968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1" name="Line 31">
            <a:extLst>
              <a:ext uri="{FF2B5EF4-FFF2-40B4-BE49-F238E27FC236}">
                <a16:creationId xmlns:a16="http://schemas.microsoft.com/office/drawing/2014/main" id="{25E86FC8-9C51-45D3-9893-834834009ACD}"/>
              </a:ext>
            </a:extLst>
          </p:cNvPr>
          <p:cNvSpPr>
            <a:spLocks noChangeShapeType="1"/>
          </p:cNvSpPr>
          <p:nvPr/>
        </p:nvSpPr>
        <p:spPr bwMode="auto">
          <a:xfrm>
            <a:off x="10380663" y="49958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2" name="Line 32">
            <a:extLst>
              <a:ext uri="{FF2B5EF4-FFF2-40B4-BE49-F238E27FC236}">
                <a16:creationId xmlns:a16="http://schemas.microsoft.com/office/drawing/2014/main" id="{9FFE22B8-468E-49C5-9D8A-7A5FE39F681B}"/>
              </a:ext>
            </a:extLst>
          </p:cNvPr>
          <p:cNvSpPr>
            <a:spLocks noChangeShapeType="1"/>
          </p:cNvSpPr>
          <p:nvPr/>
        </p:nvSpPr>
        <p:spPr bwMode="auto">
          <a:xfrm>
            <a:off x="10380663" y="5656263"/>
            <a:ext cx="0" cy="2936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3" name="Line 33">
            <a:extLst>
              <a:ext uri="{FF2B5EF4-FFF2-40B4-BE49-F238E27FC236}">
                <a16:creationId xmlns:a16="http://schemas.microsoft.com/office/drawing/2014/main" id="{24518D41-B284-4F01-BB78-0660869DC870}"/>
              </a:ext>
            </a:extLst>
          </p:cNvPr>
          <p:cNvSpPr>
            <a:spLocks noChangeShapeType="1"/>
          </p:cNvSpPr>
          <p:nvPr/>
        </p:nvSpPr>
        <p:spPr bwMode="auto">
          <a:xfrm>
            <a:off x="10380663" y="43481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AE6B8D2-4BFF-4F55-A976-B062203C4263}"/>
              </a:ext>
            </a:extLst>
          </p:cNvPr>
          <p:cNvSpPr>
            <a:spLocks noGrp="1" noChangeArrowheads="1"/>
          </p:cNvSpPr>
          <p:nvPr>
            <p:ph type="title"/>
          </p:nvPr>
        </p:nvSpPr>
        <p:spPr>
          <a:xfrm>
            <a:off x="192088" y="127000"/>
            <a:ext cx="10515600" cy="1325563"/>
          </a:xfrm>
        </p:spPr>
        <p:txBody>
          <a:bodyPr lIns="82058" tIns="41029" rIns="82058" bIns="41029"/>
          <a:lstStyle/>
          <a:p>
            <a:pPr eaLnBrk="1" hangingPunct="1"/>
            <a:r>
              <a:rPr lang="en-US" altLang="zh-CN">
                <a:ea typeface="宋体" panose="02010600030101010101" pitchFamily="2" charset="-122"/>
              </a:rPr>
              <a:t>Socket I/O: accept()</a:t>
            </a:r>
          </a:p>
        </p:txBody>
      </p:sp>
      <p:sp>
        <p:nvSpPr>
          <p:cNvPr id="26628" name="Rectangle 3">
            <a:extLst>
              <a:ext uri="{FF2B5EF4-FFF2-40B4-BE49-F238E27FC236}">
                <a16:creationId xmlns:a16="http://schemas.microsoft.com/office/drawing/2014/main" id="{3C55542A-6236-41EC-BC1F-B8B0C20F91E3}"/>
              </a:ext>
            </a:extLst>
          </p:cNvPr>
          <p:cNvSpPr>
            <a:spLocks noGrp="1" noChangeArrowheads="1"/>
          </p:cNvSpPr>
          <p:nvPr>
            <p:ph idx="1"/>
          </p:nvPr>
        </p:nvSpPr>
        <p:spPr>
          <a:xfrm>
            <a:off x="550863" y="1285875"/>
            <a:ext cx="6786562" cy="431800"/>
          </a:xfrm>
        </p:spPr>
        <p:txBody>
          <a:bodyPr lIns="82058" tIns="41029" rIns="82058" bIns="41029" rtlCol="0">
            <a:normAutofit lnSpcReduction="10000"/>
          </a:bodyPr>
          <a:lstStyle/>
          <a:p>
            <a:pPr eaLnBrk="1" fontAlgn="auto" hangingPunct="1">
              <a:spcAft>
                <a:spcPts val="0"/>
              </a:spcAft>
              <a:defRPr/>
            </a:pPr>
            <a:r>
              <a:rPr lang="en-US" altLang="zh-CN" i="1" dirty="0">
                <a:ea typeface="宋体" panose="02010600030101010101" pitchFamily="2" charset="-122"/>
              </a:rPr>
              <a:t>accept</a:t>
            </a:r>
            <a:r>
              <a:rPr lang="en-US" altLang="zh-CN" dirty="0">
                <a:ea typeface="宋体" panose="02010600030101010101" pitchFamily="2" charset="-122"/>
              </a:rPr>
              <a:t> </a:t>
            </a:r>
            <a:r>
              <a:rPr lang="zh-CN" altLang="en-US" dirty="0">
                <a:ea typeface="宋体" panose="02010600030101010101" pitchFamily="2" charset="-122"/>
              </a:rPr>
              <a:t>等待一个连接请求</a:t>
            </a:r>
            <a:endParaRPr lang="en-US" altLang="zh-CN" dirty="0">
              <a:ea typeface="宋体" panose="02010600030101010101" pitchFamily="2" charset="-122"/>
            </a:endParaRPr>
          </a:p>
        </p:txBody>
      </p:sp>
      <p:sp>
        <p:nvSpPr>
          <p:cNvPr id="32772" name="灯片编号占位符 4">
            <a:extLst>
              <a:ext uri="{FF2B5EF4-FFF2-40B4-BE49-F238E27FC236}">
                <a16:creationId xmlns:a16="http://schemas.microsoft.com/office/drawing/2014/main" id="{C268766A-6AE1-41F2-A8D1-F6DDA3010FC0}"/>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9D2B46A-5593-4915-B7F0-487CE90A73D4}" type="slidenum">
              <a:rPr lang="zh-CN" altLang="en-US" sz="1200" smtClean="0">
                <a:latin typeface="Times New Roman" panose="02020603050405020304" pitchFamily="18" charset="0"/>
              </a:rPr>
              <a:pPr fontAlgn="base">
                <a:lnSpc>
                  <a:spcPct val="100000"/>
                </a:lnSpc>
                <a:spcBef>
                  <a:spcPct val="0"/>
                </a:spcBef>
                <a:spcAft>
                  <a:spcPct val="0"/>
                </a:spcAft>
                <a:buFontTx/>
                <a:buNone/>
              </a:pPr>
              <a:t>23</a:t>
            </a:fld>
            <a:endParaRPr lang="en-US" altLang="zh-CN" sz="1200">
              <a:latin typeface="Times New Roman" panose="02020603050405020304" pitchFamily="18" charset="0"/>
            </a:endParaRPr>
          </a:p>
        </p:txBody>
      </p:sp>
      <p:sp>
        <p:nvSpPr>
          <p:cNvPr id="32773" name="Text Box 4">
            <a:extLst>
              <a:ext uri="{FF2B5EF4-FFF2-40B4-BE49-F238E27FC236}">
                <a16:creationId xmlns:a16="http://schemas.microsoft.com/office/drawing/2014/main" id="{0EA7DE29-E0D6-4B83-B26A-12C4DA0C1D64}"/>
              </a:ext>
            </a:extLst>
          </p:cNvPr>
          <p:cNvSpPr txBox="1">
            <a:spLocks noChangeArrowheads="1"/>
          </p:cNvSpPr>
          <p:nvPr/>
        </p:nvSpPr>
        <p:spPr bwMode="auto">
          <a:xfrm>
            <a:off x="695325" y="2025650"/>
            <a:ext cx="8131175" cy="419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SOCKET PASCAL FAR accept( SOCKET s, struct sockaddr FAR* addr, int FAR* addrlen);</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a:t>
            </a:r>
            <a:r>
              <a:rPr lang="en-US" altLang="zh-CN" sz="2400" b="1">
                <a:solidFill>
                  <a:srgbClr val="FF0000"/>
                </a:solidFill>
                <a:latin typeface="Courier New" panose="02070309020205020404" pitchFamily="49" charset="0"/>
                <a:ea typeface="宋体" panose="02010600030101010101" pitchFamily="2" charset="-122"/>
              </a:rPr>
              <a:t>s</a:t>
            </a:r>
            <a:r>
              <a:rPr lang="zh-CN" altLang="en-US" sz="2400" b="1">
                <a:latin typeface="Courier New" panose="02070309020205020404" pitchFamily="49" charset="0"/>
                <a:ea typeface="宋体" panose="02010600030101010101" pitchFamily="2" charset="-122"/>
              </a:rPr>
              <a:t>：套接字描述字，该套接字在</a:t>
            </a:r>
            <a:r>
              <a:rPr lang="en-US" altLang="zh-CN" sz="2400" b="1">
                <a:latin typeface="Courier New" panose="02070309020205020404" pitchFamily="49" charset="0"/>
                <a:ea typeface="宋体" panose="02010600030101010101" pitchFamily="2" charset="-122"/>
              </a:rPr>
              <a:t>listen()</a:t>
            </a:r>
            <a:r>
              <a:rPr lang="zh-CN" altLang="en-US" sz="2400" b="1">
                <a:latin typeface="Courier New" panose="02070309020205020404" pitchFamily="49" charset="0"/>
                <a:ea typeface="宋体" panose="02010600030101010101" pitchFamily="2" charset="-122"/>
              </a:rPr>
              <a:t>后监听连接。</a:t>
            </a:r>
          </a:p>
          <a:p>
            <a:pPr eaLnBrk="1" hangingPunct="1">
              <a:lnSpc>
                <a:spcPct val="100000"/>
              </a:lnSpc>
              <a:spcBef>
                <a:spcPct val="0"/>
              </a:spcBef>
              <a:buFontTx/>
              <a:buNone/>
            </a:pPr>
            <a:r>
              <a:rPr lang="zh-CN" altLang="en-US" sz="2400" b="1">
                <a:latin typeface="Courier New" panose="02070309020205020404" pitchFamily="49" charset="0"/>
                <a:ea typeface="宋体" panose="02010600030101010101" pitchFamily="2" charset="-122"/>
              </a:rPr>
              <a:t>  </a:t>
            </a:r>
            <a:r>
              <a:rPr lang="en-US" altLang="zh-CN" sz="2400" b="1">
                <a:solidFill>
                  <a:srgbClr val="FF0000"/>
                </a:solidFill>
                <a:latin typeface="Courier New" panose="02070309020205020404" pitchFamily="49" charset="0"/>
                <a:ea typeface="宋体" panose="02010600030101010101" pitchFamily="2" charset="-122"/>
              </a:rPr>
              <a:t>addr</a:t>
            </a:r>
            <a:r>
              <a:rPr lang="zh-CN" altLang="en-US" sz="2400" b="1">
                <a:latin typeface="Courier New" panose="02070309020205020404" pitchFamily="49" charset="0"/>
                <a:ea typeface="宋体" panose="02010600030101010101" pitchFamily="2" charset="-122"/>
              </a:rPr>
              <a:t>：（可选）指针，指向一缓冲区，接收连接实体的地址。</a:t>
            </a:r>
            <a:r>
              <a:rPr lang="en-US" altLang="zh-CN" sz="2400" b="1">
                <a:latin typeface="Courier New" panose="02070309020205020404" pitchFamily="49" charset="0"/>
                <a:ea typeface="宋体" panose="02010600030101010101" pitchFamily="2" charset="-122"/>
              </a:rPr>
              <a:t>Addr</a:t>
            </a:r>
            <a:r>
              <a:rPr lang="zh-CN" altLang="en-US" sz="2400" b="1">
                <a:latin typeface="Courier New" panose="02070309020205020404" pitchFamily="49" charset="0"/>
                <a:ea typeface="宋体" panose="02010600030101010101" pitchFamily="2" charset="-122"/>
              </a:rPr>
              <a:t>参数的实际格式由套接字创建时所产生的地址族确定。</a:t>
            </a:r>
          </a:p>
          <a:p>
            <a:pPr eaLnBrk="1" hangingPunct="1">
              <a:lnSpc>
                <a:spcPct val="100000"/>
              </a:lnSpc>
              <a:spcBef>
                <a:spcPct val="0"/>
              </a:spcBef>
              <a:buFontTx/>
              <a:buNone/>
            </a:pPr>
            <a:r>
              <a:rPr lang="zh-CN" altLang="en-US" sz="2400" b="1">
                <a:latin typeface="Courier New" panose="02070309020205020404" pitchFamily="49" charset="0"/>
                <a:ea typeface="宋体" panose="02010600030101010101" pitchFamily="2" charset="-122"/>
              </a:rPr>
              <a:t>  </a:t>
            </a:r>
            <a:r>
              <a:rPr lang="en-US" altLang="zh-CN" sz="2400" b="1">
                <a:solidFill>
                  <a:srgbClr val="FF0000"/>
                </a:solidFill>
                <a:latin typeface="Courier New" panose="02070309020205020404" pitchFamily="49" charset="0"/>
                <a:ea typeface="宋体" panose="02010600030101010101" pitchFamily="2" charset="-122"/>
              </a:rPr>
              <a:t>addrlen</a:t>
            </a:r>
            <a:r>
              <a:rPr lang="zh-CN" altLang="en-US" sz="2400" b="1">
                <a:latin typeface="Courier New" panose="02070309020205020404" pitchFamily="49" charset="0"/>
                <a:ea typeface="宋体" panose="02010600030101010101" pitchFamily="2" charset="-122"/>
              </a:rPr>
              <a:t>：（可选）指针，指向存有</a:t>
            </a:r>
            <a:r>
              <a:rPr lang="en-US" altLang="zh-CN" sz="2400" b="1">
                <a:latin typeface="Courier New" panose="02070309020205020404" pitchFamily="49" charset="0"/>
                <a:ea typeface="宋体" panose="02010600030101010101" pitchFamily="2" charset="-122"/>
              </a:rPr>
              <a:t>addr</a:t>
            </a:r>
            <a:r>
              <a:rPr lang="zh-CN" altLang="en-US" sz="2400" b="1">
                <a:latin typeface="Courier New" panose="02070309020205020404" pitchFamily="49" charset="0"/>
                <a:ea typeface="宋体" panose="02010600030101010101" pitchFamily="2" charset="-122"/>
              </a:rPr>
              <a:t>地址长度的整形数。</a:t>
            </a:r>
          </a:p>
          <a:p>
            <a:pPr eaLnBrk="1" hangingPunct="1">
              <a:lnSpc>
                <a:spcPct val="100000"/>
              </a:lnSpc>
              <a:spcBef>
                <a:spcPct val="20000"/>
              </a:spcBef>
              <a:buClr>
                <a:schemeClr val="accent2"/>
              </a:buClr>
              <a:buSzPct val="85000"/>
              <a:buFont typeface="ZapfDingbats" pitchFamily="82" charset="2"/>
              <a:buNone/>
            </a:pPr>
            <a:r>
              <a:rPr lang="zh-CN" altLang="en-US" sz="2400" i="1">
                <a:latin typeface="Courier New" panose="02070309020205020404" pitchFamily="49" charset="0"/>
                <a:ea typeface="宋体" panose="02010600030101010101" pitchFamily="2" charset="-122"/>
              </a:rPr>
              <a:t>  </a:t>
            </a:r>
            <a:r>
              <a:rPr lang="zh-CN" altLang="en-US" sz="2400" b="1">
                <a:solidFill>
                  <a:srgbClr val="FF0000"/>
                </a:solidFill>
                <a:latin typeface="Courier New" panose="02070309020205020404" pitchFamily="49" charset="0"/>
                <a:ea typeface="宋体" panose="02010600030101010101" pitchFamily="2" charset="-122"/>
              </a:rPr>
              <a:t>返回值：</a:t>
            </a:r>
            <a:r>
              <a:rPr lang="zh-CN" altLang="en-US" sz="2400" b="1">
                <a:latin typeface="Courier New" panose="02070309020205020404" pitchFamily="49" charset="0"/>
                <a:ea typeface="宋体" panose="02010600030101010101" pitchFamily="2" charset="-122"/>
              </a:rPr>
              <a:t>返回一个新的</a:t>
            </a:r>
            <a:r>
              <a:rPr lang="en-US" altLang="zh-CN" sz="2400" b="1">
                <a:latin typeface="Courier New" panose="02070309020205020404" pitchFamily="49" charset="0"/>
                <a:ea typeface="宋体" panose="02010600030101010101" pitchFamily="2" charset="-122"/>
              </a:rPr>
              <a:t>socket</a:t>
            </a:r>
            <a:r>
              <a:rPr lang="zh-CN" altLang="en-US" sz="2400" b="1">
                <a:latin typeface="Courier New" panose="02070309020205020404" pitchFamily="49" charset="0"/>
                <a:ea typeface="宋体" panose="02010600030101010101" pitchFamily="2" charset="-122"/>
              </a:rPr>
              <a:t>，其属性与</a:t>
            </a:r>
            <a:r>
              <a:rPr lang="en-US" altLang="zh-CN" sz="2400" b="1">
                <a:latin typeface="Courier New" panose="02070309020205020404" pitchFamily="49" charset="0"/>
                <a:ea typeface="宋体" panose="02010600030101010101" pitchFamily="2" charset="-122"/>
              </a:rPr>
              <a:t>s</a:t>
            </a:r>
            <a:r>
              <a:rPr lang="zh-CN" altLang="en-US" sz="2400" b="1">
                <a:latin typeface="Courier New" panose="02070309020205020404" pitchFamily="49" charset="0"/>
                <a:ea typeface="宋体" panose="02010600030101010101" pitchFamily="2" charset="-122"/>
              </a:rPr>
              <a:t>相同。若返回值</a:t>
            </a:r>
            <a:r>
              <a:rPr lang="en-US" altLang="zh-CN" sz="2400" b="1">
                <a:latin typeface="Courier New" panose="02070309020205020404" pitchFamily="49" charset="0"/>
                <a:ea typeface="宋体" panose="02010600030101010101" pitchFamily="2" charset="-122"/>
              </a:rPr>
              <a:t>&lt;0</a:t>
            </a:r>
            <a:r>
              <a:rPr lang="zh-CN" altLang="en-US" sz="2400" b="1">
                <a:latin typeface="Courier New" panose="02070309020205020404" pitchFamily="49" charset="0"/>
                <a:ea typeface="宋体" panose="02010600030101010101" pitchFamily="2" charset="-122"/>
              </a:rPr>
              <a:t>，则表明发生了错误。</a:t>
            </a:r>
            <a:endParaRPr lang="en-US" altLang="zh-CN" sz="2400" b="1">
              <a:latin typeface="Courier New" panose="02070309020205020404" pitchFamily="49" charset="0"/>
              <a:ea typeface="宋体" panose="02010600030101010101" pitchFamily="2" charset="-122"/>
            </a:endParaRPr>
          </a:p>
        </p:txBody>
      </p:sp>
      <p:sp>
        <p:nvSpPr>
          <p:cNvPr id="32774" name="Rectangle 5">
            <a:extLst>
              <a:ext uri="{FF2B5EF4-FFF2-40B4-BE49-F238E27FC236}">
                <a16:creationId xmlns:a16="http://schemas.microsoft.com/office/drawing/2014/main" id="{0272AB61-0407-4938-A93D-35EED01AC8F2}"/>
              </a:ext>
            </a:extLst>
          </p:cNvPr>
          <p:cNvSpPr>
            <a:spLocks noChangeArrowheads="1"/>
          </p:cNvSpPr>
          <p:nvPr/>
        </p:nvSpPr>
        <p:spPr bwMode="auto">
          <a:xfrm>
            <a:off x="2770188" y="3792538"/>
            <a:ext cx="6626225"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500" b="1">
              <a:latin typeface="Comic Sans MS" panose="030F0702030302020204" pitchFamily="66" charset="0"/>
              <a:ea typeface="宋体" panose="02010600030101010101" pitchFamily="2" charset="-122"/>
            </a:endParaRPr>
          </a:p>
        </p:txBody>
      </p:sp>
      <p:sp>
        <p:nvSpPr>
          <p:cNvPr id="32775" name="Text Box 3">
            <a:extLst>
              <a:ext uri="{FF2B5EF4-FFF2-40B4-BE49-F238E27FC236}">
                <a16:creationId xmlns:a16="http://schemas.microsoft.com/office/drawing/2014/main" id="{9963241B-3FDE-40E5-8B90-5FC561325CDC}"/>
              </a:ext>
            </a:extLst>
          </p:cNvPr>
          <p:cNvSpPr txBox="1">
            <a:spLocks noChangeArrowheads="1"/>
          </p:cNvSpPr>
          <p:nvPr/>
        </p:nvSpPr>
        <p:spPr bwMode="auto">
          <a:xfrm>
            <a:off x="9621838" y="145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32776" name="Text Box 4">
            <a:extLst>
              <a:ext uri="{FF2B5EF4-FFF2-40B4-BE49-F238E27FC236}">
                <a16:creationId xmlns:a16="http://schemas.microsoft.com/office/drawing/2014/main" id="{5F16D4B0-7E66-488B-8E90-BC1CDF8A000F}"/>
              </a:ext>
            </a:extLst>
          </p:cNvPr>
          <p:cNvSpPr txBox="1">
            <a:spLocks noChangeArrowheads="1"/>
          </p:cNvSpPr>
          <p:nvPr/>
        </p:nvSpPr>
        <p:spPr bwMode="auto">
          <a:xfrm>
            <a:off x="9621838" y="20732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bind()</a:t>
            </a:r>
          </a:p>
        </p:txBody>
      </p:sp>
      <p:sp>
        <p:nvSpPr>
          <p:cNvPr id="32777" name="Text Box 5">
            <a:extLst>
              <a:ext uri="{FF2B5EF4-FFF2-40B4-BE49-F238E27FC236}">
                <a16:creationId xmlns:a16="http://schemas.microsoft.com/office/drawing/2014/main" id="{6A897EA3-83F8-484D-BB82-745D37321235}"/>
              </a:ext>
            </a:extLst>
          </p:cNvPr>
          <p:cNvSpPr txBox="1">
            <a:spLocks noChangeArrowheads="1"/>
          </p:cNvSpPr>
          <p:nvPr/>
        </p:nvSpPr>
        <p:spPr bwMode="auto">
          <a:xfrm>
            <a:off x="9621838" y="272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listen()</a:t>
            </a:r>
          </a:p>
        </p:txBody>
      </p:sp>
      <p:sp>
        <p:nvSpPr>
          <p:cNvPr id="10" name="Text Box 6">
            <a:extLst>
              <a:ext uri="{FF2B5EF4-FFF2-40B4-BE49-F238E27FC236}">
                <a16:creationId xmlns:a16="http://schemas.microsoft.com/office/drawing/2014/main" id="{F58C1115-406E-4C1B-863C-0CEC45625EC2}"/>
              </a:ext>
            </a:extLst>
          </p:cNvPr>
          <p:cNvSpPr txBox="1">
            <a:spLocks noChangeArrowheads="1"/>
          </p:cNvSpPr>
          <p:nvPr/>
        </p:nvSpPr>
        <p:spPr bwMode="auto">
          <a:xfrm>
            <a:off x="9621838" y="3368675"/>
            <a:ext cx="1425575" cy="347663"/>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dirty="0">
                <a:latin typeface="Courier New" panose="02070309020205020404" pitchFamily="49" charset="0"/>
                <a:ea typeface="宋体" panose="02010600030101010101" pitchFamily="2" charset="-122"/>
              </a:rPr>
              <a:t>accept()</a:t>
            </a:r>
          </a:p>
        </p:txBody>
      </p:sp>
      <p:sp>
        <p:nvSpPr>
          <p:cNvPr id="32779" name="Text Box 7">
            <a:extLst>
              <a:ext uri="{FF2B5EF4-FFF2-40B4-BE49-F238E27FC236}">
                <a16:creationId xmlns:a16="http://schemas.microsoft.com/office/drawing/2014/main" id="{6815CCFA-3F88-4701-A123-DCD652E830BE}"/>
              </a:ext>
            </a:extLst>
          </p:cNvPr>
          <p:cNvSpPr txBox="1">
            <a:spLocks noChangeArrowheads="1"/>
          </p:cNvSpPr>
          <p:nvPr/>
        </p:nvSpPr>
        <p:spPr bwMode="auto">
          <a:xfrm>
            <a:off x="9621838" y="46656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32780" name="Text Box 8">
            <a:extLst>
              <a:ext uri="{FF2B5EF4-FFF2-40B4-BE49-F238E27FC236}">
                <a16:creationId xmlns:a16="http://schemas.microsoft.com/office/drawing/2014/main" id="{2AB35F89-7398-4F76-B961-4B78FF34B1D4}"/>
              </a:ext>
            </a:extLst>
          </p:cNvPr>
          <p:cNvSpPr txBox="1">
            <a:spLocks noChangeArrowheads="1"/>
          </p:cNvSpPr>
          <p:nvPr/>
        </p:nvSpPr>
        <p:spPr bwMode="auto">
          <a:xfrm>
            <a:off x="9621838" y="40179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32781" name="Text Box 9">
            <a:extLst>
              <a:ext uri="{FF2B5EF4-FFF2-40B4-BE49-F238E27FC236}">
                <a16:creationId xmlns:a16="http://schemas.microsoft.com/office/drawing/2014/main" id="{5FF201FE-3EC7-4EE8-A9EB-E854B8667354}"/>
              </a:ext>
            </a:extLst>
          </p:cNvPr>
          <p:cNvSpPr txBox="1">
            <a:spLocks noChangeArrowheads="1"/>
          </p:cNvSpPr>
          <p:nvPr/>
        </p:nvSpPr>
        <p:spPr bwMode="auto">
          <a:xfrm>
            <a:off x="9621838" y="53133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32782" name="Text Box 10">
            <a:extLst>
              <a:ext uri="{FF2B5EF4-FFF2-40B4-BE49-F238E27FC236}">
                <a16:creationId xmlns:a16="http://schemas.microsoft.com/office/drawing/2014/main" id="{A1CA30E8-73BB-4C73-8915-9B274766558A}"/>
              </a:ext>
            </a:extLst>
          </p:cNvPr>
          <p:cNvSpPr txBox="1">
            <a:spLocks noChangeArrowheads="1"/>
          </p:cNvSpPr>
          <p:nvPr/>
        </p:nvSpPr>
        <p:spPr bwMode="auto">
          <a:xfrm>
            <a:off x="9580563" y="993775"/>
            <a:ext cx="1554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Server</a:t>
            </a:r>
          </a:p>
        </p:txBody>
      </p:sp>
      <p:sp>
        <p:nvSpPr>
          <p:cNvPr id="32783" name="Text Box 11">
            <a:extLst>
              <a:ext uri="{FF2B5EF4-FFF2-40B4-BE49-F238E27FC236}">
                <a16:creationId xmlns:a16="http://schemas.microsoft.com/office/drawing/2014/main" id="{D2891AEF-55B3-46C9-A3F3-7397672F1072}"/>
              </a:ext>
            </a:extLst>
          </p:cNvPr>
          <p:cNvSpPr txBox="1">
            <a:spLocks noChangeArrowheads="1"/>
          </p:cNvSpPr>
          <p:nvPr/>
        </p:nvSpPr>
        <p:spPr bwMode="auto">
          <a:xfrm>
            <a:off x="9409113" y="5983288"/>
            <a:ext cx="1941512"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32784" name="Line 27">
            <a:extLst>
              <a:ext uri="{FF2B5EF4-FFF2-40B4-BE49-F238E27FC236}">
                <a16:creationId xmlns:a16="http://schemas.microsoft.com/office/drawing/2014/main" id="{C12F9910-206B-489B-A7C3-22E199952DFE}"/>
              </a:ext>
            </a:extLst>
          </p:cNvPr>
          <p:cNvSpPr>
            <a:spLocks noChangeShapeType="1"/>
          </p:cNvSpPr>
          <p:nvPr/>
        </p:nvSpPr>
        <p:spPr bwMode="auto">
          <a:xfrm>
            <a:off x="10380663" y="1831975"/>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5" name="Line 28">
            <a:extLst>
              <a:ext uri="{FF2B5EF4-FFF2-40B4-BE49-F238E27FC236}">
                <a16:creationId xmlns:a16="http://schemas.microsoft.com/office/drawing/2014/main" id="{EBCAC7FD-9DAE-4B6D-9BC3-03F7852D3187}"/>
              </a:ext>
            </a:extLst>
          </p:cNvPr>
          <p:cNvSpPr>
            <a:spLocks noChangeShapeType="1"/>
          </p:cNvSpPr>
          <p:nvPr/>
        </p:nvSpPr>
        <p:spPr bwMode="auto">
          <a:xfrm>
            <a:off x="10380663" y="2398713"/>
            <a:ext cx="0" cy="3095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Line 29">
            <a:extLst>
              <a:ext uri="{FF2B5EF4-FFF2-40B4-BE49-F238E27FC236}">
                <a16:creationId xmlns:a16="http://schemas.microsoft.com/office/drawing/2014/main" id="{35ACAAB6-45F0-429C-A3DC-395123FBCAB0}"/>
              </a:ext>
            </a:extLst>
          </p:cNvPr>
          <p:cNvSpPr>
            <a:spLocks noChangeShapeType="1"/>
          </p:cNvSpPr>
          <p:nvPr/>
        </p:nvSpPr>
        <p:spPr bwMode="auto">
          <a:xfrm>
            <a:off x="10380663" y="3038475"/>
            <a:ext cx="0" cy="3190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7" name="Line 30">
            <a:extLst>
              <a:ext uri="{FF2B5EF4-FFF2-40B4-BE49-F238E27FC236}">
                <a16:creationId xmlns:a16="http://schemas.microsoft.com/office/drawing/2014/main" id="{3AFC4E9A-3D97-42DE-97F3-FB8D38F94AEA}"/>
              </a:ext>
            </a:extLst>
          </p:cNvPr>
          <p:cNvSpPr>
            <a:spLocks noChangeShapeType="1"/>
          </p:cNvSpPr>
          <p:nvPr/>
        </p:nvSpPr>
        <p:spPr bwMode="auto">
          <a:xfrm>
            <a:off x="10380663" y="3708400"/>
            <a:ext cx="0" cy="2968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8" name="Line 31">
            <a:extLst>
              <a:ext uri="{FF2B5EF4-FFF2-40B4-BE49-F238E27FC236}">
                <a16:creationId xmlns:a16="http://schemas.microsoft.com/office/drawing/2014/main" id="{1F13CB05-1328-4D42-92E9-FF81ABB0264D}"/>
              </a:ext>
            </a:extLst>
          </p:cNvPr>
          <p:cNvSpPr>
            <a:spLocks noChangeShapeType="1"/>
          </p:cNvSpPr>
          <p:nvPr/>
        </p:nvSpPr>
        <p:spPr bwMode="auto">
          <a:xfrm>
            <a:off x="10380663" y="49958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9" name="Line 32">
            <a:extLst>
              <a:ext uri="{FF2B5EF4-FFF2-40B4-BE49-F238E27FC236}">
                <a16:creationId xmlns:a16="http://schemas.microsoft.com/office/drawing/2014/main" id="{CC5BAA69-3BEB-4588-BCDD-16ACE6300AC4}"/>
              </a:ext>
            </a:extLst>
          </p:cNvPr>
          <p:cNvSpPr>
            <a:spLocks noChangeShapeType="1"/>
          </p:cNvSpPr>
          <p:nvPr/>
        </p:nvSpPr>
        <p:spPr bwMode="auto">
          <a:xfrm>
            <a:off x="10380663" y="5656263"/>
            <a:ext cx="0" cy="2936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Line 33">
            <a:extLst>
              <a:ext uri="{FF2B5EF4-FFF2-40B4-BE49-F238E27FC236}">
                <a16:creationId xmlns:a16="http://schemas.microsoft.com/office/drawing/2014/main" id="{6484CE0A-F915-425E-A251-4ED91FB9695F}"/>
              </a:ext>
            </a:extLst>
          </p:cNvPr>
          <p:cNvSpPr>
            <a:spLocks noChangeShapeType="1"/>
          </p:cNvSpPr>
          <p:nvPr/>
        </p:nvSpPr>
        <p:spPr bwMode="auto">
          <a:xfrm>
            <a:off x="10380663" y="43481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966F88-3550-4AA2-98D3-CA342BFC50C4}"/>
              </a:ext>
            </a:extLst>
          </p:cNvPr>
          <p:cNvSpPr>
            <a:spLocks noGrp="1" noChangeArrowheads="1"/>
          </p:cNvSpPr>
          <p:nvPr>
            <p:ph type="title"/>
          </p:nvPr>
        </p:nvSpPr>
        <p:spPr>
          <a:xfrm>
            <a:off x="227013" y="87313"/>
            <a:ext cx="10515600" cy="1325562"/>
          </a:xfrm>
        </p:spPr>
        <p:txBody>
          <a:bodyPr lIns="82058" tIns="41029" rIns="82058" bIns="41029"/>
          <a:lstStyle/>
          <a:p>
            <a:pPr eaLnBrk="1" hangingPunct="1"/>
            <a:r>
              <a:rPr lang="en-US" altLang="zh-CN">
                <a:ea typeface="宋体" panose="02010600030101010101" pitchFamily="2" charset="-122"/>
              </a:rPr>
              <a:t>Socket I/O: accept()</a:t>
            </a:r>
          </a:p>
        </p:txBody>
      </p:sp>
      <p:sp>
        <p:nvSpPr>
          <p:cNvPr id="33795" name="灯片编号占位符 4">
            <a:extLst>
              <a:ext uri="{FF2B5EF4-FFF2-40B4-BE49-F238E27FC236}">
                <a16:creationId xmlns:a16="http://schemas.microsoft.com/office/drawing/2014/main" id="{8C2CDD74-B365-4887-8ED9-1F3A9BF66748}"/>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2227DBF-4396-4DCE-A52E-25C3C09DE70F}" type="slidenum">
              <a:rPr lang="zh-CN" altLang="en-US" sz="1200" smtClean="0">
                <a:latin typeface="Times New Roman" panose="02020603050405020304" pitchFamily="18" charset="0"/>
              </a:rPr>
              <a:pPr fontAlgn="base">
                <a:lnSpc>
                  <a:spcPct val="100000"/>
                </a:lnSpc>
                <a:spcBef>
                  <a:spcPct val="0"/>
                </a:spcBef>
                <a:spcAft>
                  <a:spcPct val="0"/>
                </a:spcAft>
                <a:buFontTx/>
                <a:buNone/>
              </a:pPr>
              <a:t>24</a:t>
            </a:fld>
            <a:endParaRPr lang="en-US" altLang="zh-CN" sz="1200">
              <a:latin typeface="Times New Roman" panose="02020603050405020304" pitchFamily="18" charset="0"/>
            </a:endParaRPr>
          </a:p>
        </p:txBody>
      </p:sp>
      <p:sp>
        <p:nvSpPr>
          <p:cNvPr id="33796" name="Text Box 3">
            <a:extLst>
              <a:ext uri="{FF2B5EF4-FFF2-40B4-BE49-F238E27FC236}">
                <a16:creationId xmlns:a16="http://schemas.microsoft.com/office/drawing/2014/main" id="{89281B6E-A6D1-4072-A8AF-EDBDA4D242C6}"/>
              </a:ext>
            </a:extLst>
          </p:cNvPr>
          <p:cNvSpPr txBox="1">
            <a:spLocks noChangeArrowheads="1"/>
          </p:cNvSpPr>
          <p:nvPr/>
        </p:nvSpPr>
        <p:spPr bwMode="auto">
          <a:xfrm>
            <a:off x="695325" y="1196975"/>
            <a:ext cx="8001000"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SOCKET socket;</a:t>
            </a:r>
            <a:endParaRPr lang="zh-CN" altLang="en-US" sz="20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struct sockaddr cli;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cli_len = sizeof(cli);	</a:t>
            </a:r>
          </a:p>
          <a:p>
            <a:pPr eaLnBrk="1" hangingPunct="1">
              <a:lnSpc>
                <a:spcPct val="100000"/>
              </a:lnSpc>
              <a:spcBef>
                <a:spcPct val="0"/>
              </a:spcBef>
              <a:buFontTx/>
              <a:buNone/>
            </a:pPr>
            <a:endParaRPr lang="en-US" altLang="zh-CN" sz="20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socket= accept(m_hSocket, &amp;cli, &amp;cli_len);</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if(socket &lt; 0)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AfxMessageBox("Listen Error");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p:txBody>
      </p:sp>
      <p:sp>
        <p:nvSpPr>
          <p:cNvPr id="33797" name="Rectangle 4">
            <a:extLst>
              <a:ext uri="{FF2B5EF4-FFF2-40B4-BE49-F238E27FC236}">
                <a16:creationId xmlns:a16="http://schemas.microsoft.com/office/drawing/2014/main" id="{805E4088-AE1D-4BA8-80FB-DA06CD2D0E2D}"/>
              </a:ext>
            </a:extLst>
          </p:cNvPr>
          <p:cNvSpPr>
            <a:spLocks noChangeArrowheads="1"/>
          </p:cNvSpPr>
          <p:nvPr/>
        </p:nvSpPr>
        <p:spPr bwMode="auto">
          <a:xfrm>
            <a:off x="2633663" y="3413125"/>
            <a:ext cx="6626225"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500" b="1">
              <a:latin typeface="Comic Sans MS" panose="030F0702030302020204" pitchFamily="66" charset="0"/>
              <a:ea typeface="宋体" panose="02010600030101010101" pitchFamily="2" charset="-122"/>
            </a:endParaRPr>
          </a:p>
        </p:txBody>
      </p:sp>
      <p:sp>
        <p:nvSpPr>
          <p:cNvPr id="33798" name="Rectangle 5">
            <a:extLst>
              <a:ext uri="{FF2B5EF4-FFF2-40B4-BE49-F238E27FC236}">
                <a16:creationId xmlns:a16="http://schemas.microsoft.com/office/drawing/2014/main" id="{83955F45-341E-4452-AEEA-1AF2C4B374E8}"/>
              </a:ext>
            </a:extLst>
          </p:cNvPr>
          <p:cNvSpPr>
            <a:spLocks noChangeArrowheads="1"/>
          </p:cNvSpPr>
          <p:nvPr/>
        </p:nvSpPr>
        <p:spPr bwMode="auto">
          <a:xfrm>
            <a:off x="695325" y="4619625"/>
            <a:ext cx="838200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r>
              <a:rPr lang="en-US" altLang="zh-CN" sz="2100" b="1">
                <a:latin typeface="Comic Sans MS" panose="030F0702030302020204" pitchFamily="66" charset="0"/>
                <a:ea typeface="宋体" panose="02010600030101010101" pitchFamily="2" charset="-122"/>
              </a:rPr>
              <a:t>Server</a:t>
            </a:r>
            <a:r>
              <a:rPr lang="zh-CN" altLang="en-US" sz="2100" b="1">
                <a:latin typeface="Comic Sans MS" panose="030F0702030302020204" pitchFamily="66" charset="0"/>
                <a:ea typeface="宋体" panose="02010600030101010101" pitchFamily="2" charset="-122"/>
              </a:rPr>
              <a:t>如何得到</a:t>
            </a:r>
            <a:r>
              <a:rPr lang="en-US" altLang="zh-CN" sz="2100" b="1">
                <a:latin typeface="Comic Sans MS" panose="030F0702030302020204" pitchFamily="66" charset="0"/>
                <a:ea typeface="宋体" panose="02010600030101010101" pitchFamily="2" charset="-122"/>
              </a:rPr>
              <a:t>Client</a:t>
            </a:r>
            <a:r>
              <a:rPr lang="zh-CN" altLang="en-US" sz="2100" b="1">
                <a:latin typeface="Comic Sans MS" panose="030F0702030302020204" pitchFamily="66" charset="0"/>
                <a:ea typeface="宋体" panose="02010600030101010101" pitchFamily="2" charset="-122"/>
              </a:rPr>
              <a:t>的基本信息</a:t>
            </a:r>
            <a:r>
              <a:rPr lang="en-US" altLang="zh-CN" sz="2100" b="1">
                <a:latin typeface="Comic Sans MS" panose="030F0702030302020204" pitchFamily="66" charset="0"/>
                <a:ea typeface="宋体" panose="02010600030101010101" pitchFamily="2" charset="-122"/>
              </a:rPr>
              <a:t>?</a:t>
            </a:r>
          </a:p>
          <a:p>
            <a:pPr lvl="1" eaLnBrk="1" hangingPunct="1">
              <a:spcBef>
                <a:spcPct val="20000"/>
              </a:spcBef>
              <a:buClr>
                <a:schemeClr val="accent2"/>
              </a:buClr>
              <a:buSzPct val="75000"/>
              <a:buFont typeface="ZapfDingbats" pitchFamily="82" charset="2"/>
              <a:buChar char="m"/>
            </a:pPr>
            <a:r>
              <a:rPr lang="en-US" altLang="zh-CN" sz="2000" b="1">
                <a:solidFill>
                  <a:srgbClr val="CC0000"/>
                </a:solidFill>
                <a:latin typeface="Comic Sans MS" panose="030F0702030302020204" pitchFamily="66" charset="0"/>
                <a:ea typeface="宋体" panose="02010600030101010101" pitchFamily="2" charset="-122"/>
              </a:rPr>
              <a:t>cli.sin_addr.s_addr</a:t>
            </a:r>
            <a:r>
              <a:rPr lang="en-US" altLang="zh-CN" sz="2000" b="1" i="1">
                <a:latin typeface="Comic Sans MS" panose="030F0702030302020204" pitchFamily="66" charset="0"/>
                <a:ea typeface="宋体" panose="02010600030101010101" pitchFamily="2" charset="-122"/>
              </a:rPr>
              <a:t> </a:t>
            </a:r>
            <a:r>
              <a:rPr lang="zh-CN" altLang="en-US" sz="2000" b="1">
                <a:latin typeface="Comic Sans MS" panose="030F0702030302020204" pitchFamily="66" charset="0"/>
                <a:ea typeface="宋体" panose="02010600030101010101" pitchFamily="2" charset="-122"/>
              </a:rPr>
              <a:t>包含了</a:t>
            </a:r>
            <a:r>
              <a:rPr lang="en-US" altLang="zh-CN" sz="2000" b="1">
                <a:latin typeface="Comic Sans MS" panose="030F0702030302020204" pitchFamily="66" charset="0"/>
                <a:ea typeface="宋体" panose="02010600030101010101" pitchFamily="2" charset="-122"/>
              </a:rPr>
              <a:t>client</a:t>
            </a:r>
            <a:r>
              <a:rPr lang="zh-CN" altLang="en-US" sz="2000" b="1">
                <a:latin typeface="Comic Sans MS" panose="030F0702030302020204" pitchFamily="66" charset="0"/>
                <a:ea typeface="宋体" panose="02010600030101010101" pitchFamily="2" charset="-122"/>
              </a:rPr>
              <a:t>的</a:t>
            </a:r>
            <a:r>
              <a:rPr lang="en-US" altLang="zh-CN" sz="2000" b="1">
                <a:latin typeface="Comic Sans MS" panose="030F0702030302020204" pitchFamily="66" charset="0"/>
                <a:ea typeface="宋体" panose="02010600030101010101" pitchFamily="2" charset="-122"/>
              </a:rPr>
              <a:t>IP</a:t>
            </a:r>
            <a:r>
              <a:rPr lang="zh-CN" altLang="en-US" sz="2000" b="1">
                <a:latin typeface="Comic Sans MS" panose="030F0702030302020204" pitchFamily="66" charset="0"/>
                <a:ea typeface="宋体" panose="02010600030101010101" pitchFamily="2" charset="-122"/>
              </a:rPr>
              <a:t>地址</a:t>
            </a:r>
          </a:p>
          <a:p>
            <a:pPr lvl="1" eaLnBrk="1" hangingPunct="1">
              <a:spcBef>
                <a:spcPct val="20000"/>
              </a:spcBef>
              <a:buClr>
                <a:schemeClr val="accent2"/>
              </a:buClr>
              <a:buSzPct val="75000"/>
              <a:buFont typeface="ZapfDingbats" pitchFamily="82" charset="2"/>
              <a:buChar char="m"/>
            </a:pPr>
            <a:r>
              <a:rPr lang="en-US" altLang="zh-CN" sz="2000" b="1">
                <a:solidFill>
                  <a:srgbClr val="CC0000"/>
                </a:solidFill>
                <a:latin typeface="Comic Sans MS" panose="030F0702030302020204" pitchFamily="66" charset="0"/>
                <a:ea typeface="宋体" panose="02010600030101010101" pitchFamily="2" charset="-122"/>
              </a:rPr>
              <a:t>cli.sin_port</a:t>
            </a:r>
            <a:r>
              <a:rPr lang="en-US" altLang="zh-CN" sz="2000" b="1">
                <a:latin typeface="Comic Sans MS" panose="030F0702030302020204" pitchFamily="66" charset="0"/>
                <a:ea typeface="宋体" panose="02010600030101010101" pitchFamily="2" charset="-122"/>
              </a:rPr>
              <a:t> </a:t>
            </a:r>
            <a:r>
              <a:rPr lang="zh-CN" altLang="en-US" sz="2000" b="1">
                <a:latin typeface="Comic Sans MS" panose="030F0702030302020204" pitchFamily="66" charset="0"/>
                <a:ea typeface="宋体" panose="02010600030101010101" pitchFamily="2" charset="-122"/>
              </a:rPr>
              <a:t>包含了</a:t>
            </a:r>
            <a:r>
              <a:rPr lang="en-US" altLang="zh-CN" sz="2000" b="1">
                <a:latin typeface="Comic Sans MS" panose="030F0702030302020204" pitchFamily="66" charset="0"/>
                <a:ea typeface="宋体" panose="02010600030101010101" pitchFamily="2" charset="-122"/>
              </a:rPr>
              <a:t>Client</a:t>
            </a:r>
            <a:r>
              <a:rPr lang="zh-CN" altLang="en-US" sz="2000" b="1">
                <a:latin typeface="Comic Sans MS" panose="030F0702030302020204" pitchFamily="66" charset="0"/>
                <a:ea typeface="宋体" panose="02010600030101010101" pitchFamily="2" charset="-122"/>
              </a:rPr>
              <a:t>的端口号</a:t>
            </a:r>
            <a:endParaRPr lang="en-US" altLang="zh-CN" sz="1900" b="1">
              <a:latin typeface="Comic Sans MS" panose="030F0702030302020204" pitchFamily="66" charset="0"/>
              <a:ea typeface="宋体" panose="02010600030101010101" pitchFamily="2" charset="-122"/>
            </a:endParaRPr>
          </a:p>
          <a:p>
            <a:pPr eaLnBrk="1" hangingPunct="1">
              <a:spcBef>
                <a:spcPct val="20000"/>
              </a:spcBef>
              <a:buClr>
                <a:schemeClr val="accent2"/>
              </a:buClr>
              <a:buSzPct val="85000"/>
              <a:buFont typeface="ZapfDingbats" pitchFamily="82" charset="2"/>
              <a:buChar char="r"/>
            </a:pPr>
            <a:r>
              <a:rPr lang="en-US" altLang="zh-CN" sz="2100" b="1" i="1">
                <a:latin typeface="Comic Sans MS" panose="030F0702030302020204" pitchFamily="66" charset="0"/>
                <a:ea typeface="宋体" panose="02010600030101010101" pitchFamily="2" charset="-122"/>
              </a:rPr>
              <a:t>accept</a:t>
            </a:r>
            <a:r>
              <a:rPr lang="en-US" altLang="zh-CN" sz="2100" b="1">
                <a:latin typeface="Comic Sans MS" panose="030F0702030302020204" pitchFamily="66" charset="0"/>
                <a:ea typeface="宋体" panose="02010600030101010101" pitchFamily="2" charset="-122"/>
              </a:rPr>
              <a:t> </a:t>
            </a:r>
            <a:r>
              <a:rPr lang="zh-CN" altLang="en-US" sz="2100" b="1">
                <a:latin typeface="Comic Sans MS" panose="030F0702030302020204" pitchFamily="66" charset="0"/>
                <a:ea typeface="宋体" panose="02010600030101010101" pitchFamily="2" charset="-122"/>
              </a:rPr>
              <a:t>为什么要返回一个新的</a:t>
            </a:r>
            <a:r>
              <a:rPr lang="en-US" altLang="zh-CN" sz="2100" b="1">
                <a:latin typeface="Comic Sans MS" panose="030F0702030302020204" pitchFamily="66" charset="0"/>
                <a:ea typeface="宋体" panose="02010600030101010101" pitchFamily="2" charset="-122"/>
              </a:rPr>
              <a:t>socket?</a:t>
            </a:r>
          </a:p>
        </p:txBody>
      </p:sp>
      <p:sp>
        <p:nvSpPr>
          <p:cNvPr id="33799" name="Text Box 3">
            <a:extLst>
              <a:ext uri="{FF2B5EF4-FFF2-40B4-BE49-F238E27FC236}">
                <a16:creationId xmlns:a16="http://schemas.microsoft.com/office/drawing/2014/main" id="{1C235AD5-9141-4CE5-AD06-395CBF72B48D}"/>
              </a:ext>
            </a:extLst>
          </p:cNvPr>
          <p:cNvSpPr txBox="1">
            <a:spLocks noChangeArrowheads="1"/>
          </p:cNvSpPr>
          <p:nvPr/>
        </p:nvSpPr>
        <p:spPr bwMode="auto">
          <a:xfrm>
            <a:off x="9621838" y="145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33800" name="Text Box 4">
            <a:extLst>
              <a:ext uri="{FF2B5EF4-FFF2-40B4-BE49-F238E27FC236}">
                <a16:creationId xmlns:a16="http://schemas.microsoft.com/office/drawing/2014/main" id="{C922AEBA-42F2-4F66-B147-1FEFB18B5E84}"/>
              </a:ext>
            </a:extLst>
          </p:cNvPr>
          <p:cNvSpPr txBox="1">
            <a:spLocks noChangeArrowheads="1"/>
          </p:cNvSpPr>
          <p:nvPr/>
        </p:nvSpPr>
        <p:spPr bwMode="auto">
          <a:xfrm>
            <a:off x="9621838" y="20732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bind()</a:t>
            </a:r>
          </a:p>
        </p:txBody>
      </p:sp>
      <p:sp>
        <p:nvSpPr>
          <p:cNvPr id="33801" name="Text Box 5">
            <a:extLst>
              <a:ext uri="{FF2B5EF4-FFF2-40B4-BE49-F238E27FC236}">
                <a16:creationId xmlns:a16="http://schemas.microsoft.com/office/drawing/2014/main" id="{D2179AE9-4E4D-4342-8EED-0C48C62F08C4}"/>
              </a:ext>
            </a:extLst>
          </p:cNvPr>
          <p:cNvSpPr txBox="1">
            <a:spLocks noChangeArrowheads="1"/>
          </p:cNvSpPr>
          <p:nvPr/>
        </p:nvSpPr>
        <p:spPr bwMode="auto">
          <a:xfrm>
            <a:off x="9621838" y="272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listen()</a:t>
            </a:r>
          </a:p>
        </p:txBody>
      </p:sp>
      <p:sp>
        <p:nvSpPr>
          <p:cNvPr id="10" name="Text Box 6">
            <a:extLst>
              <a:ext uri="{FF2B5EF4-FFF2-40B4-BE49-F238E27FC236}">
                <a16:creationId xmlns:a16="http://schemas.microsoft.com/office/drawing/2014/main" id="{C9482149-D4FE-4FE4-A6A9-97D00549F41D}"/>
              </a:ext>
            </a:extLst>
          </p:cNvPr>
          <p:cNvSpPr txBox="1">
            <a:spLocks noChangeArrowheads="1"/>
          </p:cNvSpPr>
          <p:nvPr/>
        </p:nvSpPr>
        <p:spPr bwMode="auto">
          <a:xfrm>
            <a:off x="9621838" y="3368675"/>
            <a:ext cx="1425575" cy="347663"/>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dirty="0">
                <a:latin typeface="Courier New" panose="02070309020205020404" pitchFamily="49" charset="0"/>
                <a:ea typeface="宋体" panose="02010600030101010101" pitchFamily="2" charset="-122"/>
              </a:rPr>
              <a:t>accept()</a:t>
            </a:r>
          </a:p>
        </p:txBody>
      </p:sp>
      <p:sp>
        <p:nvSpPr>
          <p:cNvPr id="33803" name="Text Box 7">
            <a:extLst>
              <a:ext uri="{FF2B5EF4-FFF2-40B4-BE49-F238E27FC236}">
                <a16:creationId xmlns:a16="http://schemas.microsoft.com/office/drawing/2014/main" id="{70728048-AAD9-4AB4-82C3-ADBD615DD175}"/>
              </a:ext>
            </a:extLst>
          </p:cNvPr>
          <p:cNvSpPr txBox="1">
            <a:spLocks noChangeArrowheads="1"/>
          </p:cNvSpPr>
          <p:nvPr/>
        </p:nvSpPr>
        <p:spPr bwMode="auto">
          <a:xfrm>
            <a:off x="9621838" y="46656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33804" name="Text Box 8">
            <a:extLst>
              <a:ext uri="{FF2B5EF4-FFF2-40B4-BE49-F238E27FC236}">
                <a16:creationId xmlns:a16="http://schemas.microsoft.com/office/drawing/2014/main" id="{407787AC-1F68-4405-952E-8D107FCD447F}"/>
              </a:ext>
            </a:extLst>
          </p:cNvPr>
          <p:cNvSpPr txBox="1">
            <a:spLocks noChangeArrowheads="1"/>
          </p:cNvSpPr>
          <p:nvPr/>
        </p:nvSpPr>
        <p:spPr bwMode="auto">
          <a:xfrm>
            <a:off x="9621838" y="40179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33805" name="Text Box 9">
            <a:extLst>
              <a:ext uri="{FF2B5EF4-FFF2-40B4-BE49-F238E27FC236}">
                <a16:creationId xmlns:a16="http://schemas.microsoft.com/office/drawing/2014/main" id="{957F0630-CE40-4BB6-B747-C1D18DA41ED8}"/>
              </a:ext>
            </a:extLst>
          </p:cNvPr>
          <p:cNvSpPr txBox="1">
            <a:spLocks noChangeArrowheads="1"/>
          </p:cNvSpPr>
          <p:nvPr/>
        </p:nvSpPr>
        <p:spPr bwMode="auto">
          <a:xfrm>
            <a:off x="9621838" y="53133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33806" name="Text Box 10">
            <a:extLst>
              <a:ext uri="{FF2B5EF4-FFF2-40B4-BE49-F238E27FC236}">
                <a16:creationId xmlns:a16="http://schemas.microsoft.com/office/drawing/2014/main" id="{9B44281A-3FD6-4683-9154-424834B86059}"/>
              </a:ext>
            </a:extLst>
          </p:cNvPr>
          <p:cNvSpPr txBox="1">
            <a:spLocks noChangeArrowheads="1"/>
          </p:cNvSpPr>
          <p:nvPr/>
        </p:nvSpPr>
        <p:spPr bwMode="auto">
          <a:xfrm>
            <a:off x="9580563" y="993775"/>
            <a:ext cx="1554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Server</a:t>
            </a:r>
          </a:p>
        </p:txBody>
      </p:sp>
      <p:sp>
        <p:nvSpPr>
          <p:cNvPr id="33807" name="Text Box 11">
            <a:extLst>
              <a:ext uri="{FF2B5EF4-FFF2-40B4-BE49-F238E27FC236}">
                <a16:creationId xmlns:a16="http://schemas.microsoft.com/office/drawing/2014/main" id="{477169A2-6932-4D06-AF09-4DFAD88A2F44}"/>
              </a:ext>
            </a:extLst>
          </p:cNvPr>
          <p:cNvSpPr txBox="1">
            <a:spLocks noChangeArrowheads="1"/>
          </p:cNvSpPr>
          <p:nvPr/>
        </p:nvSpPr>
        <p:spPr bwMode="auto">
          <a:xfrm>
            <a:off x="9409113" y="5983288"/>
            <a:ext cx="1941512"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33808" name="Line 27">
            <a:extLst>
              <a:ext uri="{FF2B5EF4-FFF2-40B4-BE49-F238E27FC236}">
                <a16:creationId xmlns:a16="http://schemas.microsoft.com/office/drawing/2014/main" id="{E8666353-E8F1-4EED-A559-8780878B61FD}"/>
              </a:ext>
            </a:extLst>
          </p:cNvPr>
          <p:cNvSpPr>
            <a:spLocks noChangeShapeType="1"/>
          </p:cNvSpPr>
          <p:nvPr/>
        </p:nvSpPr>
        <p:spPr bwMode="auto">
          <a:xfrm>
            <a:off x="10380663" y="1831975"/>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9" name="Line 28">
            <a:extLst>
              <a:ext uri="{FF2B5EF4-FFF2-40B4-BE49-F238E27FC236}">
                <a16:creationId xmlns:a16="http://schemas.microsoft.com/office/drawing/2014/main" id="{1ECCC997-52A7-49E3-A69B-A0A68551B247}"/>
              </a:ext>
            </a:extLst>
          </p:cNvPr>
          <p:cNvSpPr>
            <a:spLocks noChangeShapeType="1"/>
          </p:cNvSpPr>
          <p:nvPr/>
        </p:nvSpPr>
        <p:spPr bwMode="auto">
          <a:xfrm>
            <a:off x="10380663" y="2398713"/>
            <a:ext cx="0" cy="3095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0" name="Line 29">
            <a:extLst>
              <a:ext uri="{FF2B5EF4-FFF2-40B4-BE49-F238E27FC236}">
                <a16:creationId xmlns:a16="http://schemas.microsoft.com/office/drawing/2014/main" id="{8A5FB83E-08AC-4A81-8B44-33BC4FC7CAD0}"/>
              </a:ext>
            </a:extLst>
          </p:cNvPr>
          <p:cNvSpPr>
            <a:spLocks noChangeShapeType="1"/>
          </p:cNvSpPr>
          <p:nvPr/>
        </p:nvSpPr>
        <p:spPr bwMode="auto">
          <a:xfrm>
            <a:off x="10380663" y="3038475"/>
            <a:ext cx="0" cy="3190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Line 30">
            <a:extLst>
              <a:ext uri="{FF2B5EF4-FFF2-40B4-BE49-F238E27FC236}">
                <a16:creationId xmlns:a16="http://schemas.microsoft.com/office/drawing/2014/main" id="{BA5352C6-EB75-412B-BBB0-91AB42B9A5E3}"/>
              </a:ext>
            </a:extLst>
          </p:cNvPr>
          <p:cNvSpPr>
            <a:spLocks noChangeShapeType="1"/>
          </p:cNvSpPr>
          <p:nvPr/>
        </p:nvSpPr>
        <p:spPr bwMode="auto">
          <a:xfrm>
            <a:off x="10380663" y="3708400"/>
            <a:ext cx="0" cy="2968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Line 31">
            <a:extLst>
              <a:ext uri="{FF2B5EF4-FFF2-40B4-BE49-F238E27FC236}">
                <a16:creationId xmlns:a16="http://schemas.microsoft.com/office/drawing/2014/main" id="{168ED4E1-1DE1-419D-9262-416B7D8CBB56}"/>
              </a:ext>
            </a:extLst>
          </p:cNvPr>
          <p:cNvSpPr>
            <a:spLocks noChangeShapeType="1"/>
          </p:cNvSpPr>
          <p:nvPr/>
        </p:nvSpPr>
        <p:spPr bwMode="auto">
          <a:xfrm>
            <a:off x="10380663" y="49958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3" name="Line 32">
            <a:extLst>
              <a:ext uri="{FF2B5EF4-FFF2-40B4-BE49-F238E27FC236}">
                <a16:creationId xmlns:a16="http://schemas.microsoft.com/office/drawing/2014/main" id="{D1FB4D9F-0EF9-43A2-9243-F6B13F45E811}"/>
              </a:ext>
            </a:extLst>
          </p:cNvPr>
          <p:cNvSpPr>
            <a:spLocks noChangeShapeType="1"/>
          </p:cNvSpPr>
          <p:nvPr/>
        </p:nvSpPr>
        <p:spPr bwMode="auto">
          <a:xfrm>
            <a:off x="10380663" y="5656263"/>
            <a:ext cx="0" cy="2936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4" name="Line 33">
            <a:extLst>
              <a:ext uri="{FF2B5EF4-FFF2-40B4-BE49-F238E27FC236}">
                <a16:creationId xmlns:a16="http://schemas.microsoft.com/office/drawing/2014/main" id="{0F24A0A0-F4CE-4A55-B577-2F33055177E3}"/>
              </a:ext>
            </a:extLst>
          </p:cNvPr>
          <p:cNvSpPr>
            <a:spLocks noChangeShapeType="1"/>
          </p:cNvSpPr>
          <p:nvPr/>
        </p:nvSpPr>
        <p:spPr bwMode="auto">
          <a:xfrm>
            <a:off x="10380663" y="43481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A1B04FF-67E3-49FD-A5AA-48ED207730F9}"/>
              </a:ext>
            </a:extLst>
          </p:cNvPr>
          <p:cNvSpPr>
            <a:spLocks noGrp="1" noChangeArrowheads="1"/>
          </p:cNvSpPr>
          <p:nvPr>
            <p:ph type="title"/>
          </p:nvPr>
        </p:nvSpPr>
        <p:spPr>
          <a:xfrm>
            <a:off x="428625" y="106363"/>
            <a:ext cx="10515600" cy="1325562"/>
          </a:xfrm>
        </p:spPr>
        <p:txBody>
          <a:bodyPr/>
          <a:lstStyle/>
          <a:p>
            <a:pPr eaLnBrk="1" hangingPunct="1"/>
            <a:r>
              <a:rPr lang="zh-CN" altLang="en-US">
                <a:ea typeface="宋体" panose="02010600030101010101" pitchFamily="2" charset="-122"/>
              </a:rPr>
              <a:t>建立连接</a:t>
            </a:r>
          </a:p>
        </p:txBody>
      </p:sp>
      <p:sp>
        <p:nvSpPr>
          <p:cNvPr id="35843" name="Rectangle 3">
            <a:extLst>
              <a:ext uri="{FF2B5EF4-FFF2-40B4-BE49-F238E27FC236}">
                <a16:creationId xmlns:a16="http://schemas.microsoft.com/office/drawing/2014/main" id="{B2BA1A35-CBCD-4A66-A53D-73A64C562CF5}"/>
              </a:ext>
            </a:extLst>
          </p:cNvPr>
          <p:cNvSpPr>
            <a:spLocks noGrp="1" noChangeArrowheads="1"/>
          </p:cNvSpPr>
          <p:nvPr>
            <p:ph sz="half" idx="1"/>
          </p:nvPr>
        </p:nvSpPr>
        <p:spPr>
          <a:xfrm>
            <a:off x="1143000" y="1350963"/>
            <a:ext cx="5599113" cy="4876800"/>
          </a:xfrm>
        </p:spPr>
        <p:txBody>
          <a:bodyPr/>
          <a:lstStyle/>
          <a:p>
            <a:pPr eaLnBrk="1" hangingPunct="1"/>
            <a:r>
              <a:rPr lang="zh-CN" altLang="en-US" sz="2400">
                <a:ea typeface="宋体" panose="02010600030101010101" pitchFamily="2" charset="-122"/>
              </a:rPr>
              <a:t>被动参与者</a:t>
            </a:r>
            <a:endParaRPr lang="en-US" altLang="zh-CN" sz="2400">
              <a:ea typeface="宋体" panose="02010600030101010101" pitchFamily="2" charset="-122"/>
            </a:endParaRPr>
          </a:p>
          <a:p>
            <a:pPr lvl="1" eaLnBrk="1" hangingPunct="1"/>
            <a:r>
              <a:rPr lang="en-US" altLang="zh-CN" sz="2000">
                <a:ea typeface="宋体" panose="02010600030101010101" pitchFamily="2" charset="-122"/>
              </a:rPr>
              <a:t>step 1: </a:t>
            </a:r>
            <a:r>
              <a:rPr lang="en-US" altLang="zh-CN" sz="2000">
                <a:latin typeface="Arial" panose="020B0604020202020204" pitchFamily="34" charset="0"/>
                <a:ea typeface="宋体" panose="02010600030101010101" pitchFamily="2" charset="-122"/>
              </a:rPr>
              <a:t>listen </a:t>
            </a:r>
            <a:r>
              <a:rPr lang="en-US" altLang="zh-CN" sz="2000">
                <a:ea typeface="宋体" panose="02010600030101010101" pitchFamily="2" charset="-122"/>
              </a:rPr>
              <a:t>(</a:t>
            </a:r>
            <a:r>
              <a:rPr lang="zh-CN" altLang="en-US" sz="2000">
                <a:ea typeface="宋体" panose="02010600030101010101" pitchFamily="2" charset="-122"/>
              </a:rPr>
              <a:t>监听连接请求</a:t>
            </a:r>
            <a:r>
              <a:rPr lang="en-US" altLang="zh-CN" sz="2000">
                <a:ea typeface="宋体" panose="02010600030101010101" pitchFamily="2" charset="-122"/>
              </a:rPr>
              <a:t>)</a:t>
            </a:r>
          </a:p>
          <a:p>
            <a:pPr lvl="1" eaLnBrk="1" hangingPunct="1"/>
            <a:endParaRPr lang="en-US" altLang="zh-CN" sz="2000">
              <a:ea typeface="宋体" panose="02010600030101010101" pitchFamily="2" charset="-122"/>
            </a:endParaRPr>
          </a:p>
          <a:p>
            <a:pPr lvl="1" eaLnBrk="1" hangingPunct="1"/>
            <a:endParaRPr lang="en-US" altLang="zh-CN" sz="2000">
              <a:ea typeface="宋体" panose="02010600030101010101" pitchFamily="2" charset="-122"/>
            </a:endParaRPr>
          </a:p>
          <a:p>
            <a:pPr lvl="1" eaLnBrk="1" hangingPunct="1"/>
            <a:r>
              <a:rPr lang="en-US" altLang="zh-CN" sz="2000">
                <a:ea typeface="宋体" panose="02010600030101010101" pitchFamily="2" charset="-122"/>
              </a:rPr>
              <a:t>step 3: </a:t>
            </a:r>
            <a:r>
              <a:rPr lang="en-US" altLang="zh-CN" sz="2000">
                <a:latin typeface="Arial" panose="020B0604020202020204" pitchFamily="34" charset="0"/>
                <a:ea typeface="宋体" panose="02010600030101010101" pitchFamily="2" charset="-122"/>
              </a:rPr>
              <a:t>accept</a:t>
            </a:r>
            <a:r>
              <a:rPr lang="en-US" altLang="zh-CN" sz="2000">
                <a:ea typeface="宋体" panose="02010600030101010101" pitchFamily="2" charset="-122"/>
              </a:rPr>
              <a:t> (</a:t>
            </a:r>
            <a:r>
              <a:rPr lang="zh-CN" altLang="en-US" sz="2000">
                <a:ea typeface="宋体" panose="02010600030101010101" pitchFamily="2" charset="-122"/>
              </a:rPr>
              <a:t>接受连接请求</a:t>
            </a:r>
            <a:r>
              <a:rPr lang="en-US" altLang="zh-CN" sz="2000">
                <a:ea typeface="宋体" panose="02010600030101010101" pitchFamily="2" charset="-122"/>
              </a:rPr>
              <a:t>)</a:t>
            </a:r>
          </a:p>
          <a:p>
            <a:pPr lvl="1" eaLnBrk="1" hangingPunct="1"/>
            <a:endParaRPr lang="en-US" altLang="zh-CN" sz="2000">
              <a:ea typeface="宋体" panose="02010600030101010101" pitchFamily="2" charset="-122"/>
            </a:endParaRPr>
          </a:p>
          <a:p>
            <a:pPr lvl="1" eaLnBrk="1" hangingPunct="1"/>
            <a:r>
              <a:rPr lang="en-US" altLang="zh-CN" sz="2000">
                <a:ea typeface="宋体" panose="02010600030101010101" pitchFamily="2" charset="-122"/>
              </a:rPr>
              <a:t>step 4: </a:t>
            </a:r>
            <a:r>
              <a:rPr lang="zh-CN" altLang="en-US" sz="2000">
                <a:ea typeface="宋体" panose="02010600030101010101" pitchFamily="2" charset="-122"/>
              </a:rPr>
              <a:t>数据传输</a:t>
            </a:r>
          </a:p>
          <a:p>
            <a:pPr lvl="1" eaLnBrk="1" hangingPunct="1"/>
            <a:endParaRPr lang="en-US" altLang="zh-CN" sz="2000">
              <a:ea typeface="宋体" panose="02010600030101010101" pitchFamily="2" charset="-122"/>
            </a:endParaRPr>
          </a:p>
          <a:p>
            <a:pPr eaLnBrk="1" hangingPunct="1"/>
            <a:r>
              <a:rPr lang="zh-CN" altLang="en-US" sz="2400">
                <a:ea typeface="宋体" panose="02010600030101010101" pitchFamily="2" charset="-122"/>
              </a:rPr>
              <a:t>被接受的连接工作在新的</a:t>
            </a:r>
            <a:r>
              <a:rPr lang="en-US" altLang="zh-CN" sz="2400">
                <a:ea typeface="宋体" panose="02010600030101010101" pitchFamily="2" charset="-122"/>
              </a:rPr>
              <a:t>Socket</a:t>
            </a:r>
            <a:r>
              <a:rPr lang="zh-CN" altLang="en-US" sz="2400">
                <a:ea typeface="宋体" panose="02010600030101010101" pitchFamily="2" charset="-122"/>
              </a:rPr>
              <a:t>上</a:t>
            </a:r>
          </a:p>
          <a:p>
            <a:pPr eaLnBrk="1" hangingPunct="1"/>
            <a:endParaRPr lang="en-US" altLang="zh-CN" sz="2400">
              <a:ea typeface="宋体" panose="02010600030101010101" pitchFamily="2" charset="-122"/>
            </a:endParaRPr>
          </a:p>
          <a:p>
            <a:pPr eaLnBrk="1" hangingPunct="1"/>
            <a:r>
              <a:rPr lang="zh-CN" altLang="en-US" sz="2400">
                <a:ea typeface="宋体" panose="02010600030101010101" pitchFamily="2" charset="-122"/>
              </a:rPr>
              <a:t>旧</a:t>
            </a:r>
            <a:r>
              <a:rPr lang="en-US" altLang="zh-CN" sz="2400">
                <a:ea typeface="宋体" panose="02010600030101010101" pitchFamily="2" charset="-122"/>
              </a:rPr>
              <a:t>Socket</a:t>
            </a:r>
            <a:r>
              <a:rPr lang="zh-CN" altLang="en-US" sz="2400">
                <a:ea typeface="宋体" panose="02010600030101010101" pitchFamily="2" charset="-122"/>
              </a:rPr>
              <a:t>继续监听其它的主动参与者</a:t>
            </a:r>
            <a:endParaRPr lang="en-US" altLang="zh-CN" sz="2400">
              <a:ea typeface="宋体" panose="02010600030101010101" pitchFamily="2" charset="-122"/>
            </a:endParaRPr>
          </a:p>
        </p:txBody>
      </p:sp>
      <p:sp>
        <p:nvSpPr>
          <p:cNvPr id="35844" name="Rectangle 4">
            <a:extLst>
              <a:ext uri="{FF2B5EF4-FFF2-40B4-BE49-F238E27FC236}">
                <a16:creationId xmlns:a16="http://schemas.microsoft.com/office/drawing/2014/main" id="{00C28804-F7C1-41C5-B654-62C64828B185}"/>
              </a:ext>
            </a:extLst>
          </p:cNvPr>
          <p:cNvSpPr>
            <a:spLocks noGrp="1" noChangeArrowheads="1"/>
          </p:cNvSpPr>
          <p:nvPr>
            <p:ph sz="half" idx="2"/>
          </p:nvPr>
        </p:nvSpPr>
        <p:spPr>
          <a:xfrm>
            <a:off x="6894513" y="1350963"/>
            <a:ext cx="3810000" cy="2286000"/>
          </a:xfrm>
        </p:spPr>
        <p:txBody>
          <a:bodyPr/>
          <a:lstStyle/>
          <a:p>
            <a:pPr eaLnBrk="1" hangingPunct="1"/>
            <a:r>
              <a:rPr lang="zh-CN" altLang="en-US" sz="2400">
                <a:ea typeface="宋体" panose="02010600030101010101" pitchFamily="2" charset="-122"/>
              </a:rPr>
              <a:t>主动参与者</a:t>
            </a:r>
          </a:p>
          <a:p>
            <a:pPr eaLnBrk="1" hangingPunct="1"/>
            <a:endParaRPr lang="en-US" altLang="zh-CN" sz="2400">
              <a:ea typeface="宋体" panose="02010600030101010101" pitchFamily="2" charset="-122"/>
            </a:endParaRPr>
          </a:p>
          <a:p>
            <a:pPr lvl="1" eaLnBrk="1" hangingPunct="1"/>
            <a:r>
              <a:rPr lang="en-US" altLang="zh-CN" sz="2000">
                <a:ea typeface="宋体" panose="02010600030101010101" pitchFamily="2" charset="-122"/>
              </a:rPr>
              <a:t>step 2: </a:t>
            </a:r>
            <a:r>
              <a:rPr lang="zh-CN" altLang="en-US" sz="2000">
                <a:ea typeface="宋体" panose="02010600030101010101" pitchFamily="2" charset="-122"/>
              </a:rPr>
              <a:t>请求并建立连接</a:t>
            </a:r>
            <a:endParaRPr lang="en-US" altLang="zh-CN" sz="2000">
              <a:ea typeface="宋体" panose="02010600030101010101" pitchFamily="2" charset="-122"/>
            </a:endParaRPr>
          </a:p>
          <a:p>
            <a:pPr lvl="1" eaLnBrk="1" hangingPunct="1">
              <a:lnSpc>
                <a:spcPct val="75000"/>
              </a:lnSpc>
            </a:pPr>
            <a:endParaRPr lang="en-US" altLang="zh-CN" sz="2000">
              <a:ea typeface="宋体" panose="02010600030101010101" pitchFamily="2" charset="-122"/>
            </a:endParaRPr>
          </a:p>
          <a:p>
            <a:pPr lvl="1" eaLnBrk="1" hangingPunct="1"/>
            <a:r>
              <a:rPr lang="en-US" altLang="zh-CN" sz="2000">
                <a:ea typeface="宋体" panose="02010600030101010101" pitchFamily="2" charset="-122"/>
              </a:rPr>
              <a:t>step 4: </a:t>
            </a:r>
            <a:r>
              <a:rPr lang="zh-CN" altLang="en-US" sz="2000">
                <a:ea typeface="宋体" panose="02010600030101010101" pitchFamily="2" charset="-122"/>
              </a:rPr>
              <a:t>数据传输</a:t>
            </a:r>
          </a:p>
        </p:txBody>
      </p:sp>
      <p:sp>
        <p:nvSpPr>
          <p:cNvPr id="35845" name="灯片编号占位符 5">
            <a:extLst>
              <a:ext uri="{FF2B5EF4-FFF2-40B4-BE49-F238E27FC236}">
                <a16:creationId xmlns:a16="http://schemas.microsoft.com/office/drawing/2014/main" id="{624C2AC9-1AE9-405D-A2D4-1064B6E4C7E3}"/>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D172C96-F505-40B8-94A9-93E74687FA57}" type="slidenum">
              <a:rPr lang="zh-CN" altLang="en-US" sz="1200" smtClean="0">
                <a:latin typeface="Times New Roman" panose="02020603050405020304" pitchFamily="18" charset="0"/>
              </a:rPr>
              <a:pPr fontAlgn="base">
                <a:lnSpc>
                  <a:spcPct val="100000"/>
                </a:lnSpc>
                <a:spcBef>
                  <a:spcPct val="0"/>
                </a:spcBef>
                <a:spcAft>
                  <a:spcPct val="0"/>
                </a:spcAft>
                <a:buFontTx/>
                <a:buNone/>
              </a:pPr>
              <a:t>25</a:t>
            </a:fld>
            <a:endParaRPr lang="en-US" altLang="zh-CN" sz="1200">
              <a:latin typeface="Times New Roman" panose="02020603050405020304" pitchFamily="18" charset="0"/>
            </a:endParaRPr>
          </a:p>
        </p:txBody>
      </p:sp>
      <p:sp>
        <p:nvSpPr>
          <p:cNvPr id="35846" name="Line 5">
            <a:extLst>
              <a:ext uri="{FF2B5EF4-FFF2-40B4-BE49-F238E27FC236}">
                <a16:creationId xmlns:a16="http://schemas.microsoft.com/office/drawing/2014/main" id="{0CCE8C87-8817-4D2C-B471-E5C9C051F34C}"/>
              </a:ext>
            </a:extLst>
          </p:cNvPr>
          <p:cNvSpPr>
            <a:spLocks noChangeShapeType="1"/>
          </p:cNvSpPr>
          <p:nvPr/>
        </p:nvSpPr>
        <p:spPr bwMode="auto">
          <a:xfrm>
            <a:off x="5159375" y="1903413"/>
            <a:ext cx="2384425" cy="446087"/>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35847" name="Line 6">
            <a:extLst>
              <a:ext uri="{FF2B5EF4-FFF2-40B4-BE49-F238E27FC236}">
                <a16:creationId xmlns:a16="http://schemas.microsoft.com/office/drawing/2014/main" id="{798C7B97-4E76-4A1B-8CCA-C418769B7650}"/>
              </a:ext>
            </a:extLst>
          </p:cNvPr>
          <p:cNvSpPr>
            <a:spLocks noChangeShapeType="1"/>
          </p:cNvSpPr>
          <p:nvPr/>
        </p:nvSpPr>
        <p:spPr bwMode="auto">
          <a:xfrm flipH="1">
            <a:off x="5159375" y="2425700"/>
            <a:ext cx="2384425" cy="4826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28680" name="Text Box 7">
            <a:extLst>
              <a:ext uri="{FF2B5EF4-FFF2-40B4-BE49-F238E27FC236}">
                <a16:creationId xmlns:a16="http://schemas.microsoft.com/office/drawing/2014/main" id="{EA65AF40-9986-4069-AC3D-288D1FA89404}"/>
              </a:ext>
            </a:extLst>
          </p:cNvPr>
          <p:cNvSpPr txBox="1">
            <a:spLocks noChangeArrowheads="1"/>
          </p:cNvSpPr>
          <p:nvPr/>
        </p:nvSpPr>
        <p:spPr bwMode="auto">
          <a:xfrm>
            <a:off x="7123113" y="3624263"/>
            <a:ext cx="3581400" cy="1036637"/>
          </a:xfrm>
          <a:prstGeom prst="rect">
            <a:avLst/>
          </a:prstGeom>
          <a:solidFill>
            <a:schemeClr val="accent1">
              <a:lumMod val="60000"/>
              <a:lumOff val="40000"/>
            </a:schemeClr>
          </a:solidFill>
          <a:ln w="31750">
            <a:solidFill>
              <a:schemeClr val="tx1"/>
            </a:solidFill>
            <a:miter lim="800000"/>
            <a:headEnd/>
            <a:tailEnd/>
          </a:ln>
          <a:effectLst/>
        </p:spPr>
        <p:txBody>
          <a:bodyP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ct val="50000"/>
              </a:spcBef>
              <a:spcAft>
                <a:spcPts val="0"/>
              </a:spcAft>
              <a:defRPr/>
            </a:pPr>
            <a:r>
              <a:rPr lang="en-US" altLang="zh-CN" sz="2400">
                <a:latin typeface="Comic Sans MS" panose="030F0702030302020204" pitchFamily="66" charset="0"/>
                <a:ea typeface="宋体" panose="02010600030101010101" pitchFamily="2" charset="-122"/>
              </a:rPr>
              <a:t>Passive Participant</a:t>
            </a:r>
          </a:p>
          <a:p>
            <a:pPr eaLnBrk="1" fontAlgn="auto" hangingPunct="1">
              <a:spcBef>
                <a:spcPct val="50000"/>
              </a:spcBef>
              <a:spcAft>
                <a:spcPts val="0"/>
              </a:spcAft>
              <a:defRPr/>
            </a:pPr>
            <a:endParaRPr lang="zh-CN" altLang="en-US" sz="2400">
              <a:latin typeface="Comic Sans MS" panose="030F0702030302020204" pitchFamily="66" charset="0"/>
              <a:ea typeface="宋体" panose="02010600030101010101" pitchFamily="2" charset="-122"/>
            </a:endParaRPr>
          </a:p>
        </p:txBody>
      </p:sp>
      <p:grpSp>
        <p:nvGrpSpPr>
          <p:cNvPr id="35849" name="Group 8">
            <a:extLst>
              <a:ext uri="{FF2B5EF4-FFF2-40B4-BE49-F238E27FC236}">
                <a16:creationId xmlns:a16="http://schemas.microsoft.com/office/drawing/2014/main" id="{15EAF6BC-D1B1-4426-B7ED-EF24D4FB86AA}"/>
              </a:ext>
            </a:extLst>
          </p:cNvPr>
          <p:cNvGrpSpPr>
            <a:grpSpLocks/>
          </p:cNvGrpSpPr>
          <p:nvPr/>
        </p:nvGrpSpPr>
        <p:grpSpPr bwMode="auto">
          <a:xfrm>
            <a:off x="8418513" y="4087813"/>
            <a:ext cx="990600" cy="519112"/>
            <a:chOff x="3024" y="3172"/>
            <a:chExt cx="624" cy="327"/>
          </a:xfrm>
        </p:grpSpPr>
        <p:sp>
          <p:nvSpPr>
            <p:cNvPr id="35868" name="Oval 9">
              <a:extLst>
                <a:ext uri="{FF2B5EF4-FFF2-40B4-BE49-F238E27FC236}">
                  <a16:creationId xmlns:a16="http://schemas.microsoft.com/office/drawing/2014/main" id="{9802B153-5A34-498D-A409-B055BEB91ACB}"/>
                </a:ext>
              </a:extLst>
            </p:cNvPr>
            <p:cNvSpPr>
              <a:spLocks noChangeArrowheads="1"/>
            </p:cNvSpPr>
            <p:nvPr/>
          </p:nvSpPr>
          <p:spPr bwMode="auto">
            <a:xfrm>
              <a:off x="3024" y="3172"/>
              <a:ext cx="624" cy="327"/>
            </a:xfrm>
            <a:prstGeom prst="ellipse">
              <a:avLst/>
            </a:prstGeom>
            <a:solidFill>
              <a:srgbClr val="FFFF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5869" name="Text Box 10">
              <a:extLst>
                <a:ext uri="{FF2B5EF4-FFF2-40B4-BE49-F238E27FC236}">
                  <a16:creationId xmlns:a16="http://schemas.microsoft.com/office/drawing/2014/main" id="{6160167E-B42E-42BB-AE0E-5DE660C7C952}"/>
                </a:ext>
              </a:extLst>
            </p:cNvPr>
            <p:cNvSpPr txBox="1">
              <a:spLocks noChangeArrowheads="1"/>
            </p:cNvSpPr>
            <p:nvPr/>
          </p:nvSpPr>
          <p:spPr bwMode="auto">
            <a:xfrm>
              <a:off x="3024" y="3216"/>
              <a:ext cx="624"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Comic Sans MS" panose="030F0702030302020204" pitchFamily="66" charset="0"/>
                  <a:ea typeface="宋体" panose="02010600030101010101" pitchFamily="2" charset="-122"/>
                </a:rPr>
                <a:t>l-sock</a:t>
              </a:r>
            </a:p>
          </p:txBody>
        </p:sp>
      </p:grpSp>
      <p:grpSp>
        <p:nvGrpSpPr>
          <p:cNvPr id="146443" name="Group 11">
            <a:extLst>
              <a:ext uri="{FF2B5EF4-FFF2-40B4-BE49-F238E27FC236}">
                <a16:creationId xmlns:a16="http://schemas.microsoft.com/office/drawing/2014/main" id="{E700BF1C-A132-4919-9D67-0D2EED84FA43}"/>
              </a:ext>
            </a:extLst>
          </p:cNvPr>
          <p:cNvGrpSpPr>
            <a:grpSpLocks/>
          </p:cNvGrpSpPr>
          <p:nvPr/>
        </p:nvGrpSpPr>
        <p:grpSpPr bwMode="auto">
          <a:xfrm>
            <a:off x="7123113" y="4081463"/>
            <a:ext cx="1295400" cy="533400"/>
            <a:chOff x="3888" y="3168"/>
            <a:chExt cx="816" cy="336"/>
          </a:xfrm>
        </p:grpSpPr>
        <p:sp>
          <p:nvSpPr>
            <p:cNvPr id="35866" name="Oval 12">
              <a:extLst>
                <a:ext uri="{FF2B5EF4-FFF2-40B4-BE49-F238E27FC236}">
                  <a16:creationId xmlns:a16="http://schemas.microsoft.com/office/drawing/2014/main" id="{7E007A00-C5BB-4144-AC65-0D29A5545647}"/>
                </a:ext>
              </a:extLst>
            </p:cNvPr>
            <p:cNvSpPr>
              <a:spLocks noChangeArrowheads="1"/>
            </p:cNvSpPr>
            <p:nvPr/>
          </p:nvSpPr>
          <p:spPr bwMode="auto">
            <a:xfrm>
              <a:off x="3888" y="3168"/>
              <a:ext cx="816" cy="336"/>
            </a:xfrm>
            <a:prstGeom prst="ellipse">
              <a:avLst/>
            </a:prstGeom>
            <a:solidFill>
              <a:srgbClr val="FFFF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5867" name="Text Box 13">
              <a:extLst>
                <a:ext uri="{FF2B5EF4-FFF2-40B4-BE49-F238E27FC236}">
                  <a16:creationId xmlns:a16="http://schemas.microsoft.com/office/drawing/2014/main" id="{26C2CD83-DA72-412D-BA3A-62A150F03C3F}"/>
                </a:ext>
              </a:extLst>
            </p:cNvPr>
            <p:cNvSpPr txBox="1">
              <a:spLocks noChangeArrowheads="1"/>
            </p:cNvSpPr>
            <p:nvPr/>
          </p:nvSpPr>
          <p:spPr bwMode="auto">
            <a:xfrm>
              <a:off x="3888" y="3216"/>
              <a:ext cx="81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Comic Sans MS" panose="030F0702030302020204" pitchFamily="66" charset="0"/>
                  <a:ea typeface="宋体" panose="02010600030101010101" pitchFamily="2" charset="-122"/>
                </a:rPr>
                <a:t>a-sock-1</a:t>
              </a:r>
            </a:p>
          </p:txBody>
        </p:sp>
      </p:grpSp>
      <p:grpSp>
        <p:nvGrpSpPr>
          <p:cNvPr id="146446" name="Group 14">
            <a:extLst>
              <a:ext uri="{FF2B5EF4-FFF2-40B4-BE49-F238E27FC236}">
                <a16:creationId xmlns:a16="http://schemas.microsoft.com/office/drawing/2014/main" id="{A6C39396-09C7-439B-B229-7993EDFCFB92}"/>
              </a:ext>
            </a:extLst>
          </p:cNvPr>
          <p:cNvGrpSpPr>
            <a:grpSpLocks/>
          </p:cNvGrpSpPr>
          <p:nvPr/>
        </p:nvGrpSpPr>
        <p:grpSpPr bwMode="auto">
          <a:xfrm>
            <a:off x="9409113" y="4081463"/>
            <a:ext cx="1295400" cy="533400"/>
            <a:chOff x="3984" y="3744"/>
            <a:chExt cx="816" cy="336"/>
          </a:xfrm>
        </p:grpSpPr>
        <p:sp>
          <p:nvSpPr>
            <p:cNvPr id="35864" name="Oval 15">
              <a:extLst>
                <a:ext uri="{FF2B5EF4-FFF2-40B4-BE49-F238E27FC236}">
                  <a16:creationId xmlns:a16="http://schemas.microsoft.com/office/drawing/2014/main" id="{2AA80B58-AFCC-49CB-A881-10532DA10453}"/>
                </a:ext>
              </a:extLst>
            </p:cNvPr>
            <p:cNvSpPr>
              <a:spLocks noChangeArrowheads="1"/>
            </p:cNvSpPr>
            <p:nvPr/>
          </p:nvSpPr>
          <p:spPr bwMode="auto">
            <a:xfrm>
              <a:off x="3984" y="3744"/>
              <a:ext cx="816" cy="336"/>
            </a:xfrm>
            <a:prstGeom prst="ellipse">
              <a:avLst/>
            </a:prstGeom>
            <a:solidFill>
              <a:srgbClr val="FFFF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5865" name="Text Box 16">
              <a:extLst>
                <a:ext uri="{FF2B5EF4-FFF2-40B4-BE49-F238E27FC236}">
                  <a16:creationId xmlns:a16="http://schemas.microsoft.com/office/drawing/2014/main" id="{159B3471-6399-4C06-99F9-547CC5DDB8F7}"/>
                </a:ext>
              </a:extLst>
            </p:cNvPr>
            <p:cNvSpPr txBox="1">
              <a:spLocks noChangeArrowheads="1"/>
            </p:cNvSpPr>
            <p:nvPr/>
          </p:nvSpPr>
          <p:spPr bwMode="auto">
            <a:xfrm>
              <a:off x="3984" y="3792"/>
              <a:ext cx="81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Comic Sans MS" panose="030F0702030302020204" pitchFamily="66" charset="0"/>
                  <a:ea typeface="宋体" panose="02010600030101010101" pitchFamily="2" charset="-122"/>
                </a:rPr>
                <a:t>a-sock-2</a:t>
              </a:r>
            </a:p>
          </p:txBody>
        </p:sp>
      </p:grpSp>
      <p:sp>
        <p:nvSpPr>
          <p:cNvPr id="28684" name="Text Box 17">
            <a:extLst>
              <a:ext uri="{FF2B5EF4-FFF2-40B4-BE49-F238E27FC236}">
                <a16:creationId xmlns:a16="http://schemas.microsoft.com/office/drawing/2014/main" id="{27F758AE-20DF-4728-AD5C-BB1AB460D372}"/>
              </a:ext>
            </a:extLst>
          </p:cNvPr>
          <p:cNvSpPr txBox="1">
            <a:spLocks noChangeArrowheads="1"/>
          </p:cNvSpPr>
          <p:nvPr/>
        </p:nvSpPr>
        <p:spPr bwMode="auto">
          <a:xfrm>
            <a:off x="7123113" y="5376863"/>
            <a:ext cx="1371600" cy="1036637"/>
          </a:xfrm>
          <a:prstGeom prst="rect">
            <a:avLst/>
          </a:prstGeom>
          <a:solidFill>
            <a:schemeClr val="accent1">
              <a:lumMod val="60000"/>
              <a:lumOff val="40000"/>
            </a:schemeClr>
          </a:solidFill>
          <a:ln w="31750">
            <a:solidFill>
              <a:schemeClr val="tx1"/>
            </a:solidFill>
            <a:miter lim="800000"/>
            <a:headEnd/>
            <a:tailEnd/>
          </a:ln>
          <a:effectLst/>
        </p:spPr>
        <p:txBody>
          <a:bodyP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ct val="50000"/>
              </a:spcBef>
              <a:spcAft>
                <a:spcPts val="0"/>
              </a:spcAft>
              <a:defRPr/>
            </a:pPr>
            <a:endParaRPr lang="zh-CN" altLang="en-US" sz="2400">
              <a:latin typeface="Comic Sans MS" panose="030F0702030302020204" pitchFamily="66" charset="0"/>
              <a:ea typeface="宋体" panose="02010600030101010101" pitchFamily="2" charset="-122"/>
            </a:endParaRPr>
          </a:p>
          <a:p>
            <a:pPr eaLnBrk="1" fontAlgn="auto" hangingPunct="1">
              <a:spcBef>
                <a:spcPct val="50000"/>
              </a:spcBef>
              <a:spcAft>
                <a:spcPts val="0"/>
              </a:spcAft>
              <a:defRPr/>
            </a:pPr>
            <a:r>
              <a:rPr lang="en-US" altLang="zh-CN" sz="2400">
                <a:latin typeface="Comic Sans MS" panose="030F0702030302020204" pitchFamily="66" charset="0"/>
                <a:ea typeface="宋体" panose="02010600030101010101" pitchFamily="2" charset="-122"/>
              </a:rPr>
              <a:t>Active 1</a:t>
            </a:r>
          </a:p>
        </p:txBody>
      </p:sp>
      <p:grpSp>
        <p:nvGrpSpPr>
          <p:cNvPr id="146450" name="Group 18">
            <a:extLst>
              <a:ext uri="{FF2B5EF4-FFF2-40B4-BE49-F238E27FC236}">
                <a16:creationId xmlns:a16="http://schemas.microsoft.com/office/drawing/2014/main" id="{02B1F3B8-3DE6-4CF2-951F-901B3A062A0C}"/>
              </a:ext>
            </a:extLst>
          </p:cNvPr>
          <p:cNvGrpSpPr>
            <a:grpSpLocks/>
          </p:cNvGrpSpPr>
          <p:nvPr/>
        </p:nvGrpSpPr>
        <p:grpSpPr bwMode="auto">
          <a:xfrm>
            <a:off x="7199313" y="5453063"/>
            <a:ext cx="1295400" cy="533400"/>
            <a:chOff x="3888" y="3168"/>
            <a:chExt cx="816" cy="336"/>
          </a:xfrm>
        </p:grpSpPr>
        <p:sp>
          <p:nvSpPr>
            <p:cNvPr id="35862" name="Oval 19">
              <a:extLst>
                <a:ext uri="{FF2B5EF4-FFF2-40B4-BE49-F238E27FC236}">
                  <a16:creationId xmlns:a16="http://schemas.microsoft.com/office/drawing/2014/main" id="{02096BBE-D2E9-4C93-A462-7EAC5AD9D0AF}"/>
                </a:ext>
              </a:extLst>
            </p:cNvPr>
            <p:cNvSpPr>
              <a:spLocks noChangeArrowheads="1"/>
            </p:cNvSpPr>
            <p:nvPr/>
          </p:nvSpPr>
          <p:spPr bwMode="auto">
            <a:xfrm>
              <a:off x="3888" y="3168"/>
              <a:ext cx="816" cy="336"/>
            </a:xfrm>
            <a:prstGeom prst="ellipse">
              <a:avLst/>
            </a:prstGeom>
            <a:solidFill>
              <a:srgbClr val="FFFF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5863" name="Text Box 20">
              <a:extLst>
                <a:ext uri="{FF2B5EF4-FFF2-40B4-BE49-F238E27FC236}">
                  <a16:creationId xmlns:a16="http://schemas.microsoft.com/office/drawing/2014/main" id="{8D1FFDC8-3FF7-48F8-BF83-7B13B6B307DF}"/>
                </a:ext>
              </a:extLst>
            </p:cNvPr>
            <p:cNvSpPr txBox="1">
              <a:spLocks noChangeArrowheads="1"/>
            </p:cNvSpPr>
            <p:nvPr/>
          </p:nvSpPr>
          <p:spPr bwMode="auto">
            <a:xfrm>
              <a:off x="3888" y="3216"/>
              <a:ext cx="81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Comic Sans MS" panose="030F0702030302020204" pitchFamily="66" charset="0"/>
                  <a:ea typeface="宋体" panose="02010600030101010101" pitchFamily="2" charset="-122"/>
                </a:rPr>
                <a:t>socket</a:t>
              </a:r>
            </a:p>
          </p:txBody>
        </p:sp>
      </p:grpSp>
      <p:sp>
        <p:nvSpPr>
          <p:cNvPr id="28686" name="Text Box 21">
            <a:extLst>
              <a:ext uri="{FF2B5EF4-FFF2-40B4-BE49-F238E27FC236}">
                <a16:creationId xmlns:a16="http://schemas.microsoft.com/office/drawing/2014/main" id="{E6F7BE00-3031-42AA-8B02-3E42A4394FEA}"/>
              </a:ext>
            </a:extLst>
          </p:cNvPr>
          <p:cNvSpPr txBox="1">
            <a:spLocks noChangeArrowheads="1"/>
          </p:cNvSpPr>
          <p:nvPr/>
        </p:nvSpPr>
        <p:spPr bwMode="auto">
          <a:xfrm>
            <a:off x="9332913" y="5376863"/>
            <a:ext cx="1600200" cy="1036637"/>
          </a:xfrm>
          <a:prstGeom prst="rect">
            <a:avLst/>
          </a:prstGeom>
          <a:solidFill>
            <a:schemeClr val="accent1">
              <a:lumMod val="60000"/>
              <a:lumOff val="40000"/>
            </a:schemeClr>
          </a:solidFill>
          <a:ln w="31750">
            <a:solidFill>
              <a:schemeClr val="tx1"/>
            </a:solidFill>
            <a:miter lim="800000"/>
            <a:headEnd/>
            <a:tailEnd/>
          </a:ln>
          <a:effectLst/>
        </p:spPr>
        <p:txBody>
          <a:bodyP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ct val="50000"/>
              </a:spcBef>
              <a:spcAft>
                <a:spcPts val="0"/>
              </a:spcAft>
              <a:defRPr/>
            </a:pPr>
            <a:endParaRPr lang="zh-CN" altLang="en-US" sz="2400">
              <a:latin typeface="Comic Sans MS" panose="030F0702030302020204" pitchFamily="66" charset="0"/>
              <a:ea typeface="宋体" panose="02010600030101010101" pitchFamily="2" charset="-122"/>
            </a:endParaRPr>
          </a:p>
          <a:p>
            <a:pPr eaLnBrk="1" fontAlgn="auto" hangingPunct="1">
              <a:spcBef>
                <a:spcPct val="50000"/>
              </a:spcBef>
              <a:spcAft>
                <a:spcPts val="0"/>
              </a:spcAft>
              <a:defRPr/>
            </a:pPr>
            <a:r>
              <a:rPr lang="en-US" altLang="zh-CN" sz="2400">
                <a:latin typeface="Comic Sans MS" panose="030F0702030302020204" pitchFamily="66" charset="0"/>
                <a:ea typeface="宋体" panose="02010600030101010101" pitchFamily="2" charset="-122"/>
              </a:rPr>
              <a:t>Active 2</a:t>
            </a:r>
          </a:p>
        </p:txBody>
      </p:sp>
      <p:grpSp>
        <p:nvGrpSpPr>
          <p:cNvPr id="146454" name="Group 22">
            <a:extLst>
              <a:ext uri="{FF2B5EF4-FFF2-40B4-BE49-F238E27FC236}">
                <a16:creationId xmlns:a16="http://schemas.microsoft.com/office/drawing/2014/main" id="{CC9FC37E-13F8-4A28-8346-257249196C7D}"/>
              </a:ext>
            </a:extLst>
          </p:cNvPr>
          <p:cNvGrpSpPr>
            <a:grpSpLocks/>
          </p:cNvGrpSpPr>
          <p:nvPr/>
        </p:nvGrpSpPr>
        <p:grpSpPr bwMode="auto">
          <a:xfrm>
            <a:off x="9485313" y="5453063"/>
            <a:ext cx="1295400" cy="533400"/>
            <a:chOff x="3888" y="3168"/>
            <a:chExt cx="816" cy="336"/>
          </a:xfrm>
        </p:grpSpPr>
        <p:sp>
          <p:nvSpPr>
            <p:cNvPr id="35860" name="Oval 23">
              <a:extLst>
                <a:ext uri="{FF2B5EF4-FFF2-40B4-BE49-F238E27FC236}">
                  <a16:creationId xmlns:a16="http://schemas.microsoft.com/office/drawing/2014/main" id="{56F52919-E413-4605-AD17-4D6C61B85845}"/>
                </a:ext>
              </a:extLst>
            </p:cNvPr>
            <p:cNvSpPr>
              <a:spLocks noChangeArrowheads="1"/>
            </p:cNvSpPr>
            <p:nvPr/>
          </p:nvSpPr>
          <p:spPr bwMode="auto">
            <a:xfrm>
              <a:off x="3888" y="3168"/>
              <a:ext cx="816" cy="336"/>
            </a:xfrm>
            <a:prstGeom prst="ellipse">
              <a:avLst/>
            </a:prstGeom>
            <a:solidFill>
              <a:srgbClr val="FFFF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5861" name="Text Box 24">
              <a:extLst>
                <a:ext uri="{FF2B5EF4-FFF2-40B4-BE49-F238E27FC236}">
                  <a16:creationId xmlns:a16="http://schemas.microsoft.com/office/drawing/2014/main" id="{DEE7B0FE-FFD5-411A-8088-372A5E28CCFE}"/>
                </a:ext>
              </a:extLst>
            </p:cNvPr>
            <p:cNvSpPr txBox="1">
              <a:spLocks noChangeArrowheads="1"/>
            </p:cNvSpPr>
            <p:nvPr/>
          </p:nvSpPr>
          <p:spPr bwMode="auto">
            <a:xfrm>
              <a:off x="3888" y="3216"/>
              <a:ext cx="81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000">
                  <a:latin typeface="Comic Sans MS" panose="030F0702030302020204" pitchFamily="66" charset="0"/>
                  <a:ea typeface="宋体" panose="02010600030101010101" pitchFamily="2" charset="-122"/>
                </a:rPr>
                <a:t>socket</a:t>
              </a:r>
            </a:p>
          </p:txBody>
        </p:sp>
      </p:grpSp>
      <p:sp>
        <p:nvSpPr>
          <p:cNvPr id="146457" name="Line 25">
            <a:extLst>
              <a:ext uri="{FF2B5EF4-FFF2-40B4-BE49-F238E27FC236}">
                <a16:creationId xmlns:a16="http://schemas.microsoft.com/office/drawing/2014/main" id="{B40263C0-618B-4706-9193-8D9E9AE154DD}"/>
              </a:ext>
            </a:extLst>
          </p:cNvPr>
          <p:cNvSpPr>
            <a:spLocks noChangeShapeType="1"/>
          </p:cNvSpPr>
          <p:nvPr/>
        </p:nvSpPr>
        <p:spPr bwMode="auto">
          <a:xfrm flipV="1">
            <a:off x="8037513" y="4614863"/>
            <a:ext cx="838200" cy="914400"/>
          </a:xfrm>
          <a:prstGeom prst="line">
            <a:avLst/>
          </a:prstGeom>
          <a:noFill/>
          <a:ln w="412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46458" name="Line 26">
            <a:extLst>
              <a:ext uri="{FF2B5EF4-FFF2-40B4-BE49-F238E27FC236}">
                <a16:creationId xmlns:a16="http://schemas.microsoft.com/office/drawing/2014/main" id="{595B2720-D54D-491B-9BF9-77BB68EAAD86}"/>
              </a:ext>
            </a:extLst>
          </p:cNvPr>
          <p:cNvSpPr>
            <a:spLocks noChangeShapeType="1"/>
          </p:cNvSpPr>
          <p:nvPr/>
        </p:nvSpPr>
        <p:spPr bwMode="auto">
          <a:xfrm flipH="1">
            <a:off x="7808913" y="4614863"/>
            <a:ext cx="0" cy="838200"/>
          </a:xfrm>
          <a:prstGeom prst="line">
            <a:avLst/>
          </a:prstGeom>
          <a:noFill/>
          <a:ln w="41275">
            <a:solidFill>
              <a:srgbClr val="FF33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46459" name="Line 27">
            <a:extLst>
              <a:ext uri="{FF2B5EF4-FFF2-40B4-BE49-F238E27FC236}">
                <a16:creationId xmlns:a16="http://schemas.microsoft.com/office/drawing/2014/main" id="{E989CD4C-4EB9-46D8-9974-EE643B9850D2}"/>
              </a:ext>
            </a:extLst>
          </p:cNvPr>
          <p:cNvSpPr>
            <a:spLocks noChangeShapeType="1"/>
          </p:cNvSpPr>
          <p:nvPr/>
        </p:nvSpPr>
        <p:spPr bwMode="auto">
          <a:xfrm flipH="1" flipV="1">
            <a:off x="8951913" y="4614863"/>
            <a:ext cx="990600" cy="914400"/>
          </a:xfrm>
          <a:prstGeom prst="line">
            <a:avLst/>
          </a:prstGeom>
          <a:noFill/>
          <a:ln w="412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46460" name="Line 28">
            <a:extLst>
              <a:ext uri="{FF2B5EF4-FFF2-40B4-BE49-F238E27FC236}">
                <a16:creationId xmlns:a16="http://schemas.microsoft.com/office/drawing/2014/main" id="{5C45D366-C596-40D2-ACB9-8C5D7E4D63CF}"/>
              </a:ext>
            </a:extLst>
          </p:cNvPr>
          <p:cNvSpPr>
            <a:spLocks noChangeShapeType="1"/>
          </p:cNvSpPr>
          <p:nvPr/>
        </p:nvSpPr>
        <p:spPr bwMode="auto">
          <a:xfrm flipH="1">
            <a:off x="10094913" y="4614863"/>
            <a:ext cx="0" cy="838200"/>
          </a:xfrm>
          <a:prstGeom prst="line">
            <a:avLst/>
          </a:prstGeom>
          <a:noFill/>
          <a:ln w="41275">
            <a:solidFill>
              <a:srgbClr val="FF33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64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46457"/>
                                        </p:tgtEl>
                                        <p:attrNameLst>
                                          <p:attrName>style.visibility</p:attrName>
                                        </p:attrNameLst>
                                      </p:cBhvr>
                                      <p:to>
                                        <p:strVal val="visible"/>
                                      </p:to>
                                    </p:set>
                                    <p:animEffect transition="in" filter="wipe(down)">
                                      <p:cBhvr>
                                        <p:cTn id="11" dur="500"/>
                                        <p:tgtEl>
                                          <p:spTgt spid="146457"/>
                                        </p:tgtEl>
                                      </p:cBhvr>
                                    </p:animEffect>
                                  </p:childTnLst>
                                  <p:subTnLst>
                                    <p:set>
                                      <p:cBhvr override="childStyle">
                                        <p:cTn dur="1" fill="hold" display="0" masterRel="nextClick" afterEffect="1"/>
                                        <p:tgtEl>
                                          <p:spTgt spid="146457"/>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46443"/>
                                        </p:tgtEl>
                                        <p:attrNameLst>
                                          <p:attrName>style.visibility</p:attrName>
                                        </p:attrNameLst>
                                      </p:cBhvr>
                                      <p:to>
                                        <p:strVal val="visible"/>
                                      </p:to>
                                    </p:set>
                                    <p:animEffect transition="in" filter="blinds(horizontal)">
                                      <p:cBhvr>
                                        <p:cTn id="16" dur="500"/>
                                        <p:tgtEl>
                                          <p:spTgt spid="1464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nodeType="clickEffect">
                                  <p:stCondLst>
                                    <p:cond delay="0"/>
                                  </p:stCondLst>
                                  <p:childTnLst>
                                    <p:set>
                                      <p:cBhvr>
                                        <p:cTn id="20" dur="1" fill="hold">
                                          <p:stCondLst>
                                            <p:cond delay="0"/>
                                          </p:stCondLst>
                                        </p:cTn>
                                        <p:tgtEl>
                                          <p:spTgt spid="146458"/>
                                        </p:tgtEl>
                                        <p:attrNameLst>
                                          <p:attrName>style.visibility</p:attrName>
                                        </p:attrNameLst>
                                      </p:cBhvr>
                                      <p:to>
                                        <p:strVal val="visible"/>
                                      </p:to>
                                    </p:set>
                                    <p:animEffect transition="in" filter="barn(outVertical)">
                                      <p:cBhvr>
                                        <p:cTn id="21" dur="500"/>
                                        <p:tgtEl>
                                          <p:spTgt spid="1464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4645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46459"/>
                                        </p:tgtEl>
                                        <p:attrNameLst>
                                          <p:attrName>style.visibility</p:attrName>
                                        </p:attrNameLst>
                                      </p:cBhvr>
                                      <p:to>
                                        <p:strVal val="visible"/>
                                      </p:to>
                                    </p:set>
                                    <p:animEffect transition="in" filter="wipe(down)">
                                      <p:cBhvr>
                                        <p:cTn id="30" dur="500"/>
                                        <p:tgtEl>
                                          <p:spTgt spid="146459"/>
                                        </p:tgtEl>
                                      </p:cBhvr>
                                    </p:animEffect>
                                  </p:childTnLst>
                                  <p:subTnLst>
                                    <p:set>
                                      <p:cBhvr override="childStyle">
                                        <p:cTn dur="1" fill="hold" display="0" masterRel="nextClick" afterEffect="1"/>
                                        <p:tgtEl>
                                          <p:spTgt spid="14645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4644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nodeType="clickEffect">
                                  <p:stCondLst>
                                    <p:cond delay="0"/>
                                  </p:stCondLst>
                                  <p:childTnLst>
                                    <p:set>
                                      <p:cBhvr>
                                        <p:cTn id="38" dur="1" fill="hold">
                                          <p:stCondLst>
                                            <p:cond delay="0"/>
                                          </p:stCondLst>
                                        </p:cTn>
                                        <p:tgtEl>
                                          <p:spTgt spid="146460"/>
                                        </p:tgtEl>
                                        <p:attrNameLst>
                                          <p:attrName>style.visibility</p:attrName>
                                        </p:attrNameLst>
                                      </p:cBhvr>
                                      <p:to>
                                        <p:strVal val="visible"/>
                                      </p:to>
                                    </p:set>
                                    <p:animEffect transition="in" filter="barn(outHorizontal)">
                                      <p:cBhvr>
                                        <p:cTn id="39" dur="500"/>
                                        <p:tgtEl>
                                          <p:spTgt spid="146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CDE4304-4461-46D6-ABB1-45C13B824865}"/>
              </a:ext>
            </a:extLst>
          </p:cNvPr>
          <p:cNvSpPr>
            <a:spLocks noGrp="1" noChangeArrowheads="1"/>
          </p:cNvSpPr>
          <p:nvPr>
            <p:ph type="title"/>
          </p:nvPr>
        </p:nvSpPr>
        <p:spPr>
          <a:xfrm>
            <a:off x="119063" y="22225"/>
            <a:ext cx="10515600" cy="1325563"/>
          </a:xfrm>
        </p:spPr>
        <p:txBody>
          <a:bodyPr lIns="82058" tIns="41029" rIns="82058" bIns="41029"/>
          <a:lstStyle/>
          <a:p>
            <a:pPr eaLnBrk="1" hangingPunct="1"/>
            <a:r>
              <a:rPr lang="en-US" altLang="zh-CN">
                <a:ea typeface="宋体" panose="02010600030101010101" pitchFamily="2" charset="-122"/>
              </a:rPr>
              <a:t>Socket I/O: recv()</a:t>
            </a:r>
          </a:p>
        </p:txBody>
      </p:sp>
      <p:sp>
        <p:nvSpPr>
          <p:cNvPr id="37891" name="Rectangle 3">
            <a:extLst>
              <a:ext uri="{FF2B5EF4-FFF2-40B4-BE49-F238E27FC236}">
                <a16:creationId xmlns:a16="http://schemas.microsoft.com/office/drawing/2014/main" id="{A1CAD447-10F9-4AD7-9F06-7664E341F2D7}"/>
              </a:ext>
            </a:extLst>
          </p:cNvPr>
          <p:cNvSpPr>
            <a:spLocks noGrp="1" noChangeArrowheads="1"/>
          </p:cNvSpPr>
          <p:nvPr>
            <p:ph idx="1"/>
          </p:nvPr>
        </p:nvSpPr>
        <p:spPr>
          <a:xfrm>
            <a:off x="407988" y="1125538"/>
            <a:ext cx="7924800" cy="1498600"/>
          </a:xfrm>
        </p:spPr>
        <p:txBody>
          <a:bodyPr lIns="82058" tIns="41029" rIns="82058" bIns="41029"/>
          <a:lstStyle/>
          <a:p>
            <a:pPr eaLnBrk="1" hangingPunct="1"/>
            <a:r>
              <a:rPr lang="en-US" altLang="zh-CN" sz="2000" i="1">
                <a:ea typeface="宋体" panose="02010600030101010101" pitchFamily="2" charset="-122"/>
              </a:rPr>
              <a:t>recv</a:t>
            </a:r>
            <a:r>
              <a:rPr lang="en-US" altLang="zh-CN" sz="2000">
                <a:ea typeface="宋体" panose="02010600030101010101" pitchFamily="2" charset="-122"/>
              </a:rPr>
              <a:t> </a:t>
            </a:r>
            <a:r>
              <a:rPr lang="zh-CN" altLang="en-US" sz="2000">
                <a:ea typeface="宋体" panose="02010600030101010101" pitchFamily="2" charset="-122"/>
              </a:rPr>
              <a:t>可以从一个</a:t>
            </a:r>
            <a:r>
              <a:rPr lang="en-US" altLang="zh-CN" sz="2000">
                <a:ea typeface="宋体" panose="02010600030101010101" pitchFamily="2" charset="-122"/>
              </a:rPr>
              <a:t>socket</a:t>
            </a:r>
            <a:r>
              <a:rPr lang="zh-CN" altLang="en-US" sz="2000">
                <a:ea typeface="宋体" panose="02010600030101010101" pitchFamily="2" charset="-122"/>
              </a:rPr>
              <a:t>接收数据。</a:t>
            </a:r>
            <a:endParaRPr lang="en-US" altLang="zh-CN" sz="2000">
              <a:ea typeface="宋体" panose="02010600030101010101" pitchFamily="2" charset="-122"/>
            </a:endParaRPr>
          </a:p>
        </p:txBody>
      </p:sp>
      <p:sp>
        <p:nvSpPr>
          <p:cNvPr id="37892" name="灯片编号占位符 4">
            <a:extLst>
              <a:ext uri="{FF2B5EF4-FFF2-40B4-BE49-F238E27FC236}">
                <a16:creationId xmlns:a16="http://schemas.microsoft.com/office/drawing/2014/main" id="{2195FB58-9D74-4B79-A895-D58464E0C558}"/>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C6FED9F-6CAE-4499-B615-582E11E251FD}" type="slidenum">
              <a:rPr lang="zh-CN" altLang="en-US" sz="1200" smtClean="0">
                <a:latin typeface="Times New Roman" panose="02020603050405020304" pitchFamily="18" charset="0"/>
              </a:rPr>
              <a:pPr fontAlgn="base">
                <a:lnSpc>
                  <a:spcPct val="100000"/>
                </a:lnSpc>
                <a:spcBef>
                  <a:spcPct val="0"/>
                </a:spcBef>
                <a:spcAft>
                  <a:spcPct val="0"/>
                </a:spcAft>
                <a:buFontTx/>
                <a:buNone/>
              </a:pPr>
              <a:t>26</a:t>
            </a:fld>
            <a:endParaRPr lang="en-US" altLang="zh-CN" sz="1200">
              <a:latin typeface="Times New Roman" panose="02020603050405020304" pitchFamily="18" charset="0"/>
            </a:endParaRPr>
          </a:p>
        </p:txBody>
      </p:sp>
      <p:sp>
        <p:nvSpPr>
          <p:cNvPr id="37893" name="Text Box 4">
            <a:extLst>
              <a:ext uri="{FF2B5EF4-FFF2-40B4-BE49-F238E27FC236}">
                <a16:creationId xmlns:a16="http://schemas.microsoft.com/office/drawing/2014/main" id="{025DCCA0-F094-4A2B-96F8-F27E04560E74}"/>
              </a:ext>
            </a:extLst>
          </p:cNvPr>
          <p:cNvSpPr txBox="1">
            <a:spLocks noChangeArrowheads="1"/>
          </p:cNvSpPr>
          <p:nvPr/>
        </p:nvSpPr>
        <p:spPr bwMode="auto">
          <a:xfrm>
            <a:off x="854075" y="1641475"/>
            <a:ext cx="7632700" cy="284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PASCAL FAR recv( SOCKET s, char FAR* buf, int len, int flags);</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s</a:t>
            </a:r>
            <a:r>
              <a:rPr lang="zh-CN" altLang="en-US" sz="2000" b="1">
                <a:latin typeface="Courier New" panose="02070309020205020404" pitchFamily="49" charset="0"/>
                <a:ea typeface="宋体" panose="02010600030101010101" pitchFamily="2" charset="-122"/>
              </a:rPr>
              <a:t>：一个标识已连接套接字的描述字。</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buf</a:t>
            </a:r>
            <a:r>
              <a:rPr lang="zh-CN" altLang="en-US" sz="2000" b="1">
                <a:latin typeface="Courier New" panose="02070309020205020404" pitchFamily="49" charset="0"/>
                <a:ea typeface="宋体" panose="02010600030101010101" pitchFamily="2" charset="-122"/>
              </a:rPr>
              <a:t>：用于接收数据的缓冲区。</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len</a:t>
            </a:r>
            <a:r>
              <a:rPr lang="zh-CN" altLang="en-US" sz="2000" b="1">
                <a:latin typeface="Courier New" panose="02070309020205020404" pitchFamily="49" charset="0"/>
                <a:ea typeface="宋体" panose="02010600030101010101" pitchFamily="2" charset="-122"/>
              </a:rPr>
              <a:t>：缓冲区长度。</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flags</a:t>
            </a:r>
            <a:r>
              <a:rPr lang="zh-CN" altLang="en-US" sz="2000" b="1">
                <a:latin typeface="Courier New" panose="02070309020205020404" pitchFamily="49" charset="0"/>
                <a:ea typeface="宋体" panose="02010600030101010101" pitchFamily="2" charset="-122"/>
              </a:rPr>
              <a:t>：指定调用方式。</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zh-CN" altLang="en-US" sz="2000" b="1">
                <a:solidFill>
                  <a:srgbClr val="FF0000"/>
                </a:solidFill>
                <a:latin typeface="Courier New" panose="02070309020205020404" pitchFamily="49" charset="0"/>
                <a:ea typeface="宋体" panose="02010600030101010101" pitchFamily="2" charset="-122"/>
              </a:rPr>
              <a:t>返回值</a:t>
            </a:r>
            <a:r>
              <a:rPr lang="zh-CN" altLang="en-US" sz="2000" b="1">
                <a:latin typeface="Courier New" panose="02070309020205020404" pitchFamily="49" charset="0"/>
                <a:ea typeface="宋体" panose="02010600030101010101" pitchFamily="2" charset="-122"/>
              </a:rPr>
              <a:t>：若无错误发生，</a:t>
            </a:r>
            <a:r>
              <a:rPr lang="en-US" altLang="zh-CN" sz="2000" b="1">
                <a:latin typeface="Courier New" panose="02070309020205020404" pitchFamily="49" charset="0"/>
                <a:ea typeface="宋体" panose="02010600030101010101" pitchFamily="2" charset="-122"/>
              </a:rPr>
              <a:t>recv()</a:t>
            </a:r>
            <a:r>
              <a:rPr lang="zh-CN" altLang="en-US" sz="2000" b="1">
                <a:latin typeface="Courier New" panose="02070309020205020404" pitchFamily="49" charset="0"/>
                <a:ea typeface="宋体" panose="02010600030101010101" pitchFamily="2" charset="-122"/>
              </a:rPr>
              <a:t>返回读入的字节数。如果连接已中止，返回</a:t>
            </a:r>
            <a:r>
              <a:rPr lang="en-US" altLang="zh-CN" sz="2000" b="1">
                <a:latin typeface="Courier New" panose="02070309020205020404" pitchFamily="49" charset="0"/>
                <a:ea typeface="宋体" panose="02010600030101010101" pitchFamily="2" charset="-122"/>
              </a:rPr>
              <a:t>0</a:t>
            </a:r>
            <a:r>
              <a:rPr lang="zh-CN" altLang="en-US" sz="2000" b="1">
                <a:latin typeface="Courier New" panose="02070309020205020404" pitchFamily="49" charset="0"/>
                <a:ea typeface="宋体" panose="02010600030101010101" pitchFamily="2" charset="-122"/>
              </a:rPr>
              <a:t>。否则返回</a:t>
            </a:r>
            <a:r>
              <a:rPr lang="en-US" altLang="zh-CN" sz="2000" b="1">
                <a:latin typeface="Courier New" panose="02070309020205020404" pitchFamily="49" charset="0"/>
                <a:ea typeface="宋体" panose="02010600030101010101" pitchFamily="2" charset="-122"/>
              </a:rPr>
              <a:t>SOCKET_ERROR</a:t>
            </a:r>
            <a:r>
              <a:rPr lang="zh-CN" altLang="en-US" sz="2000" b="1">
                <a:latin typeface="Courier New" panose="02070309020205020404" pitchFamily="49" charset="0"/>
                <a:ea typeface="宋体" panose="02010600030101010101" pitchFamily="2" charset="-122"/>
              </a:rPr>
              <a:t>错误。</a:t>
            </a:r>
            <a:r>
              <a:rPr lang="zh-CN" altLang="en-US" sz="2000">
                <a:latin typeface="Courier New" panose="02070309020205020404" pitchFamily="49" charset="0"/>
                <a:ea typeface="宋体" panose="02010600030101010101" pitchFamily="2" charset="-122"/>
              </a:rPr>
              <a:t> </a:t>
            </a:r>
            <a:endParaRPr lang="en-US" altLang="zh-CN" sz="2000">
              <a:latin typeface="Courier New" panose="02070309020205020404" pitchFamily="49" charset="0"/>
              <a:ea typeface="宋体" panose="02010600030101010101" pitchFamily="2" charset="-122"/>
            </a:endParaRPr>
          </a:p>
        </p:txBody>
      </p:sp>
      <p:sp>
        <p:nvSpPr>
          <p:cNvPr id="37894" name="Text Box 5">
            <a:extLst>
              <a:ext uri="{FF2B5EF4-FFF2-40B4-BE49-F238E27FC236}">
                <a16:creationId xmlns:a16="http://schemas.microsoft.com/office/drawing/2014/main" id="{988EC753-0DB0-4F40-AF99-DC716A17C859}"/>
              </a:ext>
            </a:extLst>
          </p:cNvPr>
          <p:cNvSpPr txBox="1">
            <a:spLocks noChangeArrowheads="1"/>
          </p:cNvSpPr>
          <p:nvPr/>
        </p:nvSpPr>
        <p:spPr bwMode="auto">
          <a:xfrm>
            <a:off x="854075" y="4737100"/>
            <a:ext cx="763270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char s[1024];</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int len;</a:t>
            </a:r>
          </a:p>
          <a:p>
            <a:pPr eaLnBrk="1" hangingPunct="1">
              <a:lnSpc>
                <a:spcPct val="100000"/>
              </a:lnSpc>
              <a:spcBef>
                <a:spcPct val="0"/>
              </a:spcBef>
              <a:buFontTx/>
              <a:buNone/>
            </a:pPr>
            <a:r>
              <a:rPr lang="zh-CN" altLang="zh-CN" sz="2400" b="1">
                <a:latin typeface="Courier New" panose="02070309020205020404" pitchFamily="49" charset="0"/>
                <a:ea typeface="宋体" panose="02010600030101010101" pitchFamily="2" charset="-122"/>
              </a:rPr>
              <a:t>len=recv(socket,s,1024,0);</a:t>
            </a:r>
            <a:r>
              <a:rPr lang="zh-CN" altLang="en-US" sz="2400" b="1">
                <a:latin typeface="Courier New" panose="02070309020205020404" pitchFamily="49" charset="0"/>
                <a:ea typeface="宋体" panose="02010600030101010101" pitchFamily="2" charset="-122"/>
              </a:rPr>
              <a:t> </a:t>
            </a:r>
            <a:endParaRPr lang="en-US" altLang="zh-CN" sz="2400" b="1">
              <a:latin typeface="Courier New" panose="02070309020205020404" pitchFamily="49" charset="0"/>
              <a:ea typeface="宋体" panose="02010600030101010101" pitchFamily="2" charset="-122"/>
            </a:endParaRPr>
          </a:p>
        </p:txBody>
      </p:sp>
      <p:sp>
        <p:nvSpPr>
          <p:cNvPr id="37895" name="Text Box 3">
            <a:extLst>
              <a:ext uri="{FF2B5EF4-FFF2-40B4-BE49-F238E27FC236}">
                <a16:creationId xmlns:a16="http://schemas.microsoft.com/office/drawing/2014/main" id="{ABF8BF87-8363-4183-AC12-CA1979137925}"/>
              </a:ext>
            </a:extLst>
          </p:cNvPr>
          <p:cNvSpPr txBox="1">
            <a:spLocks noChangeArrowheads="1"/>
          </p:cNvSpPr>
          <p:nvPr/>
        </p:nvSpPr>
        <p:spPr bwMode="auto">
          <a:xfrm>
            <a:off x="9621838" y="145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37896" name="Text Box 4">
            <a:extLst>
              <a:ext uri="{FF2B5EF4-FFF2-40B4-BE49-F238E27FC236}">
                <a16:creationId xmlns:a16="http://schemas.microsoft.com/office/drawing/2014/main" id="{4EB1AE89-22D2-415E-83B8-F9598462E833}"/>
              </a:ext>
            </a:extLst>
          </p:cNvPr>
          <p:cNvSpPr txBox="1">
            <a:spLocks noChangeArrowheads="1"/>
          </p:cNvSpPr>
          <p:nvPr/>
        </p:nvSpPr>
        <p:spPr bwMode="auto">
          <a:xfrm>
            <a:off x="9621838" y="20732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bind()</a:t>
            </a:r>
          </a:p>
        </p:txBody>
      </p:sp>
      <p:sp>
        <p:nvSpPr>
          <p:cNvPr id="37897" name="Text Box 5">
            <a:extLst>
              <a:ext uri="{FF2B5EF4-FFF2-40B4-BE49-F238E27FC236}">
                <a16:creationId xmlns:a16="http://schemas.microsoft.com/office/drawing/2014/main" id="{23632907-3BC8-473C-87A6-997DE398B9CD}"/>
              </a:ext>
            </a:extLst>
          </p:cNvPr>
          <p:cNvSpPr txBox="1">
            <a:spLocks noChangeArrowheads="1"/>
          </p:cNvSpPr>
          <p:nvPr/>
        </p:nvSpPr>
        <p:spPr bwMode="auto">
          <a:xfrm>
            <a:off x="9621838" y="27209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listen()</a:t>
            </a:r>
          </a:p>
        </p:txBody>
      </p:sp>
      <p:sp>
        <p:nvSpPr>
          <p:cNvPr id="37898" name="Text Box 6">
            <a:extLst>
              <a:ext uri="{FF2B5EF4-FFF2-40B4-BE49-F238E27FC236}">
                <a16:creationId xmlns:a16="http://schemas.microsoft.com/office/drawing/2014/main" id="{B7938B66-F072-4CDB-90AC-DEB897212FD2}"/>
              </a:ext>
            </a:extLst>
          </p:cNvPr>
          <p:cNvSpPr txBox="1">
            <a:spLocks noChangeArrowheads="1"/>
          </p:cNvSpPr>
          <p:nvPr/>
        </p:nvSpPr>
        <p:spPr bwMode="auto">
          <a:xfrm>
            <a:off x="9621838" y="3368675"/>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accept()</a:t>
            </a:r>
          </a:p>
        </p:txBody>
      </p:sp>
      <p:sp>
        <p:nvSpPr>
          <p:cNvPr id="37899" name="Text Box 7">
            <a:extLst>
              <a:ext uri="{FF2B5EF4-FFF2-40B4-BE49-F238E27FC236}">
                <a16:creationId xmlns:a16="http://schemas.microsoft.com/office/drawing/2014/main" id="{7B715473-BE44-41B2-B22E-949FE5EA25D7}"/>
              </a:ext>
            </a:extLst>
          </p:cNvPr>
          <p:cNvSpPr txBox="1">
            <a:spLocks noChangeArrowheads="1"/>
          </p:cNvSpPr>
          <p:nvPr/>
        </p:nvSpPr>
        <p:spPr bwMode="auto">
          <a:xfrm>
            <a:off x="9621838" y="46656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12" name="Text Box 8">
            <a:extLst>
              <a:ext uri="{FF2B5EF4-FFF2-40B4-BE49-F238E27FC236}">
                <a16:creationId xmlns:a16="http://schemas.microsoft.com/office/drawing/2014/main" id="{A052AB96-45B2-48A7-A7AF-7D572F5F2904}"/>
              </a:ext>
            </a:extLst>
          </p:cNvPr>
          <p:cNvSpPr txBox="1">
            <a:spLocks noChangeArrowheads="1"/>
          </p:cNvSpPr>
          <p:nvPr/>
        </p:nvSpPr>
        <p:spPr bwMode="auto">
          <a:xfrm>
            <a:off x="9621838" y="4017963"/>
            <a:ext cx="1425575" cy="347662"/>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a:latin typeface="Courier New" panose="02070309020205020404" pitchFamily="49" charset="0"/>
                <a:ea typeface="宋体" panose="02010600030101010101" pitchFamily="2" charset="-122"/>
              </a:rPr>
              <a:t>recv()</a:t>
            </a:r>
          </a:p>
        </p:txBody>
      </p:sp>
      <p:sp>
        <p:nvSpPr>
          <p:cNvPr id="37901" name="Text Box 9">
            <a:extLst>
              <a:ext uri="{FF2B5EF4-FFF2-40B4-BE49-F238E27FC236}">
                <a16:creationId xmlns:a16="http://schemas.microsoft.com/office/drawing/2014/main" id="{ACFDD9A4-F246-4CF8-9DCF-4709F3155C62}"/>
              </a:ext>
            </a:extLst>
          </p:cNvPr>
          <p:cNvSpPr txBox="1">
            <a:spLocks noChangeArrowheads="1"/>
          </p:cNvSpPr>
          <p:nvPr/>
        </p:nvSpPr>
        <p:spPr bwMode="auto">
          <a:xfrm>
            <a:off x="9621838" y="531336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37902" name="Text Box 10">
            <a:extLst>
              <a:ext uri="{FF2B5EF4-FFF2-40B4-BE49-F238E27FC236}">
                <a16:creationId xmlns:a16="http://schemas.microsoft.com/office/drawing/2014/main" id="{F92EA1C2-3E77-4D7D-A99C-EE6EE77ADBCB}"/>
              </a:ext>
            </a:extLst>
          </p:cNvPr>
          <p:cNvSpPr txBox="1">
            <a:spLocks noChangeArrowheads="1"/>
          </p:cNvSpPr>
          <p:nvPr/>
        </p:nvSpPr>
        <p:spPr bwMode="auto">
          <a:xfrm>
            <a:off x="9580563" y="993775"/>
            <a:ext cx="1554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Server</a:t>
            </a:r>
          </a:p>
        </p:txBody>
      </p:sp>
      <p:sp>
        <p:nvSpPr>
          <p:cNvPr id="37903" name="Text Box 11">
            <a:extLst>
              <a:ext uri="{FF2B5EF4-FFF2-40B4-BE49-F238E27FC236}">
                <a16:creationId xmlns:a16="http://schemas.microsoft.com/office/drawing/2014/main" id="{D46FF202-944A-44C7-B495-BB0B01AAA73C}"/>
              </a:ext>
            </a:extLst>
          </p:cNvPr>
          <p:cNvSpPr txBox="1">
            <a:spLocks noChangeArrowheads="1"/>
          </p:cNvSpPr>
          <p:nvPr/>
        </p:nvSpPr>
        <p:spPr bwMode="auto">
          <a:xfrm>
            <a:off x="9409113" y="5983288"/>
            <a:ext cx="1941512"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37904" name="Line 27">
            <a:extLst>
              <a:ext uri="{FF2B5EF4-FFF2-40B4-BE49-F238E27FC236}">
                <a16:creationId xmlns:a16="http://schemas.microsoft.com/office/drawing/2014/main" id="{6A0B2687-AC41-4B1D-8B28-00651F11C91B}"/>
              </a:ext>
            </a:extLst>
          </p:cNvPr>
          <p:cNvSpPr>
            <a:spLocks noChangeShapeType="1"/>
          </p:cNvSpPr>
          <p:nvPr/>
        </p:nvSpPr>
        <p:spPr bwMode="auto">
          <a:xfrm>
            <a:off x="10380663" y="1831975"/>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5" name="Line 28">
            <a:extLst>
              <a:ext uri="{FF2B5EF4-FFF2-40B4-BE49-F238E27FC236}">
                <a16:creationId xmlns:a16="http://schemas.microsoft.com/office/drawing/2014/main" id="{D0D2D33F-BAA9-4433-AF34-7DE489B36BFB}"/>
              </a:ext>
            </a:extLst>
          </p:cNvPr>
          <p:cNvSpPr>
            <a:spLocks noChangeShapeType="1"/>
          </p:cNvSpPr>
          <p:nvPr/>
        </p:nvSpPr>
        <p:spPr bwMode="auto">
          <a:xfrm>
            <a:off x="10380663" y="2398713"/>
            <a:ext cx="0" cy="3095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Line 29">
            <a:extLst>
              <a:ext uri="{FF2B5EF4-FFF2-40B4-BE49-F238E27FC236}">
                <a16:creationId xmlns:a16="http://schemas.microsoft.com/office/drawing/2014/main" id="{CD5E09EB-012E-458A-9CF0-23503D12FC90}"/>
              </a:ext>
            </a:extLst>
          </p:cNvPr>
          <p:cNvSpPr>
            <a:spLocks noChangeShapeType="1"/>
          </p:cNvSpPr>
          <p:nvPr/>
        </p:nvSpPr>
        <p:spPr bwMode="auto">
          <a:xfrm>
            <a:off x="10380663" y="3038475"/>
            <a:ext cx="0" cy="3190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Line 30">
            <a:extLst>
              <a:ext uri="{FF2B5EF4-FFF2-40B4-BE49-F238E27FC236}">
                <a16:creationId xmlns:a16="http://schemas.microsoft.com/office/drawing/2014/main" id="{1414818A-7ECA-4BE1-A8B8-179FCD7AE619}"/>
              </a:ext>
            </a:extLst>
          </p:cNvPr>
          <p:cNvSpPr>
            <a:spLocks noChangeShapeType="1"/>
          </p:cNvSpPr>
          <p:nvPr/>
        </p:nvSpPr>
        <p:spPr bwMode="auto">
          <a:xfrm>
            <a:off x="10380663" y="3708400"/>
            <a:ext cx="0" cy="2968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Line 31">
            <a:extLst>
              <a:ext uri="{FF2B5EF4-FFF2-40B4-BE49-F238E27FC236}">
                <a16:creationId xmlns:a16="http://schemas.microsoft.com/office/drawing/2014/main" id="{D3788481-6FC9-4279-820D-C02BE017495A}"/>
              </a:ext>
            </a:extLst>
          </p:cNvPr>
          <p:cNvSpPr>
            <a:spLocks noChangeShapeType="1"/>
          </p:cNvSpPr>
          <p:nvPr/>
        </p:nvSpPr>
        <p:spPr bwMode="auto">
          <a:xfrm>
            <a:off x="10380663" y="49958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Line 32">
            <a:extLst>
              <a:ext uri="{FF2B5EF4-FFF2-40B4-BE49-F238E27FC236}">
                <a16:creationId xmlns:a16="http://schemas.microsoft.com/office/drawing/2014/main" id="{E155754C-DEE5-41BC-B162-9263A1C44E0F}"/>
              </a:ext>
            </a:extLst>
          </p:cNvPr>
          <p:cNvSpPr>
            <a:spLocks noChangeShapeType="1"/>
          </p:cNvSpPr>
          <p:nvPr/>
        </p:nvSpPr>
        <p:spPr bwMode="auto">
          <a:xfrm>
            <a:off x="10380663" y="5656263"/>
            <a:ext cx="0" cy="2936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Line 33">
            <a:extLst>
              <a:ext uri="{FF2B5EF4-FFF2-40B4-BE49-F238E27FC236}">
                <a16:creationId xmlns:a16="http://schemas.microsoft.com/office/drawing/2014/main" id="{8D17C03A-BA17-4D1C-A8EB-E53DFBD0A6A0}"/>
              </a:ext>
            </a:extLst>
          </p:cNvPr>
          <p:cNvSpPr>
            <a:spLocks noChangeShapeType="1"/>
          </p:cNvSpPr>
          <p:nvPr/>
        </p:nvSpPr>
        <p:spPr bwMode="auto">
          <a:xfrm>
            <a:off x="10380663" y="434816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6">
            <a:extLst>
              <a:ext uri="{FF2B5EF4-FFF2-40B4-BE49-F238E27FC236}">
                <a16:creationId xmlns:a16="http://schemas.microsoft.com/office/drawing/2014/main" id="{D5E3DF90-D23D-4D32-9C7A-EE02FA2E633A}"/>
              </a:ext>
            </a:extLst>
          </p:cNvPr>
          <p:cNvSpPr>
            <a:spLocks noGrp="1" noChangeArrowheads="1"/>
          </p:cNvSpPr>
          <p:nvPr>
            <p:ph type="title"/>
          </p:nvPr>
        </p:nvSpPr>
        <p:spPr>
          <a:xfrm>
            <a:off x="334963" y="127000"/>
            <a:ext cx="10515600" cy="1325563"/>
          </a:xfrm>
        </p:spPr>
        <p:txBody>
          <a:bodyPr lIns="82058" tIns="41029" rIns="82058" bIns="41029"/>
          <a:lstStyle/>
          <a:p>
            <a:pPr eaLnBrk="1" hangingPunct="1"/>
            <a:r>
              <a:rPr lang="en-US" altLang="zh-CN">
                <a:ea typeface="宋体" panose="02010600030101010101" pitchFamily="2" charset="-122"/>
              </a:rPr>
              <a:t>TCP Client</a:t>
            </a:r>
          </a:p>
        </p:txBody>
      </p:sp>
      <p:sp>
        <p:nvSpPr>
          <p:cNvPr id="39939" name="Rectangle 17">
            <a:extLst>
              <a:ext uri="{FF2B5EF4-FFF2-40B4-BE49-F238E27FC236}">
                <a16:creationId xmlns:a16="http://schemas.microsoft.com/office/drawing/2014/main" id="{C34AEA45-FE54-4C95-BF40-BC20B3C54061}"/>
              </a:ext>
            </a:extLst>
          </p:cNvPr>
          <p:cNvSpPr>
            <a:spLocks noGrp="1" noChangeArrowheads="1"/>
          </p:cNvSpPr>
          <p:nvPr>
            <p:ph idx="1"/>
          </p:nvPr>
        </p:nvSpPr>
        <p:spPr>
          <a:xfrm>
            <a:off x="842963" y="1260475"/>
            <a:ext cx="4724400" cy="4800600"/>
          </a:xfrm>
        </p:spPr>
        <p:txBody>
          <a:bodyPr/>
          <a:lstStyle/>
          <a:p>
            <a:pPr eaLnBrk="1" hangingPunct="1"/>
            <a:r>
              <a:rPr lang="zh-CN" altLang="en-US">
                <a:ea typeface="宋体" panose="02010600030101010101" pitchFamily="2" charset="-122"/>
              </a:rPr>
              <a:t>举例</a:t>
            </a:r>
            <a:r>
              <a:rPr lang="en-US" altLang="zh-CN">
                <a:ea typeface="宋体" panose="02010600030101010101" pitchFamily="2" charset="-122"/>
              </a:rPr>
              <a:t>: web client</a:t>
            </a:r>
          </a:p>
          <a:p>
            <a:pPr lvl="1" eaLnBrk="1" hangingPunct="1"/>
            <a:endParaRPr lang="en-US" altLang="zh-CN">
              <a:ea typeface="宋体" panose="02010600030101010101" pitchFamily="2" charset="-122"/>
            </a:endParaRPr>
          </a:p>
          <a:p>
            <a:pPr eaLnBrk="1" hangingPunct="1"/>
            <a:r>
              <a:rPr lang="en-US" altLang="zh-CN" sz="2400" i="1">
                <a:solidFill>
                  <a:srgbClr val="CC0000"/>
                </a:solidFill>
                <a:latin typeface="Helvetica" panose="020B0604020202020204" pitchFamily="34" charset="0"/>
                <a:ea typeface="宋体" panose="02010600030101010101" pitchFamily="2" charset="-122"/>
              </a:rPr>
              <a:t>web client</a:t>
            </a:r>
            <a:r>
              <a:rPr lang="en-US" altLang="zh-CN" sz="2400">
                <a:solidFill>
                  <a:srgbClr val="CC0000"/>
                </a:solidFill>
                <a:latin typeface="Helvetica" panose="020B0604020202020204" pitchFamily="34" charset="0"/>
                <a:ea typeface="宋体" panose="02010600030101010101" pitchFamily="2" charset="-122"/>
              </a:rPr>
              <a:t> </a:t>
            </a:r>
            <a:r>
              <a:rPr lang="zh-CN" altLang="en-US" sz="2400">
                <a:solidFill>
                  <a:srgbClr val="CC0000"/>
                </a:solidFill>
                <a:latin typeface="Helvetica" panose="020B0604020202020204" pitchFamily="34" charset="0"/>
                <a:ea typeface="宋体" panose="02010600030101010101" pitchFamily="2" charset="-122"/>
              </a:rPr>
              <a:t>如何连接到一个</a:t>
            </a:r>
            <a:r>
              <a:rPr lang="en-US" altLang="zh-CN" sz="2400" i="1">
                <a:solidFill>
                  <a:srgbClr val="CC0000"/>
                </a:solidFill>
                <a:latin typeface="Helvetica" panose="020B0604020202020204" pitchFamily="34" charset="0"/>
                <a:ea typeface="宋体" panose="02010600030101010101" pitchFamily="2" charset="-122"/>
              </a:rPr>
              <a:t>web server</a:t>
            </a:r>
            <a:r>
              <a:rPr lang="en-US" altLang="zh-CN" sz="2400">
                <a:solidFill>
                  <a:srgbClr val="CC0000"/>
                </a:solidFill>
                <a:latin typeface="Helvetica" panose="020B0604020202020204" pitchFamily="34" charset="0"/>
                <a:ea typeface="宋体" panose="02010600030101010101" pitchFamily="2" charset="-122"/>
              </a:rPr>
              <a:t>? </a:t>
            </a:r>
          </a:p>
          <a:p>
            <a:pPr eaLnBrk="1" hangingPunct="1"/>
            <a:endParaRPr lang="zh-CN" altLang="en-US" sz="2400">
              <a:solidFill>
                <a:srgbClr val="CC0000"/>
              </a:solidFill>
              <a:latin typeface="Helvetica" panose="020B0604020202020204" pitchFamily="34" charset="0"/>
              <a:ea typeface="宋体" panose="02010600030101010101" pitchFamily="2" charset="-122"/>
            </a:endParaRPr>
          </a:p>
        </p:txBody>
      </p:sp>
      <p:sp>
        <p:nvSpPr>
          <p:cNvPr id="39940" name="灯片编号占位符 4">
            <a:extLst>
              <a:ext uri="{FF2B5EF4-FFF2-40B4-BE49-F238E27FC236}">
                <a16:creationId xmlns:a16="http://schemas.microsoft.com/office/drawing/2014/main" id="{20402281-F81F-46F5-8478-4C3EAFA53EF9}"/>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7A2C933-4DAF-41CB-B619-75C3DDC44872}" type="slidenum">
              <a:rPr lang="zh-CN" altLang="en-US" sz="1200" smtClean="0">
                <a:latin typeface="Times New Roman" panose="02020603050405020304" pitchFamily="18" charset="0"/>
              </a:rPr>
              <a:pPr fontAlgn="base">
                <a:lnSpc>
                  <a:spcPct val="100000"/>
                </a:lnSpc>
                <a:spcBef>
                  <a:spcPct val="0"/>
                </a:spcBef>
                <a:spcAft>
                  <a:spcPct val="0"/>
                </a:spcAft>
                <a:buFontTx/>
                <a:buNone/>
              </a:pPr>
              <a:t>27</a:t>
            </a:fld>
            <a:endParaRPr lang="en-US" altLang="zh-CN" sz="1200">
              <a:latin typeface="Times New Roman" panose="02020603050405020304" pitchFamily="18" charset="0"/>
            </a:endParaRPr>
          </a:p>
        </p:txBody>
      </p:sp>
      <p:sp>
        <p:nvSpPr>
          <p:cNvPr id="39941" name="Text Box 2">
            <a:extLst>
              <a:ext uri="{FF2B5EF4-FFF2-40B4-BE49-F238E27FC236}">
                <a16:creationId xmlns:a16="http://schemas.microsoft.com/office/drawing/2014/main" id="{91D9A15C-881A-4978-B101-FAD02D6992B2}"/>
              </a:ext>
            </a:extLst>
          </p:cNvPr>
          <p:cNvSpPr txBox="1">
            <a:spLocks noChangeArrowheads="1"/>
          </p:cNvSpPr>
          <p:nvPr/>
        </p:nvSpPr>
        <p:spPr bwMode="auto">
          <a:xfrm>
            <a:off x="8054975" y="3295650"/>
            <a:ext cx="1495425" cy="522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TCP</a:t>
            </a:r>
          </a:p>
        </p:txBody>
      </p:sp>
      <p:sp>
        <p:nvSpPr>
          <p:cNvPr id="39942" name="Text Box 3">
            <a:extLst>
              <a:ext uri="{FF2B5EF4-FFF2-40B4-BE49-F238E27FC236}">
                <a16:creationId xmlns:a16="http://schemas.microsoft.com/office/drawing/2014/main" id="{E8050C18-12C4-4A1D-B46D-91A81E850C25}"/>
              </a:ext>
            </a:extLst>
          </p:cNvPr>
          <p:cNvSpPr txBox="1">
            <a:spLocks noChangeArrowheads="1"/>
          </p:cNvSpPr>
          <p:nvPr/>
        </p:nvSpPr>
        <p:spPr bwMode="auto">
          <a:xfrm>
            <a:off x="8054975" y="4122738"/>
            <a:ext cx="1495425" cy="5207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IP</a:t>
            </a:r>
          </a:p>
        </p:txBody>
      </p:sp>
      <p:sp>
        <p:nvSpPr>
          <p:cNvPr id="39943" name="Text Box 4">
            <a:extLst>
              <a:ext uri="{FF2B5EF4-FFF2-40B4-BE49-F238E27FC236}">
                <a16:creationId xmlns:a16="http://schemas.microsoft.com/office/drawing/2014/main" id="{BFA7619A-FF9B-4209-B747-A3401AC5B97F}"/>
              </a:ext>
            </a:extLst>
          </p:cNvPr>
          <p:cNvSpPr txBox="1">
            <a:spLocks noChangeArrowheads="1"/>
          </p:cNvSpPr>
          <p:nvPr/>
        </p:nvSpPr>
        <p:spPr bwMode="auto">
          <a:xfrm>
            <a:off x="7864475" y="4997450"/>
            <a:ext cx="1905000" cy="5349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Ethernet Adapter</a:t>
            </a:r>
          </a:p>
        </p:txBody>
      </p:sp>
      <p:sp>
        <p:nvSpPr>
          <p:cNvPr id="39944" name="Line 5">
            <a:extLst>
              <a:ext uri="{FF2B5EF4-FFF2-40B4-BE49-F238E27FC236}">
                <a16:creationId xmlns:a16="http://schemas.microsoft.com/office/drawing/2014/main" id="{BCD0789E-0C88-4F89-8C4C-3A7304396F62}"/>
              </a:ext>
            </a:extLst>
          </p:cNvPr>
          <p:cNvSpPr>
            <a:spLocks noChangeShapeType="1"/>
          </p:cNvSpPr>
          <p:nvPr/>
        </p:nvSpPr>
        <p:spPr bwMode="auto">
          <a:xfrm>
            <a:off x="8802688" y="3814763"/>
            <a:ext cx="0" cy="309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39945" name="Line 6">
            <a:extLst>
              <a:ext uri="{FF2B5EF4-FFF2-40B4-BE49-F238E27FC236}">
                <a16:creationId xmlns:a16="http://schemas.microsoft.com/office/drawing/2014/main" id="{1097855E-4F82-443E-92CB-D8BC40201A16}"/>
              </a:ext>
            </a:extLst>
          </p:cNvPr>
          <p:cNvSpPr>
            <a:spLocks noChangeShapeType="1"/>
          </p:cNvSpPr>
          <p:nvPr/>
        </p:nvSpPr>
        <p:spPr bwMode="auto">
          <a:xfrm>
            <a:off x="8802688" y="4648200"/>
            <a:ext cx="0" cy="3095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39946" name="Line 7">
            <a:extLst>
              <a:ext uri="{FF2B5EF4-FFF2-40B4-BE49-F238E27FC236}">
                <a16:creationId xmlns:a16="http://schemas.microsoft.com/office/drawing/2014/main" id="{699BD9EA-2F04-4F65-82EF-1C8E1D58F09A}"/>
              </a:ext>
            </a:extLst>
          </p:cNvPr>
          <p:cNvSpPr>
            <a:spLocks noChangeShapeType="1"/>
          </p:cNvSpPr>
          <p:nvPr/>
        </p:nvSpPr>
        <p:spPr bwMode="auto">
          <a:xfrm>
            <a:off x="7889875" y="3025775"/>
            <a:ext cx="1878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39947" name="Rectangle 8">
            <a:extLst>
              <a:ext uri="{FF2B5EF4-FFF2-40B4-BE49-F238E27FC236}">
                <a16:creationId xmlns:a16="http://schemas.microsoft.com/office/drawing/2014/main" id="{DCD963BB-3817-48FB-83CD-EB1D7B39E3F2}"/>
              </a:ext>
            </a:extLst>
          </p:cNvPr>
          <p:cNvSpPr>
            <a:spLocks noChangeArrowheads="1"/>
          </p:cNvSpPr>
          <p:nvPr/>
        </p:nvSpPr>
        <p:spPr bwMode="auto">
          <a:xfrm>
            <a:off x="7608888" y="1452563"/>
            <a:ext cx="2411412" cy="43227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9948" name="Oval 9">
            <a:extLst>
              <a:ext uri="{FF2B5EF4-FFF2-40B4-BE49-F238E27FC236}">
                <a16:creationId xmlns:a16="http://schemas.microsoft.com/office/drawing/2014/main" id="{692020DA-02EB-4690-9A40-4A1A24F12B03}"/>
              </a:ext>
            </a:extLst>
          </p:cNvPr>
          <p:cNvSpPr>
            <a:spLocks noChangeArrowheads="1"/>
          </p:cNvSpPr>
          <p:nvPr/>
        </p:nvSpPr>
        <p:spPr bwMode="auto">
          <a:xfrm>
            <a:off x="8169275" y="2249488"/>
            <a:ext cx="227013" cy="22066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9949" name="Line 10">
            <a:extLst>
              <a:ext uri="{FF2B5EF4-FFF2-40B4-BE49-F238E27FC236}">
                <a16:creationId xmlns:a16="http://schemas.microsoft.com/office/drawing/2014/main" id="{CC38702A-D0D0-45FD-AB0A-8C7C12A40CB2}"/>
              </a:ext>
            </a:extLst>
          </p:cNvPr>
          <p:cNvSpPr>
            <a:spLocks noChangeShapeType="1"/>
          </p:cNvSpPr>
          <p:nvPr/>
        </p:nvSpPr>
        <p:spPr bwMode="auto">
          <a:xfrm>
            <a:off x="8312150" y="2463800"/>
            <a:ext cx="323850" cy="833438"/>
          </a:xfrm>
          <a:prstGeom prst="line">
            <a:avLst/>
          </a:prstGeom>
          <a:noFill/>
          <a:ln w="254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39950" name="Oval 11">
            <a:extLst>
              <a:ext uri="{FF2B5EF4-FFF2-40B4-BE49-F238E27FC236}">
                <a16:creationId xmlns:a16="http://schemas.microsoft.com/office/drawing/2014/main" id="{B5BA2063-0C7D-4A30-BCC8-1272D99A421E}"/>
              </a:ext>
            </a:extLst>
          </p:cNvPr>
          <p:cNvSpPr>
            <a:spLocks noChangeArrowheads="1"/>
          </p:cNvSpPr>
          <p:nvPr/>
        </p:nvSpPr>
        <p:spPr bwMode="auto">
          <a:xfrm>
            <a:off x="9324975" y="2249488"/>
            <a:ext cx="227013" cy="220662"/>
          </a:xfrm>
          <a:prstGeom prst="ellipse">
            <a:avLst/>
          </a:prstGeom>
          <a:solidFill>
            <a:srgbClr val="FF660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9951" name="Line 12">
            <a:extLst>
              <a:ext uri="{FF2B5EF4-FFF2-40B4-BE49-F238E27FC236}">
                <a16:creationId xmlns:a16="http://schemas.microsoft.com/office/drawing/2014/main" id="{E8184642-93EC-48C1-BD01-2453CAD7BD76}"/>
              </a:ext>
            </a:extLst>
          </p:cNvPr>
          <p:cNvSpPr>
            <a:spLocks noChangeShapeType="1"/>
          </p:cNvSpPr>
          <p:nvPr/>
        </p:nvSpPr>
        <p:spPr bwMode="auto">
          <a:xfrm flipH="1">
            <a:off x="8990013" y="2463800"/>
            <a:ext cx="400050" cy="830263"/>
          </a:xfrm>
          <a:prstGeom prst="line">
            <a:avLst/>
          </a:prstGeom>
          <a:noFill/>
          <a:ln w="25400">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39952" name="Oval 13">
            <a:extLst>
              <a:ext uri="{FF2B5EF4-FFF2-40B4-BE49-F238E27FC236}">
                <a16:creationId xmlns:a16="http://schemas.microsoft.com/office/drawing/2014/main" id="{CF470CAB-1BDD-4B95-A31F-6FDBEE793E12}"/>
              </a:ext>
            </a:extLst>
          </p:cNvPr>
          <p:cNvSpPr>
            <a:spLocks noChangeArrowheads="1"/>
          </p:cNvSpPr>
          <p:nvPr/>
        </p:nvSpPr>
        <p:spPr bwMode="auto">
          <a:xfrm>
            <a:off x="7856538" y="1960563"/>
            <a:ext cx="825500" cy="8016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9953" name="Oval 14">
            <a:extLst>
              <a:ext uri="{FF2B5EF4-FFF2-40B4-BE49-F238E27FC236}">
                <a16:creationId xmlns:a16="http://schemas.microsoft.com/office/drawing/2014/main" id="{1B863A05-2490-41F0-BCB0-7780778ABB18}"/>
              </a:ext>
            </a:extLst>
          </p:cNvPr>
          <p:cNvSpPr>
            <a:spLocks noChangeArrowheads="1"/>
          </p:cNvSpPr>
          <p:nvPr/>
        </p:nvSpPr>
        <p:spPr bwMode="auto">
          <a:xfrm>
            <a:off x="9007475" y="1960563"/>
            <a:ext cx="825500" cy="8016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9954" name="Text Box 15">
            <a:extLst>
              <a:ext uri="{FF2B5EF4-FFF2-40B4-BE49-F238E27FC236}">
                <a16:creationId xmlns:a16="http://schemas.microsoft.com/office/drawing/2014/main" id="{4E3DD77D-3BA3-4E52-A682-75E1B6859244}"/>
              </a:ext>
            </a:extLst>
          </p:cNvPr>
          <p:cNvSpPr txBox="1">
            <a:spLocks noChangeArrowheads="1"/>
          </p:cNvSpPr>
          <p:nvPr/>
        </p:nvSpPr>
        <p:spPr bwMode="auto">
          <a:xfrm>
            <a:off x="8083550" y="1528763"/>
            <a:ext cx="1603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2 Web Clients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B5C0B144-7C13-43CC-B389-D7035ABCCDE1}"/>
              </a:ext>
            </a:extLst>
          </p:cNvPr>
          <p:cNvSpPr>
            <a:spLocks noGrp="1" noChangeArrowheads="1"/>
          </p:cNvSpPr>
          <p:nvPr>
            <p:ph type="title"/>
          </p:nvPr>
        </p:nvSpPr>
        <p:spPr>
          <a:xfrm>
            <a:off x="334963" y="42863"/>
            <a:ext cx="7772400" cy="1143000"/>
          </a:xfrm>
        </p:spPr>
        <p:txBody>
          <a:bodyPr lIns="82058" tIns="41029" rIns="82058" bIns="41029"/>
          <a:lstStyle/>
          <a:p>
            <a:pPr eaLnBrk="1" hangingPunct="1"/>
            <a:r>
              <a:rPr lang="zh-CN" altLang="en-US">
                <a:ea typeface="宋体" panose="02010600030101010101" pitchFamily="2" charset="-122"/>
              </a:rPr>
              <a:t>处理</a:t>
            </a:r>
            <a:r>
              <a:rPr lang="en-US" altLang="zh-CN">
                <a:ea typeface="宋体" panose="02010600030101010101" pitchFamily="2" charset="-122"/>
              </a:rPr>
              <a:t>IP</a:t>
            </a:r>
            <a:r>
              <a:rPr lang="zh-CN" altLang="en-US">
                <a:ea typeface="宋体" panose="02010600030101010101" pitchFamily="2" charset="-122"/>
              </a:rPr>
              <a:t>地址</a:t>
            </a:r>
            <a:endParaRPr lang="en-US" altLang="zh-CN">
              <a:ea typeface="宋体" panose="02010600030101010101" pitchFamily="2" charset="-122"/>
            </a:endParaRPr>
          </a:p>
        </p:txBody>
      </p:sp>
      <p:sp>
        <p:nvSpPr>
          <p:cNvPr id="41987" name="Rectangle 5">
            <a:extLst>
              <a:ext uri="{FF2B5EF4-FFF2-40B4-BE49-F238E27FC236}">
                <a16:creationId xmlns:a16="http://schemas.microsoft.com/office/drawing/2014/main" id="{3BADCE77-74BA-473E-ADD5-63C23346E523}"/>
              </a:ext>
            </a:extLst>
          </p:cNvPr>
          <p:cNvSpPr>
            <a:spLocks noGrp="1" noChangeArrowheads="1"/>
          </p:cNvSpPr>
          <p:nvPr>
            <p:ph idx="1"/>
          </p:nvPr>
        </p:nvSpPr>
        <p:spPr>
          <a:xfrm>
            <a:off x="766763" y="1090613"/>
            <a:ext cx="10815637" cy="1066800"/>
          </a:xfrm>
        </p:spPr>
        <p:txBody>
          <a:bodyPr lIns="82058" tIns="41029" rIns="82058" bIns="41029"/>
          <a:lstStyle/>
          <a:p>
            <a:pPr eaLnBrk="1" hangingPunct="1"/>
            <a:r>
              <a:rPr lang="en-US" altLang="zh-CN" sz="2400">
                <a:latin typeface="Courier New" panose="02070309020205020404" pitchFamily="49" charset="0"/>
                <a:ea typeface="宋体" panose="02010600030101010101" pitchFamily="2" charset="-122"/>
              </a:rPr>
              <a:t>IP</a:t>
            </a:r>
            <a:r>
              <a:rPr lang="zh-CN" altLang="en-US" sz="2400">
                <a:latin typeface="Courier New" panose="02070309020205020404" pitchFamily="49" charset="0"/>
                <a:ea typeface="宋体" panose="02010600030101010101" pitchFamily="2" charset="-122"/>
              </a:rPr>
              <a:t>地址通常表示为字符串 </a:t>
            </a:r>
            <a:r>
              <a:rPr lang="en-US" altLang="zh-CN" sz="2400">
                <a:latin typeface="Courier New" panose="02070309020205020404" pitchFamily="49" charset="0"/>
                <a:ea typeface="宋体" panose="02010600030101010101" pitchFamily="2" charset="-122"/>
              </a:rPr>
              <a:t>(“128.192.35.50”),</a:t>
            </a:r>
            <a:r>
              <a:rPr lang="zh-CN" altLang="en-US" sz="2400">
                <a:latin typeface="Courier New" panose="02070309020205020404" pitchFamily="49" charset="0"/>
                <a:ea typeface="宋体" panose="02010600030101010101" pitchFamily="2" charset="-122"/>
              </a:rPr>
              <a:t>但程序把</a:t>
            </a:r>
            <a:r>
              <a:rPr lang="en-US" altLang="zh-CN" sz="2400">
                <a:latin typeface="Courier New" panose="02070309020205020404" pitchFamily="49" charset="0"/>
                <a:ea typeface="宋体" panose="02010600030101010101" pitchFamily="2" charset="-122"/>
              </a:rPr>
              <a:t>IP</a:t>
            </a:r>
            <a:r>
              <a:rPr lang="zh-CN" altLang="en-US" sz="2400">
                <a:latin typeface="Courier New" panose="02070309020205020404" pitchFamily="49" charset="0"/>
                <a:ea typeface="宋体" panose="02010600030101010101" pitchFamily="2" charset="-122"/>
              </a:rPr>
              <a:t>地址作为整数来处理。</a:t>
            </a:r>
            <a:endParaRPr lang="en-US" altLang="zh-CN" sz="2400">
              <a:latin typeface="Courier New" panose="02070309020205020404" pitchFamily="49" charset="0"/>
              <a:ea typeface="宋体" panose="02010600030101010101" pitchFamily="2" charset="-122"/>
            </a:endParaRPr>
          </a:p>
        </p:txBody>
      </p:sp>
      <p:sp>
        <p:nvSpPr>
          <p:cNvPr id="41988" name="灯片编号占位符 4">
            <a:extLst>
              <a:ext uri="{FF2B5EF4-FFF2-40B4-BE49-F238E27FC236}">
                <a16:creationId xmlns:a16="http://schemas.microsoft.com/office/drawing/2014/main" id="{6FAB14DA-2230-4B20-B151-087F9B5E8389}"/>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56E3C2C-E1C1-42FA-823D-9C0947494FB7}" type="slidenum">
              <a:rPr lang="zh-CN" altLang="en-US" sz="1200" smtClean="0">
                <a:latin typeface="Times New Roman" panose="02020603050405020304" pitchFamily="18" charset="0"/>
              </a:rPr>
              <a:pPr fontAlgn="base">
                <a:lnSpc>
                  <a:spcPct val="100000"/>
                </a:lnSpc>
                <a:spcBef>
                  <a:spcPct val="0"/>
                </a:spcBef>
                <a:spcAft>
                  <a:spcPct val="0"/>
                </a:spcAft>
                <a:buFontTx/>
                <a:buNone/>
              </a:pPr>
              <a:t>28</a:t>
            </a:fld>
            <a:endParaRPr lang="en-US" altLang="zh-CN" sz="1200">
              <a:latin typeface="Times New Roman" panose="02020603050405020304" pitchFamily="18" charset="0"/>
            </a:endParaRPr>
          </a:p>
        </p:txBody>
      </p:sp>
      <p:sp>
        <p:nvSpPr>
          <p:cNvPr id="41989" name="Text Box 2">
            <a:extLst>
              <a:ext uri="{FF2B5EF4-FFF2-40B4-BE49-F238E27FC236}">
                <a16:creationId xmlns:a16="http://schemas.microsoft.com/office/drawing/2014/main" id="{9EE20C55-341D-452E-9669-9D25C18F9050}"/>
              </a:ext>
            </a:extLst>
          </p:cNvPr>
          <p:cNvSpPr txBox="1">
            <a:spLocks noChangeArrowheads="1"/>
          </p:cNvSpPr>
          <p:nvPr/>
        </p:nvSpPr>
        <p:spPr bwMode="auto">
          <a:xfrm>
            <a:off x="1343025" y="2314575"/>
            <a:ext cx="9866313" cy="2246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unsigned long PASCAL FAR inet_addr( const struct FAR* cp);</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cp</a:t>
            </a:r>
            <a:r>
              <a:rPr lang="zh-CN" altLang="en-US" sz="2000" b="1">
                <a:latin typeface="Courier New" panose="02070309020205020404" pitchFamily="49" charset="0"/>
                <a:ea typeface="宋体" panose="02010600030101010101" pitchFamily="2" charset="-122"/>
              </a:rPr>
              <a:t>：一个以</a:t>
            </a:r>
            <a:r>
              <a:rPr lang="en-US" altLang="zh-CN" sz="2000" b="1">
                <a:latin typeface="Courier New" panose="02070309020205020404" pitchFamily="49" charset="0"/>
                <a:ea typeface="宋体" panose="02010600030101010101" pitchFamily="2" charset="-122"/>
              </a:rPr>
              <a:t>Internet</a:t>
            </a:r>
            <a:r>
              <a:rPr lang="zh-CN" altLang="en-US" sz="2000" b="1">
                <a:latin typeface="Courier New" panose="02070309020205020404" pitchFamily="49" charset="0"/>
                <a:ea typeface="宋体" panose="02010600030101010101" pitchFamily="2" charset="-122"/>
              </a:rPr>
              <a:t>标准“</a:t>
            </a: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”间隔的字符串。 </a:t>
            </a:r>
            <a:endParaRPr lang="en-US" altLang="zh-CN" sz="20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zh-CN" altLang="en-US" sz="2000" b="1">
                <a:solidFill>
                  <a:srgbClr val="FF0000"/>
                </a:solidFill>
                <a:latin typeface="Courier New" panose="02070309020205020404" pitchFamily="49" charset="0"/>
                <a:ea typeface="宋体" panose="02010600030101010101" pitchFamily="2" charset="-122"/>
              </a:rPr>
              <a:t>返回值</a:t>
            </a:r>
            <a:r>
              <a:rPr lang="zh-CN" altLang="en-US" sz="2000" b="1">
                <a:latin typeface="Courier New" panose="02070309020205020404" pitchFamily="49" charset="0"/>
                <a:ea typeface="宋体" panose="02010600030101010101" pitchFamily="2" charset="-122"/>
              </a:rPr>
              <a:t>：若无错误发生，返回一个无符号长整型数。如果传入的字符串不是一个合法的</a:t>
            </a:r>
            <a:r>
              <a:rPr lang="en-US" altLang="zh-CN" sz="2000" b="1">
                <a:latin typeface="Courier New" panose="02070309020205020404" pitchFamily="49" charset="0"/>
                <a:ea typeface="宋体" panose="02010600030101010101" pitchFamily="2" charset="-122"/>
              </a:rPr>
              <a:t>Internet</a:t>
            </a:r>
            <a:r>
              <a:rPr lang="zh-CN" altLang="en-US" sz="2000" b="1">
                <a:latin typeface="Courier New" panose="02070309020205020404" pitchFamily="49" charset="0"/>
                <a:ea typeface="宋体" panose="02010600030101010101" pitchFamily="2" charset="-122"/>
              </a:rPr>
              <a:t>地址，那么返回</a:t>
            </a:r>
            <a:r>
              <a:rPr lang="en-US" altLang="zh-CN" sz="2000" b="1">
                <a:latin typeface="Courier New" panose="02070309020205020404" pitchFamily="49" charset="0"/>
                <a:ea typeface="宋体" panose="02010600030101010101" pitchFamily="2" charset="-122"/>
              </a:rPr>
              <a:t>INADDR_NONE</a:t>
            </a:r>
            <a:r>
              <a:rPr lang="zh-CN" altLang="en-US" sz="2000" b="1">
                <a:latin typeface="Courier New" panose="02070309020205020404" pitchFamily="49" charset="0"/>
                <a:ea typeface="宋体" panose="02010600030101010101" pitchFamily="2" charset="-122"/>
              </a:rPr>
              <a:t>。</a:t>
            </a:r>
            <a:r>
              <a:rPr lang="zh-CN" altLang="en-US" sz="2000">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struct sockaddr_in srv;</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srv.sin_addr.s_addr = </a:t>
            </a:r>
            <a:r>
              <a:rPr lang="en-US" altLang="zh-CN" sz="2000" b="1">
                <a:solidFill>
                  <a:srgbClr val="CC0000"/>
                </a:solidFill>
                <a:latin typeface="Courier New" panose="02070309020205020404" pitchFamily="49" charset="0"/>
                <a:ea typeface="宋体" panose="02010600030101010101" pitchFamily="2" charset="-122"/>
              </a:rPr>
              <a:t>inet_addr(“128.192.35.50”);</a:t>
            </a:r>
            <a:endParaRPr lang="en-US" altLang="zh-CN" sz="2000" b="1">
              <a:latin typeface="Courier New" panose="02070309020205020404" pitchFamily="49" charset="0"/>
              <a:ea typeface="宋体" panose="02010600030101010101" pitchFamily="2" charset="-122"/>
            </a:endParaRPr>
          </a:p>
        </p:txBody>
      </p:sp>
      <p:sp>
        <p:nvSpPr>
          <p:cNvPr id="41990" name="Rectangle 3">
            <a:extLst>
              <a:ext uri="{FF2B5EF4-FFF2-40B4-BE49-F238E27FC236}">
                <a16:creationId xmlns:a16="http://schemas.microsoft.com/office/drawing/2014/main" id="{A80B45CB-19C7-4A55-9C56-C2876322AB89}"/>
              </a:ext>
            </a:extLst>
          </p:cNvPr>
          <p:cNvSpPr>
            <a:spLocks noChangeArrowheads="1"/>
          </p:cNvSpPr>
          <p:nvPr/>
        </p:nvSpPr>
        <p:spPr bwMode="auto">
          <a:xfrm>
            <a:off x="2366963" y="4835525"/>
            <a:ext cx="73914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Clr>
                <a:schemeClr val="accent2"/>
              </a:buClr>
              <a:buSzPct val="85000"/>
              <a:buFont typeface="ZapfDingbats" pitchFamily="82" charset="2"/>
              <a:buNone/>
            </a:pPr>
            <a:r>
              <a:rPr lang="zh-CN" altLang="en-US" sz="2000" b="1">
                <a:latin typeface="Comic Sans MS" panose="030F0702030302020204" pitchFamily="66" charset="0"/>
                <a:ea typeface="宋体" panose="02010600030101010101" pitchFamily="2" charset="-122"/>
              </a:rPr>
              <a:t>将数值地址转化成字符串地址</a:t>
            </a:r>
            <a:r>
              <a:rPr lang="en-US" altLang="zh-CN" sz="2000" b="1">
                <a:latin typeface="Comic Sans MS" panose="030F0702030302020204" pitchFamily="66" charset="0"/>
                <a:ea typeface="宋体" panose="02010600030101010101" pitchFamily="2" charset="-122"/>
              </a:rPr>
              <a:t>:</a:t>
            </a:r>
          </a:p>
        </p:txBody>
      </p:sp>
      <p:sp>
        <p:nvSpPr>
          <p:cNvPr id="41991" name="Text Box 6">
            <a:extLst>
              <a:ext uri="{FF2B5EF4-FFF2-40B4-BE49-F238E27FC236}">
                <a16:creationId xmlns:a16="http://schemas.microsoft.com/office/drawing/2014/main" id="{ED0F32BD-E448-4BF4-B742-74E18C0EE2FF}"/>
              </a:ext>
            </a:extLst>
          </p:cNvPr>
          <p:cNvSpPr txBox="1">
            <a:spLocks noChangeArrowheads="1"/>
          </p:cNvSpPr>
          <p:nvPr/>
        </p:nvSpPr>
        <p:spPr bwMode="auto">
          <a:xfrm>
            <a:off x="1343025" y="5194300"/>
            <a:ext cx="9866313"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char FAR* PASCAL FAR inet_ntoa( struct in_addr in);</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in</a:t>
            </a:r>
            <a:r>
              <a:rPr lang="zh-CN" altLang="en-US" sz="2000" b="1">
                <a:latin typeface="Courier New" panose="02070309020205020404" pitchFamily="49" charset="0"/>
                <a:ea typeface="宋体" panose="02010600030101010101" pitchFamily="2" charset="-122"/>
              </a:rPr>
              <a:t>：一个表示</a:t>
            </a:r>
            <a:r>
              <a:rPr lang="en-US" altLang="zh-CN" sz="2000" b="1">
                <a:latin typeface="Courier New" panose="02070309020205020404" pitchFamily="49" charset="0"/>
                <a:ea typeface="宋体" panose="02010600030101010101" pitchFamily="2" charset="-122"/>
              </a:rPr>
              <a:t>Internet</a:t>
            </a:r>
            <a:r>
              <a:rPr lang="zh-CN" altLang="en-US" sz="2000" b="1">
                <a:latin typeface="Courier New" panose="02070309020205020404" pitchFamily="49" charset="0"/>
                <a:ea typeface="宋体" panose="02010600030101010101" pitchFamily="2" charset="-122"/>
              </a:rPr>
              <a:t>主机地址的结构。</a:t>
            </a:r>
            <a:endParaRPr lang="en-US" altLang="zh-CN" sz="2000" b="1">
              <a:latin typeface="Courier New" panose="02070309020205020404" pitchFamily="49" charset="0"/>
              <a:ea typeface="宋体" panose="02010600030101010101" pitchFamily="2" charset="-122"/>
            </a:endParaRPr>
          </a:p>
        </p:txBody>
      </p:sp>
      <p:sp>
        <p:nvSpPr>
          <p:cNvPr id="41992" name="Rectangle 7">
            <a:extLst>
              <a:ext uri="{FF2B5EF4-FFF2-40B4-BE49-F238E27FC236}">
                <a16:creationId xmlns:a16="http://schemas.microsoft.com/office/drawing/2014/main" id="{A4EDF73B-E6AA-4369-A93B-CE6AF5F32BF6}"/>
              </a:ext>
            </a:extLst>
          </p:cNvPr>
          <p:cNvSpPr>
            <a:spLocks noChangeArrowheads="1"/>
          </p:cNvSpPr>
          <p:nvPr/>
        </p:nvSpPr>
        <p:spPr bwMode="auto">
          <a:xfrm>
            <a:off x="2509838" y="1954213"/>
            <a:ext cx="73914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00" tIns="50800" rIns="101600" bIns="508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2000" b="1">
                <a:latin typeface="Arial" panose="020B0604020202020204" pitchFamily="34" charset="0"/>
                <a:ea typeface="宋体" panose="02010600030101010101" pitchFamily="2" charset="-122"/>
              </a:rPr>
              <a:t>将字符串地址转化成数值地址</a:t>
            </a:r>
            <a:r>
              <a:rPr lang="en-US" altLang="zh-CN" sz="2000" b="1">
                <a:latin typeface="Arial" panose="020B0604020202020204" pitchFamily="34" charset="0"/>
                <a:ea typeface="宋体" panose="02010600030101010101" pitchFamily="2" charset="-122"/>
              </a:rPr>
              <a:t>:</a:t>
            </a:r>
            <a:endParaRPr lang="en-US" altLang="zh-CN" sz="2000" b="1">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3CBCED3-5F06-4694-8287-75719D2A85C4}"/>
              </a:ext>
            </a:extLst>
          </p:cNvPr>
          <p:cNvSpPr>
            <a:spLocks noGrp="1" noChangeArrowheads="1"/>
          </p:cNvSpPr>
          <p:nvPr>
            <p:ph type="title"/>
          </p:nvPr>
        </p:nvSpPr>
        <p:spPr>
          <a:xfrm>
            <a:off x="334963" y="-100013"/>
            <a:ext cx="9069387" cy="1143001"/>
          </a:xfrm>
        </p:spPr>
        <p:txBody>
          <a:bodyPr/>
          <a:lstStyle/>
          <a:p>
            <a:pPr eaLnBrk="1" hangingPunct="1"/>
            <a:r>
              <a:rPr lang="zh-CN" altLang="en-US">
                <a:ea typeface="宋体" panose="02010600030101010101" pitchFamily="2" charset="-122"/>
              </a:rPr>
              <a:t>把域名转换成地址</a:t>
            </a:r>
            <a:endParaRPr lang="en-US" altLang="zh-CN">
              <a:ea typeface="宋体" panose="02010600030101010101" pitchFamily="2" charset="-122"/>
            </a:endParaRPr>
          </a:p>
        </p:txBody>
      </p:sp>
      <p:sp>
        <p:nvSpPr>
          <p:cNvPr id="44035" name="Rectangle 3">
            <a:extLst>
              <a:ext uri="{FF2B5EF4-FFF2-40B4-BE49-F238E27FC236}">
                <a16:creationId xmlns:a16="http://schemas.microsoft.com/office/drawing/2014/main" id="{1143AA2E-3A71-4A85-B6A3-9C2645A76451}"/>
              </a:ext>
            </a:extLst>
          </p:cNvPr>
          <p:cNvSpPr>
            <a:spLocks noGrp="1" noChangeArrowheads="1"/>
          </p:cNvSpPr>
          <p:nvPr>
            <p:ph idx="1"/>
          </p:nvPr>
        </p:nvSpPr>
        <p:spPr>
          <a:xfrm>
            <a:off x="695325" y="765175"/>
            <a:ext cx="10369550" cy="1727200"/>
          </a:xfrm>
        </p:spPr>
        <p:txBody>
          <a:bodyPr/>
          <a:lstStyle/>
          <a:p>
            <a:pPr eaLnBrk="1" hangingPunct="1">
              <a:lnSpc>
                <a:spcPct val="110000"/>
              </a:lnSpc>
            </a:pPr>
            <a:r>
              <a:rPr lang="en-US" altLang="zh-CN" sz="2400">
                <a:ea typeface="宋体" panose="02010600030101010101" pitchFamily="2" charset="-122"/>
              </a:rPr>
              <a:t>gethostname </a:t>
            </a:r>
            <a:r>
              <a:rPr lang="zh-CN" altLang="en-US" sz="2400">
                <a:ea typeface="宋体" panose="02010600030101010101" pitchFamily="2" charset="-122"/>
              </a:rPr>
              <a:t>获得本地主机名</a:t>
            </a:r>
          </a:p>
          <a:p>
            <a:pPr eaLnBrk="1" hangingPunct="1">
              <a:lnSpc>
                <a:spcPct val="110000"/>
              </a:lnSpc>
            </a:pPr>
            <a:r>
              <a:rPr lang="en-US" altLang="zh-CN" sz="2400">
                <a:ea typeface="宋体" panose="02010600030101010101" pitchFamily="2" charset="-122"/>
              </a:rPr>
              <a:t>gethostbyname </a:t>
            </a:r>
            <a:r>
              <a:rPr lang="zh-CN" altLang="en-US" sz="2400">
                <a:ea typeface="宋体" panose="02010600030101010101" pitchFamily="2" charset="-122"/>
              </a:rPr>
              <a:t>为</a:t>
            </a:r>
            <a:r>
              <a:rPr lang="en-US" altLang="zh-CN" sz="2400">
                <a:ea typeface="宋体" panose="02010600030101010101" pitchFamily="2" charset="-122"/>
              </a:rPr>
              <a:t>DNS</a:t>
            </a:r>
            <a:r>
              <a:rPr lang="zh-CN" altLang="en-US" sz="2400">
                <a:ea typeface="宋体" panose="02010600030101010101" pitchFamily="2" charset="-122"/>
              </a:rPr>
              <a:t>提供接口，从主机名得到对应的主机地址。</a:t>
            </a:r>
          </a:p>
          <a:p>
            <a:pPr eaLnBrk="1" hangingPunct="1">
              <a:lnSpc>
                <a:spcPct val="110000"/>
              </a:lnSpc>
            </a:pPr>
            <a:r>
              <a:rPr lang="en-US" altLang="zh-CN" sz="2400">
                <a:ea typeface="宋体" panose="02010600030101010101" pitchFamily="2" charset="-122"/>
              </a:rPr>
              <a:t>gethostbyaddr – </a:t>
            </a:r>
            <a:r>
              <a:rPr lang="zh-CN" altLang="en-US" sz="2400">
                <a:ea typeface="宋体" panose="02010600030101010101" pitchFamily="2" charset="-122"/>
              </a:rPr>
              <a:t>由网络地址得到对应的主机信息。</a:t>
            </a:r>
            <a:endParaRPr lang="en-US" altLang="zh-CN" sz="2400">
              <a:ea typeface="宋体" panose="02010600030101010101" pitchFamily="2" charset="-122"/>
            </a:endParaRPr>
          </a:p>
        </p:txBody>
      </p:sp>
      <p:sp>
        <p:nvSpPr>
          <p:cNvPr id="44036" name="灯片编号占位符 4">
            <a:extLst>
              <a:ext uri="{FF2B5EF4-FFF2-40B4-BE49-F238E27FC236}">
                <a16:creationId xmlns:a16="http://schemas.microsoft.com/office/drawing/2014/main" id="{D3127AD6-E373-4748-BC90-D2E4826E6352}"/>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C47896A4-F847-43D3-9FBB-FD95C5FDC478}" type="slidenum">
              <a:rPr lang="zh-CN" altLang="en-US" sz="1200" smtClean="0">
                <a:latin typeface="Times New Roman" panose="02020603050405020304" pitchFamily="18" charset="0"/>
              </a:rPr>
              <a:pPr fontAlgn="base">
                <a:lnSpc>
                  <a:spcPct val="100000"/>
                </a:lnSpc>
                <a:spcBef>
                  <a:spcPct val="0"/>
                </a:spcBef>
                <a:spcAft>
                  <a:spcPct val="0"/>
                </a:spcAft>
                <a:buFontTx/>
                <a:buNone/>
              </a:pPr>
              <a:t>29</a:t>
            </a:fld>
            <a:endParaRPr lang="en-US" altLang="zh-CN" sz="1200">
              <a:latin typeface="Times New Roman" panose="02020603050405020304" pitchFamily="18" charset="0"/>
            </a:endParaRPr>
          </a:p>
        </p:txBody>
      </p:sp>
      <p:sp>
        <p:nvSpPr>
          <p:cNvPr id="44037" name="Text Box 4">
            <a:extLst>
              <a:ext uri="{FF2B5EF4-FFF2-40B4-BE49-F238E27FC236}">
                <a16:creationId xmlns:a16="http://schemas.microsoft.com/office/drawing/2014/main" id="{727AA3F5-39F6-48EC-B990-B92F8087EE73}"/>
              </a:ext>
            </a:extLst>
          </p:cNvPr>
          <p:cNvSpPr txBox="1">
            <a:spLocks noChangeArrowheads="1"/>
          </p:cNvSpPr>
          <p:nvPr/>
        </p:nvSpPr>
        <p:spPr bwMode="auto">
          <a:xfrm>
            <a:off x="1271588" y="4784725"/>
            <a:ext cx="9648825" cy="1570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600" b="1">
                <a:latin typeface="Courier New" panose="02070309020205020404" pitchFamily="49" charset="0"/>
                <a:ea typeface="宋体" panose="02010600030101010101" pitchFamily="2" charset="-122"/>
              </a:rPr>
              <a:t>struct hostent *hp; </a:t>
            </a:r>
          </a:p>
          <a:p>
            <a:pPr eaLnBrk="1" hangingPunct="1">
              <a:lnSpc>
                <a:spcPct val="100000"/>
              </a:lnSpc>
              <a:spcBef>
                <a:spcPct val="0"/>
              </a:spcBef>
              <a:buFontTx/>
              <a:buNone/>
            </a:pPr>
            <a:r>
              <a:rPr lang="en-US" altLang="zh-CN" sz="1600" b="1">
                <a:latin typeface="Courier New" panose="02070309020205020404" pitchFamily="49" charset="0"/>
                <a:ea typeface="宋体" panose="02010600030101010101" pitchFamily="2" charset="-122"/>
              </a:rPr>
              <a:t>struct sockaddr_in peeraddr;</a:t>
            </a:r>
          </a:p>
          <a:p>
            <a:pPr eaLnBrk="1" hangingPunct="1">
              <a:lnSpc>
                <a:spcPct val="100000"/>
              </a:lnSpc>
              <a:spcBef>
                <a:spcPct val="0"/>
              </a:spcBef>
              <a:buFontTx/>
              <a:buNone/>
            </a:pPr>
            <a:r>
              <a:rPr lang="en-US" altLang="zh-CN" sz="1600" b="1">
                <a:latin typeface="Courier New" panose="02070309020205020404" pitchFamily="49" charset="0"/>
                <a:ea typeface="宋体" panose="02010600030101010101" pitchFamily="2" charset="-122"/>
              </a:rPr>
              <a:t>char *name = “www.cs.uga.edu”;</a:t>
            </a:r>
          </a:p>
          <a:p>
            <a:pPr eaLnBrk="1" hangingPunct="1">
              <a:lnSpc>
                <a:spcPct val="100000"/>
              </a:lnSpc>
              <a:spcBef>
                <a:spcPct val="0"/>
              </a:spcBef>
              <a:buFontTx/>
              <a:buNone/>
            </a:pPr>
            <a:r>
              <a:rPr lang="en-US" altLang="zh-CN" sz="1600" b="1">
                <a:latin typeface="Courier New" panose="02070309020205020404" pitchFamily="49" charset="0"/>
                <a:ea typeface="宋体" panose="02010600030101010101" pitchFamily="2" charset="-122"/>
              </a:rPr>
              <a:t>peeraddr.sin_family = AF_INET; </a:t>
            </a:r>
          </a:p>
          <a:p>
            <a:pPr eaLnBrk="1" hangingPunct="1">
              <a:lnSpc>
                <a:spcPct val="100000"/>
              </a:lnSpc>
              <a:spcBef>
                <a:spcPct val="0"/>
              </a:spcBef>
              <a:buFontTx/>
              <a:buNone/>
            </a:pPr>
            <a:r>
              <a:rPr lang="en-US" altLang="zh-CN" sz="1600" b="1">
                <a:latin typeface="Courier New" panose="02070309020205020404" pitchFamily="49" charset="0"/>
                <a:ea typeface="宋体" panose="02010600030101010101" pitchFamily="2" charset="-122"/>
              </a:rPr>
              <a:t>hp = gethostbyname(name) </a:t>
            </a:r>
          </a:p>
          <a:p>
            <a:pPr eaLnBrk="1" hangingPunct="1">
              <a:lnSpc>
                <a:spcPct val="100000"/>
              </a:lnSpc>
              <a:spcBef>
                <a:spcPct val="0"/>
              </a:spcBef>
              <a:buFontTx/>
              <a:buNone/>
            </a:pPr>
            <a:r>
              <a:rPr lang="en-US" altLang="zh-CN" sz="1600" b="1">
                <a:latin typeface="Courier New" panose="02070309020205020404" pitchFamily="49" charset="0"/>
                <a:ea typeface="宋体" panose="02010600030101010101" pitchFamily="2" charset="-122"/>
              </a:rPr>
              <a:t>peeraddr.sin_addr.s_addr = ((struct in_addr*)(hp-&gt;h_addr_list[0]))-&gt;s_addr;</a:t>
            </a:r>
          </a:p>
        </p:txBody>
      </p:sp>
      <p:sp>
        <p:nvSpPr>
          <p:cNvPr id="44038" name="Rectangle 5">
            <a:extLst>
              <a:ext uri="{FF2B5EF4-FFF2-40B4-BE49-F238E27FC236}">
                <a16:creationId xmlns:a16="http://schemas.microsoft.com/office/drawing/2014/main" id="{8D26A8FA-DC65-4588-956D-502B9DAF0420}"/>
              </a:ext>
            </a:extLst>
          </p:cNvPr>
          <p:cNvSpPr>
            <a:spLocks noChangeArrowheads="1"/>
          </p:cNvSpPr>
          <p:nvPr/>
        </p:nvSpPr>
        <p:spPr bwMode="auto">
          <a:xfrm>
            <a:off x="1271588" y="2492375"/>
            <a:ext cx="7488237"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Clr>
                <a:schemeClr val="folHlink"/>
              </a:buClr>
              <a:buSzPct val="60000"/>
              <a:buFontTx/>
              <a:buNone/>
            </a:pPr>
            <a:r>
              <a:rPr lang="en-US" altLang="zh-CN" sz="1800" b="1">
                <a:latin typeface="Courier New" panose="02070309020205020404" pitchFamily="49" charset="0"/>
                <a:ea typeface="宋体" panose="02010600030101010101" pitchFamily="2" charset="-122"/>
              </a:rPr>
              <a:t>struct hostent { </a:t>
            </a:r>
          </a:p>
          <a:p>
            <a:pPr eaLnBrk="1" hangingPunct="1">
              <a:spcBef>
                <a:spcPct val="20000"/>
              </a:spcBef>
              <a:buClr>
                <a:schemeClr val="folHlink"/>
              </a:buClr>
              <a:buSzPct val="60000"/>
              <a:buFontTx/>
              <a:buNone/>
            </a:pPr>
            <a:r>
              <a:rPr lang="en-US" altLang="zh-CN" sz="1800" b="1">
                <a:latin typeface="Courier New" panose="02070309020205020404" pitchFamily="49" charset="0"/>
                <a:ea typeface="宋体" panose="02010600030101010101" pitchFamily="2" charset="-122"/>
              </a:rPr>
              <a:t>	char FAR*  h_name; </a:t>
            </a:r>
          </a:p>
          <a:p>
            <a:pPr eaLnBrk="1" hangingPunct="1">
              <a:spcBef>
                <a:spcPct val="20000"/>
              </a:spcBef>
              <a:buClr>
                <a:schemeClr val="folHlink"/>
              </a:buClr>
              <a:buSzPct val="60000"/>
              <a:buFontTx/>
              <a:buNone/>
            </a:pPr>
            <a:r>
              <a:rPr lang="en-US" altLang="zh-CN" sz="1800" b="1">
                <a:latin typeface="Courier New" panose="02070309020205020404" pitchFamily="49" charset="0"/>
                <a:ea typeface="宋体" panose="02010600030101010101" pitchFamily="2" charset="-122"/>
              </a:rPr>
              <a:t>   char FAR FAR** h_aliases; </a:t>
            </a:r>
          </a:p>
          <a:p>
            <a:pPr eaLnBrk="1" hangingPunct="1">
              <a:spcBef>
                <a:spcPct val="20000"/>
              </a:spcBef>
              <a:buClr>
                <a:schemeClr val="folHlink"/>
              </a:buClr>
              <a:buSzPct val="60000"/>
              <a:buFontTx/>
              <a:buNone/>
            </a:pPr>
            <a:r>
              <a:rPr lang="en-US" altLang="zh-CN" sz="1800" b="1">
                <a:latin typeface="Courier New" panose="02070309020205020404" pitchFamily="49" charset="0"/>
                <a:ea typeface="宋体" panose="02010600030101010101" pitchFamily="2" charset="-122"/>
              </a:rPr>
              <a:t>	short  h_addrtype; </a:t>
            </a:r>
          </a:p>
          <a:p>
            <a:pPr eaLnBrk="1" hangingPunct="1">
              <a:spcBef>
                <a:spcPct val="20000"/>
              </a:spcBef>
              <a:buClr>
                <a:schemeClr val="folHlink"/>
              </a:buClr>
              <a:buSzPct val="60000"/>
              <a:buFontTx/>
              <a:buNone/>
            </a:pPr>
            <a:r>
              <a:rPr lang="en-US" altLang="zh-CN" sz="1800" b="1">
                <a:latin typeface="Courier New" panose="02070309020205020404" pitchFamily="49" charset="0"/>
                <a:ea typeface="宋体" panose="02010600030101010101" pitchFamily="2" charset="-122"/>
              </a:rPr>
              <a:t>	short  h_length; </a:t>
            </a:r>
          </a:p>
          <a:p>
            <a:pPr eaLnBrk="1" hangingPunct="1">
              <a:spcBef>
                <a:spcPct val="20000"/>
              </a:spcBef>
              <a:buClr>
                <a:schemeClr val="folHlink"/>
              </a:buClr>
              <a:buSzPct val="60000"/>
              <a:buFontTx/>
              <a:buNone/>
            </a:pPr>
            <a:r>
              <a:rPr lang="en-US" altLang="zh-CN" sz="1800" b="1">
                <a:latin typeface="Courier New" panose="02070309020205020404" pitchFamily="49" charset="0"/>
                <a:ea typeface="宋体" panose="02010600030101010101" pitchFamily="2" charset="-122"/>
              </a:rPr>
              <a:t>	char FAR FAR** h_addr_list; </a:t>
            </a:r>
          </a:p>
          <a:p>
            <a:pPr eaLnBrk="1" hangingPunct="1">
              <a:spcBef>
                <a:spcPct val="20000"/>
              </a:spcBef>
              <a:buClr>
                <a:schemeClr val="folHlink"/>
              </a:buClr>
              <a:buSzPct val="60000"/>
              <a:buFontTx/>
              <a:buNone/>
            </a:pPr>
            <a:r>
              <a:rPr lang="en-US" altLang="zh-CN" sz="1800" b="1">
                <a:latin typeface="Courier New" panose="02070309020205020404" pitchFamily="49" charset="0"/>
                <a:ea typeface="宋体" panose="0201060003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EC492B3-AC61-4211-9A86-EDD582B6ED97}"/>
              </a:ext>
            </a:extLst>
          </p:cNvPr>
          <p:cNvSpPr>
            <a:spLocks noGrp="1" noChangeArrowheads="1"/>
          </p:cNvSpPr>
          <p:nvPr>
            <p:ph type="title"/>
          </p:nvPr>
        </p:nvSpPr>
        <p:spPr/>
        <p:txBody>
          <a:bodyPr/>
          <a:lstStyle/>
          <a:p>
            <a:pPr eaLnBrk="1" hangingPunct="1"/>
            <a:r>
              <a:rPr lang="zh-CN" altLang="en-US">
                <a:ea typeface="宋体" panose="02010600030101010101" pitchFamily="2" charset="-122"/>
              </a:rPr>
              <a:t>什么是</a:t>
            </a:r>
            <a:r>
              <a:rPr lang="en-US" altLang="zh-CN">
                <a:ea typeface="宋体" panose="02010600030101010101" pitchFamily="2" charset="-122"/>
              </a:rPr>
              <a:t>socket?</a:t>
            </a:r>
          </a:p>
        </p:txBody>
      </p:sp>
      <p:sp>
        <p:nvSpPr>
          <p:cNvPr id="5123" name="Rectangle 3">
            <a:extLst>
              <a:ext uri="{FF2B5EF4-FFF2-40B4-BE49-F238E27FC236}">
                <a16:creationId xmlns:a16="http://schemas.microsoft.com/office/drawing/2014/main" id="{3C6AEF39-C398-4624-9044-D646941B618D}"/>
              </a:ext>
            </a:extLst>
          </p:cNvPr>
          <p:cNvSpPr>
            <a:spLocks noGrp="1" noChangeArrowheads="1"/>
          </p:cNvSpPr>
          <p:nvPr>
            <p:ph idx="1"/>
          </p:nvPr>
        </p:nvSpPr>
        <p:spPr>
          <a:xfrm>
            <a:off x="838200" y="1825625"/>
            <a:ext cx="10945813" cy="4351338"/>
          </a:xfrm>
        </p:spPr>
        <p:txBody>
          <a:bodyPr/>
          <a:lstStyle/>
          <a:p>
            <a:pPr eaLnBrk="1" hangingPunct="1"/>
            <a:r>
              <a:rPr lang="zh-CN" altLang="en-US" sz="2400">
                <a:ea typeface="宋体" panose="02010600030101010101" pitchFamily="2" charset="-122"/>
              </a:rPr>
              <a:t>应用程序与网络之间的接口</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应用程序创建</a:t>
            </a:r>
            <a:r>
              <a:rPr lang="en-US" altLang="zh-CN" sz="2000">
                <a:ea typeface="宋体" panose="02010600030101010101" pitchFamily="2" charset="-122"/>
              </a:rPr>
              <a:t>socket</a:t>
            </a:r>
          </a:p>
          <a:p>
            <a:pPr lvl="1" eaLnBrk="1" hangingPunct="1"/>
            <a:r>
              <a:rPr lang="en-US" altLang="zh-CN" sz="2000">
                <a:ea typeface="宋体" panose="02010600030101010101" pitchFamily="2" charset="-122"/>
              </a:rPr>
              <a:t>socket </a:t>
            </a:r>
            <a:r>
              <a:rPr lang="zh-CN" altLang="en-US" sz="2000" i="1">
                <a:ea typeface="宋体" panose="02010600030101010101" pitchFamily="2" charset="-122"/>
              </a:rPr>
              <a:t>类型 </a:t>
            </a:r>
            <a:r>
              <a:rPr lang="zh-CN" altLang="en-US" sz="2000">
                <a:ea typeface="宋体" panose="02010600030101010101" pitchFamily="2" charset="-122"/>
              </a:rPr>
              <a:t>决定了通信的类型</a:t>
            </a:r>
            <a:endParaRPr lang="en-US" altLang="zh-CN" sz="2000">
              <a:ea typeface="宋体" panose="02010600030101010101" pitchFamily="2" charset="-122"/>
            </a:endParaRPr>
          </a:p>
          <a:p>
            <a:pPr lvl="2" eaLnBrk="1" hangingPunct="1"/>
            <a:r>
              <a:rPr lang="zh-CN" altLang="en-US" sz="1800">
                <a:ea typeface="宋体" panose="02010600030101010101" pitchFamily="2" charset="-122"/>
              </a:rPr>
              <a:t>可靠的</a:t>
            </a:r>
            <a:r>
              <a:rPr lang="en-US" altLang="zh-CN" sz="1800">
                <a:ea typeface="宋体" panose="02010600030101010101" pitchFamily="2" charset="-122"/>
              </a:rPr>
              <a:t> vs. </a:t>
            </a:r>
            <a:r>
              <a:rPr lang="zh-CN" altLang="en-US" sz="1800">
                <a:ea typeface="宋体" panose="02010600030101010101" pitchFamily="2" charset="-122"/>
              </a:rPr>
              <a:t>尽最大努力的</a:t>
            </a:r>
            <a:endParaRPr lang="en-US" altLang="zh-CN" sz="1800">
              <a:ea typeface="宋体" panose="02010600030101010101" pitchFamily="2" charset="-122"/>
            </a:endParaRPr>
          </a:p>
          <a:p>
            <a:pPr lvl="2" eaLnBrk="1" hangingPunct="1"/>
            <a:r>
              <a:rPr lang="zh-CN" altLang="en-US" sz="1800">
                <a:ea typeface="宋体" panose="02010600030101010101" pitchFamily="2" charset="-122"/>
              </a:rPr>
              <a:t>面向连接的 </a:t>
            </a:r>
            <a:r>
              <a:rPr lang="en-US" altLang="zh-CN" sz="1800">
                <a:ea typeface="宋体" panose="02010600030101010101" pitchFamily="2" charset="-122"/>
              </a:rPr>
              <a:t>vs. </a:t>
            </a:r>
            <a:r>
              <a:rPr lang="zh-CN" altLang="en-US" sz="1800">
                <a:ea typeface="宋体" panose="02010600030101010101" pitchFamily="2" charset="-122"/>
              </a:rPr>
              <a:t>无连接的</a:t>
            </a:r>
            <a:endParaRPr lang="en-US" altLang="zh-CN" sz="1800">
              <a:ea typeface="宋体" panose="02010600030101010101" pitchFamily="2" charset="-122"/>
            </a:endParaRPr>
          </a:p>
          <a:p>
            <a:pPr eaLnBrk="1" hangingPunct="1"/>
            <a:r>
              <a:rPr lang="zh-CN" altLang="en-US" sz="2400">
                <a:ea typeface="宋体" panose="02010600030101010101" pitchFamily="2" charset="-122"/>
              </a:rPr>
              <a:t>一旦</a:t>
            </a:r>
            <a:r>
              <a:rPr lang="en-US" altLang="zh-CN" sz="2400">
                <a:ea typeface="宋体" panose="02010600030101010101" pitchFamily="2" charset="-122"/>
              </a:rPr>
              <a:t>socket</a:t>
            </a:r>
            <a:r>
              <a:rPr lang="zh-CN" altLang="en-US" sz="2400">
                <a:ea typeface="宋体" panose="02010600030101010101" pitchFamily="2" charset="-122"/>
              </a:rPr>
              <a:t>配置完成，应用程序就可以</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把数据传给</a:t>
            </a:r>
            <a:r>
              <a:rPr lang="en-US" altLang="zh-CN" sz="2000">
                <a:ea typeface="宋体" panose="02010600030101010101" pitchFamily="2" charset="-122"/>
              </a:rPr>
              <a:t>socket</a:t>
            </a:r>
            <a:r>
              <a:rPr lang="zh-CN" altLang="en-US" sz="2000">
                <a:ea typeface="宋体" panose="02010600030101010101" pitchFamily="2" charset="-122"/>
              </a:rPr>
              <a:t>，从而进行网络传输</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从</a:t>
            </a:r>
            <a:r>
              <a:rPr lang="en-US" altLang="zh-CN" sz="2000">
                <a:ea typeface="宋体" panose="02010600030101010101" pitchFamily="2" charset="-122"/>
              </a:rPr>
              <a:t>socket</a:t>
            </a:r>
            <a:r>
              <a:rPr lang="zh-CN" altLang="en-US" sz="2000">
                <a:ea typeface="宋体" panose="02010600030101010101" pitchFamily="2" charset="-122"/>
              </a:rPr>
              <a:t>接收数据</a:t>
            </a:r>
            <a:r>
              <a:rPr lang="en-US" altLang="zh-CN" sz="2000">
                <a:ea typeface="宋体" panose="02010600030101010101" pitchFamily="2" charset="-122"/>
              </a:rPr>
              <a:t>(</a:t>
            </a:r>
            <a:r>
              <a:rPr lang="zh-CN" altLang="en-US" sz="2000">
                <a:ea typeface="宋体" panose="02010600030101010101" pitchFamily="2" charset="-122"/>
              </a:rPr>
              <a:t>其他主机通过网络发送过来的</a:t>
            </a:r>
            <a:r>
              <a:rPr lang="en-US" altLang="zh-CN" sz="2000">
                <a:ea typeface="宋体" panose="02010600030101010101" pitchFamily="2" charset="-122"/>
              </a:rPr>
              <a:t>)</a:t>
            </a:r>
          </a:p>
          <a:p>
            <a:pPr eaLnBrk="1" hangingPunct="1"/>
            <a:r>
              <a:rPr lang="en-US" altLang="zh-CN" sz="2400">
                <a:ea typeface="宋体" panose="02010600030101010101" pitchFamily="2" charset="-122"/>
              </a:rPr>
              <a:t>Socket</a:t>
            </a:r>
            <a:r>
              <a:rPr lang="zh-CN" altLang="en-US" sz="2400">
                <a:ea typeface="宋体" panose="02010600030101010101" pitchFamily="2" charset="-122"/>
              </a:rPr>
              <a:t>在计算机中提供了一个通信接口，可以通过这个接口与任何一个具有</a:t>
            </a:r>
            <a:r>
              <a:rPr lang="en-US" altLang="zh-CN" sz="2400">
                <a:ea typeface="宋体" panose="02010600030101010101" pitchFamily="2" charset="-122"/>
              </a:rPr>
              <a:t>Socket</a:t>
            </a:r>
            <a:r>
              <a:rPr lang="zh-CN" altLang="en-US" sz="2400">
                <a:ea typeface="宋体" panose="02010600030101010101" pitchFamily="2" charset="-122"/>
              </a:rPr>
              <a:t>接口的计算机通信。应用程序在网络上传输，接收的信息都通过这个</a:t>
            </a:r>
            <a:r>
              <a:rPr lang="en-US" altLang="zh-CN" sz="2400">
                <a:ea typeface="宋体" panose="02010600030101010101" pitchFamily="2" charset="-122"/>
              </a:rPr>
              <a:t>Socket</a:t>
            </a:r>
            <a:r>
              <a:rPr lang="zh-CN" altLang="en-US" sz="2400">
                <a:ea typeface="宋体" panose="02010600030101010101" pitchFamily="2" charset="-122"/>
              </a:rPr>
              <a:t>接口来实现。 </a:t>
            </a:r>
            <a:endParaRPr lang="en-US" altLang="zh-CN" sz="2400">
              <a:ea typeface="宋体" panose="02010600030101010101" pitchFamily="2" charset="-122"/>
            </a:endParaRPr>
          </a:p>
        </p:txBody>
      </p:sp>
      <p:sp>
        <p:nvSpPr>
          <p:cNvPr id="5124" name="灯片编号占位符 4">
            <a:extLst>
              <a:ext uri="{FF2B5EF4-FFF2-40B4-BE49-F238E27FC236}">
                <a16:creationId xmlns:a16="http://schemas.microsoft.com/office/drawing/2014/main" id="{349679E1-DC27-414B-B0B4-EE4B0E4912A5}"/>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6F4758B-8F91-4266-BE1B-4230EC3F2B37}" type="slidenum">
              <a:rPr lang="zh-CN" altLang="en-US" sz="1200" smtClean="0">
                <a:latin typeface="Times New Roman" panose="02020603050405020304" pitchFamily="18" charset="0"/>
              </a:rPr>
              <a:pPr fontAlgn="base">
                <a:lnSpc>
                  <a:spcPct val="100000"/>
                </a:lnSpc>
                <a:spcBef>
                  <a:spcPct val="0"/>
                </a:spcBef>
                <a:spcAft>
                  <a:spcPct val="0"/>
                </a:spcAft>
                <a:buFontTx/>
                <a:buNone/>
              </a:pPr>
              <a:t>3</a:t>
            </a:fld>
            <a:endParaRPr lang="en-US" altLang="zh-CN" sz="12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6AA47C4-B908-4517-8DD7-D891E44F5113}"/>
              </a:ext>
            </a:extLst>
          </p:cNvPr>
          <p:cNvSpPr>
            <a:spLocks noGrp="1" noChangeArrowheads="1"/>
          </p:cNvSpPr>
          <p:nvPr>
            <p:ph type="title"/>
          </p:nvPr>
        </p:nvSpPr>
        <p:spPr>
          <a:xfrm>
            <a:off x="334963" y="117475"/>
            <a:ext cx="7772400" cy="1143000"/>
          </a:xfrm>
        </p:spPr>
        <p:txBody>
          <a:bodyPr lIns="82058" tIns="41029" rIns="82058" bIns="41029"/>
          <a:lstStyle/>
          <a:p>
            <a:pPr eaLnBrk="1" hangingPunct="1"/>
            <a:r>
              <a:rPr lang="en-US" altLang="zh-CN">
                <a:ea typeface="宋体" panose="02010600030101010101" pitchFamily="2" charset="-122"/>
              </a:rPr>
              <a:t>Socket I/O: connect()</a:t>
            </a:r>
          </a:p>
        </p:txBody>
      </p:sp>
      <p:sp>
        <p:nvSpPr>
          <p:cNvPr id="46083" name="Rectangle 3">
            <a:extLst>
              <a:ext uri="{FF2B5EF4-FFF2-40B4-BE49-F238E27FC236}">
                <a16:creationId xmlns:a16="http://schemas.microsoft.com/office/drawing/2014/main" id="{21FE1550-6014-483F-B69D-BECC9DCDF620}"/>
              </a:ext>
            </a:extLst>
          </p:cNvPr>
          <p:cNvSpPr>
            <a:spLocks noGrp="1" noChangeArrowheads="1"/>
          </p:cNvSpPr>
          <p:nvPr>
            <p:ph idx="1"/>
          </p:nvPr>
        </p:nvSpPr>
        <p:spPr>
          <a:xfrm>
            <a:off x="846138" y="1073150"/>
            <a:ext cx="5681662" cy="411163"/>
          </a:xfrm>
        </p:spPr>
        <p:txBody>
          <a:bodyPr lIns="82058" tIns="41029" rIns="82058" bIns="41029"/>
          <a:lstStyle/>
          <a:p>
            <a:pPr eaLnBrk="1" hangingPunct="1"/>
            <a:r>
              <a:rPr lang="en-US" altLang="zh-CN" sz="2000" i="1">
                <a:ea typeface="宋体" panose="02010600030101010101" pitchFamily="2" charset="-122"/>
              </a:rPr>
              <a:t>connect</a:t>
            </a:r>
            <a:r>
              <a:rPr lang="en-US" altLang="zh-CN" sz="2000">
                <a:ea typeface="宋体" panose="02010600030101010101" pitchFamily="2" charset="-122"/>
              </a:rPr>
              <a:t> client</a:t>
            </a:r>
            <a:r>
              <a:rPr lang="zh-CN" altLang="en-US" sz="2000">
                <a:ea typeface="宋体" panose="02010600030101010101" pitchFamily="2" charset="-122"/>
              </a:rPr>
              <a:t>连接到</a:t>
            </a:r>
            <a:r>
              <a:rPr lang="en-US" altLang="zh-CN" sz="2000">
                <a:ea typeface="宋体" panose="02010600030101010101" pitchFamily="2" charset="-122"/>
              </a:rPr>
              <a:t>server</a:t>
            </a:r>
          </a:p>
        </p:txBody>
      </p:sp>
      <p:sp>
        <p:nvSpPr>
          <p:cNvPr id="46084" name="灯片编号占位符 4">
            <a:extLst>
              <a:ext uri="{FF2B5EF4-FFF2-40B4-BE49-F238E27FC236}">
                <a16:creationId xmlns:a16="http://schemas.microsoft.com/office/drawing/2014/main" id="{D5CF7B34-2A1C-4735-B962-8A5B2DD603C0}"/>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8F143C5-7BCF-4AF5-97B3-4181D219540C}" type="slidenum">
              <a:rPr lang="zh-CN" altLang="en-US" sz="1200" smtClean="0">
                <a:latin typeface="Times New Roman" panose="02020603050405020304" pitchFamily="18" charset="0"/>
              </a:rPr>
              <a:pPr fontAlgn="base">
                <a:lnSpc>
                  <a:spcPct val="100000"/>
                </a:lnSpc>
                <a:spcBef>
                  <a:spcPct val="0"/>
                </a:spcBef>
                <a:spcAft>
                  <a:spcPct val="0"/>
                </a:spcAft>
                <a:buFontTx/>
                <a:buNone/>
              </a:pPr>
              <a:t>30</a:t>
            </a:fld>
            <a:endParaRPr lang="en-US" altLang="zh-CN" sz="1200">
              <a:latin typeface="Times New Roman" panose="02020603050405020304" pitchFamily="18" charset="0"/>
            </a:endParaRPr>
          </a:p>
        </p:txBody>
      </p:sp>
      <p:sp>
        <p:nvSpPr>
          <p:cNvPr id="46085" name="Text Box 4">
            <a:extLst>
              <a:ext uri="{FF2B5EF4-FFF2-40B4-BE49-F238E27FC236}">
                <a16:creationId xmlns:a16="http://schemas.microsoft.com/office/drawing/2014/main" id="{4596B644-DD9D-4E49-B2C2-3A72CAB1E295}"/>
              </a:ext>
            </a:extLst>
          </p:cNvPr>
          <p:cNvSpPr txBox="1">
            <a:spLocks noChangeArrowheads="1"/>
          </p:cNvSpPr>
          <p:nvPr/>
        </p:nvSpPr>
        <p:spPr bwMode="auto">
          <a:xfrm>
            <a:off x="1127125" y="1619250"/>
            <a:ext cx="7632700" cy="2554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PASCAL FAR connect( SOCKET s, const struct sockaddr FAR* name, int namelen);</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s</a:t>
            </a:r>
            <a:r>
              <a:rPr lang="zh-CN" altLang="en-US" sz="2000" b="1">
                <a:latin typeface="Courier New" panose="02070309020205020404" pitchFamily="49" charset="0"/>
                <a:ea typeface="宋体" panose="02010600030101010101" pitchFamily="2" charset="-122"/>
              </a:rPr>
              <a:t>：标识一个未连接套接字的描述字。</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name</a:t>
            </a:r>
            <a:r>
              <a:rPr lang="zh-CN" altLang="en-US" sz="2000" b="1">
                <a:latin typeface="Courier New" panose="02070309020205020404" pitchFamily="49" charset="0"/>
                <a:ea typeface="宋体" panose="02010600030101010101" pitchFamily="2" charset="-122"/>
              </a:rPr>
              <a:t>：欲进行连接的端口名。</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namelen</a:t>
            </a:r>
            <a:r>
              <a:rPr lang="zh-CN" altLang="en-US" sz="2000" b="1">
                <a:latin typeface="Courier New" panose="02070309020205020404" pitchFamily="49" charset="0"/>
                <a:ea typeface="宋体" panose="02010600030101010101" pitchFamily="2" charset="-122"/>
              </a:rPr>
              <a:t>：名字长度。</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zh-CN" altLang="en-US" sz="2000" b="1">
                <a:solidFill>
                  <a:srgbClr val="FF0000"/>
                </a:solidFill>
                <a:latin typeface="Courier New" panose="02070309020205020404" pitchFamily="49" charset="0"/>
                <a:ea typeface="宋体" panose="02010600030101010101" pitchFamily="2" charset="-122"/>
              </a:rPr>
              <a:t>返回值</a:t>
            </a:r>
            <a:r>
              <a:rPr lang="zh-CN" altLang="en-US" sz="2000" b="1">
                <a:latin typeface="Courier New" panose="02070309020205020404" pitchFamily="49" charset="0"/>
                <a:ea typeface="宋体" panose="02010600030101010101" pitchFamily="2" charset="-122"/>
              </a:rPr>
              <a:t>：若无错误发生，则</a:t>
            </a:r>
            <a:r>
              <a:rPr lang="en-US" altLang="zh-CN" sz="2000" b="1">
                <a:latin typeface="Courier New" panose="02070309020205020404" pitchFamily="49" charset="0"/>
                <a:ea typeface="宋体" panose="02010600030101010101" pitchFamily="2" charset="-122"/>
              </a:rPr>
              <a:t>connect()</a:t>
            </a:r>
            <a:r>
              <a:rPr lang="zh-CN" altLang="en-US" sz="2000" b="1">
                <a:latin typeface="Courier New" panose="02070309020205020404" pitchFamily="49" charset="0"/>
                <a:ea typeface="宋体" panose="02010600030101010101" pitchFamily="2" charset="-122"/>
              </a:rPr>
              <a:t>返回</a:t>
            </a:r>
            <a:r>
              <a:rPr lang="en-US" altLang="zh-CN" sz="2000" b="1">
                <a:latin typeface="Courier New" panose="02070309020205020404" pitchFamily="49" charset="0"/>
                <a:ea typeface="宋体" panose="02010600030101010101" pitchFamily="2" charset="-122"/>
              </a:rPr>
              <a:t>0</a:t>
            </a:r>
            <a:r>
              <a:rPr lang="zh-CN" altLang="en-US" sz="2000" b="1">
                <a:latin typeface="Courier New" panose="02070309020205020404" pitchFamily="49" charset="0"/>
                <a:ea typeface="宋体" panose="02010600030101010101" pitchFamily="2" charset="-122"/>
              </a:rPr>
              <a:t>。否则的话，返回</a:t>
            </a:r>
            <a:r>
              <a:rPr lang="en-US" altLang="zh-CN" sz="2000" b="1">
                <a:latin typeface="Courier New" panose="02070309020205020404" pitchFamily="49" charset="0"/>
                <a:ea typeface="宋体" panose="02010600030101010101" pitchFamily="2" charset="-122"/>
              </a:rPr>
              <a:t>SOCKET_ERROR</a:t>
            </a:r>
            <a:r>
              <a:rPr lang="zh-CN" altLang="en-US" sz="2000" b="1">
                <a:latin typeface="Courier New" panose="02070309020205020404" pitchFamily="49" charset="0"/>
                <a:ea typeface="宋体" panose="02010600030101010101" pitchFamily="2" charset="-122"/>
              </a:rPr>
              <a:t>错误。 </a:t>
            </a:r>
            <a:endParaRPr lang="en-US" altLang="zh-CN" sz="2000" b="1">
              <a:latin typeface="Courier New" panose="02070309020205020404" pitchFamily="49" charset="0"/>
              <a:ea typeface="宋体" panose="02010600030101010101" pitchFamily="2" charset="-122"/>
            </a:endParaRPr>
          </a:p>
        </p:txBody>
      </p:sp>
      <p:sp>
        <p:nvSpPr>
          <p:cNvPr id="46086" name="Text Box 5">
            <a:extLst>
              <a:ext uri="{FF2B5EF4-FFF2-40B4-BE49-F238E27FC236}">
                <a16:creationId xmlns:a16="http://schemas.microsoft.com/office/drawing/2014/main" id="{3CAABCF7-F1FB-4C76-A0E3-2189D163E18C}"/>
              </a:ext>
            </a:extLst>
          </p:cNvPr>
          <p:cNvSpPr txBox="1">
            <a:spLocks noChangeArrowheads="1"/>
          </p:cNvSpPr>
          <p:nvPr/>
        </p:nvSpPr>
        <p:spPr bwMode="auto">
          <a:xfrm>
            <a:off x="1127125" y="4283075"/>
            <a:ext cx="7632700" cy="2246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ret = 0;</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ret = connect(m_hSocket, (LPSOCKADDR)&amp;m_addr, sizeof(m_addr));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if(ret == SOCKET_ERROR)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AfxMessageBox(“</a:t>
            </a:r>
            <a:r>
              <a:rPr lang="zh-CN" altLang="en-US" sz="2000" b="1">
                <a:latin typeface="Courier New" panose="02070309020205020404" pitchFamily="49" charset="0"/>
                <a:ea typeface="宋体" panose="02010600030101010101" pitchFamily="2" charset="-122"/>
              </a:rPr>
              <a:t>连接失败”</a:t>
            </a:r>
            <a:r>
              <a:rPr lang="en-US" altLang="zh-CN" sz="2000" b="1">
                <a:latin typeface="Courier New" panose="02070309020205020404" pitchFamily="49" charset="0"/>
                <a:ea typeface="宋体" panose="02010600030101010101" pitchFamily="2" charset="-122"/>
              </a:rPr>
              <a: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p:txBody>
      </p:sp>
      <p:sp>
        <p:nvSpPr>
          <p:cNvPr id="46087" name="Text Box 12">
            <a:extLst>
              <a:ext uri="{FF2B5EF4-FFF2-40B4-BE49-F238E27FC236}">
                <a16:creationId xmlns:a16="http://schemas.microsoft.com/office/drawing/2014/main" id="{9225809C-0739-4E78-8651-B93209AFD6F7}"/>
              </a:ext>
            </a:extLst>
          </p:cNvPr>
          <p:cNvSpPr txBox="1">
            <a:spLocks noChangeArrowheads="1"/>
          </p:cNvSpPr>
          <p:nvPr/>
        </p:nvSpPr>
        <p:spPr bwMode="auto">
          <a:xfrm>
            <a:off x="9791700" y="237331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46088" name="Line 13">
            <a:extLst>
              <a:ext uri="{FF2B5EF4-FFF2-40B4-BE49-F238E27FC236}">
                <a16:creationId xmlns:a16="http://schemas.microsoft.com/office/drawing/2014/main" id="{496EE363-D243-419E-AF0D-C2BB5A9D9881}"/>
              </a:ext>
            </a:extLst>
          </p:cNvPr>
          <p:cNvSpPr>
            <a:spLocks noChangeShapeType="1"/>
          </p:cNvSpPr>
          <p:nvPr/>
        </p:nvSpPr>
        <p:spPr bwMode="auto">
          <a:xfrm>
            <a:off x="10477500" y="2746375"/>
            <a:ext cx="0" cy="3222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Text Box 14">
            <a:extLst>
              <a:ext uri="{FF2B5EF4-FFF2-40B4-BE49-F238E27FC236}">
                <a16:creationId xmlns:a16="http://schemas.microsoft.com/office/drawing/2014/main" id="{484CC314-8FCC-4BCC-81D4-ABB545EB896C}"/>
              </a:ext>
            </a:extLst>
          </p:cNvPr>
          <p:cNvSpPr txBox="1">
            <a:spLocks noChangeArrowheads="1"/>
          </p:cNvSpPr>
          <p:nvPr/>
        </p:nvSpPr>
        <p:spPr bwMode="auto">
          <a:xfrm>
            <a:off x="9767888" y="1916113"/>
            <a:ext cx="1468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Client</a:t>
            </a:r>
          </a:p>
        </p:txBody>
      </p:sp>
      <p:sp>
        <p:nvSpPr>
          <p:cNvPr id="10" name="Text Box 15">
            <a:extLst>
              <a:ext uri="{FF2B5EF4-FFF2-40B4-BE49-F238E27FC236}">
                <a16:creationId xmlns:a16="http://schemas.microsoft.com/office/drawing/2014/main" id="{B4C729CA-3D82-4A01-A9FE-66558C8D2AF3}"/>
              </a:ext>
            </a:extLst>
          </p:cNvPr>
          <p:cNvSpPr txBox="1">
            <a:spLocks noChangeArrowheads="1"/>
          </p:cNvSpPr>
          <p:nvPr/>
        </p:nvSpPr>
        <p:spPr bwMode="auto">
          <a:xfrm>
            <a:off x="9764713" y="3033713"/>
            <a:ext cx="1425575" cy="347662"/>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a:latin typeface="Courier New" panose="02070309020205020404" pitchFamily="49" charset="0"/>
                <a:ea typeface="宋体" panose="02010600030101010101" pitchFamily="2" charset="-122"/>
              </a:rPr>
              <a:t>connect()</a:t>
            </a:r>
          </a:p>
        </p:txBody>
      </p:sp>
      <p:sp>
        <p:nvSpPr>
          <p:cNvPr id="46091" name="Text Box 16">
            <a:extLst>
              <a:ext uri="{FF2B5EF4-FFF2-40B4-BE49-F238E27FC236}">
                <a16:creationId xmlns:a16="http://schemas.microsoft.com/office/drawing/2014/main" id="{BB61A21D-756F-4E0F-B92C-427B4B3F2EC4}"/>
              </a:ext>
            </a:extLst>
          </p:cNvPr>
          <p:cNvSpPr txBox="1">
            <a:spLocks noChangeArrowheads="1"/>
          </p:cNvSpPr>
          <p:nvPr/>
        </p:nvSpPr>
        <p:spPr bwMode="auto">
          <a:xfrm>
            <a:off x="9764713" y="37274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46092" name="Text Box 17">
            <a:extLst>
              <a:ext uri="{FF2B5EF4-FFF2-40B4-BE49-F238E27FC236}">
                <a16:creationId xmlns:a16="http://schemas.microsoft.com/office/drawing/2014/main" id="{AE9A35E0-D106-436C-A8D9-9DCE6B5A2C6E}"/>
              </a:ext>
            </a:extLst>
          </p:cNvPr>
          <p:cNvSpPr txBox="1">
            <a:spLocks noChangeArrowheads="1"/>
          </p:cNvSpPr>
          <p:nvPr/>
        </p:nvSpPr>
        <p:spPr bwMode="auto">
          <a:xfrm>
            <a:off x="9764713" y="44323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46093" name="Text Box 18">
            <a:extLst>
              <a:ext uri="{FF2B5EF4-FFF2-40B4-BE49-F238E27FC236}">
                <a16:creationId xmlns:a16="http://schemas.microsoft.com/office/drawing/2014/main" id="{06CBF816-EBC1-459C-BA12-72CD81F530FC}"/>
              </a:ext>
            </a:extLst>
          </p:cNvPr>
          <p:cNvSpPr txBox="1">
            <a:spLocks noChangeArrowheads="1"/>
          </p:cNvSpPr>
          <p:nvPr/>
        </p:nvSpPr>
        <p:spPr bwMode="auto">
          <a:xfrm>
            <a:off x="9575800" y="5083175"/>
            <a:ext cx="1804988"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46094" name="Line 34">
            <a:extLst>
              <a:ext uri="{FF2B5EF4-FFF2-40B4-BE49-F238E27FC236}">
                <a16:creationId xmlns:a16="http://schemas.microsoft.com/office/drawing/2014/main" id="{8540700A-52CE-47AA-9776-0EE3A967334D}"/>
              </a:ext>
            </a:extLst>
          </p:cNvPr>
          <p:cNvSpPr>
            <a:spLocks noChangeShapeType="1"/>
          </p:cNvSpPr>
          <p:nvPr/>
        </p:nvSpPr>
        <p:spPr bwMode="auto">
          <a:xfrm>
            <a:off x="10477500" y="3392488"/>
            <a:ext cx="0" cy="323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Line 35">
            <a:extLst>
              <a:ext uri="{FF2B5EF4-FFF2-40B4-BE49-F238E27FC236}">
                <a16:creationId xmlns:a16="http://schemas.microsoft.com/office/drawing/2014/main" id="{2F45FE42-49C2-46CA-AC0D-366FB7BEDBF2}"/>
              </a:ext>
            </a:extLst>
          </p:cNvPr>
          <p:cNvSpPr>
            <a:spLocks noChangeShapeType="1"/>
          </p:cNvSpPr>
          <p:nvPr/>
        </p:nvSpPr>
        <p:spPr bwMode="auto">
          <a:xfrm>
            <a:off x="10477500" y="4803775"/>
            <a:ext cx="0" cy="2809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36">
            <a:extLst>
              <a:ext uri="{FF2B5EF4-FFF2-40B4-BE49-F238E27FC236}">
                <a16:creationId xmlns:a16="http://schemas.microsoft.com/office/drawing/2014/main" id="{EE4A6EC9-95CF-4AE2-A660-5F1164C970B5}"/>
              </a:ext>
            </a:extLst>
          </p:cNvPr>
          <p:cNvSpPr>
            <a:spLocks noChangeShapeType="1"/>
          </p:cNvSpPr>
          <p:nvPr/>
        </p:nvSpPr>
        <p:spPr bwMode="auto">
          <a:xfrm>
            <a:off x="10477500" y="4106863"/>
            <a:ext cx="0" cy="33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889AEC2-63D6-4F6A-B06F-C7861B2FD1C6}"/>
              </a:ext>
            </a:extLst>
          </p:cNvPr>
          <p:cNvSpPr>
            <a:spLocks noGrp="1" noChangeArrowheads="1"/>
          </p:cNvSpPr>
          <p:nvPr>
            <p:ph type="title"/>
          </p:nvPr>
        </p:nvSpPr>
        <p:spPr>
          <a:xfrm>
            <a:off x="334963" y="87313"/>
            <a:ext cx="10515600" cy="1325562"/>
          </a:xfrm>
        </p:spPr>
        <p:txBody>
          <a:bodyPr lIns="82058" tIns="41029" rIns="82058" bIns="41029"/>
          <a:lstStyle/>
          <a:p>
            <a:pPr eaLnBrk="1" hangingPunct="1"/>
            <a:r>
              <a:rPr lang="en-US" altLang="zh-CN">
                <a:ea typeface="宋体" panose="02010600030101010101" pitchFamily="2" charset="-122"/>
              </a:rPr>
              <a:t>Socket I/O: send()</a:t>
            </a:r>
          </a:p>
        </p:txBody>
      </p:sp>
      <p:sp>
        <p:nvSpPr>
          <p:cNvPr id="48131" name="Rectangle 3">
            <a:extLst>
              <a:ext uri="{FF2B5EF4-FFF2-40B4-BE49-F238E27FC236}">
                <a16:creationId xmlns:a16="http://schemas.microsoft.com/office/drawing/2014/main" id="{EAD2E0E1-5F77-4119-84F9-3B6C5A91CCC5}"/>
              </a:ext>
            </a:extLst>
          </p:cNvPr>
          <p:cNvSpPr>
            <a:spLocks noGrp="1" noChangeArrowheads="1"/>
          </p:cNvSpPr>
          <p:nvPr>
            <p:ph idx="1"/>
          </p:nvPr>
        </p:nvSpPr>
        <p:spPr>
          <a:xfrm>
            <a:off x="766763" y="1255713"/>
            <a:ext cx="7772400" cy="423862"/>
          </a:xfrm>
        </p:spPr>
        <p:txBody>
          <a:bodyPr lIns="82058" tIns="41029" rIns="82058" bIns="41029"/>
          <a:lstStyle/>
          <a:p>
            <a:pPr eaLnBrk="1" hangingPunct="1"/>
            <a:r>
              <a:rPr lang="en-US" altLang="zh-CN" sz="2400" i="1">
                <a:ea typeface="宋体" panose="02010600030101010101" pitchFamily="2" charset="-122"/>
              </a:rPr>
              <a:t>send</a:t>
            </a:r>
            <a:r>
              <a:rPr lang="en-US" altLang="zh-CN" sz="2400">
                <a:ea typeface="宋体" panose="02010600030101010101" pitchFamily="2" charset="-122"/>
              </a:rPr>
              <a:t> </a:t>
            </a:r>
            <a:r>
              <a:rPr lang="zh-CN" altLang="en-US" sz="2400">
                <a:ea typeface="宋体" panose="02010600030101010101" pitchFamily="2" charset="-122"/>
              </a:rPr>
              <a:t>向一个已连接的</a:t>
            </a:r>
            <a:r>
              <a:rPr lang="en-US" altLang="zh-CN" sz="2400">
                <a:ea typeface="宋体" panose="02010600030101010101" pitchFamily="2" charset="-122"/>
              </a:rPr>
              <a:t>socket</a:t>
            </a:r>
            <a:r>
              <a:rPr lang="zh-CN" altLang="en-US" sz="2400">
                <a:ea typeface="宋体" panose="02010600030101010101" pitchFamily="2" charset="-122"/>
              </a:rPr>
              <a:t>发送数据</a:t>
            </a:r>
            <a:endParaRPr lang="en-US" altLang="zh-CN" sz="2400">
              <a:ea typeface="宋体" panose="02010600030101010101" pitchFamily="2" charset="-122"/>
            </a:endParaRPr>
          </a:p>
        </p:txBody>
      </p:sp>
      <p:sp>
        <p:nvSpPr>
          <p:cNvPr id="48132" name="灯片编号占位符 4">
            <a:extLst>
              <a:ext uri="{FF2B5EF4-FFF2-40B4-BE49-F238E27FC236}">
                <a16:creationId xmlns:a16="http://schemas.microsoft.com/office/drawing/2014/main" id="{123687E2-6E1C-415B-81F5-CE880BD3923C}"/>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4CB8524-248D-4A27-AAFE-4022DDED6283}" type="slidenum">
              <a:rPr lang="zh-CN" altLang="en-US" sz="1200" smtClean="0">
                <a:latin typeface="Times New Roman" panose="02020603050405020304" pitchFamily="18" charset="0"/>
              </a:rPr>
              <a:pPr fontAlgn="base">
                <a:lnSpc>
                  <a:spcPct val="100000"/>
                </a:lnSpc>
                <a:spcBef>
                  <a:spcPct val="0"/>
                </a:spcBef>
                <a:spcAft>
                  <a:spcPct val="0"/>
                </a:spcAft>
                <a:buFontTx/>
                <a:buNone/>
              </a:pPr>
              <a:t>31</a:t>
            </a:fld>
            <a:endParaRPr lang="en-US" altLang="zh-CN" sz="1200">
              <a:latin typeface="Times New Roman" panose="02020603050405020304" pitchFamily="18" charset="0"/>
            </a:endParaRPr>
          </a:p>
        </p:txBody>
      </p:sp>
      <p:sp>
        <p:nvSpPr>
          <p:cNvPr id="48133" name="Text Box 4">
            <a:extLst>
              <a:ext uri="{FF2B5EF4-FFF2-40B4-BE49-F238E27FC236}">
                <a16:creationId xmlns:a16="http://schemas.microsoft.com/office/drawing/2014/main" id="{E4CC6C09-5969-4BE3-9ACA-80682063BA80}"/>
              </a:ext>
            </a:extLst>
          </p:cNvPr>
          <p:cNvSpPr txBox="1">
            <a:spLocks noChangeArrowheads="1"/>
          </p:cNvSpPr>
          <p:nvPr/>
        </p:nvSpPr>
        <p:spPr bwMode="auto">
          <a:xfrm>
            <a:off x="982663" y="1946275"/>
            <a:ext cx="81375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PASCAL FAR send( SOCKET s, const char FAR* buf, int len, int flags);</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s</a:t>
            </a:r>
            <a:r>
              <a:rPr lang="zh-CN" altLang="en-US" sz="2000" b="1">
                <a:latin typeface="Courier New" panose="02070309020205020404" pitchFamily="49" charset="0"/>
                <a:ea typeface="宋体" panose="02010600030101010101" pitchFamily="2" charset="-122"/>
              </a:rPr>
              <a:t>：一个用于标识已连接套接字的描述字。</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buf</a:t>
            </a:r>
            <a:r>
              <a:rPr lang="zh-CN" altLang="en-US" sz="2000" b="1">
                <a:latin typeface="Courier New" panose="02070309020205020404" pitchFamily="49" charset="0"/>
                <a:ea typeface="宋体" panose="02010600030101010101" pitchFamily="2" charset="-122"/>
              </a:rPr>
              <a:t>：包含待发送数据的缓冲区。</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len</a:t>
            </a:r>
            <a:r>
              <a:rPr lang="zh-CN" altLang="en-US" sz="2000" b="1">
                <a:latin typeface="Courier New" panose="02070309020205020404" pitchFamily="49" charset="0"/>
                <a:ea typeface="宋体" panose="02010600030101010101" pitchFamily="2" charset="-122"/>
              </a:rPr>
              <a:t>：缓冲区中数据的长度。</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flags</a:t>
            </a:r>
            <a:r>
              <a:rPr lang="zh-CN" altLang="en-US" sz="2000" b="1">
                <a:latin typeface="Courier New" panose="02070309020205020404" pitchFamily="49" charset="0"/>
                <a:ea typeface="宋体" panose="02010600030101010101" pitchFamily="2" charset="-122"/>
              </a:rPr>
              <a:t>：调用执行方式。</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zh-CN" altLang="en-US" sz="2000" b="1">
                <a:solidFill>
                  <a:srgbClr val="FF0000"/>
                </a:solidFill>
                <a:latin typeface="Courier New" panose="02070309020205020404" pitchFamily="49" charset="0"/>
                <a:ea typeface="宋体" panose="02010600030101010101" pitchFamily="2" charset="-122"/>
              </a:rPr>
              <a:t>返回值</a:t>
            </a:r>
            <a:r>
              <a:rPr lang="zh-CN" altLang="en-US" sz="2000" b="1">
                <a:latin typeface="Courier New" panose="02070309020205020404" pitchFamily="49" charset="0"/>
                <a:ea typeface="宋体" panose="02010600030101010101" pitchFamily="2" charset="-122"/>
              </a:rPr>
              <a:t>：若无错误发生，返回所发送数据的总数，否则返回</a:t>
            </a:r>
            <a:r>
              <a:rPr lang="en-US" altLang="zh-CN" sz="2000" b="1">
                <a:latin typeface="Courier New" panose="02070309020205020404" pitchFamily="49" charset="0"/>
                <a:ea typeface="宋体" panose="02010600030101010101" pitchFamily="2" charset="-122"/>
              </a:rPr>
              <a:t>SOCKET_ERROR</a:t>
            </a:r>
            <a:r>
              <a:rPr lang="zh-CN" altLang="en-US" sz="2000" b="1">
                <a:latin typeface="Courier New" panose="02070309020205020404" pitchFamily="49" charset="0"/>
                <a:ea typeface="宋体" panose="02010600030101010101" pitchFamily="2" charset="-122"/>
              </a:rPr>
              <a:t>错误。 </a:t>
            </a:r>
            <a:endParaRPr lang="en-US" altLang="zh-CN" sz="2000" b="1">
              <a:latin typeface="Courier New" panose="02070309020205020404" pitchFamily="49" charset="0"/>
              <a:ea typeface="宋体" panose="02010600030101010101" pitchFamily="2" charset="-122"/>
            </a:endParaRPr>
          </a:p>
        </p:txBody>
      </p:sp>
      <p:sp>
        <p:nvSpPr>
          <p:cNvPr id="48134" name="Text Box 5">
            <a:extLst>
              <a:ext uri="{FF2B5EF4-FFF2-40B4-BE49-F238E27FC236}">
                <a16:creationId xmlns:a16="http://schemas.microsoft.com/office/drawing/2014/main" id="{DC08CBBA-168E-486A-BBEE-496E28944DB8}"/>
              </a:ext>
            </a:extLst>
          </p:cNvPr>
          <p:cNvSpPr txBox="1">
            <a:spLocks noChangeArrowheads="1"/>
          </p:cNvSpPr>
          <p:nvPr/>
        </p:nvSpPr>
        <p:spPr bwMode="auto">
          <a:xfrm>
            <a:off x="982663" y="4929188"/>
            <a:ext cx="8137525"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if(send(m_hSocket,buf,strlen(buf),0)==SOCKET_ERROR)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AfxMessageBox("Send data error");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endParaRPr lang="zh-CN" altLang="en-US" sz="2000" b="1">
              <a:latin typeface="Courier New" panose="02070309020205020404" pitchFamily="49" charset="0"/>
              <a:ea typeface="宋体" panose="02010600030101010101" pitchFamily="2" charset="-122"/>
            </a:endParaRPr>
          </a:p>
        </p:txBody>
      </p:sp>
      <p:sp>
        <p:nvSpPr>
          <p:cNvPr id="48135" name="Text Box 12">
            <a:extLst>
              <a:ext uri="{FF2B5EF4-FFF2-40B4-BE49-F238E27FC236}">
                <a16:creationId xmlns:a16="http://schemas.microsoft.com/office/drawing/2014/main" id="{0F70FE25-A0CD-4704-A7EC-8E461A2EDDD8}"/>
              </a:ext>
            </a:extLst>
          </p:cNvPr>
          <p:cNvSpPr txBox="1">
            <a:spLocks noChangeArrowheads="1"/>
          </p:cNvSpPr>
          <p:nvPr/>
        </p:nvSpPr>
        <p:spPr bwMode="auto">
          <a:xfrm>
            <a:off x="9791700" y="237331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48136" name="Line 13">
            <a:extLst>
              <a:ext uri="{FF2B5EF4-FFF2-40B4-BE49-F238E27FC236}">
                <a16:creationId xmlns:a16="http://schemas.microsoft.com/office/drawing/2014/main" id="{9A237BA9-0D20-41C8-820B-6C8A4B846C30}"/>
              </a:ext>
            </a:extLst>
          </p:cNvPr>
          <p:cNvSpPr>
            <a:spLocks noChangeShapeType="1"/>
          </p:cNvSpPr>
          <p:nvPr/>
        </p:nvSpPr>
        <p:spPr bwMode="auto">
          <a:xfrm>
            <a:off x="10477500" y="2746375"/>
            <a:ext cx="0" cy="3222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7" name="Text Box 14">
            <a:extLst>
              <a:ext uri="{FF2B5EF4-FFF2-40B4-BE49-F238E27FC236}">
                <a16:creationId xmlns:a16="http://schemas.microsoft.com/office/drawing/2014/main" id="{46CF5B11-550D-43A2-8070-A27D873ADE0C}"/>
              </a:ext>
            </a:extLst>
          </p:cNvPr>
          <p:cNvSpPr txBox="1">
            <a:spLocks noChangeArrowheads="1"/>
          </p:cNvSpPr>
          <p:nvPr/>
        </p:nvSpPr>
        <p:spPr bwMode="auto">
          <a:xfrm>
            <a:off x="9767888" y="1916113"/>
            <a:ext cx="1468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Client</a:t>
            </a:r>
          </a:p>
        </p:txBody>
      </p:sp>
      <p:sp>
        <p:nvSpPr>
          <p:cNvPr id="48138" name="Text Box 15">
            <a:extLst>
              <a:ext uri="{FF2B5EF4-FFF2-40B4-BE49-F238E27FC236}">
                <a16:creationId xmlns:a16="http://schemas.microsoft.com/office/drawing/2014/main" id="{CE6DA4A1-D76B-470F-A485-EE91472F7D94}"/>
              </a:ext>
            </a:extLst>
          </p:cNvPr>
          <p:cNvSpPr txBox="1">
            <a:spLocks noChangeArrowheads="1"/>
          </p:cNvSpPr>
          <p:nvPr/>
        </p:nvSpPr>
        <p:spPr bwMode="auto">
          <a:xfrm>
            <a:off x="9764713" y="3033713"/>
            <a:ext cx="1425575" cy="347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connect()</a:t>
            </a:r>
          </a:p>
        </p:txBody>
      </p:sp>
      <p:sp>
        <p:nvSpPr>
          <p:cNvPr id="11" name="Text Box 16">
            <a:extLst>
              <a:ext uri="{FF2B5EF4-FFF2-40B4-BE49-F238E27FC236}">
                <a16:creationId xmlns:a16="http://schemas.microsoft.com/office/drawing/2014/main" id="{7BB06A3D-E8C6-4B72-89AF-78A2BAAEF1A2}"/>
              </a:ext>
            </a:extLst>
          </p:cNvPr>
          <p:cNvSpPr txBox="1">
            <a:spLocks noChangeArrowheads="1"/>
          </p:cNvSpPr>
          <p:nvPr/>
        </p:nvSpPr>
        <p:spPr bwMode="auto">
          <a:xfrm>
            <a:off x="9764713" y="3727450"/>
            <a:ext cx="1425575" cy="347663"/>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dirty="0">
                <a:latin typeface="Courier New" panose="02070309020205020404" pitchFamily="49" charset="0"/>
                <a:ea typeface="宋体" panose="02010600030101010101" pitchFamily="2" charset="-122"/>
              </a:rPr>
              <a:t>send()</a:t>
            </a:r>
          </a:p>
        </p:txBody>
      </p:sp>
      <p:sp>
        <p:nvSpPr>
          <p:cNvPr id="48140" name="Text Box 17">
            <a:extLst>
              <a:ext uri="{FF2B5EF4-FFF2-40B4-BE49-F238E27FC236}">
                <a16:creationId xmlns:a16="http://schemas.microsoft.com/office/drawing/2014/main" id="{27EC9CE8-9ACC-4B6A-B743-23DD7AA6E21E}"/>
              </a:ext>
            </a:extLst>
          </p:cNvPr>
          <p:cNvSpPr txBox="1">
            <a:spLocks noChangeArrowheads="1"/>
          </p:cNvSpPr>
          <p:nvPr/>
        </p:nvSpPr>
        <p:spPr bwMode="auto">
          <a:xfrm>
            <a:off x="9764713" y="44323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48141" name="Text Box 18">
            <a:extLst>
              <a:ext uri="{FF2B5EF4-FFF2-40B4-BE49-F238E27FC236}">
                <a16:creationId xmlns:a16="http://schemas.microsoft.com/office/drawing/2014/main" id="{E61E4CFD-7A52-46E6-B78A-7B5B97279994}"/>
              </a:ext>
            </a:extLst>
          </p:cNvPr>
          <p:cNvSpPr txBox="1">
            <a:spLocks noChangeArrowheads="1"/>
          </p:cNvSpPr>
          <p:nvPr/>
        </p:nvSpPr>
        <p:spPr bwMode="auto">
          <a:xfrm>
            <a:off x="9575800" y="5083175"/>
            <a:ext cx="1804988"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48142" name="Line 34">
            <a:extLst>
              <a:ext uri="{FF2B5EF4-FFF2-40B4-BE49-F238E27FC236}">
                <a16:creationId xmlns:a16="http://schemas.microsoft.com/office/drawing/2014/main" id="{EA057162-5AE6-4124-BE15-216940466AF2}"/>
              </a:ext>
            </a:extLst>
          </p:cNvPr>
          <p:cNvSpPr>
            <a:spLocks noChangeShapeType="1"/>
          </p:cNvSpPr>
          <p:nvPr/>
        </p:nvSpPr>
        <p:spPr bwMode="auto">
          <a:xfrm>
            <a:off x="10477500" y="3392488"/>
            <a:ext cx="0" cy="323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3" name="Line 35">
            <a:extLst>
              <a:ext uri="{FF2B5EF4-FFF2-40B4-BE49-F238E27FC236}">
                <a16:creationId xmlns:a16="http://schemas.microsoft.com/office/drawing/2014/main" id="{BE30770B-4882-47F3-A039-85A0B3A51CEF}"/>
              </a:ext>
            </a:extLst>
          </p:cNvPr>
          <p:cNvSpPr>
            <a:spLocks noChangeShapeType="1"/>
          </p:cNvSpPr>
          <p:nvPr/>
        </p:nvSpPr>
        <p:spPr bwMode="auto">
          <a:xfrm>
            <a:off x="10477500" y="4803775"/>
            <a:ext cx="0" cy="2809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4" name="Line 36">
            <a:extLst>
              <a:ext uri="{FF2B5EF4-FFF2-40B4-BE49-F238E27FC236}">
                <a16:creationId xmlns:a16="http://schemas.microsoft.com/office/drawing/2014/main" id="{759F25C6-D193-4604-BD23-592126CAB666}"/>
              </a:ext>
            </a:extLst>
          </p:cNvPr>
          <p:cNvSpPr>
            <a:spLocks noChangeShapeType="1"/>
          </p:cNvSpPr>
          <p:nvPr/>
        </p:nvSpPr>
        <p:spPr bwMode="auto">
          <a:xfrm>
            <a:off x="10477500" y="4106863"/>
            <a:ext cx="0" cy="33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39C5CEB-FADA-49D3-BE26-8FF15FB9F3F5}"/>
              </a:ext>
            </a:extLst>
          </p:cNvPr>
          <p:cNvSpPr>
            <a:spLocks noGrp="1" noChangeArrowheads="1"/>
          </p:cNvSpPr>
          <p:nvPr>
            <p:ph type="title"/>
          </p:nvPr>
        </p:nvSpPr>
        <p:spPr>
          <a:xfrm>
            <a:off x="407988" y="90488"/>
            <a:ext cx="10515600" cy="1325562"/>
          </a:xfrm>
        </p:spPr>
        <p:txBody>
          <a:bodyPr lIns="82058" tIns="41029" rIns="82058" bIns="41029"/>
          <a:lstStyle/>
          <a:p>
            <a:pPr eaLnBrk="1" hangingPunct="1"/>
            <a:r>
              <a:rPr lang="en-US" altLang="zh-CN">
                <a:ea typeface="宋体" panose="02010600030101010101" pitchFamily="2" charset="-122"/>
              </a:rPr>
              <a:t>Socket I/O: closesocket()</a:t>
            </a:r>
          </a:p>
        </p:txBody>
      </p:sp>
      <p:sp>
        <p:nvSpPr>
          <p:cNvPr id="50179" name="Rectangle 3">
            <a:extLst>
              <a:ext uri="{FF2B5EF4-FFF2-40B4-BE49-F238E27FC236}">
                <a16:creationId xmlns:a16="http://schemas.microsoft.com/office/drawing/2014/main" id="{57130574-8C0A-4D14-A338-52A90246C539}"/>
              </a:ext>
            </a:extLst>
          </p:cNvPr>
          <p:cNvSpPr>
            <a:spLocks noGrp="1" noChangeArrowheads="1"/>
          </p:cNvSpPr>
          <p:nvPr>
            <p:ph idx="1"/>
          </p:nvPr>
        </p:nvSpPr>
        <p:spPr>
          <a:xfrm>
            <a:off x="839788" y="1204913"/>
            <a:ext cx="7772400" cy="423862"/>
          </a:xfrm>
        </p:spPr>
        <p:txBody>
          <a:bodyPr lIns="82058" tIns="41029" rIns="82058" bIns="41029"/>
          <a:lstStyle/>
          <a:p>
            <a:pPr eaLnBrk="1" hangingPunct="1"/>
            <a:r>
              <a:rPr lang="en-US" altLang="zh-CN" sz="2400" i="1">
                <a:ea typeface="宋体" panose="02010600030101010101" pitchFamily="2" charset="-122"/>
              </a:rPr>
              <a:t>closesocket</a:t>
            </a:r>
            <a:r>
              <a:rPr lang="en-US" altLang="zh-CN" sz="2400">
                <a:ea typeface="宋体" panose="02010600030101010101" pitchFamily="2" charset="-122"/>
              </a:rPr>
              <a:t>  </a:t>
            </a:r>
            <a:r>
              <a:rPr lang="zh-CN" altLang="en-US" sz="2400">
                <a:ea typeface="宋体" panose="02010600030101010101" pitchFamily="2" charset="-122"/>
              </a:rPr>
              <a:t>关闭一个</a:t>
            </a:r>
            <a:r>
              <a:rPr lang="en-US" altLang="zh-CN" sz="2400">
                <a:ea typeface="宋体" panose="02010600030101010101" pitchFamily="2" charset="-122"/>
              </a:rPr>
              <a:t>socket</a:t>
            </a:r>
          </a:p>
        </p:txBody>
      </p:sp>
      <p:sp>
        <p:nvSpPr>
          <p:cNvPr id="50180" name="灯片编号占位符 4">
            <a:extLst>
              <a:ext uri="{FF2B5EF4-FFF2-40B4-BE49-F238E27FC236}">
                <a16:creationId xmlns:a16="http://schemas.microsoft.com/office/drawing/2014/main" id="{4278C0B4-A53D-4E0A-9BF9-B0FE1631B422}"/>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B0DC3D2-5DA9-4F5A-B163-71E5590BD011}" type="slidenum">
              <a:rPr lang="zh-CN" altLang="en-US" sz="1200" smtClean="0">
                <a:latin typeface="Times New Roman" panose="02020603050405020304" pitchFamily="18" charset="0"/>
              </a:rPr>
              <a:pPr fontAlgn="base">
                <a:lnSpc>
                  <a:spcPct val="100000"/>
                </a:lnSpc>
                <a:spcBef>
                  <a:spcPct val="0"/>
                </a:spcBef>
                <a:spcAft>
                  <a:spcPct val="0"/>
                </a:spcAft>
                <a:buFontTx/>
                <a:buNone/>
              </a:pPr>
              <a:t>32</a:t>
            </a:fld>
            <a:endParaRPr lang="en-US" altLang="zh-CN" sz="1200">
              <a:latin typeface="Times New Roman" panose="02020603050405020304" pitchFamily="18" charset="0"/>
            </a:endParaRPr>
          </a:p>
        </p:txBody>
      </p:sp>
      <p:sp>
        <p:nvSpPr>
          <p:cNvPr id="50181" name="Text Box 4">
            <a:extLst>
              <a:ext uri="{FF2B5EF4-FFF2-40B4-BE49-F238E27FC236}">
                <a16:creationId xmlns:a16="http://schemas.microsoft.com/office/drawing/2014/main" id="{7AC2FBBE-8613-4F03-B0B2-5E68CA73EC09}"/>
              </a:ext>
            </a:extLst>
          </p:cNvPr>
          <p:cNvSpPr txBox="1">
            <a:spLocks noChangeArrowheads="1"/>
          </p:cNvSpPr>
          <p:nvPr/>
        </p:nvSpPr>
        <p:spPr bwMode="auto">
          <a:xfrm>
            <a:off x="982663" y="2060575"/>
            <a:ext cx="7629525"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int PASCAL FAR closesocket( SOCKET s);</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   </a:t>
            </a:r>
            <a:r>
              <a:rPr lang="en-US" altLang="zh-CN" sz="2400" b="1">
                <a:solidFill>
                  <a:srgbClr val="FF0000"/>
                </a:solidFill>
                <a:latin typeface="Courier New" panose="02070309020205020404" pitchFamily="49" charset="0"/>
                <a:ea typeface="宋体" panose="02010600030101010101" pitchFamily="2" charset="-122"/>
              </a:rPr>
              <a:t>s</a:t>
            </a:r>
            <a:r>
              <a:rPr lang="zh-CN" altLang="en-US" sz="2400" b="1">
                <a:latin typeface="Courier New" panose="02070309020205020404" pitchFamily="49" charset="0"/>
                <a:ea typeface="宋体" panose="02010600030101010101" pitchFamily="2" charset="-122"/>
              </a:rPr>
              <a:t>：一个套接字的描述字。</a:t>
            </a:r>
          </a:p>
          <a:p>
            <a:pPr eaLnBrk="1" hangingPunct="1">
              <a:lnSpc>
                <a:spcPct val="100000"/>
              </a:lnSpc>
              <a:spcBef>
                <a:spcPct val="0"/>
              </a:spcBef>
              <a:buFontTx/>
              <a:buNone/>
            </a:pPr>
            <a:r>
              <a:rPr lang="zh-CN" altLang="en-US" sz="2400" b="1">
                <a:latin typeface="Courier New" panose="02070309020205020404" pitchFamily="49" charset="0"/>
                <a:ea typeface="宋体" panose="02010600030101010101" pitchFamily="2" charset="-122"/>
              </a:rPr>
              <a:t>   </a:t>
            </a:r>
            <a:r>
              <a:rPr lang="zh-CN" altLang="en-US" sz="2400" b="1">
                <a:solidFill>
                  <a:srgbClr val="FF0000"/>
                </a:solidFill>
                <a:latin typeface="Courier New" panose="02070309020205020404" pitchFamily="49" charset="0"/>
                <a:ea typeface="宋体" panose="02010600030101010101" pitchFamily="2" charset="-122"/>
              </a:rPr>
              <a:t>返回值</a:t>
            </a:r>
            <a:r>
              <a:rPr lang="zh-CN" altLang="en-US" sz="2400" b="1">
                <a:latin typeface="Courier New" panose="02070309020205020404" pitchFamily="49" charset="0"/>
                <a:ea typeface="宋体" panose="02010600030101010101" pitchFamily="2" charset="-122"/>
              </a:rPr>
              <a:t>：如无错误发生，则返回</a:t>
            </a:r>
            <a:r>
              <a:rPr lang="en-US" altLang="zh-CN" sz="2400" b="1">
                <a:latin typeface="Courier New" panose="02070309020205020404" pitchFamily="49" charset="0"/>
                <a:ea typeface="宋体" panose="02010600030101010101" pitchFamily="2" charset="-122"/>
              </a:rPr>
              <a:t>0</a:t>
            </a:r>
            <a:r>
              <a:rPr lang="zh-CN" altLang="en-US" sz="2400" b="1">
                <a:latin typeface="Courier New" panose="02070309020205020404" pitchFamily="49" charset="0"/>
                <a:ea typeface="宋体" panose="02010600030101010101" pitchFamily="2" charset="-122"/>
              </a:rPr>
              <a:t>，否则返回</a:t>
            </a:r>
            <a:r>
              <a:rPr lang="en-US" altLang="zh-CN" sz="2400" b="1">
                <a:latin typeface="Courier New" panose="02070309020205020404" pitchFamily="49" charset="0"/>
                <a:ea typeface="宋体" panose="02010600030101010101" pitchFamily="2" charset="-122"/>
              </a:rPr>
              <a:t>SOCKET_ERROR</a:t>
            </a:r>
            <a:r>
              <a:rPr lang="zh-CN" altLang="en-US" sz="2400" b="1">
                <a:latin typeface="Courier New" panose="02070309020205020404" pitchFamily="49" charset="0"/>
                <a:ea typeface="宋体" panose="02010600030101010101" pitchFamily="2" charset="-122"/>
              </a:rPr>
              <a:t>错误。</a:t>
            </a:r>
            <a:r>
              <a:rPr lang="zh-CN" altLang="en-US" sz="2400">
                <a:latin typeface="Courier New" panose="02070309020205020404" pitchFamily="49" charset="0"/>
                <a:ea typeface="宋体" panose="02010600030101010101" pitchFamily="2" charset="-122"/>
              </a:rPr>
              <a:t> </a:t>
            </a:r>
            <a:endParaRPr lang="en-US" altLang="zh-CN" sz="2400">
              <a:latin typeface="Courier New" panose="02070309020205020404" pitchFamily="49" charset="0"/>
              <a:ea typeface="宋体" panose="02010600030101010101" pitchFamily="2" charset="-122"/>
            </a:endParaRPr>
          </a:p>
        </p:txBody>
      </p:sp>
      <p:sp>
        <p:nvSpPr>
          <p:cNvPr id="50182" name="Text Box 12">
            <a:extLst>
              <a:ext uri="{FF2B5EF4-FFF2-40B4-BE49-F238E27FC236}">
                <a16:creationId xmlns:a16="http://schemas.microsoft.com/office/drawing/2014/main" id="{0EE8FC4C-91D4-44F4-BAB5-E41271C845DC}"/>
              </a:ext>
            </a:extLst>
          </p:cNvPr>
          <p:cNvSpPr txBox="1">
            <a:spLocks noChangeArrowheads="1"/>
          </p:cNvSpPr>
          <p:nvPr/>
        </p:nvSpPr>
        <p:spPr bwMode="auto">
          <a:xfrm>
            <a:off x="9791700" y="2373313"/>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50183" name="Line 13">
            <a:extLst>
              <a:ext uri="{FF2B5EF4-FFF2-40B4-BE49-F238E27FC236}">
                <a16:creationId xmlns:a16="http://schemas.microsoft.com/office/drawing/2014/main" id="{3C37323F-F19A-4825-9BB4-CE4A9F94297F}"/>
              </a:ext>
            </a:extLst>
          </p:cNvPr>
          <p:cNvSpPr>
            <a:spLocks noChangeShapeType="1"/>
          </p:cNvSpPr>
          <p:nvPr/>
        </p:nvSpPr>
        <p:spPr bwMode="auto">
          <a:xfrm>
            <a:off x="10477500" y="2746375"/>
            <a:ext cx="0" cy="3222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4" name="Text Box 14">
            <a:extLst>
              <a:ext uri="{FF2B5EF4-FFF2-40B4-BE49-F238E27FC236}">
                <a16:creationId xmlns:a16="http://schemas.microsoft.com/office/drawing/2014/main" id="{63F43E25-26CE-4A74-9394-5E37F5AB45FE}"/>
              </a:ext>
            </a:extLst>
          </p:cNvPr>
          <p:cNvSpPr txBox="1">
            <a:spLocks noChangeArrowheads="1"/>
          </p:cNvSpPr>
          <p:nvPr/>
        </p:nvSpPr>
        <p:spPr bwMode="auto">
          <a:xfrm>
            <a:off x="9767888" y="1916113"/>
            <a:ext cx="1468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TCP Client</a:t>
            </a:r>
          </a:p>
        </p:txBody>
      </p:sp>
      <p:sp>
        <p:nvSpPr>
          <p:cNvPr id="50185" name="Text Box 15">
            <a:extLst>
              <a:ext uri="{FF2B5EF4-FFF2-40B4-BE49-F238E27FC236}">
                <a16:creationId xmlns:a16="http://schemas.microsoft.com/office/drawing/2014/main" id="{73A5425E-D2EC-453D-B881-3612C52B5DF3}"/>
              </a:ext>
            </a:extLst>
          </p:cNvPr>
          <p:cNvSpPr txBox="1">
            <a:spLocks noChangeArrowheads="1"/>
          </p:cNvSpPr>
          <p:nvPr/>
        </p:nvSpPr>
        <p:spPr bwMode="auto">
          <a:xfrm>
            <a:off x="9764713" y="3033713"/>
            <a:ext cx="1425575" cy="347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connect()</a:t>
            </a:r>
          </a:p>
        </p:txBody>
      </p:sp>
      <p:sp>
        <p:nvSpPr>
          <p:cNvPr id="50186" name="Text Box 16">
            <a:extLst>
              <a:ext uri="{FF2B5EF4-FFF2-40B4-BE49-F238E27FC236}">
                <a16:creationId xmlns:a16="http://schemas.microsoft.com/office/drawing/2014/main" id="{BB9C679C-9CD6-44B1-B193-6D253819BEB7}"/>
              </a:ext>
            </a:extLst>
          </p:cNvPr>
          <p:cNvSpPr txBox="1">
            <a:spLocks noChangeArrowheads="1"/>
          </p:cNvSpPr>
          <p:nvPr/>
        </p:nvSpPr>
        <p:spPr bwMode="auto">
          <a:xfrm>
            <a:off x="9764713" y="37274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a:t>
            </a:r>
          </a:p>
        </p:txBody>
      </p:sp>
      <p:sp>
        <p:nvSpPr>
          <p:cNvPr id="50187" name="Text Box 17">
            <a:extLst>
              <a:ext uri="{FF2B5EF4-FFF2-40B4-BE49-F238E27FC236}">
                <a16:creationId xmlns:a16="http://schemas.microsoft.com/office/drawing/2014/main" id="{733DE3D5-6930-4F1C-B241-2AAD90A6025C}"/>
              </a:ext>
            </a:extLst>
          </p:cNvPr>
          <p:cNvSpPr txBox="1">
            <a:spLocks noChangeArrowheads="1"/>
          </p:cNvSpPr>
          <p:nvPr/>
        </p:nvSpPr>
        <p:spPr bwMode="auto">
          <a:xfrm>
            <a:off x="9764713" y="44323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a:t>
            </a:r>
          </a:p>
        </p:txBody>
      </p:sp>
      <p:sp>
        <p:nvSpPr>
          <p:cNvPr id="12" name="Text Box 18">
            <a:extLst>
              <a:ext uri="{FF2B5EF4-FFF2-40B4-BE49-F238E27FC236}">
                <a16:creationId xmlns:a16="http://schemas.microsoft.com/office/drawing/2014/main" id="{A2948B8F-FA41-4C90-A2CC-4404E3DC423B}"/>
              </a:ext>
            </a:extLst>
          </p:cNvPr>
          <p:cNvSpPr txBox="1">
            <a:spLocks noChangeArrowheads="1"/>
          </p:cNvSpPr>
          <p:nvPr/>
        </p:nvSpPr>
        <p:spPr bwMode="auto">
          <a:xfrm>
            <a:off x="9575800" y="5083175"/>
            <a:ext cx="1804988" cy="347663"/>
          </a:xfrm>
          <a:prstGeom prst="rect">
            <a:avLst/>
          </a:prstGeom>
          <a:solidFill>
            <a:schemeClr val="accent2">
              <a:lumMod val="60000"/>
              <a:lumOff val="40000"/>
            </a:schemeClr>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lnSpc>
                <a:spcPct val="90000"/>
              </a:lnSpc>
              <a:spcBef>
                <a:spcPts val="0"/>
              </a:spcBef>
              <a:spcAft>
                <a:spcPts val="0"/>
              </a:spcAft>
              <a:defRPr/>
            </a:pPr>
            <a:r>
              <a:rPr lang="en-US" altLang="zh-CN" dirty="0" err="1">
                <a:latin typeface="Courier New" panose="02070309020205020404" pitchFamily="49" charset="0"/>
                <a:ea typeface="宋体" panose="02010600030101010101" pitchFamily="2" charset="-122"/>
              </a:rPr>
              <a:t>closesocket</a:t>
            </a:r>
            <a:r>
              <a:rPr lang="en-US" altLang="zh-CN" dirty="0">
                <a:latin typeface="Courier New" panose="02070309020205020404" pitchFamily="49" charset="0"/>
                <a:ea typeface="宋体" panose="02010600030101010101" pitchFamily="2" charset="-122"/>
              </a:rPr>
              <a:t>()</a:t>
            </a:r>
          </a:p>
        </p:txBody>
      </p:sp>
      <p:sp>
        <p:nvSpPr>
          <p:cNvPr id="50189" name="Line 34">
            <a:extLst>
              <a:ext uri="{FF2B5EF4-FFF2-40B4-BE49-F238E27FC236}">
                <a16:creationId xmlns:a16="http://schemas.microsoft.com/office/drawing/2014/main" id="{21650F80-BCA4-415F-B584-28839759EC03}"/>
              </a:ext>
            </a:extLst>
          </p:cNvPr>
          <p:cNvSpPr>
            <a:spLocks noChangeShapeType="1"/>
          </p:cNvSpPr>
          <p:nvPr/>
        </p:nvSpPr>
        <p:spPr bwMode="auto">
          <a:xfrm>
            <a:off x="10477500" y="3392488"/>
            <a:ext cx="0" cy="323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0" name="Line 35">
            <a:extLst>
              <a:ext uri="{FF2B5EF4-FFF2-40B4-BE49-F238E27FC236}">
                <a16:creationId xmlns:a16="http://schemas.microsoft.com/office/drawing/2014/main" id="{AECEB469-99CB-48B3-B34C-FB1E8827C0DB}"/>
              </a:ext>
            </a:extLst>
          </p:cNvPr>
          <p:cNvSpPr>
            <a:spLocks noChangeShapeType="1"/>
          </p:cNvSpPr>
          <p:nvPr/>
        </p:nvSpPr>
        <p:spPr bwMode="auto">
          <a:xfrm>
            <a:off x="10477500" y="4803775"/>
            <a:ext cx="0" cy="2809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1" name="Line 36">
            <a:extLst>
              <a:ext uri="{FF2B5EF4-FFF2-40B4-BE49-F238E27FC236}">
                <a16:creationId xmlns:a16="http://schemas.microsoft.com/office/drawing/2014/main" id="{324B50FA-67B0-4012-9CAE-E1337D1BA96B}"/>
              </a:ext>
            </a:extLst>
          </p:cNvPr>
          <p:cNvSpPr>
            <a:spLocks noChangeShapeType="1"/>
          </p:cNvSpPr>
          <p:nvPr/>
        </p:nvSpPr>
        <p:spPr bwMode="auto">
          <a:xfrm>
            <a:off x="10477500" y="4106863"/>
            <a:ext cx="0" cy="33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C0F0B87-E161-44A4-B1E7-131BA52B8E0E}"/>
              </a:ext>
            </a:extLst>
          </p:cNvPr>
          <p:cNvSpPr>
            <a:spLocks noGrp="1" noChangeArrowheads="1"/>
          </p:cNvSpPr>
          <p:nvPr>
            <p:ph type="title"/>
          </p:nvPr>
        </p:nvSpPr>
        <p:spPr>
          <a:xfrm>
            <a:off x="550863" y="-1588"/>
            <a:ext cx="7772400" cy="1143001"/>
          </a:xfrm>
        </p:spPr>
        <p:txBody>
          <a:bodyPr/>
          <a:lstStyle/>
          <a:p>
            <a:pPr eaLnBrk="1" hangingPunct="1"/>
            <a:r>
              <a:rPr lang="en-US" altLang="zh-CN">
                <a:ea typeface="宋体" panose="02010600030101010101" pitchFamily="2" charset="-122"/>
              </a:rPr>
              <a:t>tcp_server.c</a:t>
            </a:r>
          </a:p>
        </p:txBody>
      </p:sp>
      <p:sp>
        <p:nvSpPr>
          <p:cNvPr id="51203" name="Rectangle 3">
            <a:extLst>
              <a:ext uri="{FF2B5EF4-FFF2-40B4-BE49-F238E27FC236}">
                <a16:creationId xmlns:a16="http://schemas.microsoft.com/office/drawing/2014/main" id="{AB9B5898-0549-407E-999D-C0882CA00736}"/>
              </a:ext>
            </a:extLst>
          </p:cNvPr>
          <p:cNvSpPr>
            <a:spLocks noGrp="1" noChangeArrowheads="1"/>
          </p:cNvSpPr>
          <p:nvPr>
            <p:ph idx="1"/>
          </p:nvPr>
        </p:nvSpPr>
        <p:spPr>
          <a:xfrm>
            <a:off x="911225" y="836613"/>
            <a:ext cx="9428163" cy="5761037"/>
          </a:xfrm>
        </p:spPr>
        <p:txBody>
          <a:bodyPr/>
          <a:lstStyle/>
          <a:p>
            <a:pPr eaLnBrk="1" hangingPunct="1">
              <a:lnSpc>
                <a:spcPct val="80000"/>
              </a:lnSpc>
              <a:spcBef>
                <a:spcPct val="0"/>
              </a:spcBef>
              <a:buFontTx/>
              <a:buNone/>
            </a:pPr>
            <a:r>
              <a:rPr lang="en-US" altLang="zh-TW" sz="1600">
                <a:latin typeface="Arial" panose="020B0604020202020204" pitchFamily="34" charset="0"/>
              </a:rPr>
              <a:t>#include &lt;winsock.h&gt;</a:t>
            </a:r>
          </a:p>
          <a:p>
            <a:pPr eaLnBrk="1" hangingPunct="1">
              <a:lnSpc>
                <a:spcPct val="80000"/>
              </a:lnSpc>
              <a:spcBef>
                <a:spcPct val="0"/>
              </a:spcBef>
              <a:buFontTx/>
              <a:buNone/>
            </a:pPr>
            <a:r>
              <a:rPr lang="en-US" altLang="zh-TW" sz="1600">
                <a:latin typeface="Arial" panose="020B0604020202020204" pitchFamily="34" charset="0"/>
              </a:rPr>
              <a:t>#define MY_PORT 3434</a:t>
            </a:r>
          </a:p>
          <a:p>
            <a:pPr eaLnBrk="1" hangingPunct="1">
              <a:lnSpc>
                <a:spcPct val="80000"/>
              </a:lnSpc>
              <a:spcBef>
                <a:spcPct val="0"/>
              </a:spcBef>
              <a:buFontTx/>
              <a:buNone/>
            </a:pPr>
            <a:endParaRPr lang="en-US" altLang="zh-CN" sz="1600">
              <a:latin typeface="Arial" panose="020B0604020202020204" pitchFamily="34" charset="0"/>
              <a:ea typeface="新細明體" panose="02020500000000000000" pitchFamily="18" charset="-120"/>
            </a:endParaRPr>
          </a:p>
          <a:p>
            <a:pPr eaLnBrk="1" hangingPunct="1">
              <a:lnSpc>
                <a:spcPct val="80000"/>
              </a:lnSpc>
              <a:spcBef>
                <a:spcPct val="0"/>
              </a:spcBef>
              <a:buFontTx/>
              <a:buNone/>
            </a:pPr>
            <a:r>
              <a:rPr lang="en-US" altLang="zh-TW" sz="1600">
                <a:latin typeface="Arial" panose="020B0604020202020204" pitchFamily="34" charset="0"/>
              </a:rPr>
              <a:t>int main() {</a:t>
            </a:r>
          </a:p>
          <a:p>
            <a:pPr eaLnBrk="1" hangingPunct="1">
              <a:lnSpc>
                <a:spcPct val="80000"/>
              </a:lnSpc>
              <a:spcBef>
                <a:spcPct val="0"/>
              </a:spcBef>
              <a:buFontTx/>
              <a:buNone/>
            </a:pPr>
            <a:r>
              <a:rPr lang="en-US" altLang="zh-TW" sz="1600">
                <a:latin typeface="Arial" panose="020B0604020202020204" pitchFamily="34" charset="0"/>
              </a:rPr>
              <a:t>	SOCKET listen_sock, new_sock;</a:t>
            </a:r>
          </a:p>
          <a:p>
            <a:pPr eaLnBrk="1" hangingPunct="1">
              <a:lnSpc>
                <a:spcPct val="80000"/>
              </a:lnSpc>
              <a:spcBef>
                <a:spcPct val="0"/>
              </a:spcBef>
              <a:buFontTx/>
              <a:buNone/>
            </a:pPr>
            <a:r>
              <a:rPr lang="en-US" altLang="zh-TW" sz="1600">
                <a:latin typeface="Arial" panose="020B0604020202020204" pitchFamily="34" charset="0"/>
              </a:rPr>
              <a:t>	struct sockaddr_in my_addr;</a:t>
            </a:r>
          </a:p>
          <a:p>
            <a:pPr eaLnBrk="1" hangingPunct="1">
              <a:lnSpc>
                <a:spcPct val="80000"/>
              </a:lnSpc>
              <a:spcBef>
                <a:spcPct val="0"/>
              </a:spcBef>
              <a:buFontTx/>
              <a:buNone/>
            </a:pPr>
            <a:r>
              <a:rPr lang="en-US" altLang="zh-TW" sz="1600">
                <a:latin typeface="Arial" panose="020B0604020202020204" pitchFamily="34" charset="0"/>
              </a:rPr>
              <a:t>	int dummy;</a:t>
            </a:r>
          </a:p>
          <a:p>
            <a:pPr eaLnBrk="1" hangingPunct="1">
              <a:lnSpc>
                <a:spcPct val="80000"/>
              </a:lnSpc>
              <a:spcBef>
                <a:spcPct val="0"/>
              </a:spcBef>
              <a:buFontTx/>
              <a:buNone/>
            </a:pPr>
            <a:r>
              <a:rPr lang="en-US" altLang="zh-TW" sz="1600">
                <a:latin typeface="Arial" panose="020B0604020202020204" pitchFamily="34" charset="0"/>
              </a:rPr>
              <a:t>	char *buffer ="How old are you?\</a:t>
            </a:r>
            <a:r>
              <a:rPr lang="en-US" altLang="zh-CN" sz="1600">
                <a:latin typeface="Arial" panose="020B0604020202020204" pitchFamily="34" charset="0"/>
                <a:ea typeface="新細明體" panose="02020500000000000000" pitchFamily="18" charset="-120"/>
              </a:rPr>
              <a:t>n</a:t>
            </a:r>
            <a:r>
              <a:rPr lang="en-US" altLang="zh-TW" sz="1600">
                <a:latin typeface="Arial" panose="020B0604020202020204" pitchFamily="34" charset="0"/>
              </a:rPr>
              <a:t>";</a:t>
            </a:r>
          </a:p>
          <a:p>
            <a:pPr eaLnBrk="1" hangingPunct="1">
              <a:lnSpc>
                <a:spcPct val="80000"/>
              </a:lnSpc>
              <a:spcBef>
                <a:spcPct val="0"/>
              </a:spcBef>
              <a:buFontTx/>
              <a:buNone/>
            </a:pPr>
            <a:r>
              <a:rPr lang="en-US" altLang="zh-TW" sz="1600">
                <a:latin typeface="Arial" panose="020B0604020202020204" pitchFamily="34" charset="0"/>
              </a:rPr>
              <a:t>	WSADATA wsaData;</a:t>
            </a:r>
          </a:p>
          <a:p>
            <a:pPr eaLnBrk="1" hangingPunct="1">
              <a:lnSpc>
                <a:spcPct val="80000"/>
              </a:lnSpc>
              <a:spcBef>
                <a:spcPct val="0"/>
              </a:spcBef>
              <a:buFontTx/>
              <a:buNone/>
            </a:pPr>
            <a:r>
              <a:rPr lang="en-US" altLang="zh-TW" sz="1600">
                <a:latin typeface="Arial" panose="020B0604020202020204" pitchFamily="34" charset="0"/>
              </a:rPr>
              <a:t>	</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WSAStartup</a:t>
            </a:r>
            <a:r>
              <a:rPr lang="en-US" altLang="zh-TW" sz="1600">
                <a:latin typeface="Arial" panose="020B0604020202020204" pitchFamily="34" charset="0"/>
              </a:rPr>
              <a:t>(MAKEWORD(</a:t>
            </a:r>
            <a:r>
              <a:rPr lang="en-US" altLang="zh-CN" sz="1600">
                <a:latin typeface="Arial" panose="020B0604020202020204" pitchFamily="34" charset="0"/>
                <a:ea typeface="新細明體" panose="02020500000000000000" pitchFamily="18" charset="-120"/>
              </a:rPr>
              <a:t>1</a:t>
            </a:r>
            <a:r>
              <a:rPr lang="en-US" altLang="zh-TW" sz="1600">
                <a:latin typeface="Arial" panose="020B0604020202020204" pitchFamily="34" charset="0"/>
              </a:rPr>
              <a:t>,1),&amp;wsaData);</a:t>
            </a:r>
          </a:p>
          <a:p>
            <a:pPr eaLnBrk="1" hangingPunct="1">
              <a:lnSpc>
                <a:spcPct val="80000"/>
              </a:lnSpc>
              <a:spcBef>
                <a:spcPct val="0"/>
              </a:spcBef>
              <a:buFontTx/>
              <a:buNone/>
            </a:pPr>
            <a:r>
              <a:rPr lang="en-US" altLang="zh-TW" sz="1600">
                <a:latin typeface="Arial" panose="020B0604020202020204" pitchFamily="34" charset="0"/>
              </a:rPr>
              <a:t>	</a:t>
            </a:r>
          </a:p>
          <a:p>
            <a:pPr eaLnBrk="1" hangingPunct="1">
              <a:lnSpc>
                <a:spcPct val="80000"/>
              </a:lnSpc>
              <a:spcBef>
                <a:spcPct val="0"/>
              </a:spcBef>
              <a:buFontTx/>
              <a:buNone/>
            </a:pPr>
            <a:r>
              <a:rPr lang="en-US" altLang="zh-TW" sz="1600">
                <a:latin typeface="Arial" panose="020B0604020202020204" pitchFamily="34" charset="0"/>
              </a:rPr>
              <a:t>	listen_sock = </a:t>
            </a:r>
            <a:r>
              <a:rPr lang="en-US" altLang="zh-TW" sz="1600">
                <a:solidFill>
                  <a:srgbClr val="FF0000"/>
                </a:solidFill>
                <a:latin typeface="Arial" panose="020B0604020202020204" pitchFamily="34" charset="0"/>
              </a:rPr>
              <a:t>socket</a:t>
            </a:r>
            <a:r>
              <a:rPr lang="en-US" altLang="zh-TW" sz="1600">
                <a:latin typeface="Arial" panose="020B0604020202020204" pitchFamily="34" charset="0"/>
              </a:rPr>
              <a:t>(AF_INET, SOCK_STREAM, 0); </a:t>
            </a: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	my_addr.sin_family = AF_INET;     </a:t>
            </a:r>
          </a:p>
          <a:p>
            <a:pPr eaLnBrk="1" hangingPunct="1">
              <a:lnSpc>
                <a:spcPct val="80000"/>
              </a:lnSpc>
              <a:spcBef>
                <a:spcPct val="0"/>
              </a:spcBef>
              <a:buFontTx/>
              <a:buNone/>
            </a:pPr>
            <a:r>
              <a:rPr lang="en-US" altLang="zh-TW" sz="1600">
                <a:latin typeface="Arial" panose="020B0604020202020204" pitchFamily="34" charset="0"/>
              </a:rPr>
              <a:t>	my_addr.sin_port = htons(MY_PORT); </a:t>
            </a:r>
          </a:p>
          <a:p>
            <a:pPr eaLnBrk="1" hangingPunct="1">
              <a:lnSpc>
                <a:spcPct val="80000"/>
              </a:lnSpc>
              <a:spcBef>
                <a:spcPct val="0"/>
              </a:spcBef>
              <a:buFontTx/>
              <a:buNone/>
            </a:pPr>
            <a:r>
              <a:rPr lang="en-US" altLang="zh-TW" sz="1600">
                <a:latin typeface="Arial" panose="020B0604020202020204" pitchFamily="34" charset="0"/>
              </a:rPr>
              <a:t>	my_addr.sin_addr.s_addr = INADDR_ANY;</a:t>
            </a:r>
          </a:p>
          <a:p>
            <a:pPr eaLnBrk="1" hangingPunct="1">
              <a:lnSpc>
                <a:spcPct val="80000"/>
              </a:lnSpc>
              <a:spcBef>
                <a:spcPct val="0"/>
              </a:spcBef>
              <a:buFontTx/>
              <a:buNone/>
            </a:pPr>
            <a:r>
              <a:rPr lang="en-US" altLang="zh-TW" sz="1600">
                <a:latin typeface="Arial" panose="020B0604020202020204" pitchFamily="34" charset="0"/>
              </a:rPr>
              <a:t>    </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bind</a:t>
            </a:r>
            <a:r>
              <a:rPr lang="en-US" altLang="zh-TW" sz="1600">
                <a:latin typeface="Arial" panose="020B0604020202020204" pitchFamily="34" charset="0"/>
              </a:rPr>
              <a:t>(listen_sock, (struct sockaddr *)&amp;my_addr, sizeof(struct sockaddr));</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listen</a:t>
            </a:r>
            <a:r>
              <a:rPr lang="en-US" altLang="zh-TW" sz="1600">
                <a:latin typeface="Arial" panose="020B0604020202020204" pitchFamily="34" charset="0"/>
              </a:rPr>
              <a:t>(listen_sock, 5);</a:t>
            </a:r>
          </a:p>
          <a:p>
            <a:pPr eaLnBrk="1" hangingPunct="1">
              <a:lnSpc>
                <a:spcPct val="80000"/>
              </a:lnSpc>
              <a:spcBef>
                <a:spcPct val="0"/>
              </a:spcBef>
              <a:buFontTx/>
              <a:buNone/>
            </a:pPr>
            <a:r>
              <a:rPr lang="en-US" altLang="zh-TW" sz="1600">
                <a:latin typeface="Arial" panose="020B0604020202020204" pitchFamily="34" charset="0"/>
              </a:rPr>
              <a:t>	new_sock = </a:t>
            </a:r>
            <a:r>
              <a:rPr lang="en-US" altLang="zh-TW" sz="1600">
                <a:solidFill>
                  <a:srgbClr val="FF0000"/>
                </a:solidFill>
                <a:latin typeface="Arial" panose="020B0604020202020204" pitchFamily="34" charset="0"/>
              </a:rPr>
              <a:t>accept</a:t>
            </a:r>
            <a:r>
              <a:rPr lang="en-US" altLang="zh-TW" sz="1600">
                <a:latin typeface="Arial" panose="020B0604020202020204" pitchFamily="34" charset="0"/>
              </a:rPr>
              <a:t>(listen_sock, NULL, &amp;dummy);</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send</a:t>
            </a:r>
            <a:r>
              <a:rPr lang="en-US" altLang="zh-TW" sz="1600">
                <a:latin typeface="Arial" panose="020B0604020202020204" pitchFamily="34" charset="0"/>
              </a:rPr>
              <a:t>(new_sock, buffer, strlen(buffer), 0);</a:t>
            </a: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closesocket</a:t>
            </a:r>
            <a:r>
              <a:rPr lang="en-US" altLang="zh-TW" sz="1600">
                <a:latin typeface="Arial" panose="020B0604020202020204" pitchFamily="34" charset="0"/>
              </a:rPr>
              <a:t>(new_sock);</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closesocket</a:t>
            </a:r>
            <a:r>
              <a:rPr lang="en-US" altLang="zh-TW" sz="1600">
                <a:latin typeface="Arial" panose="020B0604020202020204" pitchFamily="34" charset="0"/>
              </a:rPr>
              <a:t>(listen_sock);</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WSACleanup()</a:t>
            </a:r>
            <a:r>
              <a:rPr lang="en-US" altLang="zh-TW" sz="1600">
                <a:latin typeface="Arial" panose="020B0604020202020204" pitchFamily="34" charset="0"/>
              </a:rPr>
              <a:t>;</a:t>
            </a: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	return 0;</a:t>
            </a:r>
          </a:p>
          <a:p>
            <a:pPr eaLnBrk="1" hangingPunct="1">
              <a:lnSpc>
                <a:spcPct val="80000"/>
              </a:lnSpc>
              <a:spcBef>
                <a:spcPct val="0"/>
              </a:spcBef>
              <a:buFontTx/>
              <a:buNone/>
            </a:pPr>
            <a:r>
              <a:rPr lang="en-US" altLang="zh-TW" sz="1600">
                <a:latin typeface="Arial" panose="020B0604020202020204" pitchFamily="34" charset="0"/>
              </a:rPr>
              <a:t>}</a:t>
            </a:r>
          </a:p>
        </p:txBody>
      </p:sp>
      <p:sp>
        <p:nvSpPr>
          <p:cNvPr id="51204" name="灯片编号占位符 4">
            <a:extLst>
              <a:ext uri="{FF2B5EF4-FFF2-40B4-BE49-F238E27FC236}">
                <a16:creationId xmlns:a16="http://schemas.microsoft.com/office/drawing/2014/main" id="{133C453E-F751-4F1A-9FBD-F6A6E710654E}"/>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4BF6A3B-E4B2-4D56-BA67-B1D6801411C0}" type="slidenum">
              <a:rPr lang="zh-CN" altLang="en-US" sz="1200" smtClean="0">
                <a:latin typeface="Times New Roman" panose="02020603050405020304" pitchFamily="18" charset="0"/>
              </a:rPr>
              <a:pPr fontAlgn="base">
                <a:lnSpc>
                  <a:spcPct val="100000"/>
                </a:lnSpc>
                <a:spcBef>
                  <a:spcPct val="0"/>
                </a:spcBef>
                <a:spcAft>
                  <a:spcPct val="0"/>
                </a:spcAft>
                <a:buFontTx/>
                <a:buNone/>
              </a:pPr>
              <a:t>33</a:t>
            </a:fld>
            <a:endParaRPr lang="en-US" altLang="zh-CN" sz="12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8943278-F3D4-4D50-B6B6-DA270757FE85}"/>
              </a:ext>
            </a:extLst>
          </p:cNvPr>
          <p:cNvSpPr>
            <a:spLocks noGrp="1" noChangeArrowheads="1"/>
          </p:cNvSpPr>
          <p:nvPr>
            <p:ph type="title"/>
          </p:nvPr>
        </p:nvSpPr>
        <p:spPr>
          <a:xfrm>
            <a:off x="192088" y="-171450"/>
            <a:ext cx="7772400" cy="1143000"/>
          </a:xfrm>
        </p:spPr>
        <p:txBody>
          <a:bodyPr/>
          <a:lstStyle/>
          <a:p>
            <a:pPr eaLnBrk="1" hangingPunct="1"/>
            <a:r>
              <a:rPr lang="en-US" altLang="zh-CN">
                <a:ea typeface="宋体" panose="02010600030101010101" pitchFamily="2" charset="-122"/>
              </a:rPr>
              <a:t>tcp_client.c</a:t>
            </a:r>
          </a:p>
        </p:txBody>
      </p:sp>
      <p:sp>
        <p:nvSpPr>
          <p:cNvPr id="53251" name="Rectangle 3">
            <a:extLst>
              <a:ext uri="{FF2B5EF4-FFF2-40B4-BE49-F238E27FC236}">
                <a16:creationId xmlns:a16="http://schemas.microsoft.com/office/drawing/2014/main" id="{76543CE0-E2E9-42D3-809D-C46861AA8F47}"/>
              </a:ext>
            </a:extLst>
          </p:cNvPr>
          <p:cNvSpPr>
            <a:spLocks noGrp="1" noChangeArrowheads="1"/>
          </p:cNvSpPr>
          <p:nvPr>
            <p:ph idx="1"/>
          </p:nvPr>
        </p:nvSpPr>
        <p:spPr>
          <a:xfrm>
            <a:off x="550863" y="725488"/>
            <a:ext cx="9577387" cy="6132512"/>
          </a:xfrm>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lstStyle/>
          <a:p>
            <a:pPr eaLnBrk="1" hangingPunct="1">
              <a:lnSpc>
                <a:spcPct val="80000"/>
              </a:lnSpc>
              <a:spcBef>
                <a:spcPct val="0"/>
              </a:spcBef>
              <a:buFontTx/>
              <a:buNone/>
            </a:pPr>
            <a:r>
              <a:rPr lang="en-US" altLang="zh-TW" sz="1600">
                <a:latin typeface="Arial" panose="020B0604020202020204" pitchFamily="34" charset="0"/>
              </a:rPr>
              <a:t>#include &lt;winsock.h&gt;</a:t>
            </a:r>
          </a:p>
          <a:p>
            <a:pPr eaLnBrk="1" hangingPunct="1">
              <a:lnSpc>
                <a:spcPct val="80000"/>
              </a:lnSpc>
              <a:spcBef>
                <a:spcPct val="0"/>
              </a:spcBef>
              <a:buFontTx/>
              <a:buNone/>
            </a:pPr>
            <a:r>
              <a:rPr lang="en-US" altLang="zh-TW" sz="1600">
                <a:latin typeface="Arial" panose="020B0604020202020204" pitchFamily="34" charset="0"/>
              </a:rPr>
              <a:t>#include &lt;stdio.h&gt;</a:t>
            </a:r>
            <a:endParaRPr lang="en-US" altLang="zh-CN" sz="1600">
              <a:latin typeface="Arial" panose="020B0604020202020204" pitchFamily="34" charset="0"/>
              <a:ea typeface="新細明體" panose="02020500000000000000" pitchFamily="18" charset="-120"/>
            </a:endParaRP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#define MY_PORT 3434</a:t>
            </a:r>
          </a:p>
          <a:p>
            <a:pPr eaLnBrk="1" hangingPunct="1">
              <a:lnSpc>
                <a:spcPct val="80000"/>
              </a:lnSpc>
              <a:spcBef>
                <a:spcPct val="0"/>
              </a:spcBef>
              <a:buFontTx/>
              <a:buNone/>
            </a:pPr>
            <a:r>
              <a:rPr lang="en-US" altLang="zh-TW" sz="1600">
                <a:latin typeface="Arial" panose="020B0604020202020204" pitchFamily="34" charset="0"/>
              </a:rPr>
              <a:t>int main() {</a:t>
            </a:r>
          </a:p>
          <a:p>
            <a:pPr eaLnBrk="1" hangingPunct="1">
              <a:lnSpc>
                <a:spcPct val="80000"/>
              </a:lnSpc>
              <a:spcBef>
                <a:spcPct val="0"/>
              </a:spcBef>
              <a:buFontTx/>
              <a:buNone/>
            </a:pPr>
            <a:r>
              <a:rPr lang="en-US" altLang="zh-TW" sz="1600">
                <a:latin typeface="Arial" panose="020B0604020202020204" pitchFamily="34" charset="0"/>
              </a:rPr>
              <a:t>	SOCKET conn_sock;</a:t>
            </a:r>
          </a:p>
          <a:p>
            <a:pPr eaLnBrk="1" hangingPunct="1">
              <a:lnSpc>
                <a:spcPct val="80000"/>
              </a:lnSpc>
              <a:spcBef>
                <a:spcPct val="0"/>
              </a:spcBef>
              <a:buFontTx/>
              <a:buNone/>
            </a:pPr>
            <a:r>
              <a:rPr lang="en-US" altLang="zh-TW" sz="1600">
                <a:latin typeface="Arial" panose="020B0604020202020204" pitchFamily="34" charset="0"/>
              </a:rPr>
              <a:t>	struct sockaddr_in remote_addr;</a:t>
            </a:r>
          </a:p>
          <a:p>
            <a:pPr eaLnBrk="1" hangingPunct="1">
              <a:lnSpc>
                <a:spcPct val="80000"/>
              </a:lnSpc>
              <a:spcBef>
                <a:spcPct val="0"/>
              </a:spcBef>
              <a:buFontTx/>
              <a:buNone/>
            </a:pPr>
            <a:r>
              <a:rPr lang="en-US" altLang="zh-TW" sz="1600">
                <a:latin typeface="Arial" panose="020B0604020202020204" pitchFamily="34" charset="0"/>
              </a:rPr>
              <a:t>	int bytes_recvd;</a:t>
            </a:r>
          </a:p>
          <a:p>
            <a:pPr eaLnBrk="1" hangingPunct="1">
              <a:lnSpc>
                <a:spcPct val="80000"/>
              </a:lnSpc>
              <a:spcBef>
                <a:spcPct val="0"/>
              </a:spcBef>
              <a:buFontTx/>
              <a:buNone/>
            </a:pPr>
            <a:r>
              <a:rPr lang="en-US" altLang="zh-TW" sz="1600">
                <a:latin typeface="Arial" panose="020B0604020202020204" pitchFamily="34" charset="0"/>
              </a:rPr>
              <a:t>	char buffer[100];</a:t>
            </a:r>
          </a:p>
          <a:p>
            <a:pPr eaLnBrk="1" hangingPunct="1">
              <a:lnSpc>
                <a:spcPct val="80000"/>
              </a:lnSpc>
              <a:spcBef>
                <a:spcPct val="0"/>
              </a:spcBef>
              <a:buFontTx/>
              <a:buNone/>
            </a:pPr>
            <a:r>
              <a:rPr lang="en-US" altLang="zh-TW" sz="1600">
                <a:latin typeface="Arial" panose="020B0604020202020204" pitchFamily="34" charset="0"/>
              </a:rPr>
              <a:t>	WSADATA wsaData;</a:t>
            </a:r>
          </a:p>
          <a:p>
            <a:pPr eaLnBrk="1" hangingPunct="1">
              <a:lnSpc>
                <a:spcPct val="80000"/>
              </a:lnSpc>
              <a:spcBef>
                <a:spcPct val="0"/>
              </a:spcBef>
              <a:buFontTx/>
              <a:buNone/>
            </a:pPr>
            <a:r>
              <a:rPr lang="en-US" altLang="zh-TW" sz="1600">
                <a:latin typeface="Arial" panose="020B0604020202020204" pitchFamily="34" charset="0"/>
              </a:rPr>
              <a:t>	</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WSAStartup</a:t>
            </a:r>
            <a:r>
              <a:rPr lang="en-US" altLang="zh-TW" sz="1600">
                <a:latin typeface="Arial" panose="020B0604020202020204" pitchFamily="34" charset="0"/>
              </a:rPr>
              <a:t>(MAKEWORD(</a:t>
            </a:r>
            <a:r>
              <a:rPr lang="en-US" altLang="zh-CN" sz="1600">
                <a:latin typeface="Arial" panose="020B0604020202020204" pitchFamily="34" charset="0"/>
                <a:ea typeface="新細明體" panose="02020500000000000000" pitchFamily="18" charset="-120"/>
              </a:rPr>
              <a:t>1</a:t>
            </a:r>
            <a:r>
              <a:rPr lang="en-US" altLang="zh-TW" sz="1600">
                <a:latin typeface="Arial" panose="020B0604020202020204" pitchFamily="34" charset="0"/>
              </a:rPr>
              <a:t>,1),&amp;wsaData);</a:t>
            </a: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	conn_sock = </a:t>
            </a:r>
            <a:r>
              <a:rPr lang="en-US" altLang="zh-TW" sz="1600">
                <a:solidFill>
                  <a:srgbClr val="FF0000"/>
                </a:solidFill>
                <a:latin typeface="Arial" panose="020B0604020202020204" pitchFamily="34" charset="0"/>
              </a:rPr>
              <a:t>socket</a:t>
            </a:r>
            <a:r>
              <a:rPr lang="en-US" altLang="zh-TW" sz="1600">
                <a:latin typeface="Arial" panose="020B0604020202020204" pitchFamily="34" charset="0"/>
              </a:rPr>
              <a:t>(AF_INET, SOCK_STREAM, 0); </a:t>
            </a: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	remote_addr.sin_family = AF_INET;     </a:t>
            </a:r>
          </a:p>
          <a:p>
            <a:pPr eaLnBrk="1" hangingPunct="1">
              <a:lnSpc>
                <a:spcPct val="80000"/>
              </a:lnSpc>
              <a:spcBef>
                <a:spcPct val="0"/>
              </a:spcBef>
              <a:buFontTx/>
              <a:buNone/>
            </a:pPr>
            <a:r>
              <a:rPr lang="en-US" altLang="zh-TW" sz="1600">
                <a:latin typeface="Arial" panose="020B0604020202020204" pitchFamily="34" charset="0"/>
              </a:rPr>
              <a:t>	remote_addr.sin_port = htons(MY_PORT); </a:t>
            </a:r>
          </a:p>
          <a:p>
            <a:pPr eaLnBrk="1" hangingPunct="1">
              <a:lnSpc>
                <a:spcPct val="80000"/>
              </a:lnSpc>
              <a:spcBef>
                <a:spcPct val="0"/>
              </a:spcBef>
              <a:buFontTx/>
              <a:buNone/>
            </a:pPr>
            <a:r>
              <a:rPr lang="en-US" altLang="zh-TW" sz="1600">
                <a:latin typeface="Arial" panose="020B0604020202020204" pitchFamily="34" charset="0"/>
              </a:rPr>
              <a:t>	remote_addr.sin_addr.s_addr = inet_addr("137.189.90.38");</a:t>
            </a:r>
          </a:p>
          <a:p>
            <a:pPr eaLnBrk="1" hangingPunct="1">
              <a:lnSpc>
                <a:spcPct val="80000"/>
              </a:lnSpc>
              <a:spcBef>
                <a:spcPct val="0"/>
              </a:spcBef>
              <a:buFontTx/>
              <a:buNone/>
            </a:pPr>
            <a:r>
              <a:rPr lang="en-US" altLang="zh-TW" sz="1600">
                <a:latin typeface="Arial" panose="020B0604020202020204" pitchFamily="34" charset="0"/>
              </a:rPr>
              <a:t>    </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connect</a:t>
            </a:r>
            <a:r>
              <a:rPr lang="en-US" altLang="zh-TW" sz="1600">
                <a:latin typeface="Arial" panose="020B0604020202020204" pitchFamily="34" charset="0"/>
              </a:rPr>
              <a:t>(conn_sock, (struct sockaddr *)&amp;remote_addr, sizeof(struct sockaddr));</a:t>
            </a: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	bytes_recvd = </a:t>
            </a:r>
            <a:r>
              <a:rPr lang="en-US" altLang="zh-TW" sz="1600">
                <a:solidFill>
                  <a:srgbClr val="FF0000"/>
                </a:solidFill>
                <a:latin typeface="Arial" panose="020B0604020202020204" pitchFamily="34" charset="0"/>
              </a:rPr>
              <a:t>recv</a:t>
            </a:r>
            <a:r>
              <a:rPr lang="en-US" altLang="zh-TW" sz="1600">
                <a:latin typeface="Arial" panose="020B0604020202020204" pitchFamily="34" charset="0"/>
              </a:rPr>
              <a:t>(conn_sock, buffer, sizeof(buffer), 0);</a:t>
            </a:r>
          </a:p>
          <a:p>
            <a:pPr eaLnBrk="1" hangingPunct="1">
              <a:lnSpc>
                <a:spcPct val="80000"/>
              </a:lnSpc>
              <a:spcBef>
                <a:spcPct val="0"/>
              </a:spcBef>
              <a:buFontTx/>
              <a:buNone/>
            </a:pPr>
            <a:r>
              <a:rPr lang="en-US" altLang="zh-TW" sz="1600">
                <a:latin typeface="Arial" panose="020B0604020202020204" pitchFamily="34" charset="0"/>
              </a:rPr>
              <a:t>	</a:t>
            </a:r>
          </a:p>
          <a:p>
            <a:pPr eaLnBrk="1" hangingPunct="1">
              <a:lnSpc>
                <a:spcPct val="80000"/>
              </a:lnSpc>
              <a:spcBef>
                <a:spcPct val="0"/>
              </a:spcBef>
              <a:buFontTx/>
              <a:buNone/>
            </a:pPr>
            <a:r>
              <a:rPr lang="en-US" altLang="zh-TW" sz="1600">
                <a:latin typeface="Arial" panose="020B0604020202020204" pitchFamily="34" charset="0"/>
              </a:rPr>
              <a:t>	printf("Received (%d bytes): \"%s\"\n", bytes_recvd, buffer);</a:t>
            </a:r>
          </a:p>
          <a:p>
            <a:pPr eaLnBrk="1" hangingPunct="1">
              <a:lnSpc>
                <a:spcPct val="80000"/>
              </a:lnSpc>
              <a:spcBef>
                <a:spcPct val="0"/>
              </a:spcBef>
              <a:buFontTx/>
              <a:buNone/>
            </a:pPr>
            <a:r>
              <a:rPr lang="en-US" altLang="zh-TW" sz="1600">
                <a:latin typeface="Arial" panose="020B0604020202020204" pitchFamily="34" charset="0"/>
              </a:rPr>
              <a:t>		</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closesocket</a:t>
            </a:r>
            <a:r>
              <a:rPr lang="en-US" altLang="zh-TW" sz="1600">
                <a:latin typeface="Arial" panose="020B0604020202020204" pitchFamily="34" charset="0"/>
              </a:rPr>
              <a:t>(conn_sock);</a:t>
            </a:r>
          </a:p>
          <a:p>
            <a:pPr eaLnBrk="1" hangingPunct="1">
              <a:lnSpc>
                <a:spcPct val="80000"/>
              </a:lnSpc>
              <a:spcBef>
                <a:spcPct val="0"/>
              </a:spcBef>
              <a:buFontTx/>
              <a:buNone/>
            </a:pPr>
            <a:r>
              <a:rPr lang="en-US" altLang="zh-TW" sz="1600">
                <a:latin typeface="Arial" panose="020B0604020202020204" pitchFamily="34" charset="0"/>
              </a:rPr>
              <a:t>	</a:t>
            </a:r>
            <a:r>
              <a:rPr lang="en-US" altLang="zh-TW" sz="1600">
                <a:solidFill>
                  <a:srgbClr val="FF0000"/>
                </a:solidFill>
                <a:latin typeface="Arial" panose="020B0604020202020204" pitchFamily="34" charset="0"/>
              </a:rPr>
              <a:t>WSACleanup()</a:t>
            </a:r>
            <a:r>
              <a:rPr lang="en-US" altLang="zh-TW" sz="1600">
                <a:latin typeface="Arial" panose="020B0604020202020204" pitchFamily="34" charset="0"/>
              </a:rPr>
              <a:t>;</a:t>
            </a:r>
          </a:p>
          <a:p>
            <a:pPr eaLnBrk="1" hangingPunct="1">
              <a:lnSpc>
                <a:spcPct val="80000"/>
              </a:lnSpc>
              <a:spcBef>
                <a:spcPct val="0"/>
              </a:spcBef>
              <a:buFontTx/>
              <a:buNone/>
            </a:pPr>
            <a:endParaRPr lang="en-US" altLang="zh-TW" sz="1600">
              <a:latin typeface="Arial" panose="020B0604020202020204" pitchFamily="34" charset="0"/>
            </a:endParaRPr>
          </a:p>
          <a:p>
            <a:pPr eaLnBrk="1" hangingPunct="1">
              <a:lnSpc>
                <a:spcPct val="80000"/>
              </a:lnSpc>
              <a:spcBef>
                <a:spcPct val="0"/>
              </a:spcBef>
              <a:buFontTx/>
              <a:buNone/>
            </a:pPr>
            <a:r>
              <a:rPr lang="en-US" altLang="zh-TW" sz="1600">
                <a:latin typeface="Arial" panose="020B0604020202020204" pitchFamily="34" charset="0"/>
              </a:rPr>
              <a:t>	return 0;</a:t>
            </a:r>
          </a:p>
          <a:p>
            <a:pPr eaLnBrk="1" hangingPunct="1">
              <a:lnSpc>
                <a:spcPct val="80000"/>
              </a:lnSpc>
              <a:spcBef>
                <a:spcPct val="0"/>
              </a:spcBef>
              <a:buFontTx/>
              <a:buNone/>
            </a:pPr>
            <a:r>
              <a:rPr lang="en-US" altLang="zh-TW" sz="1600">
                <a:latin typeface="Arial" panose="020B0604020202020204" pitchFamily="34" charset="0"/>
              </a:rPr>
              <a:t>}</a:t>
            </a:r>
            <a:endParaRPr lang="en-US" altLang="zh-CN" sz="1600">
              <a:latin typeface="Arial" panose="020B0604020202020204" pitchFamily="34" charset="0"/>
              <a:ea typeface="新細明體" panose="02020500000000000000" pitchFamily="18" charset="-120"/>
            </a:endParaRPr>
          </a:p>
        </p:txBody>
      </p:sp>
      <p:sp>
        <p:nvSpPr>
          <p:cNvPr id="53252" name="灯片编号占位符 4">
            <a:extLst>
              <a:ext uri="{FF2B5EF4-FFF2-40B4-BE49-F238E27FC236}">
                <a16:creationId xmlns:a16="http://schemas.microsoft.com/office/drawing/2014/main" id="{1B2A7F3F-8484-4DBA-BC8B-21CB129A77E2}"/>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17FDE6F-8F5B-4456-B9DF-182A89289C0B}" type="slidenum">
              <a:rPr lang="zh-CN" altLang="en-US" sz="1200" smtClean="0">
                <a:latin typeface="Times New Roman" panose="02020603050405020304" pitchFamily="18" charset="0"/>
              </a:rPr>
              <a:pPr fontAlgn="base">
                <a:lnSpc>
                  <a:spcPct val="100000"/>
                </a:lnSpc>
                <a:spcBef>
                  <a:spcPct val="0"/>
                </a:spcBef>
                <a:spcAft>
                  <a:spcPct val="0"/>
                </a:spcAft>
                <a:buFontTx/>
                <a:buNone/>
              </a:pPr>
              <a:t>34</a:t>
            </a:fld>
            <a:endParaRPr lang="en-US" altLang="zh-CN" sz="120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2">
            <a:extLst>
              <a:ext uri="{FF2B5EF4-FFF2-40B4-BE49-F238E27FC236}">
                <a16:creationId xmlns:a16="http://schemas.microsoft.com/office/drawing/2014/main" id="{D5B203CA-43FE-4AD1-A18D-A7AE9C20C512}"/>
              </a:ext>
            </a:extLst>
          </p:cNvPr>
          <p:cNvSpPr>
            <a:spLocks noGrp="1" noChangeArrowheads="1"/>
          </p:cNvSpPr>
          <p:nvPr>
            <p:ph type="title"/>
          </p:nvPr>
        </p:nvSpPr>
        <p:spPr/>
        <p:txBody>
          <a:bodyPr lIns="82058" tIns="41029" rIns="82058" bIns="41029"/>
          <a:lstStyle/>
          <a:p>
            <a:pPr eaLnBrk="1" hangingPunct="1"/>
            <a:r>
              <a:rPr lang="en-US" altLang="zh-CN">
                <a:ea typeface="宋体" panose="02010600030101010101" pitchFamily="2" charset="-122"/>
              </a:rPr>
              <a:t>UDP Server</a:t>
            </a:r>
          </a:p>
        </p:txBody>
      </p:sp>
      <p:sp>
        <p:nvSpPr>
          <p:cNvPr id="55299" name="Rectangle 14">
            <a:extLst>
              <a:ext uri="{FF2B5EF4-FFF2-40B4-BE49-F238E27FC236}">
                <a16:creationId xmlns:a16="http://schemas.microsoft.com/office/drawing/2014/main" id="{03C8FA02-7ABD-4F69-B1A5-E709D7976052}"/>
              </a:ext>
            </a:extLst>
          </p:cNvPr>
          <p:cNvSpPr>
            <a:spLocks noGrp="1" noChangeArrowheads="1"/>
          </p:cNvSpPr>
          <p:nvPr>
            <p:ph idx="1"/>
          </p:nvPr>
        </p:nvSpPr>
        <p:spPr>
          <a:xfrm>
            <a:off x="4211638" y="1690688"/>
            <a:ext cx="7142162" cy="4240212"/>
          </a:xfrm>
        </p:spPr>
        <p:txBody>
          <a:bodyPr/>
          <a:lstStyle/>
          <a:p>
            <a:pPr eaLnBrk="1" hangingPunct="1"/>
            <a:r>
              <a:rPr lang="zh-CN" altLang="en-US" sz="2400">
                <a:ea typeface="宋体" panose="02010600030101010101" pitchFamily="2" charset="-122"/>
              </a:rPr>
              <a:t>举例</a:t>
            </a:r>
            <a:r>
              <a:rPr lang="en-US" altLang="zh-CN" sz="2400">
                <a:ea typeface="宋体" panose="02010600030101010101" pitchFamily="2" charset="-122"/>
              </a:rPr>
              <a:t>: NTP daemon</a:t>
            </a:r>
          </a:p>
          <a:p>
            <a:pPr lvl="1" eaLnBrk="1" hangingPunct="1"/>
            <a:endParaRPr lang="en-US" altLang="zh-CN">
              <a:ea typeface="宋体" panose="02010600030101010101" pitchFamily="2" charset="-122"/>
            </a:endParaRPr>
          </a:p>
          <a:p>
            <a:pPr eaLnBrk="1" hangingPunct="1"/>
            <a:r>
              <a:rPr lang="zh-CN" altLang="en-US" sz="2400">
                <a:solidFill>
                  <a:srgbClr val="CC0000"/>
                </a:solidFill>
                <a:latin typeface="Helvetica" panose="020B0604020202020204" pitchFamily="34" charset="0"/>
                <a:ea typeface="宋体" panose="02010600030101010101" pitchFamily="2" charset="-122"/>
              </a:rPr>
              <a:t>为了接收来自</a:t>
            </a:r>
            <a:r>
              <a:rPr lang="en-US" altLang="zh-CN" sz="2400" i="1">
                <a:solidFill>
                  <a:srgbClr val="CC0000"/>
                </a:solidFill>
                <a:latin typeface="Helvetica" panose="020B0604020202020204" pitchFamily="34" charset="0"/>
                <a:ea typeface="宋体" panose="02010600030101010101" pitchFamily="2" charset="-122"/>
              </a:rPr>
              <a:t>UDP client</a:t>
            </a:r>
            <a:r>
              <a:rPr lang="zh-CN" altLang="en-US" sz="2400" i="1">
                <a:solidFill>
                  <a:srgbClr val="CC0000"/>
                </a:solidFill>
                <a:latin typeface="Helvetica" panose="020B0604020202020204" pitchFamily="34" charset="0"/>
                <a:ea typeface="宋体" panose="02010600030101010101" pitchFamily="2" charset="-122"/>
              </a:rPr>
              <a:t>的服务请求，</a:t>
            </a:r>
            <a:r>
              <a:rPr lang="en-US" altLang="zh-CN" sz="2400" i="1">
                <a:solidFill>
                  <a:srgbClr val="CC0000"/>
                </a:solidFill>
                <a:latin typeface="Helvetica" panose="020B0604020202020204" pitchFamily="34" charset="0"/>
                <a:ea typeface="宋体" panose="02010600030101010101" pitchFamily="2" charset="-122"/>
              </a:rPr>
              <a:t>UDP server</a:t>
            </a:r>
            <a:r>
              <a:rPr lang="zh-CN" altLang="en-US" sz="2400">
                <a:solidFill>
                  <a:srgbClr val="CC0000"/>
                </a:solidFill>
                <a:latin typeface="Helvetica" panose="020B0604020202020204" pitchFamily="34" charset="0"/>
                <a:ea typeface="宋体" panose="02010600030101010101" pitchFamily="2" charset="-122"/>
              </a:rPr>
              <a:t>应做什么准备</a:t>
            </a:r>
            <a:r>
              <a:rPr lang="en-US" altLang="zh-CN" sz="2400">
                <a:solidFill>
                  <a:srgbClr val="CC0000"/>
                </a:solidFill>
                <a:latin typeface="Helvetica" panose="020B0604020202020204" pitchFamily="34" charset="0"/>
                <a:ea typeface="宋体" panose="02010600030101010101" pitchFamily="2" charset="-122"/>
              </a:rPr>
              <a:t>?</a:t>
            </a:r>
          </a:p>
          <a:p>
            <a:pPr eaLnBrk="1" hangingPunct="1"/>
            <a:endParaRPr lang="en-US" altLang="zh-CN" sz="2400">
              <a:solidFill>
                <a:srgbClr val="CC0000"/>
              </a:solidFill>
              <a:latin typeface="Helvetica" panose="020B0604020202020204" pitchFamily="34" charset="0"/>
              <a:ea typeface="宋体" panose="02010600030101010101" pitchFamily="2" charset="-122"/>
            </a:endParaRPr>
          </a:p>
          <a:p>
            <a:pPr eaLnBrk="1" hangingPunct="1"/>
            <a:endParaRPr lang="zh-CN" altLang="en-US" sz="2400">
              <a:solidFill>
                <a:srgbClr val="CC0000"/>
              </a:solidFill>
              <a:latin typeface="Helvetica" panose="020B0604020202020204" pitchFamily="34" charset="0"/>
              <a:ea typeface="宋体" panose="02010600030101010101" pitchFamily="2" charset="-122"/>
            </a:endParaRPr>
          </a:p>
        </p:txBody>
      </p:sp>
      <p:sp>
        <p:nvSpPr>
          <p:cNvPr id="55300" name="灯片编号占位符 4">
            <a:extLst>
              <a:ext uri="{FF2B5EF4-FFF2-40B4-BE49-F238E27FC236}">
                <a16:creationId xmlns:a16="http://schemas.microsoft.com/office/drawing/2014/main" id="{E3D0F596-8B5A-4E1B-92B0-D925DCB6301E}"/>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C1ABB6A-7E31-4028-99AF-24CFB4B7A9E3}" type="slidenum">
              <a:rPr lang="zh-CN" altLang="en-US" sz="1200" smtClean="0">
                <a:latin typeface="Times New Roman" panose="02020603050405020304" pitchFamily="18" charset="0"/>
              </a:rPr>
              <a:pPr fontAlgn="base">
                <a:lnSpc>
                  <a:spcPct val="100000"/>
                </a:lnSpc>
                <a:spcBef>
                  <a:spcPct val="0"/>
                </a:spcBef>
                <a:spcAft>
                  <a:spcPct val="0"/>
                </a:spcAft>
                <a:buFontTx/>
                <a:buNone/>
              </a:pPr>
              <a:t>35</a:t>
            </a:fld>
            <a:endParaRPr lang="en-US" altLang="zh-CN" sz="1200">
              <a:latin typeface="Times New Roman" panose="02020603050405020304" pitchFamily="18" charset="0"/>
            </a:endParaRPr>
          </a:p>
        </p:txBody>
      </p:sp>
      <p:sp>
        <p:nvSpPr>
          <p:cNvPr id="55301" name="Text Box 2">
            <a:extLst>
              <a:ext uri="{FF2B5EF4-FFF2-40B4-BE49-F238E27FC236}">
                <a16:creationId xmlns:a16="http://schemas.microsoft.com/office/drawing/2014/main" id="{E0DCA3C8-6425-4E13-A6E0-2205A812E380}"/>
              </a:ext>
            </a:extLst>
          </p:cNvPr>
          <p:cNvSpPr txBox="1">
            <a:spLocks noChangeArrowheads="1"/>
          </p:cNvSpPr>
          <p:nvPr/>
        </p:nvSpPr>
        <p:spPr bwMode="auto">
          <a:xfrm>
            <a:off x="1862138" y="3524250"/>
            <a:ext cx="1495425" cy="5207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UDP</a:t>
            </a:r>
          </a:p>
        </p:txBody>
      </p:sp>
      <p:sp>
        <p:nvSpPr>
          <p:cNvPr id="55302" name="Text Box 3">
            <a:extLst>
              <a:ext uri="{FF2B5EF4-FFF2-40B4-BE49-F238E27FC236}">
                <a16:creationId xmlns:a16="http://schemas.microsoft.com/office/drawing/2014/main" id="{830C9A62-6A33-4639-9AF1-CA93D2F22535}"/>
              </a:ext>
            </a:extLst>
          </p:cNvPr>
          <p:cNvSpPr txBox="1">
            <a:spLocks noChangeArrowheads="1"/>
          </p:cNvSpPr>
          <p:nvPr/>
        </p:nvSpPr>
        <p:spPr bwMode="auto">
          <a:xfrm>
            <a:off x="1862138" y="4349750"/>
            <a:ext cx="1495425" cy="522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IP</a:t>
            </a:r>
          </a:p>
        </p:txBody>
      </p:sp>
      <p:sp>
        <p:nvSpPr>
          <p:cNvPr id="55303" name="Text Box 4">
            <a:extLst>
              <a:ext uri="{FF2B5EF4-FFF2-40B4-BE49-F238E27FC236}">
                <a16:creationId xmlns:a16="http://schemas.microsoft.com/office/drawing/2014/main" id="{B89A7455-7544-4225-B784-840D92B38481}"/>
              </a:ext>
            </a:extLst>
          </p:cNvPr>
          <p:cNvSpPr txBox="1">
            <a:spLocks noChangeArrowheads="1"/>
          </p:cNvSpPr>
          <p:nvPr/>
        </p:nvSpPr>
        <p:spPr bwMode="auto">
          <a:xfrm>
            <a:off x="1671638" y="5153025"/>
            <a:ext cx="1905000" cy="5349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Ethernet Adapter</a:t>
            </a:r>
          </a:p>
        </p:txBody>
      </p:sp>
      <p:sp>
        <p:nvSpPr>
          <p:cNvPr id="55304" name="Line 5">
            <a:extLst>
              <a:ext uri="{FF2B5EF4-FFF2-40B4-BE49-F238E27FC236}">
                <a16:creationId xmlns:a16="http://schemas.microsoft.com/office/drawing/2014/main" id="{EAEB2EA4-6623-4025-8CB9-55000845C904}"/>
              </a:ext>
            </a:extLst>
          </p:cNvPr>
          <p:cNvSpPr>
            <a:spLocks noChangeShapeType="1"/>
          </p:cNvSpPr>
          <p:nvPr/>
        </p:nvSpPr>
        <p:spPr bwMode="auto">
          <a:xfrm>
            <a:off x="2609850" y="4041775"/>
            <a:ext cx="0" cy="3095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55305" name="Line 6">
            <a:extLst>
              <a:ext uri="{FF2B5EF4-FFF2-40B4-BE49-F238E27FC236}">
                <a16:creationId xmlns:a16="http://schemas.microsoft.com/office/drawing/2014/main" id="{7BD4970C-4AFC-44C1-84E4-59779F4A64B5}"/>
              </a:ext>
            </a:extLst>
          </p:cNvPr>
          <p:cNvSpPr>
            <a:spLocks noChangeShapeType="1"/>
          </p:cNvSpPr>
          <p:nvPr/>
        </p:nvSpPr>
        <p:spPr bwMode="auto">
          <a:xfrm>
            <a:off x="2609850" y="4875213"/>
            <a:ext cx="0" cy="309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55306" name="Oval 7">
            <a:extLst>
              <a:ext uri="{FF2B5EF4-FFF2-40B4-BE49-F238E27FC236}">
                <a16:creationId xmlns:a16="http://schemas.microsoft.com/office/drawing/2014/main" id="{72DEFF1B-0CF3-4153-BA9D-8BB3A6D6BD84}"/>
              </a:ext>
            </a:extLst>
          </p:cNvPr>
          <p:cNvSpPr>
            <a:spLocks noChangeArrowheads="1"/>
          </p:cNvSpPr>
          <p:nvPr/>
        </p:nvSpPr>
        <p:spPr bwMode="auto">
          <a:xfrm>
            <a:off x="1622425" y="1843088"/>
            <a:ext cx="1993900" cy="1022350"/>
          </a:xfrm>
          <a:prstGeom prst="ellipse">
            <a:avLst/>
          </a:prstGeom>
          <a:noFill/>
          <a:ln w="254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176" tIns="45588" rIns="91176" bIns="45588" anchor="ct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solidFill>
                  <a:srgbClr val="CC0000"/>
                </a:solidFill>
                <a:latin typeface="Helvetica" panose="020B0604020202020204" pitchFamily="34" charset="0"/>
                <a:ea typeface="宋体" panose="02010600030101010101" pitchFamily="2" charset="-122"/>
              </a:rPr>
              <a:t>NTP</a:t>
            </a:r>
          </a:p>
          <a:p>
            <a:pPr algn="ctr" eaLnBrk="1" hangingPunct="1">
              <a:lnSpc>
                <a:spcPct val="100000"/>
              </a:lnSpc>
              <a:spcBef>
                <a:spcPct val="0"/>
              </a:spcBef>
              <a:buFontTx/>
              <a:buNone/>
            </a:pPr>
            <a:r>
              <a:rPr lang="en-US" altLang="zh-CN" sz="1800">
                <a:solidFill>
                  <a:srgbClr val="CC0000"/>
                </a:solidFill>
                <a:latin typeface="Helvetica" panose="020B0604020202020204" pitchFamily="34" charset="0"/>
                <a:ea typeface="宋体" panose="02010600030101010101" pitchFamily="2" charset="-122"/>
              </a:rPr>
              <a:t>daemon</a:t>
            </a:r>
          </a:p>
        </p:txBody>
      </p:sp>
      <p:sp>
        <p:nvSpPr>
          <p:cNvPr id="55307" name="Line 8">
            <a:extLst>
              <a:ext uri="{FF2B5EF4-FFF2-40B4-BE49-F238E27FC236}">
                <a16:creationId xmlns:a16="http://schemas.microsoft.com/office/drawing/2014/main" id="{4F63E52F-1CB1-463E-86AE-506F3892CC86}"/>
              </a:ext>
            </a:extLst>
          </p:cNvPr>
          <p:cNvSpPr>
            <a:spLocks noChangeShapeType="1"/>
          </p:cNvSpPr>
          <p:nvPr/>
        </p:nvSpPr>
        <p:spPr bwMode="auto">
          <a:xfrm>
            <a:off x="1695450" y="3254375"/>
            <a:ext cx="187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55308" name="Rectangle 9">
            <a:extLst>
              <a:ext uri="{FF2B5EF4-FFF2-40B4-BE49-F238E27FC236}">
                <a16:creationId xmlns:a16="http://schemas.microsoft.com/office/drawing/2014/main" id="{56D7135E-0190-4F6A-8F45-94141B5C3D75}"/>
              </a:ext>
            </a:extLst>
          </p:cNvPr>
          <p:cNvSpPr>
            <a:spLocks noChangeArrowheads="1"/>
          </p:cNvSpPr>
          <p:nvPr/>
        </p:nvSpPr>
        <p:spPr bwMode="auto">
          <a:xfrm>
            <a:off x="1416050" y="1690688"/>
            <a:ext cx="2411413" cy="4240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5309" name="Oval 10">
            <a:extLst>
              <a:ext uri="{FF2B5EF4-FFF2-40B4-BE49-F238E27FC236}">
                <a16:creationId xmlns:a16="http://schemas.microsoft.com/office/drawing/2014/main" id="{001D8B86-4826-46A8-9917-F167FA37EF71}"/>
              </a:ext>
            </a:extLst>
          </p:cNvPr>
          <p:cNvSpPr>
            <a:spLocks noChangeArrowheads="1"/>
          </p:cNvSpPr>
          <p:nvPr/>
        </p:nvSpPr>
        <p:spPr bwMode="auto">
          <a:xfrm>
            <a:off x="2476500" y="2705100"/>
            <a:ext cx="227013" cy="219075"/>
          </a:xfrm>
          <a:prstGeom prst="ellipse">
            <a:avLst/>
          </a:prstGeom>
          <a:solidFill>
            <a:srgbClr val="FF660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5310" name="Line 11">
            <a:extLst>
              <a:ext uri="{FF2B5EF4-FFF2-40B4-BE49-F238E27FC236}">
                <a16:creationId xmlns:a16="http://schemas.microsoft.com/office/drawing/2014/main" id="{C5FF9DD7-FFEB-4212-A807-6AC724084F7E}"/>
              </a:ext>
            </a:extLst>
          </p:cNvPr>
          <p:cNvSpPr>
            <a:spLocks noChangeShapeType="1"/>
          </p:cNvSpPr>
          <p:nvPr/>
        </p:nvSpPr>
        <p:spPr bwMode="auto">
          <a:xfrm flipH="1">
            <a:off x="2627313" y="2847975"/>
            <a:ext cx="0" cy="676275"/>
          </a:xfrm>
          <a:prstGeom prst="line">
            <a:avLst/>
          </a:prstGeom>
          <a:noFill/>
          <a:ln w="25400">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55311" name="Text Box 13">
            <a:extLst>
              <a:ext uri="{FF2B5EF4-FFF2-40B4-BE49-F238E27FC236}">
                <a16:creationId xmlns:a16="http://schemas.microsoft.com/office/drawing/2014/main" id="{F0F88E30-D77E-4352-A180-53E2829BB2B4}"/>
              </a:ext>
            </a:extLst>
          </p:cNvPr>
          <p:cNvSpPr txBox="1">
            <a:spLocks noChangeArrowheads="1"/>
          </p:cNvSpPr>
          <p:nvPr/>
        </p:nvSpPr>
        <p:spPr bwMode="auto">
          <a:xfrm>
            <a:off x="2627313" y="2847975"/>
            <a:ext cx="1095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800" b="1" i="1">
                <a:latin typeface="Helvetica" panose="020B0604020202020204" pitchFamily="34" charset="0"/>
                <a:ea typeface="宋体" panose="02010600030101010101" pitchFamily="2" charset="-122"/>
              </a:rPr>
              <a:t>Port 123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370AA76-14A7-4DF0-B69F-5073DED10CA2}"/>
              </a:ext>
            </a:extLst>
          </p:cNvPr>
          <p:cNvSpPr>
            <a:spLocks noGrp="1" noChangeArrowheads="1"/>
          </p:cNvSpPr>
          <p:nvPr>
            <p:ph type="title"/>
          </p:nvPr>
        </p:nvSpPr>
        <p:spPr>
          <a:xfrm>
            <a:off x="407988" y="220663"/>
            <a:ext cx="7772400" cy="1143000"/>
          </a:xfrm>
        </p:spPr>
        <p:txBody>
          <a:bodyPr lIns="82058" tIns="41029" rIns="82058" bIns="41029"/>
          <a:lstStyle/>
          <a:p>
            <a:pPr eaLnBrk="1" hangingPunct="1"/>
            <a:r>
              <a:rPr lang="en-US" altLang="zh-CN">
                <a:ea typeface="宋体" panose="02010600030101010101" pitchFamily="2" charset="-122"/>
              </a:rPr>
              <a:t>Socket I/O: socket()</a:t>
            </a:r>
          </a:p>
        </p:txBody>
      </p:sp>
      <p:sp>
        <p:nvSpPr>
          <p:cNvPr id="57347" name="Rectangle 3">
            <a:extLst>
              <a:ext uri="{FF2B5EF4-FFF2-40B4-BE49-F238E27FC236}">
                <a16:creationId xmlns:a16="http://schemas.microsoft.com/office/drawing/2014/main" id="{E21445D5-3126-4E2F-BA40-B4795061232F}"/>
              </a:ext>
            </a:extLst>
          </p:cNvPr>
          <p:cNvSpPr>
            <a:spLocks noGrp="1" noChangeArrowheads="1"/>
          </p:cNvSpPr>
          <p:nvPr>
            <p:ph idx="1"/>
          </p:nvPr>
        </p:nvSpPr>
        <p:spPr>
          <a:xfrm>
            <a:off x="695325" y="1314450"/>
            <a:ext cx="7812088" cy="577850"/>
          </a:xfrm>
        </p:spPr>
        <p:txBody>
          <a:bodyPr lIns="82058" tIns="41029" rIns="82058" bIns="41029"/>
          <a:lstStyle/>
          <a:p>
            <a:pPr eaLnBrk="1" hangingPunct="1"/>
            <a:r>
              <a:rPr lang="en-US" altLang="zh-CN">
                <a:ea typeface="宋体" panose="02010600030101010101" pitchFamily="2" charset="-122"/>
              </a:rPr>
              <a:t>UDP server</a:t>
            </a:r>
            <a:r>
              <a:rPr lang="zh-CN" altLang="en-US">
                <a:ea typeface="宋体" panose="02010600030101010101" pitchFamily="2" charset="-122"/>
              </a:rPr>
              <a:t>必须创建一个</a:t>
            </a:r>
            <a:r>
              <a:rPr lang="en-US" altLang="zh-CN">
                <a:solidFill>
                  <a:srgbClr val="CC0000"/>
                </a:solidFill>
                <a:ea typeface="宋体" panose="02010600030101010101" pitchFamily="2" charset="-122"/>
              </a:rPr>
              <a:t>datagram</a:t>
            </a:r>
            <a:r>
              <a:rPr lang="en-US" altLang="zh-CN">
                <a:ea typeface="宋体" panose="02010600030101010101" pitchFamily="2" charset="-122"/>
              </a:rPr>
              <a:t> socket</a:t>
            </a:r>
          </a:p>
        </p:txBody>
      </p:sp>
      <p:sp>
        <p:nvSpPr>
          <p:cNvPr id="57348" name="灯片编号占位符 4">
            <a:extLst>
              <a:ext uri="{FF2B5EF4-FFF2-40B4-BE49-F238E27FC236}">
                <a16:creationId xmlns:a16="http://schemas.microsoft.com/office/drawing/2014/main" id="{694BE5CB-0F4A-45E7-BD6D-C68ED471B697}"/>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2ED1315-5AE4-4482-954E-EBE578149673}" type="slidenum">
              <a:rPr lang="zh-CN" altLang="en-US" sz="1200" smtClean="0">
                <a:latin typeface="Times New Roman" panose="02020603050405020304" pitchFamily="18" charset="0"/>
              </a:rPr>
              <a:pPr fontAlgn="base">
                <a:lnSpc>
                  <a:spcPct val="100000"/>
                </a:lnSpc>
                <a:spcBef>
                  <a:spcPct val="0"/>
                </a:spcBef>
                <a:spcAft>
                  <a:spcPct val="0"/>
                </a:spcAft>
                <a:buFontTx/>
                <a:buNone/>
              </a:pPr>
              <a:t>36</a:t>
            </a:fld>
            <a:endParaRPr lang="en-US" altLang="zh-CN" sz="1200">
              <a:latin typeface="Times New Roman" panose="02020603050405020304" pitchFamily="18" charset="0"/>
            </a:endParaRPr>
          </a:p>
        </p:txBody>
      </p:sp>
      <p:sp>
        <p:nvSpPr>
          <p:cNvPr id="57349" name="Text Box 4">
            <a:extLst>
              <a:ext uri="{FF2B5EF4-FFF2-40B4-BE49-F238E27FC236}">
                <a16:creationId xmlns:a16="http://schemas.microsoft.com/office/drawing/2014/main" id="{9505C19F-8277-4B6A-B23E-5831FEF211BF}"/>
              </a:ext>
            </a:extLst>
          </p:cNvPr>
          <p:cNvSpPr txBox="1">
            <a:spLocks noChangeArrowheads="1"/>
          </p:cNvSpPr>
          <p:nvPr/>
        </p:nvSpPr>
        <p:spPr bwMode="auto">
          <a:xfrm>
            <a:off x="830263" y="2133600"/>
            <a:ext cx="944245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SOCKET m_hSocket;</a:t>
            </a:r>
          </a:p>
          <a:p>
            <a:pPr eaLnBrk="1" hangingPunct="1">
              <a:lnSpc>
                <a:spcPct val="100000"/>
              </a:lnSpc>
              <a:spcBef>
                <a:spcPct val="0"/>
              </a:spcBef>
              <a:buFontTx/>
              <a:buNone/>
            </a:pPr>
            <a:r>
              <a:rPr lang="en-US" altLang="zh-CN" sz="2400" b="1">
                <a:latin typeface="Courier New" panose="02070309020205020404" pitchFamily="49" charset="0"/>
                <a:ea typeface="宋体" panose="02010600030101010101" pitchFamily="2" charset="-122"/>
              </a:rPr>
              <a:t>m_hSocket=socket(AF_INET,SOCK_DGRAM,0);</a:t>
            </a:r>
          </a:p>
          <a:p>
            <a:pPr eaLnBrk="1" hangingPunct="1">
              <a:lnSpc>
                <a:spcPct val="100000"/>
              </a:lnSpc>
              <a:spcBef>
                <a:spcPct val="20000"/>
              </a:spcBef>
              <a:buClr>
                <a:schemeClr val="accent2"/>
              </a:buClr>
              <a:buSzPct val="85000"/>
              <a:buFont typeface="ZapfDingbats" pitchFamily="82" charset="2"/>
              <a:buNone/>
            </a:pPr>
            <a:r>
              <a:rPr lang="en-US" altLang="zh-CN" sz="2000" b="1">
                <a:solidFill>
                  <a:srgbClr val="CC0000"/>
                </a:solidFill>
                <a:latin typeface="Comic Sans MS" panose="030F0702030302020204" pitchFamily="66" charset="0"/>
                <a:ea typeface="宋体" panose="02010600030101010101" pitchFamily="2" charset="-122"/>
              </a:rPr>
              <a:t>AF_INET</a:t>
            </a:r>
            <a:r>
              <a:rPr lang="en-US" altLang="zh-CN" sz="2000" b="1">
                <a:latin typeface="Comic Sans MS" panose="030F0702030302020204" pitchFamily="66" charset="0"/>
                <a:ea typeface="宋体" panose="02010600030101010101" pitchFamily="2" charset="-122"/>
              </a:rPr>
              <a:t> </a:t>
            </a:r>
            <a:r>
              <a:rPr lang="zh-CN" altLang="en-US" sz="2000" b="1">
                <a:latin typeface="Comic Sans MS" panose="030F0702030302020204" pitchFamily="66" charset="0"/>
                <a:ea typeface="宋体" panose="02010600030101010101" pitchFamily="2" charset="-122"/>
              </a:rPr>
              <a:t>把</a:t>
            </a:r>
            <a:r>
              <a:rPr lang="en-US" altLang="zh-CN" sz="2000" b="1">
                <a:latin typeface="Comic Sans MS" panose="030F0702030302020204" pitchFamily="66" charset="0"/>
                <a:ea typeface="宋体" panose="02010600030101010101" pitchFamily="2" charset="-122"/>
              </a:rPr>
              <a:t>socket</a:t>
            </a:r>
            <a:r>
              <a:rPr lang="zh-CN" altLang="en-US" sz="2000" b="1">
                <a:latin typeface="Comic Sans MS" panose="030F0702030302020204" pitchFamily="66" charset="0"/>
                <a:ea typeface="宋体" panose="02010600030101010101" pitchFamily="2" charset="-122"/>
              </a:rPr>
              <a:t>与</a:t>
            </a:r>
            <a:r>
              <a:rPr lang="en-US" altLang="zh-CN" sz="2000" b="1">
                <a:latin typeface="Comic Sans MS" panose="030F0702030302020204" pitchFamily="66" charset="0"/>
                <a:ea typeface="宋体" panose="02010600030101010101" pitchFamily="2" charset="-122"/>
              </a:rPr>
              <a:t>Internet</a:t>
            </a:r>
            <a:r>
              <a:rPr lang="zh-CN" altLang="en-US" sz="2000" b="1">
                <a:latin typeface="Comic Sans MS" panose="030F0702030302020204" pitchFamily="66" charset="0"/>
                <a:ea typeface="宋体" panose="02010600030101010101" pitchFamily="2" charset="-122"/>
              </a:rPr>
              <a:t>协议族相关联</a:t>
            </a:r>
            <a:endParaRPr lang="en-US" altLang="zh-CN" sz="2000" b="1">
              <a:latin typeface="Comic Sans MS" panose="030F0702030302020204" pitchFamily="66" charset="0"/>
              <a:ea typeface="宋体" panose="02010600030101010101" pitchFamily="2" charset="-122"/>
            </a:endParaRPr>
          </a:p>
          <a:p>
            <a:pPr eaLnBrk="1" hangingPunct="1">
              <a:lnSpc>
                <a:spcPct val="100000"/>
              </a:lnSpc>
              <a:spcBef>
                <a:spcPct val="20000"/>
              </a:spcBef>
              <a:buClr>
                <a:schemeClr val="accent2"/>
              </a:buClr>
              <a:buSzPct val="85000"/>
              <a:buFont typeface="ZapfDingbats" pitchFamily="82" charset="2"/>
              <a:buNone/>
            </a:pPr>
            <a:r>
              <a:rPr lang="en-US" altLang="zh-CN" sz="2000" b="1">
                <a:solidFill>
                  <a:srgbClr val="CC0000"/>
                </a:solidFill>
                <a:latin typeface="Comic Sans MS" panose="030F0702030302020204" pitchFamily="66" charset="0"/>
                <a:ea typeface="宋体" panose="02010600030101010101" pitchFamily="2" charset="-122"/>
              </a:rPr>
              <a:t>SOCK_DGRAM </a:t>
            </a:r>
            <a:r>
              <a:rPr lang="zh-CN" altLang="en-US" sz="2000" b="1">
                <a:latin typeface="Comic Sans MS" panose="030F0702030302020204" pitchFamily="66" charset="0"/>
                <a:ea typeface="宋体" panose="02010600030101010101" pitchFamily="2" charset="-122"/>
              </a:rPr>
              <a:t>选择</a:t>
            </a:r>
            <a:r>
              <a:rPr lang="en-US" altLang="zh-CN" sz="2000" b="1">
                <a:latin typeface="Comic Sans MS" panose="030F0702030302020204" pitchFamily="66" charset="0"/>
                <a:ea typeface="宋体" panose="02010600030101010101" pitchFamily="2" charset="-122"/>
              </a:rPr>
              <a:t>UDP</a:t>
            </a:r>
            <a:r>
              <a:rPr lang="zh-CN" altLang="en-US" sz="2000" b="1">
                <a:latin typeface="Comic Sans MS" panose="030F0702030302020204" pitchFamily="66" charset="0"/>
                <a:ea typeface="宋体" panose="02010600030101010101" pitchFamily="2" charset="-122"/>
              </a:rPr>
              <a:t>协议</a:t>
            </a:r>
            <a:endParaRPr lang="en-US" altLang="zh-CN" sz="2000" b="1">
              <a:latin typeface="Comic Sans MS" panose="030F0702030302020204" pitchFamily="66"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A92FEC0-0790-49FA-8836-84BC15CE1C7C}"/>
              </a:ext>
            </a:extLst>
          </p:cNvPr>
          <p:cNvSpPr>
            <a:spLocks noGrp="1" noChangeArrowheads="1"/>
          </p:cNvSpPr>
          <p:nvPr>
            <p:ph idx="1"/>
          </p:nvPr>
        </p:nvSpPr>
        <p:spPr>
          <a:xfrm>
            <a:off x="479425" y="1190625"/>
            <a:ext cx="6786563" cy="431800"/>
          </a:xfrm>
        </p:spPr>
        <p:txBody>
          <a:bodyPr lIns="82058" tIns="41029" rIns="82058" bIns="41029"/>
          <a:lstStyle/>
          <a:p>
            <a:pPr eaLnBrk="1" hangingPunct="1"/>
            <a:r>
              <a:rPr lang="zh-CN" altLang="en-US" sz="2400">
                <a:ea typeface="宋体" panose="02010600030101010101" pitchFamily="2" charset="-122"/>
              </a:rPr>
              <a:t>把</a:t>
            </a:r>
            <a:r>
              <a:rPr lang="en-US" altLang="zh-CN" sz="2400" i="1">
                <a:ea typeface="宋体" panose="02010600030101010101" pitchFamily="2" charset="-122"/>
              </a:rPr>
              <a:t>socket</a:t>
            </a:r>
            <a:r>
              <a:rPr lang="en-US" altLang="zh-CN" sz="2400">
                <a:ea typeface="宋体" panose="02010600030101010101" pitchFamily="2" charset="-122"/>
              </a:rPr>
              <a:t> </a:t>
            </a:r>
            <a:r>
              <a:rPr lang="zh-CN" altLang="en-US" sz="2400">
                <a:ea typeface="宋体" panose="02010600030101010101" pitchFamily="2" charset="-122"/>
              </a:rPr>
              <a:t>绑定到一个特定端口</a:t>
            </a:r>
            <a:endParaRPr lang="en-US" altLang="zh-CN" sz="2400">
              <a:ea typeface="宋体" panose="02010600030101010101" pitchFamily="2" charset="-122"/>
            </a:endParaRPr>
          </a:p>
        </p:txBody>
      </p:sp>
      <p:sp>
        <p:nvSpPr>
          <p:cNvPr id="58371" name="灯片编号占位符 4">
            <a:extLst>
              <a:ext uri="{FF2B5EF4-FFF2-40B4-BE49-F238E27FC236}">
                <a16:creationId xmlns:a16="http://schemas.microsoft.com/office/drawing/2014/main" id="{FE058621-046A-4F64-A516-9863155FE05E}"/>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33F69F7-C4D1-413A-8C9D-89BC25B81EBB}" type="slidenum">
              <a:rPr lang="zh-CN" altLang="en-US" sz="1200" smtClean="0">
                <a:latin typeface="Times New Roman" panose="02020603050405020304" pitchFamily="18" charset="0"/>
              </a:rPr>
              <a:pPr fontAlgn="base">
                <a:lnSpc>
                  <a:spcPct val="100000"/>
                </a:lnSpc>
                <a:spcBef>
                  <a:spcPct val="0"/>
                </a:spcBef>
                <a:spcAft>
                  <a:spcPct val="0"/>
                </a:spcAft>
                <a:buFontTx/>
                <a:buNone/>
              </a:pPr>
              <a:t>37</a:t>
            </a:fld>
            <a:endParaRPr lang="en-US" altLang="zh-CN" sz="1200">
              <a:latin typeface="Times New Roman" panose="02020603050405020304" pitchFamily="18" charset="0"/>
            </a:endParaRPr>
          </a:p>
        </p:txBody>
      </p:sp>
      <p:sp>
        <p:nvSpPr>
          <p:cNvPr id="58372" name="Rectangle 3">
            <a:extLst>
              <a:ext uri="{FF2B5EF4-FFF2-40B4-BE49-F238E27FC236}">
                <a16:creationId xmlns:a16="http://schemas.microsoft.com/office/drawing/2014/main" id="{F65A7462-CC55-40DE-8B78-AFA64189FF4F}"/>
              </a:ext>
            </a:extLst>
          </p:cNvPr>
          <p:cNvSpPr>
            <a:spLocks noChangeArrowheads="1"/>
          </p:cNvSpPr>
          <p:nvPr/>
        </p:nvSpPr>
        <p:spPr bwMode="auto">
          <a:xfrm>
            <a:off x="2644775" y="3463925"/>
            <a:ext cx="6626225"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500" b="1">
              <a:latin typeface="Comic Sans MS" panose="030F0702030302020204" pitchFamily="66" charset="0"/>
              <a:ea typeface="宋体" panose="02010600030101010101" pitchFamily="2" charset="-122"/>
            </a:endParaRPr>
          </a:p>
        </p:txBody>
      </p:sp>
      <p:sp>
        <p:nvSpPr>
          <p:cNvPr id="58373" name="Rectangle 4">
            <a:extLst>
              <a:ext uri="{FF2B5EF4-FFF2-40B4-BE49-F238E27FC236}">
                <a16:creationId xmlns:a16="http://schemas.microsoft.com/office/drawing/2014/main" id="{06E8B84D-3B10-482C-A4A7-8F996E47E5D5}"/>
              </a:ext>
            </a:extLst>
          </p:cNvPr>
          <p:cNvSpPr>
            <a:spLocks noChangeArrowheads="1"/>
          </p:cNvSpPr>
          <p:nvPr/>
        </p:nvSpPr>
        <p:spPr bwMode="auto">
          <a:xfrm>
            <a:off x="230188" y="87313"/>
            <a:ext cx="84582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4000" b="1" u="sng">
                <a:solidFill>
                  <a:schemeClr val="accent2"/>
                </a:solidFill>
                <a:latin typeface="Arial" panose="020B0604020202020204" pitchFamily="34" charset="0"/>
                <a:ea typeface="宋体" panose="02010600030101010101" pitchFamily="2" charset="-122"/>
              </a:rPr>
              <a:t>Socket I/O: bind()</a:t>
            </a:r>
          </a:p>
        </p:txBody>
      </p:sp>
      <p:sp>
        <p:nvSpPr>
          <p:cNvPr id="58374" name="Text Box 5">
            <a:extLst>
              <a:ext uri="{FF2B5EF4-FFF2-40B4-BE49-F238E27FC236}">
                <a16:creationId xmlns:a16="http://schemas.microsoft.com/office/drawing/2014/main" id="{A8DE116F-B02D-4AF8-9A86-2DB4E875D667}"/>
              </a:ext>
            </a:extLst>
          </p:cNvPr>
          <p:cNvSpPr txBox="1">
            <a:spLocks noChangeArrowheads="1"/>
          </p:cNvSpPr>
          <p:nvPr/>
        </p:nvSpPr>
        <p:spPr bwMode="auto">
          <a:xfrm>
            <a:off x="766763" y="1846263"/>
            <a:ext cx="10009187" cy="3478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sockaddr_in m_addr;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m_addr.sin_family = AF_INET;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m_addr.sin_addr.S_un.S_addr =htonl(INADDR_ANY);</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m_addr.sin_port = htons(123);</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int ret = 0;int error = 0;</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ret = bind(m_hSocket, (LPSOCKADDR)&amp;m_addr, sizeof(m_addr));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if(ret == SOCKET_ERROR)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r>
              <a:rPr lang="zh-CN" altLang="en-US" sz="2000" b="1">
                <a:latin typeface="Courier New" panose="02070309020205020404" pitchFamily="49" charset="0"/>
                <a:ea typeface="宋体" panose="02010600030101010101" pitchFamily="2" charset="-122"/>
              </a:rPr>
              <a:t>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AfxMessageBox("Binding Error"); </a:t>
            </a:r>
            <a:r>
              <a:rPr lang="en-US" altLang="zh-CN" sz="2000" b="1">
                <a:latin typeface="Times New Roman" panose="02020603050405020304" pitchFamily="18" charset="0"/>
                <a:ea typeface="宋体" panose="02010600030101010101" pitchFamily="2" charset="-122"/>
              </a:rPr>
              <a:t>//</a:t>
            </a:r>
            <a:r>
              <a:rPr lang="zh-CN" altLang="en-US" sz="2000" b="1">
                <a:latin typeface="Times New Roman" panose="02020603050405020304" pitchFamily="18" charset="0"/>
                <a:ea typeface="宋体" panose="02010600030101010101" pitchFamily="2" charset="-122"/>
              </a:rPr>
              <a:t>绑定错误</a:t>
            </a:r>
            <a:endParaRPr lang="en-US" altLang="zh-CN" sz="2000" b="1">
              <a:latin typeface="Courier New" panose="02070309020205020404" pitchFamily="49" charset="0"/>
              <a:ea typeface="宋体" panose="02010600030101010101" pitchFamily="2" charset="-122"/>
            </a:endParaRP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C58B727-6FD6-4913-8538-27E5632CC1FF}"/>
              </a:ext>
            </a:extLst>
          </p:cNvPr>
          <p:cNvSpPr>
            <a:spLocks noGrp="1" noChangeArrowheads="1"/>
          </p:cNvSpPr>
          <p:nvPr>
            <p:ph type="title"/>
          </p:nvPr>
        </p:nvSpPr>
        <p:spPr>
          <a:xfrm>
            <a:off x="263525" y="95250"/>
            <a:ext cx="10515600" cy="1325563"/>
          </a:xfrm>
        </p:spPr>
        <p:txBody>
          <a:bodyPr lIns="82058" tIns="41029" rIns="82058" bIns="41029"/>
          <a:lstStyle/>
          <a:p>
            <a:pPr eaLnBrk="1" hangingPunct="1"/>
            <a:r>
              <a:rPr lang="en-US" altLang="zh-CN">
                <a:ea typeface="宋体" panose="02010600030101010101" pitchFamily="2" charset="-122"/>
              </a:rPr>
              <a:t>Socket I/O: recvfrom()</a:t>
            </a:r>
          </a:p>
        </p:txBody>
      </p:sp>
      <p:sp>
        <p:nvSpPr>
          <p:cNvPr id="43012" name="Rectangle 3">
            <a:extLst>
              <a:ext uri="{FF2B5EF4-FFF2-40B4-BE49-F238E27FC236}">
                <a16:creationId xmlns:a16="http://schemas.microsoft.com/office/drawing/2014/main" id="{15C2E918-3C8D-404E-9987-F4092C0C397F}"/>
              </a:ext>
            </a:extLst>
          </p:cNvPr>
          <p:cNvSpPr>
            <a:spLocks noGrp="1" noChangeArrowheads="1"/>
          </p:cNvSpPr>
          <p:nvPr>
            <p:ph idx="1"/>
          </p:nvPr>
        </p:nvSpPr>
        <p:spPr>
          <a:xfrm>
            <a:off x="623888" y="1233488"/>
            <a:ext cx="7267575" cy="374650"/>
          </a:xfrm>
        </p:spPr>
        <p:txBody>
          <a:bodyPr lIns="82058" tIns="41029" rIns="82058" bIns="41029" rtlCol="0">
            <a:normAutofit fontScale="92500" lnSpcReduction="20000"/>
          </a:bodyPr>
          <a:lstStyle/>
          <a:p>
            <a:pPr eaLnBrk="1" fontAlgn="auto" hangingPunct="1">
              <a:spcAft>
                <a:spcPts val="0"/>
              </a:spcAft>
              <a:defRPr/>
            </a:pPr>
            <a:r>
              <a:rPr lang="en-US" altLang="zh-CN" i="1" dirty="0" err="1">
                <a:ea typeface="宋体" panose="02010600030101010101" pitchFamily="2" charset="-122"/>
              </a:rPr>
              <a:t>recvfrom</a:t>
            </a:r>
            <a:r>
              <a:rPr lang="en-US" altLang="zh-CN" dirty="0">
                <a:ea typeface="宋体" panose="02010600030101010101" pitchFamily="2" charset="-122"/>
              </a:rPr>
              <a:t> </a:t>
            </a:r>
            <a:r>
              <a:rPr lang="zh-CN" altLang="en-US" dirty="0">
                <a:ea typeface="宋体" panose="02010600030101010101" pitchFamily="2" charset="-122"/>
              </a:rPr>
              <a:t>接收一个数据报并保存源地址</a:t>
            </a:r>
            <a:endParaRPr lang="en-US" altLang="zh-CN" dirty="0">
              <a:ea typeface="宋体" panose="02010600030101010101" pitchFamily="2" charset="-122"/>
            </a:endParaRPr>
          </a:p>
        </p:txBody>
      </p:sp>
      <p:sp>
        <p:nvSpPr>
          <p:cNvPr id="60420" name="灯片编号占位符 4">
            <a:extLst>
              <a:ext uri="{FF2B5EF4-FFF2-40B4-BE49-F238E27FC236}">
                <a16:creationId xmlns:a16="http://schemas.microsoft.com/office/drawing/2014/main" id="{6C19B759-1532-46B2-8682-2371F80016B9}"/>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D9E79A1-8BD7-4195-9123-EDAA6252E73D}" type="slidenum">
              <a:rPr lang="zh-CN" altLang="en-US" sz="1200" smtClean="0">
                <a:latin typeface="Times New Roman" panose="02020603050405020304" pitchFamily="18" charset="0"/>
              </a:rPr>
              <a:pPr fontAlgn="base">
                <a:lnSpc>
                  <a:spcPct val="100000"/>
                </a:lnSpc>
                <a:spcBef>
                  <a:spcPct val="0"/>
                </a:spcBef>
                <a:spcAft>
                  <a:spcPct val="0"/>
                </a:spcAft>
                <a:buFontTx/>
                <a:buNone/>
              </a:pPr>
              <a:t>38</a:t>
            </a:fld>
            <a:endParaRPr lang="en-US" altLang="zh-CN" sz="1200">
              <a:latin typeface="Times New Roman" panose="02020603050405020304" pitchFamily="18" charset="0"/>
            </a:endParaRPr>
          </a:p>
        </p:txBody>
      </p:sp>
      <p:sp>
        <p:nvSpPr>
          <p:cNvPr id="60421" name="Text Box 4">
            <a:extLst>
              <a:ext uri="{FF2B5EF4-FFF2-40B4-BE49-F238E27FC236}">
                <a16:creationId xmlns:a16="http://schemas.microsoft.com/office/drawing/2014/main" id="{764DF006-D2F3-46FA-897D-387B61290222}"/>
              </a:ext>
            </a:extLst>
          </p:cNvPr>
          <p:cNvSpPr txBox="1">
            <a:spLocks noChangeArrowheads="1"/>
          </p:cNvSpPr>
          <p:nvPr/>
        </p:nvSpPr>
        <p:spPr bwMode="auto">
          <a:xfrm>
            <a:off x="839788" y="1962150"/>
            <a:ext cx="10944225" cy="3478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#include &lt;winsock.h&gt;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PASCAL FAR recvfrom( SOCKET s, char FAR* buf, int len, int flags,struct sockaddr FAR* from, int FAR* fromlen);</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s</a:t>
            </a:r>
            <a:r>
              <a:rPr lang="zh-CN" altLang="en-US" sz="2000" b="1">
                <a:latin typeface="Courier New" panose="02070309020205020404" pitchFamily="49" charset="0"/>
                <a:ea typeface="宋体" panose="02010600030101010101" pitchFamily="2" charset="-122"/>
              </a:rPr>
              <a:t>：标识一个套接字的描述字。</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buf</a:t>
            </a:r>
            <a:r>
              <a:rPr lang="zh-CN" altLang="en-US" sz="2000" b="1">
                <a:latin typeface="Courier New" panose="02070309020205020404" pitchFamily="49" charset="0"/>
                <a:ea typeface="宋体" panose="02010600030101010101" pitchFamily="2" charset="-122"/>
              </a:rPr>
              <a:t>：接收数据缓冲区。</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len</a:t>
            </a:r>
            <a:r>
              <a:rPr lang="zh-CN" altLang="en-US" sz="2000" b="1">
                <a:latin typeface="Courier New" panose="02070309020205020404" pitchFamily="49" charset="0"/>
                <a:ea typeface="宋体" panose="02010600030101010101" pitchFamily="2" charset="-122"/>
              </a:rPr>
              <a:t>：缓冲区长度。</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flags</a:t>
            </a:r>
            <a:r>
              <a:rPr lang="zh-CN" altLang="en-US" sz="2000" b="1">
                <a:latin typeface="Courier New" panose="02070309020205020404" pitchFamily="49" charset="0"/>
                <a:ea typeface="宋体" panose="02010600030101010101" pitchFamily="2" charset="-122"/>
              </a:rPr>
              <a:t>：调用操作方式。</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from</a:t>
            </a:r>
            <a:r>
              <a:rPr lang="zh-CN" altLang="en-US" sz="2000" b="1">
                <a:latin typeface="Courier New" panose="02070309020205020404" pitchFamily="49" charset="0"/>
                <a:ea typeface="宋体" panose="02010600030101010101" pitchFamily="2" charset="-122"/>
              </a:rPr>
              <a:t>：（可选）指针，指向装有源地址的缓冲区。</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fromlen</a:t>
            </a:r>
            <a:r>
              <a:rPr lang="zh-CN" altLang="en-US" sz="2000" b="1">
                <a:latin typeface="Courier New" panose="02070309020205020404" pitchFamily="49" charset="0"/>
                <a:ea typeface="宋体" panose="02010600030101010101" pitchFamily="2" charset="-122"/>
              </a:rPr>
              <a:t>：（可选）指针，指向</a:t>
            </a:r>
            <a:r>
              <a:rPr lang="en-US" altLang="zh-CN" sz="2000" b="1">
                <a:latin typeface="Courier New" panose="02070309020205020404" pitchFamily="49" charset="0"/>
                <a:ea typeface="宋体" panose="02010600030101010101" pitchFamily="2" charset="-122"/>
              </a:rPr>
              <a:t>from</a:t>
            </a:r>
            <a:r>
              <a:rPr lang="zh-CN" altLang="en-US" sz="2000" b="1">
                <a:latin typeface="Courier New" panose="02070309020205020404" pitchFamily="49" charset="0"/>
                <a:ea typeface="宋体" panose="02010600030101010101" pitchFamily="2" charset="-122"/>
              </a:rPr>
              <a:t>缓冲区长度值。</a:t>
            </a:r>
          </a:p>
          <a:p>
            <a:pPr eaLnBrk="1" hangingPunct="1">
              <a:lnSpc>
                <a:spcPct val="100000"/>
              </a:lnSpc>
              <a:spcBef>
                <a:spcPct val="0"/>
              </a:spcBef>
              <a:buFontTx/>
              <a:buNone/>
            </a:pPr>
            <a:r>
              <a:rPr lang="zh-CN" altLang="en-US" sz="2000" b="1">
                <a:latin typeface="Courier New" panose="02070309020205020404" pitchFamily="49" charset="0"/>
                <a:ea typeface="宋体" panose="02010600030101010101" pitchFamily="2" charset="-122"/>
              </a:rPr>
              <a:t>    </a:t>
            </a:r>
            <a:r>
              <a:rPr lang="zh-CN" altLang="en-US" sz="2000" b="1">
                <a:solidFill>
                  <a:srgbClr val="FF0000"/>
                </a:solidFill>
                <a:latin typeface="Courier New" panose="02070309020205020404" pitchFamily="49" charset="0"/>
                <a:ea typeface="宋体" panose="02010600030101010101" pitchFamily="2" charset="-122"/>
              </a:rPr>
              <a:t>返回值</a:t>
            </a:r>
            <a:r>
              <a:rPr lang="zh-CN" altLang="en-US" sz="2000" b="1">
                <a:latin typeface="Courier New" panose="02070309020205020404" pitchFamily="49" charset="0"/>
                <a:ea typeface="宋体" panose="02010600030101010101" pitchFamily="2" charset="-122"/>
              </a:rPr>
              <a:t>：若无错误发生，返回读入的字节数。如果连接已中止，返回</a:t>
            </a:r>
            <a:r>
              <a:rPr lang="en-US" altLang="zh-CN" sz="2000" b="1">
                <a:latin typeface="Courier New" panose="02070309020205020404" pitchFamily="49" charset="0"/>
                <a:ea typeface="宋体" panose="02010600030101010101" pitchFamily="2" charset="-122"/>
              </a:rPr>
              <a:t>0</a:t>
            </a:r>
            <a:r>
              <a:rPr lang="zh-CN" altLang="en-US" sz="2000" b="1">
                <a:latin typeface="Courier New" panose="02070309020205020404" pitchFamily="49" charset="0"/>
                <a:ea typeface="宋体" panose="02010600030101010101" pitchFamily="2" charset="-122"/>
              </a:rPr>
              <a:t>。否则返回</a:t>
            </a:r>
            <a:r>
              <a:rPr lang="en-US" altLang="zh-CN" sz="2000" b="1">
                <a:latin typeface="Courier New" panose="02070309020205020404" pitchFamily="49" charset="0"/>
                <a:ea typeface="宋体" panose="02010600030101010101" pitchFamily="2" charset="-122"/>
              </a:rPr>
              <a:t>SOCKET_ERROR</a:t>
            </a:r>
            <a:r>
              <a:rPr lang="zh-CN" altLang="en-US" sz="2000" b="1">
                <a:latin typeface="Courier New" panose="02070309020205020404" pitchFamily="49" charset="0"/>
                <a:ea typeface="宋体" panose="02010600030101010101" pitchFamily="2" charset="-122"/>
              </a:rPr>
              <a:t>错误。</a:t>
            </a:r>
            <a:endParaRPr lang="en-US" altLang="zh-CN" sz="2000" b="1">
              <a:latin typeface="Courier New" panose="02070309020205020404" pitchFamily="49" charset="0"/>
              <a:ea typeface="宋体" panose="02010600030101010101" pitchFamily="2" charset="-122"/>
            </a:endParaRPr>
          </a:p>
        </p:txBody>
      </p:sp>
      <p:sp>
        <p:nvSpPr>
          <p:cNvPr id="60422" name="Rectangle 5">
            <a:extLst>
              <a:ext uri="{FF2B5EF4-FFF2-40B4-BE49-F238E27FC236}">
                <a16:creationId xmlns:a16="http://schemas.microsoft.com/office/drawing/2014/main" id="{C112261D-DBD9-4AB1-83B7-D1321D491F4D}"/>
              </a:ext>
            </a:extLst>
          </p:cNvPr>
          <p:cNvSpPr>
            <a:spLocks noChangeArrowheads="1"/>
          </p:cNvSpPr>
          <p:nvPr/>
        </p:nvSpPr>
        <p:spPr bwMode="auto">
          <a:xfrm>
            <a:off x="2770188" y="4029075"/>
            <a:ext cx="6626225"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500" b="1">
              <a:latin typeface="Comic Sans MS" panose="030F0702030302020204" pitchFamily="66"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6FAD453-C0C2-4BA0-BBF4-702D19C26C41}"/>
              </a:ext>
            </a:extLst>
          </p:cNvPr>
          <p:cNvSpPr>
            <a:spLocks noGrp="1" noChangeArrowheads="1"/>
          </p:cNvSpPr>
          <p:nvPr>
            <p:ph type="title"/>
          </p:nvPr>
        </p:nvSpPr>
        <p:spPr>
          <a:xfrm>
            <a:off x="479425" y="101600"/>
            <a:ext cx="10515600" cy="1325563"/>
          </a:xfrm>
        </p:spPr>
        <p:txBody>
          <a:bodyPr lIns="82058" tIns="41029" rIns="82058" bIns="41029"/>
          <a:lstStyle/>
          <a:p>
            <a:pPr eaLnBrk="1" hangingPunct="1"/>
            <a:r>
              <a:rPr lang="en-US" altLang="zh-CN">
                <a:ea typeface="宋体" panose="02010600030101010101" pitchFamily="2" charset="-122"/>
              </a:rPr>
              <a:t>Socket I/O: recvfrom()</a:t>
            </a:r>
          </a:p>
        </p:txBody>
      </p:sp>
      <p:sp>
        <p:nvSpPr>
          <p:cNvPr id="62467" name="灯片编号占位符 4">
            <a:extLst>
              <a:ext uri="{FF2B5EF4-FFF2-40B4-BE49-F238E27FC236}">
                <a16:creationId xmlns:a16="http://schemas.microsoft.com/office/drawing/2014/main" id="{FB6F9256-8261-408C-A1D5-538BAD6B6786}"/>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2BB96A1-E5DC-4328-B14B-2C11D82648B9}" type="slidenum">
              <a:rPr lang="zh-CN" altLang="en-US" sz="1200" smtClean="0">
                <a:latin typeface="Times New Roman" panose="02020603050405020304" pitchFamily="18" charset="0"/>
              </a:rPr>
              <a:pPr fontAlgn="base">
                <a:lnSpc>
                  <a:spcPct val="100000"/>
                </a:lnSpc>
                <a:spcBef>
                  <a:spcPct val="0"/>
                </a:spcBef>
                <a:spcAft>
                  <a:spcPct val="0"/>
                </a:spcAft>
                <a:buFontTx/>
                <a:buNone/>
              </a:pPr>
              <a:t>39</a:t>
            </a:fld>
            <a:endParaRPr lang="en-US" altLang="zh-CN" sz="1200">
              <a:latin typeface="Times New Roman" panose="02020603050405020304" pitchFamily="18" charset="0"/>
            </a:endParaRPr>
          </a:p>
        </p:txBody>
      </p:sp>
      <p:sp>
        <p:nvSpPr>
          <p:cNvPr id="62468" name="Rectangle 3">
            <a:extLst>
              <a:ext uri="{FF2B5EF4-FFF2-40B4-BE49-F238E27FC236}">
                <a16:creationId xmlns:a16="http://schemas.microsoft.com/office/drawing/2014/main" id="{75CA92F4-61A5-48CC-ACDA-CFAF6FA20EB5}"/>
              </a:ext>
            </a:extLst>
          </p:cNvPr>
          <p:cNvSpPr>
            <a:spLocks noChangeArrowheads="1"/>
          </p:cNvSpPr>
          <p:nvPr/>
        </p:nvSpPr>
        <p:spPr bwMode="auto">
          <a:xfrm>
            <a:off x="2770188" y="3792538"/>
            <a:ext cx="6626225"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lstStyle>
            <a:lvl1pPr marL="307975" indent="-307975" defTabSz="820738">
              <a:defRPr>
                <a:solidFill>
                  <a:schemeClr val="tx1"/>
                </a:solidFill>
                <a:latin typeface="Calibri" panose="020F0502020204030204" pitchFamily="34" charset="0"/>
              </a:defRPr>
            </a:lvl1pPr>
            <a:lvl2pPr marL="666750" indent="-257175" defTabSz="820738">
              <a:defRPr>
                <a:solidFill>
                  <a:schemeClr val="tx1"/>
                </a:solidFill>
                <a:latin typeface="Calibri" panose="020F0502020204030204" pitchFamily="34" charset="0"/>
              </a:defRPr>
            </a:lvl2pPr>
            <a:lvl3pPr marL="1025525" indent="-204788" defTabSz="820738">
              <a:defRPr>
                <a:solidFill>
                  <a:schemeClr val="tx1"/>
                </a:solidFill>
                <a:latin typeface="Calibri" panose="020F0502020204030204" pitchFamily="34" charset="0"/>
              </a:defRPr>
            </a:lvl3pPr>
            <a:lvl4pPr marL="1436688" indent="-206375" defTabSz="820738">
              <a:defRPr>
                <a:solidFill>
                  <a:schemeClr val="tx1"/>
                </a:solidFill>
                <a:latin typeface="Calibri" panose="020F0502020204030204" pitchFamily="34" charset="0"/>
              </a:defRPr>
            </a:lvl4pPr>
            <a:lvl5pPr marL="1846263" indent="-204788" defTabSz="820738">
              <a:defRPr>
                <a:solidFill>
                  <a:schemeClr val="tx1"/>
                </a:solidFill>
                <a:latin typeface="Calibri" panose="020F0502020204030204" pitchFamily="34" charset="0"/>
              </a:defRPr>
            </a:lvl5pPr>
            <a:lvl6pPr marL="2303463" indent="-204788" defTabSz="820738" eaLnBrk="0" fontAlgn="base" hangingPunct="0">
              <a:spcBef>
                <a:spcPct val="0"/>
              </a:spcBef>
              <a:spcAft>
                <a:spcPct val="0"/>
              </a:spcAft>
              <a:defRPr>
                <a:solidFill>
                  <a:schemeClr val="tx1"/>
                </a:solidFill>
                <a:latin typeface="Calibri" panose="020F0502020204030204" pitchFamily="34" charset="0"/>
              </a:defRPr>
            </a:lvl6pPr>
            <a:lvl7pPr marL="2760663" indent="-204788" defTabSz="820738" eaLnBrk="0" fontAlgn="base" hangingPunct="0">
              <a:spcBef>
                <a:spcPct val="0"/>
              </a:spcBef>
              <a:spcAft>
                <a:spcPct val="0"/>
              </a:spcAft>
              <a:defRPr>
                <a:solidFill>
                  <a:schemeClr val="tx1"/>
                </a:solidFill>
                <a:latin typeface="Calibri" panose="020F0502020204030204" pitchFamily="34" charset="0"/>
              </a:defRPr>
            </a:lvl7pPr>
            <a:lvl8pPr marL="3217863" indent="-204788" defTabSz="820738" eaLnBrk="0" fontAlgn="base" hangingPunct="0">
              <a:spcBef>
                <a:spcPct val="0"/>
              </a:spcBef>
              <a:spcAft>
                <a:spcPct val="0"/>
              </a:spcAft>
              <a:defRPr>
                <a:solidFill>
                  <a:schemeClr val="tx1"/>
                </a:solidFill>
                <a:latin typeface="Calibri" panose="020F0502020204030204" pitchFamily="34" charset="0"/>
              </a:defRPr>
            </a:lvl8pPr>
            <a:lvl9pPr marL="3675063" indent="-204788" defTabSz="820738"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endParaRPr lang="zh-CN" altLang="en-US" sz="2500" b="1">
              <a:latin typeface="Comic Sans MS" panose="030F0702030302020204" pitchFamily="66" charset="0"/>
              <a:ea typeface="宋体" panose="02010600030101010101" pitchFamily="2" charset="-122"/>
            </a:endParaRPr>
          </a:p>
        </p:txBody>
      </p:sp>
      <p:sp>
        <p:nvSpPr>
          <p:cNvPr id="62469" name="Text Box 4">
            <a:extLst>
              <a:ext uri="{FF2B5EF4-FFF2-40B4-BE49-F238E27FC236}">
                <a16:creationId xmlns:a16="http://schemas.microsoft.com/office/drawing/2014/main" id="{6D819793-ABC7-4413-B8E0-A4603D8DD9C6}"/>
              </a:ext>
            </a:extLst>
          </p:cNvPr>
          <p:cNvSpPr txBox="1">
            <a:spLocks noChangeArrowheads="1"/>
          </p:cNvSpPr>
          <p:nvPr/>
        </p:nvSpPr>
        <p:spPr bwMode="auto">
          <a:xfrm>
            <a:off x="838200" y="1773238"/>
            <a:ext cx="11161713" cy="375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SOCKET srvsock;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sockaddr  cli;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char buf[512];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cli_len = sizeof(cli);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nbytes;</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nbytes = </a:t>
            </a:r>
            <a:r>
              <a:rPr lang="en-US" altLang="zh-CN" sz="2000" b="1">
                <a:solidFill>
                  <a:srgbClr val="CC0000"/>
                </a:solidFill>
                <a:latin typeface="Courier New" panose="02070309020205020404" pitchFamily="49" charset="0"/>
                <a:ea typeface="宋体" panose="02010600030101010101" pitchFamily="2" charset="-122"/>
              </a:rPr>
              <a:t>recvfrom</a:t>
            </a:r>
            <a:r>
              <a:rPr lang="en-US" altLang="zh-CN" sz="2000" b="1">
                <a:latin typeface="Courier New" panose="02070309020205020404" pitchFamily="49" charset="0"/>
                <a:ea typeface="宋体" panose="02010600030101010101" pitchFamily="2" charset="-122"/>
              </a:rPr>
              <a:t>(srvsock, buf, sizeof(buf), 0 ,(struct sockaddr*) &amp;cli, &amp;cli_len);</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if(nbytes &lt; 0)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AfxMessageBox(“</a:t>
            </a:r>
            <a:r>
              <a:rPr lang="zh-CN" altLang="en-US" sz="2000" b="1">
                <a:latin typeface="Courier New" panose="02070309020205020404" pitchFamily="49" charset="0"/>
                <a:ea typeface="宋体" panose="02010600030101010101" pitchFamily="2" charset="-122"/>
              </a:rPr>
              <a:t>接收数据失败”</a:t>
            </a:r>
            <a:r>
              <a:rPr lang="en-US" altLang="zh-CN" sz="2000" b="1">
                <a:latin typeface="Courier New" panose="02070309020205020404" pitchFamily="49" charset="0"/>
                <a:ea typeface="宋体" panose="02010600030101010101" pitchFamily="2" charset="-122"/>
              </a:rPr>
              <a: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4BFEE96-2E0B-44DB-9195-F9B8C229D48F}"/>
              </a:ext>
            </a:extLst>
          </p:cNvPr>
          <p:cNvSpPr>
            <a:spLocks noGrp="1" noChangeArrowheads="1"/>
          </p:cNvSpPr>
          <p:nvPr>
            <p:ph type="title"/>
          </p:nvPr>
        </p:nvSpPr>
        <p:spPr/>
        <p:txBody>
          <a:bodyPr/>
          <a:lstStyle/>
          <a:p>
            <a:pPr eaLnBrk="1" hangingPunct="1"/>
            <a:r>
              <a:rPr lang="en-US" altLang="zh-CN">
                <a:ea typeface="宋体" panose="02010600030101010101" pitchFamily="2" charset="-122"/>
              </a:rPr>
              <a:t>Socket</a:t>
            </a:r>
            <a:r>
              <a:rPr lang="zh-CN" altLang="en-US">
                <a:ea typeface="宋体" panose="02010600030101010101" pitchFamily="2" charset="-122"/>
              </a:rPr>
              <a:t>在协议栈中的位置</a:t>
            </a:r>
          </a:p>
        </p:txBody>
      </p:sp>
      <p:sp>
        <p:nvSpPr>
          <p:cNvPr id="6147" name="灯片编号占位符 3">
            <a:extLst>
              <a:ext uri="{FF2B5EF4-FFF2-40B4-BE49-F238E27FC236}">
                <a16:creationId xmlns:a16="http://schemas.microsoft.com/office/drawing/2014/main" id="{F5365EA1-8118-4030-8825-D3054B290B0B}"/>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54EC951-B79E-4DCD-BC04-7FE7150FE5EE}" type="slidenum">
              <a:rPr lang="zh-CN" altLang="en-US" sz="1200" smtClean="0">
                <a:latin typeface="Times New Roman" panose="02020603050405020304" pitchFamily="18" charset="0"/>
              </a:rPr>
              <a:pPr fontAlgn="base">
                <a:lnSpc>
                  <a:spcPct val="100000"/>
                </a:lnSpc>
                <a:spcBef>
                  <a:spcPct val="0"/>
                </a:spcBef>
                <a:spcAft>
                  <a:spcPct val="0"/>
                </a:spcAft>
                <a:buFontTx/>
                <a:buNone/>
              </a:pPr>
              <a:t>4</a:t>
            </a:fld>
            <a:endParaRPr lang="en-US" altLang="zh-CN" sz="1200">
              <a:latin typeface="Times New Roman" panose="02020603050405020304" pitchFamily="18" charset="0"/>
            </a:endParaRPr>
          </a:p>
        </p:txBody>
      </p:sp>
      <p:sp>
        <p:nvSpPr>
          <p:cNvPr id="6148" name="Rectangle 3">
            <a:extLst>
              <a:ext uri="{FF2B5EF4-FFF2-40B4-BE49-F238E27FC236}">
                <a16:creationId xmlns:a16="http://schemas.microsoft.com/office/drawing/2014/main" id="{AF49020E-FBBC-4713-9FF9-B03A63329E09}"/>
              </a:ext>
            </a:extLst>
          </p:cNvPr>
          <p:cNvSpPr>
            <a:spLocks noChangeArrowheads="1"/>
          </p:cNvSpPr>
          <p:nvPr/>
        </p:nvSpPr>
        <p:spPr bwMode="auto">
          <a:xfrm>
            <a:off x="2947988" y="1628775"/>
            <a:ext cx="6172200" cy="4800600"/>
          </a:xfrm>
          <a:prstGeom prst="rect">
            <a:avLst/>
          </a:prstGeom>
          <a:solidFill>
            <a:schemeClr val="accent2">
              <a:lumMod val="40000"/>
              <a:lumOff val="60000"/>
            </a:schemeClr>
          </a:solidFill>
          <a:ln w="38100">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endParaRPr lang="zh-CN" altLang="en-US" sz="1800">
              <a:latin typeface="Arial" panose="020B0604020202020204" pitchFamily="34" charset="0"/>
              <a:ea typeface="宋体" panose="02010600030101010101" pitchFamily="2" charset="-122"/>
            </a:endParaRPr>
          </a:p>
        </p:txBody>
      </p:sp>
      <p:sp>
        <p:nvSpPr>
          <p:cNvPr id="6149" name="Line 4">
            <a:extLst>
              <a:ext uri="{FF2B5EF4-FFF2-40B4-BE49-F238E27FC236}">
                <a16:creationId xmlns:a16="http://schemas.microsoft.com/office/drawing/2014/main" id="{5E1976AE-B4EF-41BA-8B54-6295F9BF08AA}"/>
              </a:ext>
            </a:extLst>
          </p:cNvPr>
          <p:cNvSpPr>
            <a:spLocks noChangeShapeType="1"/>
          </p:cNvSpPr>
          <p:nvPr/>
        </p:nvSpPr>
        <p:spPr bwMode="auto">
          <a:xfrm>
            <a:off x="2947988" y="3152775"/>
            <a:ext cx="61722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 name="Line 5">
            <a:extLst>
              <a:ext uri="{FF2B5EF4-FFF2-40B4-BE49-F238E27FC236}">
                <a16:creationId xmlns:a16="http://schemas.microsoft.com/office/drawing/2014/main" id="{867D1E8D-C13C-4942-8B39-5957EB1D63F2}"/>
              </a:ext>
            </a:extLst>
          </p:cNvPr>
          <p:cNvSpPr>
            <a:spLocks noChangeShapeType="1"/>
          </p:cNvSpPr>
          <p:nvPr/>
        </p:nvSpPr>
        <p:spPr bwMode="auto">
          <a:xfrm>
            <a:off x="2947988" y="4371975"/>
            <a:ext cx="61722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 name="Line 6">
            <a:extLst>
              <a:ext uri="{FF2B5EF4-FFF2-40B4-BE49-F238E27FC236}">
                <a16:creationId xmlns:a16="http://schemas.microsoft.com/office/drawing/2014/main" id="{86E1B9C3-EB44-45B3-AFD0-5DC7D11AB569}"/>
              </a:ext>
            </a:extLst>
          </p:cNvPr>
          <p:cNvSpPr>
            <a:spLocks noChangeShapeType="1"/>
          </p:cNvSpPr>
          <p:nvPr/>
        </p:nvSpPr>
        <p:spPr bwMode="auto">
          <a:xfrm>
            <a:off x="2947988" y="5362575"/>
            <a:ext cx="61722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Text Box 7">
            <a:extLst>
              <a:ext uri="{FF2B5EF4-FFF2-40B4-BE49-F238E27FC236}">
                <a16:creationId xmlns:a16="http://schemas.microsoft.com/office/drawing/2014/main" id="{2F6E5430-A913-46FE-BEF1-E6A8F0C32A72}"/>
              </a:ext>
            </a:extLst>
          </p:cNvPr>
          <p:cNvSpPr txBox="1">
            <a:spLocks noChangeArrowheads="1"/>
          </p:cNvSpPr>
          <p:nvPr/>
        </p:nvSpPr>
        <p:spPr bwMode="auto">
          <a:xfrm>
            <a:off x="3024188" y="1933575"/>
            <a:ext cx="1620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a:latin typeface="Times New Roman" panose="02020603050405020304" pitchFamily="18" charset="0"/>
                <a:ea typeface="宋体" panose="02010600030101010101" pitchFamily="2" charset="-122"/>
              </a:rPr>
              <a:t>Application</a:t>
            </a:r>
          </a:p>
        </p:txBody>
      </p:sp>
      <p:sp>
        <p:nvSpPr>
          <p:cNvPr id="6153" name="Text Box 8">
            <a:extLst>
              <a:ext uri="{FF2B5EF4-FFF2-40B4-BE49-F238E27FC236}">
                <a16:creationId xmlns:a16="http://schemas.microsoft.com/office/drawing/2014/main" id="{5EA5C5C1-43C0-4C2A-8BCC-4FB92445B8E1}"/>
              </a:ext>
            </a:extLst>
          </p:cNvPr>
          <p:cNvSpPr txBox="1">
            <a:spLocks noChangeArrowheads="1"/>
          </p:cNvSpPr>
          <p:nvPr/>
        </p:nvSpPr>
        <p:spPr bwMode="auto">
          <a:xfrm>
            <a:off x="3100388" y="353377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a:latin typeface="Times New Roman" panose="02020603050405020304" pitchFamily="18" charset="0"/>
                <a:ea typeface="宋体" panose="02010600030101010101" pitchFamily="2" charset="-122"/>
              </a:rPr>
              <a:t>Transport</a:t>
            </a:r>
          </a:p>
        </p:txBody>
      </p:sp>
      <p:sp>
        <p:nvSpPr>
          <p:cNvPr id="6154" name="Text Box 9">
            <a:extLst>
              <a:ext uri="{FF2B5EF4-FFF2-40B4-BE49-F238E27FC236}">
                <a16:creationId xmlns:a16="http://schemas.microsoft.com/office/drawing/2014/main" id="{6C2F3465-7D9C-4D79-B599-AFDA3EBF8ECD}"/>
              </a:ext>
            </a:extLst>
          </p:cNvPr>
          <p:cNvSpPr txBox="1">
            <a:spLocks noChangeArrowheads="1"/>
          </p:cNvSpPr>
          <p:nvPr/>
        </p:nvSpPr>
        <p:spPr bwMode="auto">
          <a:xfrm>
            <a:off x="3100388" y="4524375"/>
            <a:ext cx="134461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a:latin typeface="Times New Roman" panose="02020603050405020304" pitchFamily="18" charset="0"/>
                <a:ea typeface="宋体" panose="02010600030101010101" pitchFamily="2" charset="-122"/>
              </a:rPr>
              <a:t>Network</a:t>
            </a:r>
          </a:p>
          <a:p>
            <a:pPr eaLnBrk="1" hangingPunct="1">
              <a:lnSpc>
                <a:spcPct val="100000"/>
              </a:lnSpc>
              <a:spcBef>
                <a:spcPct val="0"/>
              </a:spcBef>
              <a:buFontTx/>
              <a:buNone/>
            </a:pPr>
            <a:r>
              <a:rPr lang="en-US" altLang="zh-CN" sz="2400">
                <a:latin typeface="Times New Roman" panose="02020603050405020304" pitchFamily="18" charset="0"/>
                <a:ea typeface="宋体" panose="02010600030101010101" pitchFamily="2" charset="-122"/>
              </a:rPr>
              <a:t>(Internet)</a:t>
            </a:r>
          </a:p>
        </p:txBody>
      </p:sp>
      <p:sp>
        <p:nvSpPr>
          <p:cNvPr id="6155" name="Text Box 10">
            <a:extLst>
              <a:ext uri="{FF2B5EF4-FFF2-40B4-BE49-F238E27FC236}">
                <a16:creationId xmlns:a16="http://schemas.microsoft.com/office/drawing/2014/main" id="{327E33F9-92F6-4271-AE31-C6B53385E8F4}"/>
              </a:ext>
            </a:extLst>
          </p:cNvPr>
          <p:cNvSpPr txBox="1">
            <a:spLocks noChangeArrowheads="1"/>
          </p:cNvSpPr>
          <p:nvPr/>
        </p:nvSpPr>
        <p:spPr bwMode="auto">
          <a:xfrm>
            <a:off x="3100388" y="5514975"/>
            <a:ext cx="24923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a:latin typeface="Times New Roman" panose="02020603050405020304" pitchFamily="18" charset="0"/>
                <a:ea typeface="宋体" panose="02010600030101010101" pitchFamily="2" charset="-122"/>
              </a:rPr>
              <a:t>Data-link</a:t>
            </a:r>
          </a:p>
          <a:p>
            <a:pPr eaLnBrk="1" hangingPunct="1">
              <a:lnSpc>
                <a:spcPct val="100000"/>
              </a:lnSpc>
              <a:spcBef>
                <a:spcPct val="0"/>
              </a:spcBef>
              <a:buFontTx/>
              <a:buNone/>
            </a:pPr>
            <a:r>
              <a:rPr lang="en-US" altLang="zh-CN" sz="2400">
                <a:latin typeface="Times New Roman" panose="02020603050405020304" pitchFamily="18" charset="0"/>
                <a:ea typeface="宋体" panose="02010600030101010101" pitchFamily="2" charset="-122"/>
              </a:rPr>
              <a:t>(Host-to-Network)</a:t>
            </a:r>
          </a:p>
        </p:txBody>
      </p:sp>
      <p:sp>
        <p:nvSpPr>
          <p:cNvPr id="6156" name="Rectangle 11">
            <a:extLst>
              <a:ext uri="{FF2B5EF4-FFF2-40B4-BE49-F238E27FC236}">
                <a16:creationId xmlns:a16="http://schemas.microsoft.com/office/drawing/2014/main" id="{933318B5-0E1E-449E-B15D-76A09378ECB9}"/>
              </a:ext>
            </a:extLst>
          </p:cNvPr>
          <p:cNvSpPr>
            <a:spLocks noChangeArrowheads="1"/>
          </p:cNvSpPr>
          <p:nvPr/>
        </p:nvSpPr>
        <p:spPr bwMode="auto">
          <a:xfrm>
            <a:off x="2947988" y="2695575"/>
            <a:ext cx="6172200" cy="4572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a:latin typeface="Times New Roman" panose="02020603050405020304" pitchFamily="18" charset="0"/>
                <a:ea typeface="宋体" panose="02010600030101010101" pitchFamily="2" charset="-122"/>
              </a:rPr>
              <a:t>Sockets API</a:t>
            </a:r>
          </a:p>
        </p:txBody>
      </p:sp>
      <p:sp>
        <p:nvSpPr>
          <p:cNvPr id="6157" name="Rectangle 12">
            <a:extLst>
              <a:ext uri="{FF2B5EF4-FFF2-40B4-BE49-F238E27FC236}">
                <a16:creationId xmlns:a16="http://schemas.microsoft.com/office/drawing/2014/main" id="{6F74AA1F-B093-4329-9E36-F5C2918E58F6}"/>
              </a:ext>
            </a:extLst>
          </p:cNvPr>
          <p:cNvSpPr>
            <a:spLocks noChangeArrowheads="1"/>
          </p:cNvSpPr>
          <p:nvPr/>
        </p:nvSpPr>
        <p:spPr bwMode="auto">
          <a:xfrm>
            <a:off x="5157788" y="3457575"/>
            <a:ext cx="1143000" cy="6096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defRPr/>
            </a:pPr>
            <a:r>
              <a:rPr lang="en-US" altLang="zh-CN" sz="2400" dirty="0">
                <a:latin typeface="Times New Roman" panose="02020603050405020304" pitchFamily="18" charset="0"/>
                <a:ea typeface="宋体" panose="02010600030101010101" pitchFamily="2" charset="-122"/>
              </a:rPr>
              <a:t>TCP</a:t>
            </a:r>
          </a:p>
        </p:txBody>
      </p:sp>
      <p:sp>
        <p:nvSpPr>
          <p:cNvPr id="6158" name="Rectangle 13">
            <a:extLst>
              <a:ext uri="{FF2B5EF4-FFF2-40B4-BE49-F238E27FC236}">
                <a16:creationId xmlns:a16="http://schemas.microsoft.com/office/drawing/2014/main" id="{7404FFA0-0DAC-4030-ADF6-DD6BC974BCDC}"/>
              </a:ext>
            </a:extLst>
          </p:cNvPr>
          <p:cNvSpPr>
            <a:spLocks noChangeArrowheads="1"/>
          </p:cNvSpPr>
          <p:nvPr/>
        </p:nvSpPr>
        <p:spPr bwMode="auto">
          <a:xfrm>
            <a:off x="7138988" y="3457575"/>
            <a:ext cx="1143000" cy="6096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defRPr/>
            </a:pPr>
            <a:r>
              <a:rPr lang="en-US" altLang="zh-CN" sz="2400">
                <a:latin typeface="Times New Roman" panose="02020603050405020304" pitchFamily="18" charset="0"/>
                <a:ea typeface="宋体" panose="02010600030101010101" pitchFamily="2" charset="-122"/>
              </a:rPr>
              <a:t>UDP</a:t>
            </a:r>
          </a:p>
        </p:txBody>
      </p:sp>
      <p:sp>
        <p:nvSpPr>
          <p:cNvPr id="6159" name="Rectangle 14">
            <a:extLst>
              <a:ext uri="{FF2B5EF4-FFF2-40B4-BE49-F238E27FC236}">
                <a16:creationId xmlns:a16="http://schemas.microsoft.com/office/drawing/2014/main" id="{D7D17E6E-6028-4C84-BB37-4144C45778BB}"/>
              </a:ext>
            </a:extLst>
          </p:cNvPr>
          <p:cNvSpPr>
            <a:spLocks noChangeArrowheads="1"/>
          </p:cNvSpPr>
          <p:nvPr/>
        </p:nvSpPr>
        <p:spPr bwMode="auto">
          <a:xfrm>
            <a:off x="5919788" y="1704975"/>
            <a:ext cx="1600200" cy="7620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defRPr/>
            </a:pPr>
            <a:r>
              <a:rPr lang="en-US" altLang="zh-CN" sz="2000" dirty="0">
                <a:latin typeface="Times New Roman" panose="02020603050405020304" pitchFamily="18" charset="0"/>
                <a:ea typeface="宋体" panose="02010600030101010101" pitchFamily="2" charset="-122"/>
              </a:rPr>
              <a:t>My</a:t>
            </a:r>
          </a:p>
          <a:p>
            <a:pPr algn="ctr" eaLnBrk="1" hangingPunct="1">
              <a:lnSpc>
                <a:spcPct val="100000"/>
              </a:lnSpc>
              <a:spcBef>
                <a:spcPct val="0"/>
              </a:spcBef>
              <a:buFontTx/>
              <a:buNone/>
              <a:defRPr/>
            </a:pPr>
            <a:r>
              <a:rPr lang="en-US" altLang="zh-CN" sz="2000" dirty="0">
                <a:latin typeface="Times New Roman" panose="02020603050405020304" pitchFamily="18" charset="0"/>
                <a:ea typeface="宋体" panose="02010600030101010101" pitchFamily="2" charset="-122"/>
              </a:rPr>
              <a:t>Program</a:t>
            </a:r>
            <a:endParaRPr lang="en-US" altLang="zh-CN" sz="2400" dirty="0">
              <a:latin typeface="Times New Roman" panose="02020603050405020304" pitchFamily="18" charset="0"/>
              <a:ea typeface="宋体" panose="02010600030101010101" pitchFamily="2" charset="-122"/>
            </a:endParaRPr>
          </a:p>
        </p:txBody>
      </p:sp>
      <p:sp>
        <p:nvSpPr>
          <p:cNvPr id="6160" name="Rectangle 15">
            <a:extLst>
              <a:ext uri="{FF2B5EF4-FFF2-40B4-BE49-F238E27FC236}">
                <a16:creationId xmlns:a16="http://schemas.microsoft.com/office/drawing/2014/main" id="{7E794547-DB0B-4FDD-ADEE-D10DA50088C5}"/>
              </a:ext>
            </a:extLst>
          </p:cNvPr>
          <p:cNvSpPr>
            <a:spLocks noChangeArrowheads="1"/>
          </p:cNvSpPr>
          <p:nvPr/>
        </p:nvSpPr>
        <p:spPr bwMode="auto">
          <a:xfrm>
            <a:off x="6224588" y="4600575"/>
            <a:ext cx="1143000" cy="6096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defRPr/>
            </a:pPr>
            <a:r>
              <a:rPr lang="en-US" altLang="zh-CN" sz="2400">
                <a:latin typeface="Times New Roman" panose="02020603050405020304" pitchFamily="18" charset="0"/>
                <a:ea typeface="宋体" panose="02010600030101010101" pitchFamily="2" charset="-122"/>
              </a:rPr>
              <a:t>IP</a:t>
            </a:r>
          </a:p>
        </p:txBody>
      </p:sp>
      <p:sp>
        <p:nvSpPr>
          <p:cNvPr id="6161" name="Line 16">
            <a:extLst>
              <a:ext uri="{FF2B5EF4-FFF2-40B4-BE49-F238E27FC236}">
                <a16:creationId xmlns:a16="http://schemas.microsoft.com/office/drawing/2014/main" id="{04318E55-3A42-45D2-92DE-566C212A989F}"/>
              </a:ext>
            </a:extLst>
          </p:cNvPr>
          <p:cNvSpPr>
            <a:spLocks noChangeShapeType="1"/>
          </p:cNvSpPr>
          <p:nvPr/>
        </p:nvSpPr>
        <p:spPr bwMode="auto">
          <a:xfrm>
            <a:off x="5691188" y="3990975"/>
            <a:ext cx="914400" cy="685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Line 17">
            <a:extLst>
              <a:ext uri="{FF2B5EF4-FFF2-40B4-BE49-F238E27FC236}">
                <a16:creationId xmlns:a16="http://schemas.microsoft.com/office/drawing/2014/main" id="{342B4207-5284-445D-9E96-1C46F6709CAE}"/>
              </a:ext>
            </a:extLst>
          </p:cNvPr>
          <p:cNvSpPr>
            <a:spLocks noChangeShapeType="1"/>
          </p:cNvSpPr>
          <p:nvPr/>
        </p:nvSpPr>
        <p:spPr bwMode="auto">
          <a:xfrm flipH="1">
            <a:off x="6910388" y="3990975"/>
            <a:ext cx="762000" cy="685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Line 18">
            <a:extLst>
              <a:ext uri="{FF2B5EF4-FFF2-40B4-BE49-F238E27FC236}">
                <a16:creationId xmlns:a16="http://schemas.microsoft.com/office/drawing/2014/main" id="{4FFCE8A7-1310-4BC1-BDB3-FB4511AA59F2}"/>
              </a:ext>
            </a:extLst>
          </p:cNvPr>
          <p:cNvSpPr>
            <a:spLocks noChangeShapeType="1"/>
          </p:cNvSpPr>
          <p:nvPr/>
        </p:nvSpPr>
        <p:spPr bwMode="auto">
          <a:xfrm>
            <a:off x="6757988" y="5133975"/>
            <a:ext cx="1587" cy="7620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AutoShape 19">
            <a:extLst>
              <a:ext uri="{FF2B5EF4-FFF2-40B4-BE49-F238E27FC236}">
                <a16:creationId xmlns:a16="http://schemas.microsoft.com/office/drawing/2014/main" id="{0654AF39-80EB-4987-AB5D-7D43BC6DC068}"/>
              </a:ext>
            </a:extLst>
          </p:cNvPr>
          <p:cNvSpPr>
            <a:spLocks noChangeArrowheads="1"/>
          </p:cNvSpPr>
          <p:nvPr/>
        </p:nvSpPr>
        <p:spPr bwMode="auto">
          <a:xfrm>
            <a:off x="4852988" y="2847975"/>
            <a:ext cx="533400" cy="152400"/>
          </a:xfrm>
          <a:prstGeom prst="flowChartAlternateProcess">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65" name="AutoShape 20">
            <a:extLst>
              <a:ext uri="{FF2B5EF4-FFF2-40B4-BE49-F238E27FC236}">
                <a16:creationId xmlns:a16="http://schemas.microsoft.com/office/drawing/2014/main" id="{47A479CC-95D7-423F-818C-464994B08D27}"/>
              </a:ext>
            </a:extLst>
          </p:cNvPr>
          <p:cNvSpPr>
            <a:spLocks noChangeArrowheads="1"/>
          </p:cNvSpPr>
          <p:nvPr/>
        </p:nvSpPr>
        <p:spPr bwMode="auto">
          <a:xfrm>
            <a:off x="5614988" y="3076575"/>
            <a:ext cx="304800" cy="533400"/>
          </a:xfrm>
          <a:prstGeom prst="upDownArrow">
            <a:avLst>
              <a:gd name="adj1" fmla="val 50000"/>
              <a:gd name="adj2" fmla="val 3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66" name="AutoShape 21">
            <a:extLst>
              <a:ext uri="{FF2B5EF4-FFF2-40B4-BE49-F238E27FC236}">
                <a16:creationId xmlns:a16="http://schemas.microsoft.com/office/drawing/2014/main" id="{956667C6-3471-45EF-B11E-D08FD2169123}"/>
              </a:ext>
            </a:extLst>
          </p:cNvPr>
          <p:cNvSpPr>
            <a:spLocks noChangeArrowheads="1"/>
          </p:cNvSpPr>
          <p:nvPr/>
        </p:nvSpPr>
        <p:spPr bwMode="auto">
          <a:xfrm>
            <a:off x="6529388" y="2466975"/>
            <a:ext cx="304800" cy="304800"/>
          </a:xfrm>
          <a:prstGeom prst="upDownArrow">
            <a:avLst>
              <a:gd name="adj1" fmla="val 50000"/>
              <a:gd name="adj2" fmla="val 2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67" name="AutoShape 22">
            <a:extLst>
              <a:ext uri="{FF2B5EF4-FFF2-40B4-BE49-F238E27FC236}">
                <a16:creationId xmlns:a16="http://schemas.microsoft.com/office/drawing/2014/main" id="{EFF69CA4-48C6-4B80-9E2F-13A5C2D9B5F3}"/>
              </a:ext>
            </a:extLst>
          </p:cNvPr>
          <p:cNvSpPr>
            <a:spLocks noChangeArrowheads="1"/>
          </p:cNvSpPr>
          <p:nvPr/>
        </p:nvSpPr>
        <p:spPr bwMode="auto">
          <a:xfrm>
            <a:off x="5538788" y="2847975"/>
            <a:ext cx="533400" cy="152400"/>
          </a:xfrm>
          <a:prstGeom prst="flowChartAlternateProcess">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68" name="AutoShape 23">
            <a:extLst>
              <a:ext uri="{FF2B5EF4-FFF2-40B4-BE49-F238E27FC236}">
                <a16:creationId xmlns:a16="http://schemas.microsoft.com/office/drawing/2014/main" id="{0D0B8265-D794-486F-A674-1725AEC724E3}"/>
              </a:ext>
            </a:extLst>
          </p:cNvPr>
          <p:cNvSpPr>
            <a:spLocks noChangeArrowheads="1"/>
          </p:cNvSpPr>
          <p:nvPr/>
        </p:nvSpPr>
        <p:spPr bwMode="auto">
          <a:xfrm>
            <a:off x="6224588" y="2847975"/>
            <a:ext cx="533400" cy="152400"/>
          </a:xfrm>
          <a:prstGeom prst="flowChartAlternateProcess">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69" name="AutoShape 24">
            <a:extLst>
              <a:ext uri="{FF2B5EF4-FFF2-40B4-BE49-F238E27FC236}">
                <a16:creationId xmlns:a16="http://schemas.microsoft.com/office/drawing/2014/main" id="{A1B2F3F7-C51A-4A39-8EFA-C886B597B4B0}"/>
              </a:ext>
            </a:extLst>
          </p:cNvPr>
          <p:cNvSpPr>
            <a:spLocks noChangeArrowheads="1"/>
          </p:cNvSpPr>
          <p:nvPr/>
        </p:nvSpPr>
        <p:spPr bwMode="auto">
          <a:xfrm>
            <a:off x="6910388" y="2847975"/>
            <a:ext cx="533400" cy="152400"/>
          </a:xfrm>
          <a:prstGeom prst="flowChartAlternateProcess">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70" name="AutoShape 25">
            <a:extLst>
              <a:ext uri="{FF2B5EF4-FFF2-40B4-BE49-F238E27FC236}">
                <a16:creationId xmlns:a16="http://schemas.microsoft.com/office/drawing/2014/main" id="{E44A5B60-EC55-497F-8E91-1B0A07E72BF1}"/>
              </a:ext>
            </a:extLst>
          </p:cNvPr>
          <p:cNvSpPr>
            <a:spLocks noChangeArrowheads="1"/>
          </p:cNvSpPr>
          <p:nvPr/>
        </p:nvSpPr>
        <p:spPr bwMode="auto">
          <a:xfrm>
            <a:off x="7596188" y="2847975"/>
            <a:ext cx="533400" cy="152400"/>
          </a:xfrm>
          <a:prstGeom prst="flowChartAlternateProcess">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71" name="AutoShape 26">
            <a:extLst>
              <a:ext uri="{FF2B5EF4-FFF2-40B4-BE49-F238E27FC236}">
                <a16:creationId xmlns:a16="http://schemas.microsoft.com/office/drawing/2014/main" id="{0A4BB690-9F57-47F9-90C9-2C3E17691611}"/>
              </a:ext>
            </a:extLst>
          </p:cNvPr>
          <p:cNvSpPr>
            <a:spLocks noChangeArrowheads="1"/>
          </p:cNvSpPr>
          <p:nvPr/>
        </p:nvSpPr>
        <p:spPr bwMode="auto">
          <a:xfrm>
            <a:off x="8281988" y="2847975"/>
            <a:ext cx="533400" cy="152400"/>
          </a:xfrm>
          <a:prstGeom prst="flowChartAlternateProcess">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72" name="AutoShape 27">
            <a:extLst>
              <a:ext uri="{FF2B5EF4-FFF2-40B4-BE49-F238E27FC236}">
                <a16:creationId xmlns:a16="http://schemas.microsoft.com/office/drawing/2014/main" id="{0E29B99D-9D31-4B7F-8DE2-56AE843CE060}"/>
              </a:ext>
            </a:extLst>
          </p:cNvPr>
          <p:cNvSpPr>
            <a:spLocks noChangeArrowheads="1"/>
          </p:cNvSpPr>
          <p:nvPr/>
        </p:nvSpPr>
        <p:spPr bwMode="auto">
          <a:xfrm>
            <a:off x="7596188" y="3076575"/>
            <a:ext cx="304800" cy="533400"/>
          </a:xfrm>
          <a:prstGeom prst="upDownArrow">
            <a:avLst>
              <a:gd name="adj1" fmla="val 50000"/>
              <a:gd name="adj2" fmla="val 3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6">
            <a:extLst>
              <a:ext uri="{FF2B5EF4-FFF2-40B4-BE49-F238E27FC236}">
                <a16:creationId xmlns:a16="http://schemas.microsoft.com/office/drawing/2014/main" id="{A265EC74-37AF-4D5C-B430-1FA9B479AC41}"/>
              </a:ext>
            </a:extLst>
          </p:cNvPr>
          <p:cNvSpPr>
            <a:spLocks noGrp="1" noChangeArrowheads="1"/>
          </p:cNvSpPr>
          <p:nvPr>
            <p:ph type="title"/>
          </p:nvPr>
        </p:nvSpPr>
        <p:spPr/>
        <p:txBody>
          <a:bodyPr lIns="82058" tIns="41029" rIns="82058" bIns="41029"/>
          <a:lstStyle/>
          <a:p>
            <a:pPr eaLnBrk="1" hangingPunct="1"/>
            <a:r>
              <a:rPr lang="en-US" altLang="zh-CN">
                <a:ea typeface="宋体" panose="02010600030101010101" pitchFamily="2" charset="-122"/>
              </a:rPr>
              <a:t>UDP Client</a:t>
            </a:r>
          </a:p>
        </p:txBody>
      </p:sp>
      <p:sp>
        <p:nvSpPr>
          <p:cNvPr id="63491" name="Rectangle 19">
            <a:extLst>
              <a:ext uri="{FF2B5EF4-FFF2-40B4-BE49-F238E27FC236}">
                <a16:creationId xmlns:a16="http://schemas.microsoft.com/office/drawing/2014/main" id="{D10F3B59-73A2-4FB2-9984-CC68840396D3}"/>
              </a:ext>
            </a:extLst>
          </p:cNvPr>
          <p:cNvSpPr>
            <a:spLocks noGrp="1" noChangeArrowheads="1"/>
          </p:cNvSpPr>
          <p:nvPr>
            <p:ph idx="1"/>
          </p:nvPr>
        </p:nvSpPr>
        <p:spPr>
          <a:xfrm>
            <a:off x="1487488" y="1600200"/>
            <a:ext cx="5329237" cy="4800600"/>
          </a:xfrm>
        </p:spPr>
        <p:txBody>
          <a:bodyPr/>
          <a:lstStyle/>
          <a:p>
            <a:pPr eaLnBrk="1" hangingPunct="1"/>
            <a:endParaRPr lang="zh-CN" altLang="en-US" sz="2400">
              <a:ea typeface="宋体" panose="02010600030101010101" pitchFamily="2" charset="-122"/>
            </a:endParaRPr>
          </a:p>
          <a:p>
            <a:pPr lvl="1" eaLnBrk="1" hangingPunct="1"/>
            <a:endParaRPr lang="zh-CN" altLang="en-US">
              <a:ea typeface="宋体" panose="02010600030101010101" pitchFamily="2" charset="-122"/>
            </a:endParaRPr>
          </a:p>
          <a:p>
            <a:pPr eaLnBrk="1" hangingPunct="1"/>
            <a:r>
              <a:rPr lang="en-US" altLang="zh-CN" sz="2400" i="1">
                <a:solidFill>
                  <a:srgbClr val="CC0000"/>
                </a:solidFill>
                <a:latin typeface="Helvetica" panose="020B0604020202020204" pitchFamily="34" charset="0"/>
                <a:ea typeface="宋体" panose="02010600030101010101" pitchFamily="2" charset="-122"/>
              </a:rPr>
              <a:t>UDP client</a:t>
            </a:r>
            <a:r>
              <a:rPr lang="en-US" altLang="zh-CN" sz="2400">
                <a:solidFill>
                  <a:srgbClr val="CC0000"/>
                </a:solidFill>
                <a:latin typeface="Helvetica" panose="020B0604020202020204" pitchFamily="34" charset="0"/>
                <a:ea typeface="宋体" panose="02010600030101010101" pitchFamily="2" charset="-122"/>
              </a:rPr>
              <a:t> </a:t>
            </a:r>
            <a:r>
              <a:rPr lang="zh-CN" altLang="en-US" sz="2400">
                <a:solidFill>
                  <a:srgbClr val="CC0000"/>
                </a:solidFill>
                <a:latin typeface="Helvetica" panose="020B0604020202020204" pitchFamily="34" charset="0"/>
                <a:ea typeface="宋体" panose="02010600030101010101" pitchFamily="2" charset="-122"/>
              </a:rPr>
              <a:t>如何与</a:t>
            </a:r>
            <a:r>
              <a:rPr lang="en-US" altLang="zh-CN" sz="2400" i="1">
                <a:solidFill>
                  <a:srgbClr val="CC0000"/>
                </a:solidFill>
                <a:latin typeface="Helvetica" panose="020B0604020202020204" pitchFamily="34" charset="0"/>
                <a:ea typeface="宋体" panose="02010600030101010101" pitchFamily="2" charset="-122"/>
              </a:rPr>
              <a:t>UDP server</a:t>
            </a:r>
            <a:r>
              <a:rPr lang="zh-CN" altLang="en-US" sz="2400">
                <a:solidFill>
                  <a:srgbClr val="CC0000"/>
                </a:solidFill>
                <a:latin typeface="Helvetica" panose="020B0604020202020204" pitchFamily="34" charset="0"/>
                <a:ea typeface="宋体" panose="02010600030101010101" pitchFamily="2" charset="-122"/>
              </a:rPr>
              <a:t>通信</a:t>
            </a:r>
            <a:r>
              <a:rPr lang="en-US" altLang="zh-CN" sz="2400">
                <a:solidFill>
                  <a:srgbClr val="CC0000"/>
                </a:solidFill>
                <a:latin typeface="Helvetica" panose="020B0604020202020204" pitchFamily="34" charset="0"/>
                <a:ea typeface="宋体" panose="02010600030101010101" pitchFamily="2" charset="-122"/>
              </a:rPr>
              <a:t>?</a:t>
            </a:r>
          </a:p>
          <a:p>
            <a:pPr eaLnBrk="1" hangingPunct="1"/>
            <a:endParaRPr lang="en-US" altLang="zh-CN" sz="2400">
              <a:solidFill>
                <a:srgbClr val="CC0000"/>
              </a:solidFill>
              <a:latin typeface="Helvetica" panose="020B0604020202020204" pitchFamily="34" charset="0"/>
              <a:ea typeface="宋体" panose="02010600030101010101" pitchFamily="2" charset="-122"/>
            </a:endParaRPr>
          </a:p>
          <a:p>
            <a:pPr eaLnBrk="1" hangingPunct="1"/>
            <a:endParaRPr lang="zh-CN" altLang="en-US" sz="2400">
              <a:solidFill>
                <a:srgbClr val="CC0000"/>
              </a:solidFill>
              <a:latin typeface="Helvetica" panose="020B0604020202020204" pitchFamily="34" charset="0"/>
              <a:ea typeface="宋体" panose="02010600030101010101" pitchFamily="2" charset="-122"/>
            </a:endParaRPr>
          </a:p>
        </p:txBody>
      </p:sp>
      <p:sp>
        <p:nvSpPr>
          <p:cNvPr id="63492" name="灯片编号占位符 4">
            <a:extLst>
              <a:ext uri="{FF2B5EF4-FFF2-40B4-BE49-F238E27FC236}">
                <a16:creationId xmlns:a16="http://schemas.microsoft.com/office/drawing/2014/main" id="{5A3B9A58-8261-41FD-A4D6-EA9B514719C3}"/>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45DC059-C8D9-45B3-AC1C-6D88ADF9814D}" type="slidenum">
              <a:rPr lang="zh-CN" altLang="en-US" sz="1200" smtClean="0">
                <a:latin typeface="Times New Roman" panose="02020603050405020304" pitchFamily="18" charset="0"/>
              </a:rPr>
              <a:pPr fontAlgn="base">
                <a:lnSpc>
                  <a:spcPct val="100000"/>
                </a:lnSpc>
                <a:spcBef>
                  <a:spcPct val="0"/>
                </a:spcBef>
                <a:spcAft>
                  <a:spcPct val="0"/>
                </a:spcAft>
                <a:buFontTx/>
                <a:buNone/>
              </a:pPr>
              <a:t>40</a:t>
            </a:fld>
            <a:endParaRPr lang="en-US" altLang="zh-CN" sz="1200">
              <a:latin typeface="Times New Roman" panose="02020603050405020304" pitchFamily="18" charset="0"/>
            </a:endParaRPr>
          </a:p>
        </p:txBody>
      </p:sp>
      <p:sp>
        <p:nvSpPr>
          <p:cNvPr id="63493" name="Text Box 2">
            <a:extLst>
              <a:ext uri="{FF2B5EF4-FFF2-40B4-BE49-F238E27FC236}">
                <a16:creationId xmlns:a16="http://schemas.microsoft.com/office/drawing/2014/main" id="{37A0883A-E66F-44FD-9B16-F56D5E88828B}"/>
              </a:ext>
            </a:extLst>
          </p:cNvPr>
          <p:cNvSpPr txBox="1">
            <a:spLocks noChangeArrowheads="1"/>
          </p:cNvSpPr>
          <p:nvPr/>
        </p:nvSpPr>
        <p:spPr bwMode="auto">
          <a:xfrm>
            <a:off x="7743825" y="3900488"/>
            <a:ext cx="1495425" cy="5222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UDP</a:t>
            </a:r>
          </a:p>
        </p:txBody>
      </p:sp>
      <p:sp>
        <p:nvSpPr>
          <p:cNvPr id="63494" name="Text Box 3">
            <a:extLst>
              <a:ext uri="{FF2B5EF4-FFF2-40B4-BE49-F238E27FC236}">
                <a16:creationId xmlns:a16="http://schemas.microsoft.com/office/drawing/2014/main" id="{E99DCA33-DF99-4309-A359-E9DD8F6CBDF5}"/>
              </a:ext>
            </a:extLst>
          </p:cNvPr>
          <p:cNvSpPr txBox="1">
            <a:spLocks noChangeArrowheads="1"/>
          </p:cNvSpPr>
          <p:nvPr/>
        </p:nvSpPr>
        <p:spPr bwMode="auto">
          <a:xfrm>
            <a:off x="7743825" y="4727575"/>
            <a:ext cx="1495425" cy="5207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IP</a:t>
            </a:r>
          </a:p>
        </p:txBody>
      </p:sp>
      <p:sp>
        <p:nvSpPr>
          <p:cNvPr id="63495" name="Text Box 4">
            <a:extLst>
              <a:ext uri="{FF2B5EF4-FFF2-40B4-BE49-F238E27FC236}">
                <a16:creationId xmlns:a16="http://schemas.microsoft.com/office/drawing/2014/main" id="{0EFBA3A6-A46E-4EE9-B9B9-BF34E4A17EBB}"/>
              </a:ext>
            </a:extLst>
          </p:cNvPr>
          <p:cNvSpPr txBox="1">
            <a:spLocks noChangeArrowheads="1"/>
          </p:cNvSpPr>
          <p:nvPr/>
        </p:nvSpPr>
        <p:spPr bwMode="auto">
          <a:xfrm>
            <a:off x="7553325" y="5526088"/>
            <a:ext cx="1905000" cy="5349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123087" rIns="82058" bIns="123087">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Ethernet Adapter</a:t>
            </a:r>
          </a:p>
        </p:txBody>
      </p:sp>
      <p:sp>
        <p:nvSpPr>
          <p:cNvPr id="63496" name="Line 5">
            <a:extLst>
              <a:ext uri="{FF2B5EF4-FFF2-40B4-BE49-F238E27FC236}">
                <a16:creationId xmlns:a16="http://schemas.microsoft.com/office/drawing/2014/main" id="{6B952FA9-D53C-48F2-A858-6C95A919284E}"/>
              </a:ext>
            </a:extLst>
          </p:cNvPr>
          <p:cNvSpPr>
            <a:spLocks noChangeShapeType="1"/>
          </p:cNvSpPr>
          <p:nvPr/>
        </p:nvSpPr>
        <p:spPr bwMode="auto">
          <a:xfrm>
            <a:off x="8491538" y="4419600"/>
            <a:ext cx="0" cy="3095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63497" name="Line 6">
            <a:extLst>
              <a:ext uri="{FF2B5EF4-FFF2-40B4-BE49-F238E27FC236}">
                <a16:creationId xmlns:a16="http://schemas.microsoft.com/office/drawing/2014/main" id="{2639D268-9B44-41C3-AC98-0D32D645ECA4}"/>
              </a:ext>
            </a:extLst>
          </p:cNvPr>
          <p:cNvSpPr>
            <a:spLocks noChangeShapeType="1"/>
          </p:cNvSpPr>
          <p:nvPr/>
        </p:nvSpPr>
        <p:spPr bwMode="auto">
          <a:xfrm>
            <a:off x="8491538" y="5253038"/>
            <a:ext cx="0" cy="309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63498" name="Line 7">
            <a:extLst>
              <a:ext uri="{FF2B5EF4-FFF2-40B4-BE49-F238E27FC236}">
                <a16:creationId xmlns:a16="http://schemas.microsoft.com/office/drawing/2014/main" id="{31711969-CF00-4181-9630-710804E00DFA}"/>
              </a:ext>
            </a:extLst>
          </p:cNvPr>
          <p:cNvSpPr>
            <a:spLocks noChangeShapeType="1"/>
          </p:cNvSpPr>
          <p:nvPr/>
        </p:nvSpPr>
        <p:spPr bwMode="auto">
          <a:xfrm>
            <a:off x="7578725" y="3630613"/>
            <a:ext cx="1878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63499" name="Rectangle 8">
            <a:extLst>
              <a:ext uri="{FF2B5EF4-FFF2-40B4-BE49-F238E27FC236}">
                <a16:creationId xmlns:a16="http://schemas.microsoft.com/office/drawing/2014/main" id="{14C00C2B-010D-482A-A5BC-D73FA727F9A7}"/>
              </a:ext>
            </a:extLst>
          </p:cNvPr>
          <p:cNvSpPr>
            <a:spLocks noChangeArrowheads="1"/>
          </p:cNvSpPr>
          <p:nvPr/>
        </p:nvSpPr>
        <p:spPr bwMode="auto">
          <a:xfrm>
            <a:off x="7297738" y="2057400"/>
            <a:ext cx="2411412" cy="42465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3500" name="Oval 9">
            <a:extLst>
              <a:ext uri="{FF2B5EF4-FFF2-40B4-BE49-F238E27FC236}">
                <a16:creationId xmlns:a16="http://schemas.microsoft.com/office/drawing/2014/main" id="{50F2FDEB-75A5-48AB-A5E0-E4AEB7FEF6A7}"/>
              </a:ext>
            </a:extLst>
          </p:cNvPr>
          <p:cNvSpPr>
            <a:spLocks noChangeArrowheads="1"/>
          </p:cNvSpPr>
          <p:nvPr/>
        </p:nvSpPr>
        <p:spPr bwMode="auto">
          <a:xfrm>
            <a:off x="7858125" y="2854325"/>
            <a:ext cx="227013" cy="22066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3501" name="Line 10">
            <a:extLst>
              <a:ext uri="{FF2B5EF4-FFF2-40B4-BE49-F238E27FC236}">
                <a16:creationId xmlns:a16="http://schemas.microsoft.com/office/drawing/2014/main" id="{42C338D9-8224-44C5-B788-CB991D162D90}"/>
              </a:ext>
            </a:extLst>
          </p:cNvPr>
          <p:cNvSpPr>
            <a:spLocks noChangeShapeType="1"/>
          </p:cNvSpPr>
          <p:nvPr/>
        </p:nvSpPr>
        <p:spPr bwMode="auto">
          <a:xfrm>
            <a:off x="8001000" y="3068638"/>
            <a:ext cx="323850" cy="833437"/>
          </a:xfrm>
          <a:prstGeom prst="line">
            <a:avLst/>
          </a:prstGeom>
          <a:noFill/>
          <a:ln w="254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63502" name="Oval 11">
            <a:extLst>
              <a:ext uri="{FF2B5EF4-FFF2-40B4-BE49-F238E27FC236}">
                <a16:creationId xmlns:a16="http://schemas.microsoft.com/office/drawing/2014/main" id="{F41C739E-B797-4AC8-9635-1D80D97EC5D6}"/>
              </a:ext>
            </a:extLst>
          </p:cNvPr>
          <p:cNvSpPr>
            <a:spLocks noChangeArrowheads="1"/>
          </p:cNvSpPr>
          <p:nvPr/>
        </p:nvSpPr>
        <p:spPr bwMode="auto">
          <a:xfrm>
            <a:off x="9013825" y="2854325"/>
            <a:ext cx="227013" cy="220663"/>
          </a:xfrm>
          <a:prstGeom prst="ellipse">
            <a:avLst/>
          </a:prstGeom>
          <a:solidFill>
            <a:srgbClr val="FF660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3503" name="Line 12">
            <a:extLst>
              <a:ext uri="{FF2B5EF4-FFF2-40B4-BE49-F238E27FC236}">
                <a16:creationId xmlns:a16="http://schemas.microsoft.com/office/drawing/2014/main" id="{6411D939-B742-4CCB-9860-FEEF969263C8}"/>
              </a:ext>
            </a:extLst>
          </p:cNvPr>
          <p:cNvSpPr>
            <a:spLocks noChangeShapeType="1"/>
          </p:cNvSpPr>
          <p:nvPr/>
        </p:nvSpPr>
        <p:spPr bwMode="auto">
          <a:xfrm flipH="1">
            <a:off x="8678863" y="3068638"/>
            <a:ext cx="400050" cy="830262"/>
          </a:xfrm>
          <a:prstGeom prst="line">
            <a:avLst/>
          </a:prstGeom>
          <a:noFill/>
          <a:ln w="25400">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
        <p:nvSpPr>
          <p:cNvPr id="63504" name="Oval 13">
            <a:extLst>
              <a:ext uri="{FF2B5EF4-FFF2-40B4-BE49-F238E27FC236}">
                <a16:creationId xmlns:a16="http://schemas.microsoft.com/office/drawing/2014/main" id="{8117AFBE-2B2C-463F-ADC4-CC503E4F607D}"/>
              </a:ext>
            </a:extLst>
          </p:cNvPr>
          <p:cNvSpPr>
            <a:spLocks noChangeArrowheads="1"/>
          </p:cNvSpPr>
          <p:nvPr/>
        </p:nvSpPr>
        <p:spPr bwMode="auto">
          <a:xfrm>
            <a:off x="7545388" y="2565400"/>
            <a:ext cx="825500" cy="8016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3505" name="Oval 14">
            <a:extLst>
              <a:ext uri="{FF2B5EF4-FFF2-40B4-BE49-F238E27FC236}">
                <a16:creationId xmlns:a16="http://schemas.microsoft.com/office/drawing/2014/main" id="{44D2DB51-A092-42B6-920D-2D553A45CF62}"/>
              </a:ext>
            </a:extLst>
          </p:cNvPr>
          <p:cNvSpPr>
            <a:spLocks noChangeArrowheads="1"/>
          </p:cNvSpPr>
          <p:nvPr/>
        </p:nvSpPr>
        <p:spPr bwMode="auto">
          <a:xfrm>
            <a:off x="8696325" y="2565400"/>
            <a:ext cx="825500" cy="8016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3506" name="Text Box 15">
            <a:extLst>
              <a:ext uri="{FF2B5EF4-FFF2-40B4-BE49-F238E27FC236}">
                <a16:creationId xmlns:a16="http://schemas.microsoft.com/office/drawing/2014/main" id="{631BB471-7285-41A7-8AE3-4BF5CDD16FC9}"/>
              </a:ext>
            </a:extLst>
          </p:cNvPr>
          <p:cNvSpPr txBox="1">
            <a:spLocks noChangeArrowheads="1"/>
          </p:cNvSpPr>
          <p:nvPr/>
        </p:nvSpPr>
        <p:spPr bwMode="auto">
          <a:xfrm>
            <a:off x="7734300" y="2133600"/>
            <a:ext cx="161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2 UDP Clients</a:t>
            </a:r>
          </a:p>
        </p:txBody>
      </p:sp>
      <p:sp>
        <p:nvSpPr>
          <p:cNvPr id="63507" name="Text Box 17">
            <a:extLst>
              <a:ext uri="{FF2B5EF4-FFF2-40B4-BE49-F238E27FC236}">
                <a16:creationId xmlns:a16="http://schemas.microsoft.com/office/drawing/2014/main" id="{5EDB9669-5B06-4402-AF9F-75DDD52BE395}"/>
              </a:ext>
            </a:extLst>
          </p:cNvPr>
          <p:cNvSpPr txBox="1">
            <a:spLocks noChangeArrowheads="1"/>
          </p:cNvSpPr>
          <p:nvPr/>
        </p:nvSpPr>
        <p:spPr bwMode="auto">
          <a:xfrm>
            <a:off x="5688013" y="3627438"/>
            <a:ext cx="6969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800">
                <a:latin typeface="Helvetica" panose="020B0604020202020204" pitchFamily="34" charset="0"/>
                <a:ea typeface="宋体" panose="02010600030101010101" pitchFamily="2" charset="-122"/>
              </a:rPr>
              <a:t>ports</a:t>
            </a:r>
          </a:p>
        </p:txBody>
      </p:sp>
      <p:sp>
        <p:nvSpPr>
          <p:cNvPr id="63508" name="Line 18">
            <a:extLst>
              <a:ext uri="{FF2B5EF4-FFF2-40B4-BE49-F238E27FC236}">
                <a16:creationId xmlns:a16="http://schemas.microsoft.com/office/drawing/2014/main" id="{A48124D8-6345-4585-A994-552F5D7F43E9}"/>
              </a:ext>
            </a:extLst>
          </p:cNvPr>
          <p:cNvSpPr>
            <a:spLocks noChangeShapeType="1"/>
          </p:cNvSpPr>
          <p:nvPr/>
        </p:nvSpPr>
        <p:spPr bwMode="auto">
          <a:xfrm rot="7200000">
            <a:off x="6393657" y="2885281"/>
            <a:ext cx="1377950" cy="963613"/>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963BC25-3258-4654-B89E-E0173B739DE7}"/>
              </a:ext>
            </a:extLst>
          </p:cNvPr>
          <p:cNvSpPr>
            <a:spLocks noGrp="1" noChangeArrowheads="1"/>
          </p:cNvSpPr>
          <p:nvPr>
            <p:ph type="title"/>
          </p:nvPr>
        </p:nvSpPr>
        <p:spPr>
          <a:xfrm>
            <a:off x="119063" y="0"/>
            <a:ext cx="7772400" cy="1143000"/>
          </a:xfrm>
        </p:spPr>
        <p:txBody>
          <a:bodyPr lIns="82058" tIns="41029" rIns="82058" bIns="41029"/>
          <a:lstStyle/>
          <a:p>
            <a:pPr eaLnBrk="1" hangingPunct="1"/>
            <a:r>
              <a:rPr lang="en-US" altLang="zh-CN">
                <a:ea typeface="宋体" panose="02010600030101010101" pitchFamily="2" charset="-122"/>
              </a:rPr>
              <a:t>Socket I/O: sendto()</a:t>
            </a:r>
          </a:p>
        </p:txBody>
      </p:sp>
      <p:sp>
        <p:nvSpPr>
          <p:cNvPr id="64515" name="Rectangle 3">
            <a:extLst>
              <a:ext uri="{FF2B5EF4-FFF2-40B4-BE49-F238E27FC236}">
                <a16:creationId xmlns:a16="http://schemas.microsoft.com/office/drawing/2014/main" id="{6287ADCB-49DF-4125-B141-2AF70431E884}"/>
              </a:ext>
            </a:extLst>
          </p:cNvPr>
          <p:cNvSpPr>
            <a:spLocks noGrp="1" noChangeArrowheads="1"/>
          </p:cNvSpPr>
          <p:nvPr>
            <p:ph idx="1"/>
          </p:nvPr>
        </p:nvSpPr>
        <p:spPr>
          <a:xfrm>
            <a:off x="550863" y="847725"/>
            <a:ext cx="8763000" cy="685800"/>
          </a:xfrm>
        </p:spPr>
        <p:txBody>
          <a:bodyPr lIns="82058" tIns="41029" rIns="82058" bIns="41029"/>
          <a:lstStyle/>
          <a:p>
            <a:pPr eaLnBrk="1" hangingPunct="1"/>
            <a:r>
              <a:rPr lang="en-US" altLang="zh-CN" sz="2400">
                <a:ea typeface="宋体" panose="02010600030101010101" pitchFamily="2" charset="-122"/>
              </a:rPr>
              <a:t>UDP client </a:t>
            </a:r>
            <a:r>
              <a:rPr lang="zh-CN" altLang="en-US" sz="2400">
                <a:ea typeface="宋体" panose="02010600030101010101" pitchFamily="2" charset="-122"/>
              </a:rPr>
              <a:t>不与特定端口号绑定</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第一次调用</a:t>
            </a:r>
            <a:r>
              <a:rPr lang="en-US" altLang="zh-CN" sz="2000" i="1">
                <a:solidFill>
                  <a:srgbClr val="CC0000"/>
                </a:solidFill>
                <a:ea typeface="宋体" panose="02010600030101010101" pitchFamily="2" charset="-122"/>
              </a:rPr>
              <a:t>sendto</a:t>
            </a:r>
            <a:r>
              <a:rPr lang="zh-CN" altLang="en-US" sz="2000">
                <a:ea typeface="宋体" panose="02010600030101010101" pitchFamily="2" charset="-122"/>
              </a:rPr>
              <a:t>时，动态为其分配一个端口号</a:t>
            </a:r>
            <a:endParaRPr lang="en-US" altLang="zh-CN" sz="2000">
              <a:ea typeface="宋体" panose="02010600030101010101" pitchFamily="2" charset="-122"/>
            </a:endParaRPr>
          </a:p>
        </p:txBody>
      </p:sp>
      <p:sp>
        <p:nvSpPr>
          <p:cNvPr id="64516" name="灯片编号占位符 4">
            <a:extLst>
              <a:ext uri="{FF2B5EF4-FFF2-40B4-BE49-F238E27FC236}">
                <a16:creationId xmlns:a16="http://schemas.microsoft.com/office/drawing/2014/main" id="{7F018D98-C807-4DBB-9FF7-DBEABB9AA978}"/>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A3E3AC6-580D-46F9-82A6-DEDD2679C425}" type="slidenum">
              <a:rPr lang="zh-CN" altLang="en-US" sz="1200" smtClean="0">
                <a:latin typeface="Times New Roman" panose="02020603050405020304" pitchFamily="18" charset="0"/>
              </a:rPr>
              <a:pPr fontAlgn="base">
                <a:lnSpc>
                  <a:spcPct val="100000"/>
                </a:lnSpc>
                <a:spcBef>
                  <a:spcPct val="0"/>
                </a:spcBef>
                <a:spcAft>
                  <a:spcPct val="0"/>
                </a:spcAft>
                <a:buFontTx/>
                <a:buNone/>
              </a:pPr>
              <a:t>41</a:t>
            </a:fld>
            <a:endParaRPr lang="en-US" altLang="zh-CN" sz="1200">
              <a:latin typeface="Times New Roman" panose="02020603050405020304" pitchFamily="18" charset="0"/>
            </a:endParaRPr>
          </a:p>
        </p:txBody>
      </p:sp>
      <p:sp>
        <p:nvSpPr>
          <p:cNvPr id="64517" name="Text Box 4">
            <a:extLst>
              <a:ext uri="{FF2B5EF4-FFF2-40B4-BE49-F238E27FC236}">
                <a16:creationId xmlns:a16="http://schemas.microsoft.com/office/drawing/2014/main" id="{BB1641C7-0425-4240-ADB5-01697FE6C3DB}"/>
              </a:ext>
            </a:extLst>
          </p:cNvPr>
          <p:cNvSpPr txBox="1">
            <a:spLocks noChangeArrowheads="1"/>
          </p:cNvSpPr>
          <p:nvPr/>
        </p:nvSpPr>
        <p:spPr bwMode="auto">
          <a:xfrm>
            <a:off x="1055688" y="1735138"/>
            <a:ext cx="10296525" cy="440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176" tIns="45588" rIns="91176" bIns="45588">
            <a:spAutoFit/>
          </a:bodyPr>
          <a:lstStyle>
            <a:lvl1pPr defTabSz="8207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SOCKET clisock;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char buf[512];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int nbytes;</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sockaddr_in m_addr;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m_addr.sin_family = AF_INET;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m_addr.sin_addr.S_un.S_addr =inet_addr(“128.192.35.50”);</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m_addr.sin_port = htons(123);</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nbytes = </a:t>
            </a:r>
            <a:r>
              <a:rPr lang="en-US" altLang="zh-CN" sz="2000" b="1">
                <a:solidFill>
                  <a:srgbClr val="CC0000"/>
                </a:solidFill>
                <a:latin typeface="Courier New" panose="02070309020205020404" pitchFamily="49" charset="0"/>
                <a:ea typeface="宋体" panose="02010600030101010101" pitchFamily="2" charset="-122"/>
              </a:rPr>
              <a:t>sendto</a:t>
            </a:r>
            <a:r>
              <a:rPr lang="en-US" altLang="zh-CN" sz="2000" b="1">
                <a:latin typeface="Courier New" panose="02070309020205020404" pitchFamily="49" charset="0"/>
                <a:ea typeface="宋体" panose="02010600030101010101" pitchFamily="2" charset="-122"/>
              </a:rPr>
              <a:t>(clisock, buf, sizeof(buf),0,</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(struct sockaddr*) &amp;m_addr, sizeof(m_addr));</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if(nbytes &lt; 0) {</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AfxMessageBox(“</a:t>
            </a:r>
            <a:r>
              <a:rPr lang="zh-CN" altLang="en-US" sz="2000" b="1">
                <a:latin typeface="Courier New" panose="02070309020205020404" pitchFamily="49" charset="0"/>
                <a:ea typeface="宋体" panose="02010600030101010101" pitchFamily="2" charset="-122"/>
              </a:rPr>
              <a:t>发送数据失败”</a:t>
            </a:r>
            <a:r>
              <a:rPr lang="en-US" altLang="zh-CN" sz="2000" b="1">
                <a:latin typeface="Courier New" panose="02070309020205020404" pitchFamily="49" charset="0"/>
                <a:ea typeface="宋体" panose="02010600030101010101" pitchFamily="2" charset="-122"/>
              </a:rPr>
              <a:t>);</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	return FALSE;</a:t>
            </a:r>
          </a:p>
          <a:p>
            <a:pPr eaLnBrk="1" hangingPunct="1">
              <a:lnSpc>
                <a:spcPct val="100000"/>
              </a:lnSpc>
              <a:spcBef>
                <a:spcPct val="0"/>
              </a:spcBef>
              <a:buFontTx/>
              <a:buNone/>
            </a:pPr>
            <a:r>
              <a:rPr lang="en-US" altLang="zh-CN" sz="2000" b="1">
                <a:latin typeface="Courier New" panose="02070309020205020404" pitchFamily="49" charset="0"/>
                <a:ea typeface="宋体" panose="02010600030101010101" pitchFamily="2"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2ABA520-3909-468F-82CF-FB00E1F61A1F}"/>
              </a:ext>
            </a:extLst>
          </p:cNvPr>
          <p:cNvSpPr>
            <a:spLocks noGrp="1" noChangeArrowheads="1"/>
          </p:cNvSpPr>
          <p:nvPr>
            <p:ph type="title"/>
          </p:nvPr>
        </p:nvSpPr>
        <p:spPr/>
        <p:txBody>
          <a:bodyPr/>
          <a:lstStyle/>
          <a:p>
            <a:pPr eaLnBrk="1" hangingPunct="1"/>
            <a:r>
              <a:rPr lang="en-US" altLang="zh-CN">
                <a:ea typeface="宋体" panose="02010600030101010101" pitchFamily="2" charset="-122"/>
              </a:rPr>
              <a:t>UDP Client-Server</a:t>
            </a:r>
            <a:r>
              <a:rPr lang="zh-CN" altLang="en-US">
                <a:ea typeface="宋体" panose="02010600030101010101" pitchFamily="2" charset="-122"/>
              </a:rPr>
              <a:t>交互流程</a:t>
            </a:r>
            <a:endParaRPr lang="en-US" altLang="zh-CN">
              <a:ea typeface="宋体" panose="02010600030101010101" pitchFamily="2" charset="-122"/>
            </a:endParaRPr>
          </a:p>
        </p:txBody>
      </p:sp>
      <p:sp>
        <p:nvSpPr>
          <p:cNvPr id="66563" name="灯片编号占位符 4">
            <a:extLst>
              <a:ext uri="{FF2B5EF4-FFF2-40B4-BE49-F238E27FC236}">
                <a16:creationId xmlns:a16="http://schemas.microsoft.com/office/drawing/2014/main" id="{5A0FD64B-FEE4-4F50-BF7A-0924764ED904}"/>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F2203F6-9957-430F-BDBA-6F74673A6001}" type="slidenum">
              <a:rPr lang="zh-CN" altLang="en-US" sz="1200" smtClean="0">
                <a:latin typeface="Times New Roman" panose="02020603050405020304" pitchFamily="18" charset="0"/>
              </a:rPr>
              <a:pPr fontAlgn="base">
                <a:lnSpc>
                  <a:spcPct val="100000"/>
                </a:lnSpc>
                <a:spcBef>
                  <a:spcPct val="0"/>
                </a:spcBef>
                <a:spcAft>
                  <a:spcPct val="0"/>
                </a:spcAft>
                <a:buFontTx/>
                <a:buNone/>
              </a:pPr>
              <a:t>42</a:t>
            </a:fld>
            <a:endParaRPr lang="en-US" altLang="zh-CN" sz="1200">
              <a:latin typeface="Times New Roman" panose="02020603050405020304" pitchFamily="18" charset="0"/>
            </a:endParaRPr>
          </a:p>
        </p:txBody>
      </p:sp>
      <p:sp>
        <p:nvSpPr>
          <p:cNvPr id="66564" name="Text Box 3">
            <a:extLst>
              <a:ext uri="{FF2B5EF4-FFF2-40B4-BE49-F238E27FC236}">
                <a16:creationId xmlns:a16="http://schemas.microsoft.com/office/drawing/2014/main" id="{62E8F387-D084-4162-81B1-D03C3689B3C4}"/>
              </a:ext>
            </a:extLst>
          </p:cNvPr>
          <p:cNvSpPr txBox="1">
            <a:spLocks noChangeArrowheads="1"/>
          </p:cNvSpPr>
          <p:nvPr/>
        </p:nvSpPr>
        <p:spPr bwMode="auto">
          <a:xfrm>
            <a:off x="7699375" y="20574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66565" name="Text Box 4">
            <a:extLst>
              <a:ext uri="{FF2B5EF4-FFF2-40B4-BE49-F238E27FC236}">
                <a16:creationId xmlns:a16="http://schemas.microsoft.com/office/drawing/2014/main" id="{C9B94B4C-0879-49ED-91D4-B2BBF1B53645}"/>
              </a:ext>
            </a:extLst>
          </p:cNvPr>
          <p:cNvSpPr txBox="1">
            <a:spLocks noChangeArrowheads="1"/>
          </p:cNvSpPr>
          <p:nvPr/>
        </p:nvSpPr>
        <p:spPr bwMode="auto">
          <a:xfrm>
            <a:off x="7699375" y="25463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bind()</a:t>
            </a:r>
          </a:p>
        </p:txBody>
      </p:sp>
      <p:sp>
        <p:nvSpPr>
          <p:cNvPr id="66566" name="Text Box 5">
            <a:extLst>
              <a:ext uri="{FF2B5EF4-FFF2-40B4-BE49-F238E27FC236}">
                <a16:creationId xmlns:a16="http://schemas.microsoft.com/office/drawing/2014/main" id="{4F263827-EC40-40F9-B84B-89849817944B}"/>
              </a:ext>
            </a:extLst>
          </p:cNvPr>
          <p:cNvSpPr txBox="1">
            <a:spLocks noChangeArrowheads="1"/>
          </p:cNvSpPr>
          <p:nvPr/>
        </p:nvSpPr>
        <p:spPr bwMode="auto">
          <a:xfrm>
            <a:off x="7699375" y="30480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recvfrom()</a:t>
            </a:r>
          </a:p>
        </p:txBody>
      </p:sp>
      <p:sp>
        <p:nvSpPr>
          <p:cNvPr id="66567" name="Text Box 6">
            <a:extLst>
              <a:ext uri="{FF2B5EF4-FFF2-40B4-BE49-F238E27FC236}">
                <a16:creationId xmlns:a16="http://schemas.microsoft.com/office/drawing/2014/main" id="{D2D70E08-A99B-4151-B0A9-27B623FEE3F3}"/>
              </a:ext>
            </a:extLst>
          </p:cNvPr>
          <p:cNvSpPr txBox="1">
            <a:spLocks noChangeArrowheads="1"/>
          </p:cNvSpPr>
          <p:nvPr/>
        </p:nvSpPr>
        <p:spPr bwMode="auto">
          <a:xfrm>
            <a:off x="7772400" y="51816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sendto()</a:t>
            </a:r>
          </a:p>
        </p:txBody>
      </p:sp>
      <p:sp>
        <p:nvSpPr>
          <p:cNvPr id="66568" name="Text Box 7">
            <a:extLst>
              <a:ext uri="{FF2B5EF4-FFF2-40B4-BE49-F238E27FC236}">
                <a16:creationId xmlns:a16="http://schemas.microsoft.com/office/drawing/2014/main" id="{B84B845A-0896-4136-BC06-64AC0531A430}"/>
              </a:ext>
            </a:extLst>
          </p:cNvPr>
          <p:cNvSpPr txBox="1">
            <a:spLocks noChangeArrowheads="1"/>
          </p:cNvSpPr>
          <p:nvPr/>
        </p:nvSpPr>
        <p:spPr bwMode="auto">
          <a:xfrm>
            <a:off x="7642225" y="1600200"/>
            <a:ext cx="1582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UDP Server</a:t>
            </a:r>
          </a:p>
        </p:txBody>
      </p:sp>
      <p:sp>
        <p:nvSpPr>
          <p:cNvPr id="66569" name="Text Box 8">
            <a:extLst>
              <a:ext uri="{FF2B5EF4-FFF2-40B4-BE49-F238E27FC236}">
                <a16:creationId xmlns:a16="http://schemas.microsoft.com/office/drawing/2014/main" id="{4CA5BD67-EFEB-486B-BDC4-EB783B557941}"/>
              </a:ext>
            </a:extLst>
          </p:cNvPr>
          <p:cNvSpPr txBox="1">
            <a:spLocks noChangeArrowheads="1"/>
          </p:cNvSpPr>
          <p:nvPr/>
        </p:nvSpPr>
        <p:spPr bwMode="auto">
          <a:xfrm>
            <a:off x="3298825" y="327660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socket()</a:t>
            </a:r>
          </a:p>
        </p:txBody>
      </p:sp>
      <p:sp>
        <p:nvSpPr>
          <p:cNvPr id="66570" name="Line 9">
            <a:extLst>
              <a:ext uri="{FF2B5EF4-FFF2-40B4-BE49-F238E27FC236}">
                <a16:creationId xmlns:a16="http://schemas.microsoft.com/office/drawing/2014/main" id="{20F1DFCE-1D37-47C9-B4FB-015FA570C543}"/>
              </a:ext>
            </a:extLst>
          </p:cNvPr>
          <p:cNvSpPr>
            <a:spLocks noChangeShapeType="1"/>
          </p:cNvSpPr>
          <p:nvPr/>
        </p:nvSpPr>
        <p:spPr bwMode="auto">
          <a:xfrm>
            <a:off x="3962400" y="36576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1" name="Text Box 10">
            <a:extLst>
              <a:ext uri="{FF2B5EF4-FFF2-40B4-BE49-F238E27FC236}">
                <a16:creationId xmlns:a16="http://schemas.microsoft.com/office/drawing/2014/main" id="{8C4E30AD-F92A-4410-852F-B3ECA4D402BE}"/>
              </a:ext>
            </a:extLst>
          </p:cNvPr>
          <p:cNvSpPr txBox="1">
            <a:spLocks noChangeArrowheads="1"/>
          </p:cNvSpPr>
          <p:nvPr/>
        </p:nvSpPr>
        <p:spPr bwMode="auto">
          <a:xfrm>
            <a:off x="3259138" y="2819400"/>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000" b="1">
                <a:solidFill>
                  <a:srgbClr val="CC0000"/>
                </a:solidFill>
                <a:latin typeface="Arial" panose="020B0604020202020204" pitchFamily="34" charset="0"/>
                <a:ea typeface="宋体" panose="02010600030101010101" pitchFamily="2" charset="-122"/>
              </a:rPr>
              <a:t>UDP Client</a:t>
            </a:r>
          </a:p>
        </p:txBody>
      </p:sp>
      <p:sp>
        <p:nvSpPr>
          <p:cNvPr id="66572" name="Text Box 11">
            <a:extLst>
              <a:ext uri="{FF2B5EF4-FFF2-40B4-BE49-F238E27FC236}">
                <a16:creationId xmlns:a16="http://schemas.microsoft.com/office/drawing/2014/main" id="{F07C5E72-7636-45A8-8A8D-DD83382FDA32}"/>
              </a:ext>
            </a:extLst>
          </p:cNvPr>
          <p:cNvSpPr txBox="1">
            <a:spLocks noChangeArrowheads="1"/>
          </p:cNvSpPr>
          <p:nvPr/>
        </p:nvSpPr>
        <p:spPr bwMode="auto">
          <a:xfrm>
            <a:off x="3298825" y="3841750"/>
            <a:ext cx="1425575" cy="347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sendto()</a:t>
            </a:r>
          </a:p>
        </p:txBody>
      </p:sp>
      <p:sp>
        <p:nvSpPr>
          <p:cNvPr id="66573" name="Text Box 12">
            <a:extLst>
              <a:ext uri="{FF2B5EF4-FFF2-40B4-BE49-F238E27FC236}">
                <a16:creationId xmlns:a16="http://schemas.microsoft.com/office/drawing/2014/main" id="{26F90B62-8E70-44FF-BD88-3F1C2808F5A4}"/>
              </a:ext>
            </a:extLst>
          </p:cNvPr>
          <p:cNvSpPr txBox="1">
            <a:spLocks noChangeArrowheads="1"/>
          </p:cNvSpPr>
          <p:nvPr/>
        </p:nvSpPr>
        <p:spPr bwMode="auto">
          <a:xfrm>
            <a:off x="3276600" y="5443538"/>
            <a:ext cx="1425575"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recvfrom()</a:t>
            </a:r>
          </a:p>
        </p:txBody>
      </p:sp>
      <p:sp>
        <p:nvSpPr>
          <p:cNvPr id="66574" name="Text Box 13">
            <a:extLst>
              <a:ext uri="{FF2B5EF4-FFF2-40B4-BE49-F238E27FC236}">
                <a16:creationId xmlns:a16="http://schemas.microsoft.com/office/drawing/2014/main" id="{6DFF5419-D2C8-49E7-8176-DD9F4A0F4A2F}"/>
              </a:ext>
            </a:extLst>
          </p:cNvPr>
          <p:cNvSpPr txBox="1">
            <a:spLocks noChangeArrowheads="1"/>
          </p:cNvSpPr>
          <p:nvPr/>
        </p:nvSpPr>
        <p:spPr bwMode="auto">
          <a:xfrm>
            <a:off x="3060700" y="6034088"/>
            <a:ext cx="1811338" cy="347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zh-CN" sz="1800">
                <a:latin typeface="Courier New" panose="02070309020205020404" pitchFamily="49" charset="0"/>
                <a:ea typeface="宋体" panose="02010600030101010101" pitchFamily="2" charset="-122"/>
              </a:rPr>
              <a:t>closesocket()</a:t>
            </a:r>
          </a:p>
        </p:txBody>
      </p:sp>
      <p:sp>
        <p:nvSpPr>
          <p:cNvPr id="66575" name="Line 14">
            <a:extLst>
              <a:ext uri="{FF2B5EF4-FFF2-40B4-BE49-F238E27FC236}">
                <a16:creationId xmlns:a16="http://schemas.microsoft.com/office/drawing/2014/main" id="{3FCB2332-2F0C-4D4F-9A17-D0DF936A307C}"/>
              </a:ext>
            </a:extLst>
          </p:cNvPr>
          <p:cNvSpPr>
            <a:spLocks noChangeShapeType="1"/>
          </p:cNvSpPr>
          <p:nvPr/>
        </p:nvSpPr>
        <p:spPr bwMode="auto">
          <a:xfrm>
            <a:off x="4953000" y="4114800"/>
            <a:ext cx="30480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6" name="Line 15">
            <a:extLst>
              <a:ext uri="{FF2B5EF4-FFF2-40B4-BE49-F238E27FC236}">
                <a16:creationId xmlns:a16="http://schemas.microsoft.com/office/drawing/2014/main" id="{3A039720-0465-44D5-85C0-1C50CAD2D61D}"/>
              </a:ext>
            </a:extLst>
          </p:cNvPr>
          <p:cNvSpPr>
            <a:spLocks noChangeShapeType="1"/>
          </p:cNvSpPr>
          <p:nvPr/>
        </p:nvSpPr>
        <p:spPr bwMode="auto">
          <a:xfrm flipH="1">
            <a:off x="4648200" y="5334000"/>
            <a:ext cx="31242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7" name="Text Box 16">
            <a:extLst>
              <a:ext uri="{FF2B5EF4-FFF2-40B4-BE49-F238E27FC236}">
                <a16:creationId xmlns:a16="http://schemas.microsoft.com/office/drawing/2014/main" id="{68FB1855-A4E6-4E16-BF8F-4019015FC572}"/>
              </a:ext>
            </a:extLst>
          </p:cNvPr>
          <p:cNvSpPr txBox="1">
            <a:spLocks noChangeArrowheads="1"/>
          </p:cNvSpPr>
          <p:nvPr/>
        </p:nvSpPr>
        <p:spPr bwMode="auto">
          <a:xfrm>
            <a:off x="7473950" y="3473450"/>
            <a:ext cx="206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等待，直到从</a:t>
            </a:r>
            <a:r>
              <a:rPr lang="en-US" altLang="zh-CN" sz="1800" i="1">
                <a:latin typeface="Times New Roman" panose="02020603050405020304" pitchFamily="18" charset="0"/>
                <a:ea typeface="宋体" panose="02010600030101010101" pitchFamily="2" charset="-122"/>
              </a:rPr>
              <a:t>client</a:t>
            </a:r>
          </a:p>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接收到数据报</a:t>
            </a:r>
            <a:endParaRPr lang="en-US" altLang="zh-CN" sz="1800" i="1">
              <a:latin typeface="Times New Roman" panose="02020603050405020304" pitchFamily="18" charset="0"/>
              <a:ea typeface="宋体" panose="02010600030101010101" pitchFamily="2" charset="-122"/>
            </a:endParaRPr>
          </a:p>
        </p:txBody>
      </p:sp>
      <p:sp>
        <p:nvSpPr>
          <p:cNvPr id="66578" name="Text Box 17">
            <a:extLst>
              <a:ext uri="{FF2B5EF4-FFF2-40B4-BE49-F238E27FC236}">
                <a16:creationId xmlns:a16="http://schemas.microsoft.com/office/drawing/2014/main" id="{C846DF8B-5453-4EF2-B994-CB5195823363}"/>
              </a:ext>
            </a:extLst>
          </p:cNvPr>
          <p:cNvSpPr txBox="1">
            <a:spLocks noChangeArrowheads="1"/>
          </p:cNvSpPr>
          <p:nvPr/>
        </p:nvSpPr>
        <p:spPr bwMode="auto">
          <a:xfrm>
            <a:off x="5749925" y="38862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数据请求</a:t>
            </a:r>
          </a:p>
        </p:txBody>
      </p:sp>
      <p:sp>
        <p:nvSpPr>
          <p:cNvPr id="66579" name="Line 18">
            <a:extLst>
              <a:ext uri="{FF2B5EF4-FFF2-40B4-BE49-F238E27FC236}">
                <a16:creationId xmlns:a16="http://schemas.microsoft.com/office/drawing/2014/main" id="{B2CC2017-B355-4369-AFC3-7DC78A4A7AEB}"/>
              </a:ext>
            </a:extLst>
          </p:cNvPr>
          <p:cNvSpPr>
            <a:spLocks noChangeShapeType="1"/>
          </p:cNvSpPr>
          <p:nvPr/>
        </p:nvSpPr>
        <p:spPr bwMode="auto">
          <a:xfrm>
            <a:off x="6172200" y="457200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0" name="Text Box 19">
            <a:extLst>
              <a:ext uri="{FF2B5EF4-FFF2-40B4-BE49-F238E27FC236}">
                <a16:creationId xmlns:a16="http://schemas.microsoft.com/office/drawing/2014/main" id="{AF13767A-1A0E-46E8-B0F1-B9F6972FFB88}"/>
              </a:ext>
            </a:extLst>
          </p:cNvPr>
          <p:cNvSpPr txBox="1">
            <a:spLocks noChangeArrowheads="1"/>
          </p:cNvSpPr>
          <p:nvPr/>
        </p:nvSpPr>
        <p:spPr bwMode="auto">
          <a:xfrm>
            <a:off x="5648325" y="51054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1800" i="1">
                <a:latin typeface="Times New Roman" panose="02020603050405020304" pitchFamily="18" charset="0"/>
                <a:ea typeface="宋体" panose="02010600030101010101" pitchFamily="2" charset="-122"/>
              </a:rPr>
              <a:t>数据响应</a:t>
            </a:r>
          </a:p>
        </p:txBody>
      </p:sp>
      <p:sp>
        <p:nvSpPr>
          <p:cNvPr id="66581" name="Line 20">
            <a:extLst>
              <a:ext uri="{FF2B5EF4-FFF2-40B4-BE49-F238E27FC236}">
                <a16:creationId xmlns:a16="http://schemas.microsoft.com/office/drawing/2014/main" id="{D5835836-4E6A-4C68-B3FB-B8FCF89845A5}"/>
              </a:ext>
            </a:extLst>
          </p:cNvPr>
          <p:cNvSpPr>
            <a:spLocks noChangeShapeType="1"/>
          </p:cNvSpPr>
          <p:nvPr/>
        </p:nvSpPr>
        <p:spPr bwMode="auto">
          <a:xfrm>
            <a:off x="8458200" y="24384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2" name="Line 21">
            <a:extLst>
              <a:ext uri="{FF2B5EF4-FFF2-40B4-BE49-F238E27FC236}">
                <a16:creationId xmlns:a16="http://schemas.microsoft.com/office/drawing/2014/main" id="{17C937BC-8426-4B2E-AA52-9B4756796A4C}"/>
              </a:ext>
            </a:extLst>
          </p:cNvPr>
          <p:cNvSpPr>
            <a:spLocks noChangeShapeType="1"/>
          </p:cNvSpPr>
          <p:nvPr/>
        </p:nvSpPr>
        <p:spPr bwMode="auto">
          <a:xfrm>
            <a:off x="8458200" y="28956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3" name="Line 22">
            <a:extLst>
              <a:ext uri="{FF2B5EF4-FFF2-40B4-BE49-F238E27FC236}">
                <a16:creationId xmlns:a16="http://schemas.microsoft.com/office/drawing/2014/main" id="{30421AF3-1F63-4E5A-83E3-743185DA85EA}"/>
              </a:ext>
            </a:extLst>
          </p:cNvPr>
          <p:cNvSpPr>
            <a:spLocks noChangeShapeType="1"/>
          </p:cNvSpPr>
          <p:nvPr/>
        </p:nvSpPr>
        <p:spPr bwMode="auto">
          <a:xfrm>
            <a:off x="3962400" y="42672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4" name="Line 23">
            <a:extLst>
              <a:ext uri="{FF2B5EF4-FFF2-40B4-BE49-F238E27FC236}">
                <a16:creationId xmlns:a16="http://schemas.microsoft.com/office/drawing/2014/main" id="{49E6F3DA-C39D-43E7-89A8-D3E59EE1C6E6}"/>
              </a:ext>
            </a:extLst>
          </p:cNvPr>
          <p:cNvSpPr>
            <a:spLocks noChangeShapeType="1"/>
          </p:cNvSpPr>
          <p:nvPr/>
        </p:nvSpPr>
        <p:spPr bwMode="auto">
          <a:xfrm>
            <a:off x="3962400" y="57912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5" name="Line 24">
            <a:extLst>
              <a:ext uri="{FF2B5EF4-FFF2-40B4-BE49-F238E27FC236}">
                <a16:creationId xmlns:a16="http://schemas.microsoft.com/office/drawing/2014/main" id="{3C59D62F-6BA4-4D89-AEA6-5B37DE689E2E}"/>
              </a:ext>
            </a:extLst>
          </p:cNvPr>
          <p:cNvSpPr>
            <a:spLocks noChangeShapeType="1"/>
          </p:cNvSpPr>
          <p:nvPr/>
        </p:nvSpPr>
        <p:spPr bwMode="auto">
          <a:xfrm>
            <a:off x="9220200" y="5334000"/>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6" name="Line 25">
            <a:extLst>
              <a:ext uri="{FF2B5EF4-FFF2-40B4-BE49-F238E27FC236}">
                <a16:creationId xmlns:a16="http://schemas.microsoft.com/office/drawing/2014/main" id="{0CF32CEC-7971-4F8E-8649-D38AE0C9EBCC}"/>
              </a:ext>
            </a:extLst>
          </p:cNvPr>
          <p:cNvSpPr>
            <a:spLocks noChangeShapeType="1"/>
          </p:cNvSpPr>
          <p:nvPr/>
        </p:nvSpPr>
        <p:spPr bwMode="auto">
          <a:xfrm flipH="1">
            <a:off x="10134600" y="3276600"/>
            <a:ext cx="0" cy="2057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7" name="Line 26">
            <a:extLst>
              <a:ext uri="{FF2B5EF4-FFF2-40B4-BE49-F238E27FC236}">
                <a16:creationId xmlns:a16="http://schemas.microsoft.com/office/drawing/2014/main" id="{1873613F-E493-4033-82A4-D41601559974}"/>
              </a:ext>
            </a:extLst>
          </p:cNvPr>
          <p:cNvSpPr>
            <a:spLocks noChangeShapeType="1"/>
          </p:cNvSpPr>
          <p:nvPr/>
        </p:nvSpPr>
        <p:spPr bwMode="auto">
          <a:xfrm>
            <a:off x="9144000" y="3276600"/>
            <a:ext cx="9906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8" name="Line 27">
            <a:extLst>
              <a:ext uri="{FF2B5EF4-FFF2-40B4-BE49-F238E27FC236}">
                <a16:creationId xmlns:a16="http://schemas.microsoft.com/office/drawing/2014/main" id="{89A85F7F-BA67-44FD-A908-8A967B2987F9}"/>
              </a:ext>
            </a:extLst>
          </p:cNvPr>
          <p:cNvSpPr>
            <a:spLocks noChangeShapeType="1"/>
          </p:cNvSpPr>
          <p:nvPr/>
        </p:nvSpPr>
        <p:spPr bwMode="auto">
          <a:xfrm>
            <a:off x="8458200" y="4191000"/>
            <a:ext cx="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9" name="Line 28">
            <a:extLst>
              <a:ext uri="{FF2B5EF4-FFF2-40B4-BE49-F238E27FC236}">
                <a16:creationId xmlns:a16="http://schemas.microsoft.com/office/drawing/2014/main" id="{1030E7FC-C74A-45BB-970A-1F1CE5EDA544}"/>
              </a:ext>
            </a:extLst>
          </p:cNvPr>
          <p:cNvSpPr>
            <a:spLocks noChangeShapeType="1"/>
          </p:cNvSpPr>
          <p:nvPr/>
        </p:nvSpPr>
        <p:spPr bwMode="auto">
          <a:xfrm flipH="1">
            <a:off x="2362200" y="5638800"/>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0" name="Line 29">
            <a:extLst>
              <a:ext uri="{FF2B5EF4-FFF2-40B4-BE49-F238E27FC236}">
                <a16:creationId xmlns:a16="http://schemas.microsoft.com/office/drawing/2014/main" id="{EE564D44-A8D6-45B7-AE2D-6C3C0B14B8A8}"/>
              </a:ext>
            </a:extLst>
          </p:cNvPr>
          <p:cNvSpPr>
            <a:spLocks noChangeShapeType="1"/>
          </p:cNvSpPr>
          <p:nvPr/>
        </p:nvSpPr>
        <p:spPr bwMode="auto">
          <a:xfrm>
            <a:off x="2362200" y="3962400"/>
            <a:ext cx="0" cy="1676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1" name="Line 30">
            <a:extLst>
              <a:ext uri="{FF2B5EF4-FFF2-40B4-BE49-F238E27FC236}">
                <a16:creationId xmlns:a16="http://schemas.microsoft.com/office/drawing/2014/main" id="{BC028778-044C-45BF-A973-3423DEAD32B3}"/>
              </a:ext>
            </a:extLst>
          </p:cNvPr>
          <p:cNvSpPr>
            <a:spLocks noChangeShapeType="1"/>
          </p:cNvSpPr>
          <p:nvPr/>
        </p:nvSpPr>
        <p:spPr bwMode="auto">
          <a:xfrm flipH="1">
            <a:off x="2362200" y="3962400"/>
            <a:ext cx="9144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9F1DF4C-FB0C-4FA5-AF63-B7BB7BA3BAE8}"/>
              </a:ext>
            </a:extLst>
          </p:cNvPr>
          <p:cNvSpPr>
            <a:spLocks noGrp="1" noChangeArrowheads="1"/>
          </p:cNvSpPr>
          <p:nvPr>
            <p:ph type="title"/>
          </p:nvPr>
        </p:nvSpPr>
        <p:spPr>
          <a:xfrm>
            <a:off x="47625" y="-100013"/>
            <a:ext cx="7772400" cy="1143001"/>
          </a:xfrm>
        </p:spPr>
        <p:txBody>
          <a:bodyPr/>
          <a:lstStyle/>
          <a:p>
            <a:pPr eaLnBrk="1" hangingPunct="1"/>
            <a:r>
              <a:rPr lang="en-US" altLang="zh-CN">
                <a:ea typeface="宋体" panose="02010600030101010101" pitchFamily="2" charset="-122"/>
              </a:rPr>
              <a:t>udp_server.c</a:t>
            </a:r>
          </a:p>
        </p:txBody>
      </p:sp>
      <p:sp>
        <p:nvSpPr>
          <p:cNvPr id="67587" name="灯片编号占位符 4">
            <a:extLst>
              <a:ext uri="{FF2B5EF4-FFF2-40B4-BE49-F238E27FC236}">
                <a16:creationId xmlns:a16="http://schemas.microsoft.com/office/drawing/2014/main" id="{DF18E57B-2E1D-4F1D-BA05-1442C4BAD4EC}"/>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E2E8863-7242-4F4B-B2FA-C1B4D254709E}" type="slidenum">
              <a:rPr lang="zh-CN" altLang="en-US" sz="1200" smtClean="0">
                <a:latin typeface="Times New Roman" panose="02020603050405020304" pitchFamily="18" charset="0"/>
              </a:rPr>
              <a:pPr fontAlgn="base">
                <a:lnSpc>
                  <a:spcPct val="100000"/>
                </a:lnSpc>
                <a:spcBef>
                  <a:spcPct val="0"/>
                </a:spcBef>
                <a:spcAft>
                  <a:spcPct val="0"/>
                </a:spcAft>
                <a:buFontTx/>
                <a:buNone/>
              </a:pPr>
              <a:t>43</a:t>
            </a:fld>
            <a:endParaRPr lang="en-US" altLang="zh-CN" sz="1200">
              <a:latin typeface="Times New Roman" panose="02020603050405020304" pitchFamily="18" charset="0"/>
            </a:endParaRPr>
          </a:p>
        </p:txBody>
      </p:sp>
      <p:sp>
        <p:nvSpPr>
          <p:cNvPr id="67588" name="Text Box 3">
            <a:extLst>
              <a:ext uri="{FF2B5EF4-FFF2-40B4-BE49-F238E27FC236}">
                <a16:creationId xmlns:a16="http://schemas.microsoft.com/office/drawing/2014/main" id="{71D7674B-DBF1-4121-9FBD-6C363F07670D}"/>
              </a:ext>
            </a:extLst>
          </p:cNvPr>
          <p:cNvSpPr txBox="1">
            <a:spLocks noChangeArrowheads="1"/>
          </p:cNvSpPr>
          <p:nvPr/>
        </p:nvSpPr>
        <p:spPr bwMode="auto">
          <a:xfrm>
            <a:off x="1055688" y="658813"/>
            <a:ext cx="10801350" cy="602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#include &lt;winsock.h&gt;</a:t>
            </a:r>
            <a:br>
              <a:rPr lang="en-US" altLang="zh-CN" sz="1600">
                <a:latin typeface="Arial" panose="020B0604020202020204" pitchFamily="34" charset="0"/>
                <a:ea typeface="宋体" panose="02010600030101010101" pitchFamily="2" charset="-122"/>
              </a:rPr>
            </a:br>
            <a:r>
              <a:rPr lang="en-US" altLang="zh-CN" sz="1600">
                <a:latin typeface="Arial" panose="020B0604020202020204" pitchFamily="34" charset="0"/>
                <a:ea typeface="宋体" panose="02010600030101010101" pitchFamily="2" charset="-122"/>
              </a:rPr>
              <a:t>#define MY_PORT 3434</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int main() {</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SOCKET udp_sock;</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struct sockaddr_in remote_addr, local_addr;</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char *buffer = "How do you do?";</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WSADATA wsaData;</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WSAStartup</a:t>
            </a:r>
            <a:r>
              <a:rPr lang="en-US" altLang="zh-CN" sz="1600">
                <a:latin typeface="Arial" panose="020B0604020202020204" pitchFamily="34" charset="0"/>
                <a:ea typeface="宋体" panose="02010600030101010101" pitchFamily="2" charset="-122"/>
              </a:rPr>
              <a:t>(MAKEWORD(1,1),&amp;wsaData);</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udp_sock = </a:t>
            </a:r>
            <a:r>
              <a:rPr lang="en-US" altLang="zh-CN" sz="1600" b="1">
                <a:latin typeface="Arial" panose="020B0604020202020204" pitchFamily="34" charset="0"/>
                <a:ea typeface="宋体" panose="02010600030101010101" pitchFamily="2" charset="-122"/>
              </a:rPr>
              <a:t>socket</a:t>
            </a:r>
            <a:r>
              <a:rPr lang="en-US" altLang="zh-CN" sz="1600">
                <a:latin typeface="Arial" panose="020B0604020202020204" pitchFamily="34" charset="0"/>
                <a:ea typeface="宋体" panose="02010600030101010101" pitchFamily="2" charset="-122"/>
              </a:rPr>
              <a:t>(AF_INET, SOCK_DGRAM, 0); </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local_addr.sin_family = AF_INET;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local_addr.sin_port = </a:t>
            </a:r>
            <a:r>
              <a:rPr lang="en-US" altLang="zh-CN" sz="1600" b="1">
                <a:latin typeface="Arial" panose="020B0604020202020204" pitchFamily="34" charset="0"/>
                <a:ea typeface="宋体" panose="02010600030101010101" pitchFamily="2" charset="-122"/>
              </a:rPr>
              <a:t>htons</a:t>
            </a:r>
            <a:r>
              <a:rPr lang="en-US" altLang="zh-CN" sz="1600">
                <a:latin typeface="Arial" panose="020B0604020202020204" pitchFamily="34" charset="0"/>
                <a:ea typeface="宋体" panose="02010600030101010101" pitchFamily="2" charset="-122"/>
              </a:rPr>
              <a:t>(MY_PORT);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local_addr.sin_addr.s_addr = INADDR_ANY;</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bind</a:t>
            </a:r>
            <a:r>
              <a:rPr lang="en-US" altLang="zh-CN" sz="1600">
                <a:latin typeface="Arial" panose="020B0604020202020204" pitchFamily="34" charset="0"/>
                <a:ea typeface="宋体" panose="02010600030101010101" pitchFamily="2" charset="-122"/>
              </a:rPr>
              <a:t>(udp_sock, (sockaddr *)&amp;local_addr, sizeof(struct sockaddr_in));</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remote_addr.sin_family = AF_INET;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remote_addr.sin_port = </a:t>
            </a:r>
            <a:r>
              <a:rPr lang="en-US" altLang="zh-CN" sz="1600" b="1">
                <a:latin typeface="Arial" panose="020B0604020202020204" pitchFamily="34" charset="0"/>
                <a:ea typeface="宋体" panose="02010600030101010101" pitchFamily="2" charset="-122"/>
              </a:rPr>
              <a:t>htons</a:t>
            </a:r>
            <a:r>
              <a:rPr lang="en-US" altLang="zh-CN" sz="1600">
                <a:latin typeface="Arial" panose="020B0604020202020204" pitchFamily="34" charset="0"/>
                <a:ea typeface="宋体" panose="02010600030101010101" pitchFamily="2" charset="-122"/>
              </a:rPr>
              <a:t>(MY_PORT);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remote_addr.sin_addr.s_addr = </a:t>
            </a:r>
            <a:r>
              <a:rPr lang="en-US" altLang="zh-CN" sz="1600" b="1">
                <a:latin typeface="Arial" panose="020B0604020202020204" pitchFamily="34" charset="0"/>
                <a:ea typeface="宋体" panose="02010600030101010101" pitchFamily="2" charset="-122"/>
              </a:rPr>
              <a:t>inet_addr</a:t>
            </a:r>
            <a:r>
              <a:rPr lang="en-US" altLang="zh-CN" sz="1600">
                <a:latin typeface="Arial" panose="020B0604020202020204" pitchFamily="34" charset="0"/>
                <a:ea typeface="宋体" panose="02010600030101010101" pitchFamily="2" charset="-122"/>
              </a:rPr>
              <a:t>("137.189.90.38");</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for (int i = 0; i &lt; 10; i++)</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sendto</a:t>
            </a:r>
            <a:r>
              <a:rPr lang="en-US" altLang="zh-CN" sz="1600">
                <a:latin typeface="Arial" panose="020B0604020202020204" pitchFamily="34" charset="0"/>
                <a:ea typeface="宋体" panose="02010600030101010101" pitchFamily="2" charset="-122"/>
              </a:rPr>
              <a:t>(udp_sock, buffer, strlen(buffer), 0, (struct sockaddr *)&amp;remote_addr, sizeof(struct sockaddr_in));</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closesocket</a:t>
            </a:r>
            <a:r>
              <a:rPr lang="en-US" altLang="zh-CN" sz="1600">
                <a:latin typeface="Arial" panose="020B0604020202020204" pitchFamily="34" charset="0"/>
                <a:ea typeface="宋体" panose="02010600030101010101" pitchFamily="2" charset="-122"/>
              </a:rPr>
              <a:t>(udp_sock);</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WSACleanup</a:t>
            </a:r>
            <a:r>
              <a:rPr lang="en-US" altLang="zh-CN" sz="1600">
                <a:latin typeface="Arial" panose="020B0604020202020204" pitchFamily="34" charset="0"/>
                <a:ea typeface="宋体" panose="02010600030101010101" pitchFamily="2" charset="-122"/>
              </a:rPr>
              <a: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return 0;</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28C2AFF-4C9E-4CEE-A1B6-1A4A9B37FF31}"/>
              </a:ext>
            </a:extLst>
          </p:cNvPr>
          <p:cNvSpPr>
            <a:spLocks noGrp="1" noChangeArrowheads="1"/>
          </p:cNvSpPr>
          <p:nvPr>
            <p:ph type="title"/>
          </p:nvPr>
        </p:nvSpPr>
        <p:spPr>
          <a:xfrm>
            <a:off x="192088" y="-100013"/>
            <a:ext cx="7772400" cy="1143001"/>
          </a:xfrm>
        </p:spPr>
        <p:txBody>
          <a:bodyPr/>
          <a:lstStyle/>
          <a:p>
            <a:pPr eaLnBrk="1" hangingPunct="1"/>
            <a:r>
              <a:rPr lang="en-US" altLang="zh-CN">
                <a:ea typeface="宋体" panose="02010600030101010101" pitchFamily="2" charset="-122"/>
              </a:rPr>
              <a:t>udp_client.c</a:t>
            </a:r>
          </a:p>
        </p:txBody>
      </p:sp>
      <p:sp>
        <p:nvSpPr>
          <p:cNvPr id="69635" name="灯片编号占位符 4">
            <a:extLst>
              <a:ext uri="{FF2B5EF4-FFF2-40B4-BE49-F238E27FC236}">
                <a16:creationId xmlns:a16="http://schemas.microsoft.com/office/drawing/2014/main" id="{3C100619-C009-425E-B16A-5ED53BEC4191}"/>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ECC7A90-AC03-41F8-A017-855DE793BD87}" type="slidenum">
              <a:rPr lang="zh-CN" altLang="en-US" sz="1200" smtClean="0">
                <a:latin typeface="Times New Roman" panose="02020603050405020304" pitchFamily="18" charset="0"/>
              </a:rPr>
              <a:pPr fontAlgn="base">
                <a:lnSpc>
                  <a:spcPct val="100000"/>
                </a:lnSpc>
                <a:spcBef>
                  <a:spcPct val="0"/>
                </a:spcBef>
                <a:spcAft>
                  <a:spcPct val="0"/>
                </a:spcAft>
                <a:buFontTx/>
                <a:buNone/>
              </a:pPr>
              <a:t>44</a:t>
            </a:fld>
            <a:endParaRPr lang="en-US" altLang="zh-CN" sz="1200">
              <a:latin typeface="Times New Roman" panose="02020603050405020304" pitchFamily="18" charset="0"/>
            </a:endParaRPr>
          </a:p>
        </p:txBody>
      </p:sp>
      <p:sp>
        <p:nvSpPr>
          <p:cNvPr id="69636" name="Text Box 3">
            <a:extLst>
              <a:ext uri="{FF2B5EF4-FFF2-40B4-BE49-F238E27FC236}">
                <a16:creationId xmlns:a16="http://schemas.microsoft.com/office/drawing/2014/main" id="{0580FC7F-CC5C-43B7-A851-09E1E941C4A7}"/>
              </a:ext>
            </a:extLst>
          </p:cNvPr>
          <p:cNvSpPr txBox="1">
            <a:spLocks noChangeArrowheads="1"/>
          </p:cNvSpPr>
          <p:nvPr/>
        </p:nvSpPr>
        <p:spPr bwMode="auto">
          <a:xfrm>
            <a:off x="911225" y="706438"/>
            <a:ext cx="9072563"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#include &lt;winsock.h&gt;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#include &lt;stdio.h&gt;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#define MY_PORT 3434</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int main() {</a:t>
            </a:r>
            <a:br>
              <a:rPr lang="en-US" altLang="zh-CN" sz="1600">
                <a:latin typeface="Arial" panose="020B0604020202020204" pitchFamily="34" charset="0"/>
                <a:ea typeface="宋体" panose="02010600030101010101" pitchFamily="2" charset="-122"/>
              </a:rPr>
            </a:br>
            <a:r>
              <a:rPr lang="en-US" altLang="zh-CN" sz="1600">
                <a:latin typeface="Arial" panose="020B0604020202020204" pitchFamily="34" charset="0"/>
                <a:ea typeface="宋体" panose="02010600030101010101" pitchFamily="2" charset="-122"/>
              </a:rPr>
              <a:t>    SOCKET udp_sock;</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struct sockaddr_in remote_addr, local_addr;</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int bytes_recvd, dummy;</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char buffer[100];</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WSADATA wsaData;</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WSAStartup</a:t>
            </a:r>
            <a:r>
              <a:rPr lang="en-US" altLang="zh-CN" sz="1600">
                <a:latin typeface="Arial" panose="020B0604020202020204" pitchFamily="34" charset="0"/>
                <a:ea typeface="宋体" panose="02010600030101010101" pitchFamily="2" charset="-122"/>
              </a:rPr>
              <a:t>(MAKEWORD(1,1),&amp;wsaData);</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udp_sock = </a:t>
            </a:r>
            <a:r>
              <a:rPr lang="en-US" altLang="zh-CN" sz="1600" b="1">
                <a:latin typeface="Arial" panose="020B0604020202020204" pitchFamily="34" charset="0"/>
                <a:ea typeface="宋体" panose="02010600030101010101" pitchFamily="2" charset="-122"/>
              </a:rPr>
              <a:t>socket</a:t>
            </a:r>
            <a:r>
              <a:rPr lang="en-US" altLang="zh-CN" sz="1600">
                <a:latin typeface="Arial" panose="020B0604020202020204" pitchFamily="34" charset="0"/>
                <a:ea typeface="宋体" panose="02010600030101010101" pitchFamily="2" charset="-122"/>
              </a:rPr>
              <a:t>(AF_INET, SOCK_DGRAM, 0); </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local_addr.sin_family = AF_INET;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local_addr.sin_port = </a:t>
            </a:r>
            <a:r>
              <a:rPr lang="en-US" altLang="zh-CN" sz="1600" b="1">
                <a:latin typeface="Arial" panose="020B0604020202020204" pitchFamily="34" charset="0"/>
                <a:ea typeface="宋体" panose="02010600030101010101" pitchFamily="2" charset="-122"/>
              </a:rPr>
              <a:t>htons</a:t>
            </a:r>
            <a:r>
              <a:rPr lang="en-US" altLang="zh-CN" sz="1600">
                <a:latin typeface="Arial" panose="020B0604020202020204" pitchFamily="34" charset="0"/>
                <a:ea typeface="宋体" panose="02010600030101010101" pitchFamily="2" charset="-122"/>
              </a:rPr>
              <a:t>(MY_PORT);</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local_addr.sin_addr.s_addr = INADDR_ANY;</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bind</a:t>
            </a:r>
            <a:r>
              <a:rPr lang="en-US" altLang="zh-CN" sz="1600">
                <a:latin typeface="Arial" panose="020B0604020202020204" pitchFamily="34" charset="0"/>
                <a:ea typeface="宋体" panose="02010600030101010101" pitchFamily="2" charset="-122"/>
              </a:rPr>
              <a:t>(udp_sock, (sockaddr *)&amp;local_addr, sizeof(struct sockaddr_in));</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bytes_recvd = </a:t>
            </a:r>
            <a:r>
              <a:rPr lang="en-US" altLang="zh-CN" sz="1600" b="1">
                <a:latin typeface="Arial" panose="020B0604020202020204" pitchFamily="34" charset="0"/>
                <a:ea typeface="宋体" panose="02010600030101010101" pitchFamily="2" charset="-122"/>
              </a:rPr>
              <a:t>recvfrom</a:t>
            </a:r>
            <a:r>
              <a:rPr lang="en-US" altLang="zh-CN" sz="1600">
                <a:latin typeface="Arial" panose="020B0604020202020204" pitchFamily="34" charset="0"/>
                <a:ea typeface="宋体" panose="02010600030101010101" pitchFamily="2" charset="-122"/>
              </a:rPr>
              <a:t>(udp_sock, buffer, sizeof(buffer), 0, NULL, &amp;dummy);</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buffer[bytes_recvd] = '\0';</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printf("Received (%d bytes): \"%s\"\n", bytes_recvd, buffer);</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closesocket</a:t>
            </a:r>
            <a:r>
              <a:rPr lang="en-US" altLang="zh-CN" sz="1600">
                <a:latin typeface="Arial" panose="020B0604020202020204" pitchFamily="34" charset="0"/>
                <a:ea typeface="宋体" panose="02010600030101010101" pitchFamily="2" charset="-122"/>
              </a:rPr>
              <a:t>(udp_sock);</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a:t>
            </a:r>
            <a:r>
              <a:rPr lang="en-US" altLang="zh-CN" sz="1600" b="1">
                <a:latin typeface="Arial" panose="020B0604020202020204" pitchFamily="34" charset="0"/>
                <a:ea typeface="宋体" panose="02010600030101010101" pitchFamily="2" charset="-122"/>
              </a:rPr>
              <a:t>WSACleanup</a:t>
            </a:r>
            <a:r>
              <a:rPr lang="en-US" altLang="zh-CN" sz="1600">
                <a:latin typeface="Arial" panose="020B0604020202020204" pitchFamily="34" charset="0"/>
                <a:ea typeface="宋体" panose="02010600030101010101" pitchFamily="2" charset="-122"/>
              </a:rPr>
              <a:t>();</a:t>
            </a:r>
          </a:p>
          <a:p>
            <a:pPr eaLnBrk="1" hangingPunct="1">
              <a:lnSpc>
                <a:spcPct val="80000"/>
              </a:lnSpc>
              <a:spcBef>
                <a:spcPct val="10000"/>
              </a:spcBef>
              <a:buFontTx/>
              <a:buNone/>
            </a:pPr>
            <a:endParaRPr lang="en-US" altLang="zh-CN" sz="1600">
              <a:latin typeface="Arial" panose="020B0604020202020204" pitchFamily="34" charset="0"/>
              <a:ea typeface="宋体" panose="02010600030101010101" pitchFamily="2" charset="-122"/>
            </a:endParaRP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    return 0;</a:t>
            </a:r>
          </a:p>
          <a:p>
            <a:pPr eaLnBrk="1" hangingPunct="1">
              <a:lnSpc>
                <a:spcPct val="80000"/>
              </a:lnSpc>
              <a:spcBef>
                <a:spcPct val="10000"/>
              </a:spcBef>
              <a:buFontTx/>
              <a:buNone/>
            </a:pPr>
            <a:r>
              <a:rPr lang="en-US" altLang="zh-CN" sz="1600">
                <a:latin typeface="Arial" panose="020B0604020202020204" pitchFamily="34" charset="0"/>
                <a:ea typeface="宋体" panose="02010600030101010101" pitchFamily="2"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E74E060-25E9-451E-856B-4AF62C165EEA}"/>
              </a:ext>
            </a:extLst>
          </p:cNvPr>
          <p:cNvSpPr>
            <a:spLocks noGrp="1" noChangeArrowheads="1"/>
          </p:cNvSpPr>
          <p:nvPr>
            <p:ph type="title"/>
          </p:nvPr>
        </p:nvSpPr>
        <p:spPr>
          <a:xfrm>
            <a:off x="119063" y="0"/>
            <a:ext cx="10515600" cy="1325563"/>
          </a:xfrm>
        </p:spPr>
        <p:txBody>
          <a:bodyPr/>
          <a:lstStyle/>
          <a:p>
            <a:pPr eaLnBrk="1" hangingPunct="1"/>
            <a:r>
              <a:rPr lang="en-US" altLang="zh-CN">
                <a:ea typeface="宋体" panose="02010600030101010101" pitchFamily="2" charset="-122"/>
              </a:rPr>
              <a:t>Winsock2.0</a:t>
            </a:r>
          </a:p>
        </p:txBody>
      </p:sp>
      <p:sp>
        <p:nvSpPr>
          <p:cNvPr id="71683" name="Rectangle 3">
            <a:extLst>
              <a:ext uri="{FF2B5EF4-FFF2-40B4-BE49-F238E27FC236}">
                <a16:creationId xmlns:a16="http://schemas.microsoft.com/office/drawing/2014/main" id="{DCF1F2CB-CA19-4D58-8523-B7E631BFD71C}"/>
              </a:ext>
            </a:extLst>
          </p:cNvPr>
          <p:cNvSpPr>
            <a:spLocks noGrp="1" noChangeArrowheads="1"/>
          </p:cNvSpPr>
          <p:nvPr>
            <p:ph idx="1"/>
          </p:nvPr>
        </p:nvSpPr>
        <p:spPr>
          <a:xfrm>
            <a:off x="766763" y="1196975"/>
            <a:ext cx="11017250" cy="4648200"/>
          </a:xfrm>
        </p:spPr>
        <p:txBody>
          <a:bodyPr/>
          <a:lstStyle/>
          <a:p>
            <a:pPr eaLnBrk="1" hangingPunct="1"/>
            <a:r>
              <a:rPr lang="en-US" altLang="zh-CN" sz="3200">
                <a:latin typeface="Arial" panose="020B0604020202020204" pitchFamily="34" charset="0"/>
                <a:ea typeface="宋体" panose="02010600030101010101" pitchFamily="2" charset="-122"/>
              </a:rPr>
              <a:t>Winsock2.0</a:t>
            </a:r>
            <a:r>
              <a:rPr lang="zh-CN" altLang="en-US" sz="3200">
                <a:latin typeface="Arial" panose="020B0604020202020204" pitchFamily="34" charset="0"/>
                <a:ea typeface="宋体" panose="02010600030101010101" pitchFamily="2" charset="-122"/>
              </a:rPr>
              <a:t>是对</a:t>
            </a:r>
            <a:r>
              <a:rPr lang="en-US" altLang="zh-CN" sz="3200">
                <a:latin typeface="Arial" panose="020B0604020202020204" pitchFamily="34" charset="0"/>
                <a:ea typeface="宋体" panose="02010600030101010101" pitchFamily="2" charset="-122"/>
              </a:rPr>
              <a:t>winsock1.1</a:t>
            </a:r>
            <a:r>
              <a:rPr lang="zh-CN" altLang="en-US" sz="3200">
                <a:latin typeface="Arial" panose="020B0604020202020204" pitchFamily="34" charset="0"/>
                <a:ea typeface="宋体" panose="02010600030101010101" pitchFamily="2" charset="-122"/>
              </a:rPr>
              <a:t>的升级</a:t>
            </a:r>
            <a:endParaRPr lang="zh-CN" altLang="en-US" sz="3200">
              <a:ea typeface="宋体" panose="02010600030101010101" pitchFamily="2" charset="-122"/>
            </a:endParaRPr>
          </a:p>
          <a:p>
            <a:pPr lvl="1" eaLnBrk="1" hangingPunct="1"/>
            <a:r>
              <a:rPr lang="zh-CN" altLang="en-US" sz="2800">
                <a:ea typeface="宋体" panose="02010600030101010101" pitchFamily="2" charset="-122"/>
              </a:rPr>
              <a:t>支持多种传输协议</a:t>
            </a:r>
          </a:p>
          <a:p>
            <a:pPr lvl="2" eaLnBrk="1" hangingPunct="1"/>
            <a:r>
              <a:rPr lang="en-US" altLang="zh-CN" sz="2400">
                <a:ea typeface="宋体" panose="02010600030101010101" pitchFamily="2" charset="-122"/>
              </a:rPr>
              <a:t>TCP/IP</a:t>
            </a:r>
            <a:r>
              <a:rPr lang="zh-CN" altLang="en-US" sz="2400">
                <a:ea typeface="宋体" panose="02010600030101010101" pitchFamily="2" charset="-122"/>
              </a:rPr>
              <a:t>、</a:t>
            </a:r>
            <a:r>
              <a:rPr lang="en-US" altLang="zh-CN" sz="2400">
                <a:ea typeface="宋体" panose="02010600030101010101" pitchFamily="2" charset="-122"/>
              </a:rPr>
              <a:t>IPX/SPX</a:t>
            </a:r>
            <a:r>
              <a:rPr lang="zh-CN" altLang="en-US" sz="2400">
                <a:ea typeface="宋体" panose="02010600030101010101" pitchFamily="2" charset="-122"/>
              </a:rPr>
              <a:t>、</a:t>
            </a:r>
            <a:r>
              <a:rPr lang="en-US" altLang="zh-CN" sz="2400">
                <a:ea typeface="宋体" panose="02010600030101010101" pitchFamily="2" charset="-122"/>
              </a:rPr>
              <a:t>ATM</a:t>
            </a:r>
            <a:r>
              <a:rPr lang="zh-CN" altLang="en-US" sz="2400">
                <a:ea typeface="宋体" panose="02010600030101010101" pitchFamily="2" charset="-122"/>
              </a:rPr>
              <a:t>、</a:t>
            </a:r>
            <a:r>
              <a:rPr lang="en-US" altLang="zh-CN" sz="2400">
                <a:ea typeface="宋体" panose="02010600030101010101" pitchFamily="2" charset="-122"/>
              </a:rPr>
              <a:t>NETBIOS</a:t>
            </a:r>
            <a:r>
              <a:rPr lang="zh-CN" altLang="en-US" sz="2400">
                <a:ea typeface="宋体" panose="02010600030101010101" pitchFamily="2" charset="-122"/>
              </a:rPr>
              <a:t>、</a:t>
            </a:r>
            <a:r>
              <a:rPr lang="en-US" altLang="zh-CN" sz="2400">
                <a:ea typeface="宋体" panose="02010600030101010101" pitchFamily="2" charset="-122"/>
              </a:rPr>
              <a:t>AppleTalk</a:t>
            </a:r>
            <a:r>
              <a:rPr lang="zh-CN" altLang="en-US" sz="2400">
                <a:ea typeface="宋体" panose="02010600030101010101" pitchFamily="2" charset="-122"/>
              </a:rPr>
              <a:t>、红外线</a:t>
            </a:r>
          </a:p>
          <a:p>
            <a:pPr lvl="1" eaLnBrk="1" hangingPunct="1"/>
            <a:r>
              <a:rPr lang="zh-CN" altLang="en-US" sz="2800">
                <a:ea typeface="宋体" panose="02010600030101010101" pitchFamily="2" charset="-122"/>
              </a:rPr>
              <a:t>重叠</a:t>
            </a:r>
            <a:r>
              <a:rPr lang="en-US" altLang="zh-CN" sz="2800">
                <a:ea typeface="宋体" panose="02010600030101010101" pitchFamily="2" charset="-122"/>
              </a:rPr>
              <a:t>I/O</a:t>
            </a:r>
            <a:r>
              <a:rPr lang="zh-CN" altLang="en-US" sz="2800">
                <a:ea typeface="宋体" panose="02010600030101010101" pitchFamily="2" charset="-122"/>
              </a:rPr>
              <a:t>和事件对象</a:t>
            </a:r>
          </a:p>
          <a:p>
            <a:pPr lvl="1" eaLnBrk="1" hangingPunct="1"/>
            <a:r>
              <a:rPr lang="zh-CN" altLang="en-US" sz="2800">
                <a:ea typeface="宋体" panose="02010600030101010101" pitchFamily="2" charset="-122"/>
              </a:rPr>
              <a:t>服务质量</a:t>
            </a:r>
          </a:p>
          <a:p>
            <a:pPr lvl="1" eaLnBrk="1" hangingPunct="1"/>
            <a:r>
              <a:rPr lang="zh-CN" altLang="en-US" sz="2800">
                <a:ea typeface="宋体" panose="02010600030101010101" pitchFamily="2" charset="-122"/>
              </a:rPr>
              <a:t>套接字组</a:t>
            </a:r>
          </a:p>
          <a:p>
            <a:pPr lvl="1" eaLnBrk="1" hangingPunct="1"/>
            <a:r>
              <a:rPr lang="zh-CN" altLang="en-US" sz="2800">
                <a:ea typeface="宋体" panose="02010600030101010101" pitchFamily="2" charset="-122"/>
              </a:rPr>
              <a:t>共享套接字</a:t>
            </a:r>
          </a:p>
          <a:p>
            <a:pPr lvl="1" eaLnBrk="1" hangingPunct="1"/>
            <a:r>
              <a:rPr lang="zh-CN" altLang="en-US" sz="2800">
                <a:ea typeface="宋体" panose="02010600030101010101" pitchFamily="2" charset="-122"/>
              </a:rPr>
              <a:t>协议无关的多播通信</a:t>
            </a:r>
          </a:p>
        </p:txBody>
      </p:sp>
      <p:sp>
        <p:nvSpPr>
          <p:cNvPr id="71684" name="灯片编号占位符 4">
            <a:extLst>
              <a:ext uri="{FF2B5EF4-FFF2-40B4-BE49-F238E27FC236}">
                <a16:creationId xmlns:a16="http://schemas.microsoft.com/office/drawing/2014/main" id="{50D0B436-D6FF-4AFF-A585-FCD87217DE7D}"/>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14B1A5A-1ACC-4DD0-9FF9-4C0E4A2241EE}" type="slidenum">
              <a:rPr lang="zh-CN" altLang="en-US" sz="1200" smtClean="0">
                <a:latin typeface="Times New Roman" panose="02020603050405020304" pitchFamily="18" charset="0"/>
              </a:rPr>
              <a:pPr fontAlgn="base">
                <a:lnSpc>
                  <a:spcPct val="100000"/>
                </a:lnSpc>
                <a:spcBef>
                  <a:spcPct val="0"/>
                </a:spcBef>
                <a:spcAft>
                  <a:spcPct val="0"/>
                </a:spcAft>
                <a:buFontTx/>
                <a:buNone/>
              </a:pPr>
              <a:t>45</a:t>
            </a:fld>
            <a:endParaRPr lang="en-US" altLang="zh-CN" sz="12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5FC88C9-7A4F-4BF4-B0D6-190B937B3A8F}"/>
              </a:ext>
            </a:extLst>
          </p:cNvPr>
          <p:cNvSpPr>
            <a:spLocks noGrp="1" noChangeArrowheads="1"/>
          </p:cNvSpPr>
          <p:nvPr>
            <p:ph type="title"/>
          </p:nvPr>
        </p:nvSpPr>
        <p:spPr>
          <a:xfrm>
            <a:off x="263525" y="0"/>
            <a:ext cx="10515600" cy="1325563"/>
          </a:xfrm>
        </p:spPr>
        <p:txBody>
          <a:bodyPr/>
          <a:lstStyle/>
          <a:p>
            <a:pPr eaLnBrk="1" hangingPunct="1"/>
            <a:r>
              <a:rPr lang="en-US" altLang="zh-CN">
                <a:ea typeface="宋体" panose="02010600030101010101" pitchFamily="2" charset="-122"/>
              </a:rPr>
              <a:t>Winsock2.0</a:t>
            </a:r>
            <a:r>
              <a:rPr lang="zh-CN" altLang="en-US">
                <a:ea typeface="宋体" panose="02010600030101010101" pitchFamily="2" charset="-122"/>
              </a:rPr>
              <a:t>提供的新函数</a:t>
            </a:r>
            <a:r>
              <a:rPr lang="en-US" altLang="zh-CN">
                <a:ea typeface="宋体" panose="02010600030101010101" pitchFamily="2" charset="-122"/>
              </a:rPr>
              <a:t>(1)</a:t>
            </a:r>
          </a:p>
        </p:txBody>
      </p:sp>
      <p:sp>
        <p:nvSpPr>
          <p:cNvPr id="72707" name="Rectangle 3">
            <a:extLst>
              <a:ext uri="{FF2B5EF4-FFF2-40B4-BE49-F238E27FC236}">
                <a16:creationId xmlns:a16="http://schemas.microsoft.com/office/drawing/2014/main" id="{ECB6D5A9-8DBF-4131-9CBF-3A4C4818A039}"/>
              </a:ext>
            </a:extLst>
          </p:cNvPr>
          <p:cNvSpPr>
            <a:spLocks noGrp="1" noChangeArrowheads="1"/>
          </p:cNvSpPr>
          <p:nvPr>
            <p:ph idx="1"/>
          </p:nvPr>
        </p:nvSpPr>
        <p:spPr>
          <a:xfrm>
            <a:off x="366713" y="1300163"/>
            <a:ext cx="11520487" cy="5184775"/>
          </a:xfrm>
        </p:spPr>
        <p:txBody>
          <a:bodyPr/>
          <a:lstStyle/>
          <a:p>
            <a:pPr eaLnBrk="1" hangingPunct="1">
              <a:lnSpc>
                <a:spcPct val="150000"/>
              </a:lnSpc>
            </a:pPr>
            <a:r>
              <a:rPr lang="en-US" altLang="zh-CN" sz="2200">
                <a:ea typeface="宋体" panose="02010600030101010101" pitchFamily="2" charset="-122"/>
                <a:cs typeface="Times New Roman" panose="02020603050405020304" pitchFamily="18" charset="0"/>
              </a:rPr>
              <a:t>WSAAccept()                                accept()</a:t>
            </a:r>
            <a:r>
              <a:rPr lang="zh-CN" altLang="en-US" sz="2200">
                <a:ea typeface="宋体" panose="02010600030101010101" pitchFamily="2" charset="-122"/>
                <a:cs typeface="Times New Roman" panose="02020603050405020304" pitchFamily="18" charset="0"/>
              </a:rPr>
              <a:t>函数的扩展版本，它支持条件接收和套接字分组。</a:t>
            </a:r>
          </a:p>
          <a:p>
            <a:pPr eaLnBrk="1" hangingPunct="1">
              <a:lnSpc>
                <a:spcPct val="150000"/>
              </a:lnSpc>
            </a:pPr>
            <a:r>
              <a:rPr lang="en-US" altLang="zh-CN" sz="2200">
                <a:ea typeface="宋体" panose="02010600030101010101" pitchFamily="2" charset="-122"/>
                <a:cs typeface="Times New Roman" panose="02020603050405020304" pitchFamily="18" charset="0"/>
              </a:rPr>
              <a:t>WSACloseEvent()                         </a:t>
            </a:r>
            <a:r>
              <a:rPr lang="zh-CN" altLang="en-US" sz="2200">
                <a:ea typeface="宋体" panose="02010600030101010101" pitchFamily="2" charset="-122"/>
                <a:cs typeface="Times New Roman" panose="02020603050405020304" pitchFamily="18" charset="0"/>
              </a:rPr>
              <a:t>释放一个事件对象。</a:t>
            </a:r>
          </a:p>
          <a:p>
            <a:pPr eaLnBrk="1" hangingPunct="1">
              <a:lnSpc>
                <a:spcPct val="150000"/>
              </a:lnSpc>
            </a:pPr>
            <a:r>
              <a:rPr lang="en-US" altLang="zh-CN" sz="2200">
                <a:ea typeface="宋体" panose="02010600030101010101" pitchFamily="2" charset="-122"/>
                <a:cs typeface="Times New Roman" panose="02020603050405020304" pitchFamily="18" charset="0"/>
              </a:rPr>
              <a:t>WSAConnect()                              connect()</a:t>
            </a:r>
            <a:r>
              <a:rPr lang="zh-CN" altLang="en-US" sz="2200">
                <a:ea typeface="宋体" panose="02010600030101010101" pitchFamily="2" charset="-122"/>
                <a:cs typeface="Times New Roman" panose="02020603050405020304" pitchFamily="18" charset="0"/>
              </a:rPr>
              <a:t>函数的扩展版本，它支持连接数据交换和</a:t>
            </a:r>
            <a:r>
              <a:rPr lang="en-US" altLang="zh-CN" sz="2200">
                <a:ea typeface="宋体" panose="02010600030101010101" pitchFamily="2" charset="-122"/>
                <a:cs typeface="Times New Roman" panose="02020603050405020304" pitchFamily="18" charset="0"/>
              </a:rPr>
              <a:t>QOS</a:t>
            </a:r>
            <a:r>
              <a:rPr lang="zh-CN" altLang="en-US" sz="2200">
                <a:ea typeface="宋体" panose="02010600030101010101" pitchFamily="2" charset="-122"/>
                <a:cs typeface="Times New Roman" panose="02020603050405020304" pitchFamily="18" charset="0"/>
              </a:rPr>
              <a:t>规范。</a:t>
            </a:r>
          </a:p>
          <a:p>
            <a:pPr eaLnBrk="1" hangingPunct="1">
              <a:lnSpc>
                <a:spcPct val="150000"/>
              </a:lnSpc>
            </a:pPr>
            <a:r>
              <a:rPr lang="en-US" altLang="zh-CN" sz="2200">
                <a:ea typeface="宋体" panose="02010600030101010101" pitchFamily="2" charset="-122"/>
                <a:cs typeface="Times New Roman" panose="02020603050405020304" pitchFamily="18" charset="0"/>
              </a:rPr>
              <a:t>WSACreateEvent()                       </a:t>
            </a:r>
            <a:r>
              <a:rPr lang="zh-CN" altLang="en-US" sz="2200">
                <a:ea typeface="宋体" panose="02010600030101010101" pitchFamily="2" charset="-122"/>
                <a:cs typeface="Times New Roman" panose="02020603050405020304" pitchFamily="18" charset="0"/>
              </a:rPr>
              <a:t>创建一个事件对象。</a:t>
            </a:r>
          </a:p>
          <a:p>
            <a:pPr eaLnBrk="1" hangingPunct="1">
              <a:lnSpc>
                <a:spcPct val="150000"/>
              </a:lnSpc>
            </a:pPr>
            <a:r>
              <a:rPr lang="en-US" altLang="zh-CN" sz="2200">
                <a:ea typeface="宋体" panose="02010600030101010101" pitchFamily="2" charset="-122"/>
                <a:cs typeface="Times New Roman" panose="02020603050405020304" pitchFamily="18" charset="0"/>
              </a:rPr>
              <a:t>WSADuplicateSocket()                </a:t>
            </a:r>
            <a:r>
              <a:rPr lang="zh-CN" altLang="en-US" sz="2200">
                <a:ea typeface="宋体" panose="02010600030101010101" pitchFamily="2" charset="-122"/>
                <a:cs typeface="Times New Roman" panose="02020603050405020304" pitchFamily="18" charset="0"/>
              </a:rPr>
              <a:t>为一个共享套接字创建一个新的套接字描述字。</a:t>
            </a:r>
          </a:p>
          <a:p>
            <a:pPr eaLnBrk="1" hangingPunct="1">
              <a:lnSpc>
                <a:spcPct val="150000"/>
              </a:lnSpc>
            </a:pPr>
            <a:r>
              <a:rPr lang="en-US" altLang="zh-CN" sz="2200">
                <a:ea typeface="宋体" panose="02010600030101010101" pitchFamily="2" charset="-122"/>
                <a:cs typeface="Times New Roman" panose="02020603050405020304" pitchFamily="18" charset="0"/>
              </a:rPr>
              <a:t>WSAEnumNetworkEvents()        </a:t>
            </a:r>
            <a:r>
              <a:rPr lang="zh-CN" altLang="en-US" sz="2200">
                <a:ea typeface="宋体" panose="02010600030101010101" pitchFamily="2" charset="-122"/>
                <a:cs typeface="Times New Roman" panose="02020603050405020304" pitchFamily="18" charset="0"/>
              </a:rPr>
              <a:t>检查是否有网络事件发生。</a:t>
            </a:r>
          </a:p>
          <a:p>
            <a:pPr eaLnBrk="1" hangingPunct="1">
              <a:lnSpc>
                <a:spcPct val="150000"/>
              </a:lnSpc>
            </a:pPr>
            <a:r>
              <a:rPr lang="en-US" altLang="zh-CN" sz="2200">
                <a:ea typeface="宋体" panose="02010600030101010101" pitchFamily="2" charset="-122"/>
                <a:cs typeface="Times New Roman" panose="02020603050405020304" pitchFamily="18" charset="0"/>
              </a:rPr>
              <a:t>WSAEnumProtocols()                  </a:t>
            </a:r>
            <a:r>
              <a:rPr lang="zh-CN" altLang="en-US" sz="2200">
                <a:ea typeface="宋体" panose="02010600030101010101" pitchFamily="2" charset="-122"/>
                <a:cs typeface="Times New Roman" panose="02020603050405020304" pitchFamily="18" charset="0"/>
              </a:rPr>
              <a:t>得到每个可以使用的协议的信息。</a:t>
            </a:r>
          </a:p>
          <a:p>
            <a:pPr eaLnBrk="1" hangingPunct="1">
              <a:lnSpc>
                <a:spcPct val="150000"/>
              </a:lnSpc>
            </a:pPr>
            <a:r>
              <a:rPr lang="en-US" altLang="zh-CN" sz="2200">
                <a:ea typeface="宋体" panose="02010600030101010101" pitchFamily="2" charset="-122"/>
                <a:cs typeface="Times New Roman" panose="02020603050405020304" pitchFamily="18" charset="0"/>
              </a:rPr>
              <a:t>WSAEventSelect()                        </a:t>
            </a:r>
            <a:r>
              <a:rPr lang="zh-CN" altLang="en-US" sz="2200">
                <a:ea typeface="宋体" panose="02010600030101010101" pitchFamily="2" charset="-122"/>
                <a:cs typeface="Times New Roman" panose="02020603050405020304" pitchFamily="18" charset="0"/>
              </a:rPr>
              <a:t>把网络事件和一个事件对象连接。</a:t>
            </a:r>
          </a:p>
        </p:txBody>
      </p:sp>
      <p:sp>
        <p:nvSpPr>
          <p:cNvPr id="72708" name="灯片编号占位符 4">
            <a:extLst>
              <a:ext uri="{FF2B5EF4-FFF2-40B4-BE49-F238E27FC236}">
                <a16:creationId xmlns:a16="http://schemas.microsoft.com/office/drawing/2014/main" id="{D54387A7-CEAF-4427-BFAA-9A1BE888661F}"/>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3B0E37D-EC95-40CF-BD43-9623506E5865}" type="slidenum">
              <a:rPr lang="zh-CN" altLang="en-US" sz="1200" smtClean="0">
                <a:latin typeface="Times New Roman" panose="02020603050405020304" pitchFamily="18" charset="0"/>
              </a:rPr>
              <a:pPr fontAlgn="base">
                <a:lnSpc>
                  <a:spcPct val="100000"/>
                </a:lnSpc>
                <a:spcBef>
                  <a:spcPct val="0"/>
                </a:spcBef>
                <a:spcAft>
                  <a:spcPct val="0"/>
                </a:spcAft>
                <a:buFontTx/>
                <a:buNone/>
              </a:pPr>
              <a:t>46</a:t>
            </a:fld>
            <a:endParaRPr lang="en-US" altLang="zh-CN" sz="12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B30E5A9-1468-45F8-AB4D-9BDCBE857753}"/>
              </a:ext>
            </a:extLst>
          </p:cNvPr>
          <p:cNvSpPr>
            <a:spLocks noGrp="1" noChangeArrowheads="1"/>
          </p:cNvSpPr>
          <p:nvPr>
            <p:ph type="title"/>
          </p:nvPr>
        </p:nvSpPr>
        <p:spPr>
          <a:xfrm>
            <a:off x="192088" y="44450"/>
            <a:ext cx="10515600" cy="1325563"/>
          </a:xfrm>
        </p:spPr>
        <p:txBody>
          <a:bodyPr/>
          <a:lstStyle/>
          <a:p>
            <a:pPr eaLnBrk="1" hangingPunct="1"/>
            <a:r>
              <a:rPr lang="en-US" altLang="zh-CN">
                <a:ea typeface="宋体" panose="02010600030101010101" pitchFamily="2" charset="-122"/>
              </a:rPr>
              <a:t>Winsock2.0</a:t>
            </a:r>
            <a:r>
              <a:rPr lang="zh-CN" altLang="en-US">
                <a:ea typeface="宋体" panose="02010600030101010101" pitchFamily="2" charset="-122"/>
              </a:rPr>
              <a:t>提供的新函数</a:t>
            </a:r>
            <a:r>
              <a:rPr lang="en-US" altLang="zh-CN">
                <a:ea typeface="宋体" panose="02010600030101010101" pitchFamily="2" charset="-122"/>
              </a:rPr>
              <a:t>(2)</a:t>
            </a:r>
          </a:p>
        </p:txBody>
      </p:sp>
      <p:sp>
        <p:nvSpPr>
          <p:cNvPr id="73731" name="Rectangle 3">
            <a:extLst>
              <a:ext uri="{FF2B5EF4-FFF2-40B4-BE49-F238E27FC236}">
                <a16:creationId xmlns:a16="http://schemas.microsoft.com/office/drawing/2014/main" id="{5E34A0C9-F553-414A-9C92-9934FF076803}"/>
              </a:ext>
            </a:extLst>
          </p:cNvPr>
          <p:cNvSpPr>
            <a:spLocks noGrp="1" noChangeArrowheads="1"/>
          </p:cNvSpPr>
          <p:nvPr>
            <p:ph idx="1"/>
          </p:nvPr>
        </p:nvSpPr>
        <p:spPr>
          <a:xfrm>
            <a:off x="334963" y="1268413"/>
            <a:ext cx="11247437" cy="5329237"/>
          </a:xfrm>
        </p:spPr>
        <p:txBody>
          <a:bodyPr/>
          <a:lstStyle/>
          <a:p>
            <a:pPr eaLnBrk="1" hangingPunct="1">
              <a:lnSpc>
                <a:spcPct val="150000"/>
              </a:lnSpc>
              <a:spcBef>
                <a:spcPct val="0"/>
              </a:spcBef>
            </a:pPr>
            <a:r>
              <a:rPr lang="en-US" altLang="zh-CN" sz="2400">
                <a:ea typeface="宋体" panose="02010600030101010101" pitchFamily="2" charset="-122"/>
              </a:rPr>
              <a:t>WSAGetOverlappedResu()    </a:t>
            </a:r>
            <a:r>
              <a:rPr lang="zh-CN" altLang="en-US" sz="2400">
                <a:ea typeface="宋体" panose="02010600030101010101" pitchFamily="2" charset="-122"/>
              </a:rPr>
              <a:t>得到重叠操作的完成状态。</a:t>
            </a:r>
          </a:p>
          <a:p>
            <a:pPr eaLnBrk="1" hangingPunct="1">
              <a:lnSpc>
                <a:spcPct val="150000"/>
              </a:lnSpc>
              <a:spcBef>
                <a:spcPct val="0"/>
              </a:spcBef>
            </a:pPr>
            <a:r>
              <a:rPr lang="en-US" altLang="zh-CN" sz="2400">
                <a:ea typeface="宋体" panose="02010600030101010101" pitchFamily="2" charset="-122"/>
              </a:rPr>
              <a:t>WSAGetQOSByName()           </a:t>
            </a:r>
            <a:r>
              <a:rPr lang="zh-CN" altLang="en-US" sz="2400">
                <a:ea typeface="宋体" panose="02010600030101010101" pitchFamily="2" charset="-122"/>
              </a:rPr>
              <a:t>对于一个传输协议服务名字提供相应的</a:t>
            </a:r>
            <a:r>
              <a:rPr lang="en-US" altLang="zh-CN" sz="2400">
                <a:ea typeface="宋体" panose="02010600030101010101" pitchFamily="2" charset="-122"/>
              </a:rPr>
              <a:t>QOS</a:t>
            </a:r>
            <a:r>
              <a:rPr lang="zh-CN" altLang="en-US" sz="2400">
                <a:ea typeface="宋体" panose="02010600030101010101" pitchFamily="2" charset="-122"/>
              </a:rPr>
              <a:t>参数。</a:t>
            </a:r>
          </a:p>
          <a:p>
            <a:pPr eaLnBrk="1" hangingPunct="1">
              <a:lnSpc>
                <a:spcPct val="150000"/>
              </a:lnSpc>
              <a:spcBef>
                <a:spcPct val="0"/>
              </a:spcBef>
            </a:pPr>
            <a:r>
              <a:rPr lang="en-US" altLang="zh-CN" sz="2400">
                <a:ea typeface="宋体" panose="02010600030101010101" pitchFamily="2" charset="-122"/>
              </a:rPr>
              <a:t>WSAHtonl()                               htonl()</a:t>
            </a:r>
            <a:r>
              <a:rPr lang="zh-CN" altLang="en-US" sz="2400">
                <a:ea typeface="宋体" panose="02010600030101010101" pitchFamily="2" charset="-122"/>
              </a:rPr>
              <a:t>函数的扩展版本。</a:t>
            </a:r>
          </a:p>
          <a:p>
            <a:pPr eaLnBrk="1" hangingPunct="1">
              <a:lnSpc>
                <a:spcPct val="150000"/>
              </a:lnSpc>
              <a:spcBef>
                <a:spcPct val="0"/>
              </a:spcBef>
            </a:pPr>
            <a:r>
              <a:rPr lang="en-US" altLang="zh-CN" sz="2400">
                <a:ea typeface="宋体" panose="02010600030101010101" pitchFamily="2" charset="-122"/>
              </a:rPr>
              <a:t>WSAHtons()                              htons()</a:t>
            </a:r>
            <a:r>
              <a:rPr lang="zh-CN" altLang="en-US" sz="2400">
                <a:ea typeface="宋体" panose="02010600030101010101" pitchFamily="2" charset="-122"/>
              </a:rPr>
              <a:t>函数的扩展版本。</a:t>
            </a:r>
          </a:p>
          <a:p>
            <a:pPr eaLnBrk="1" hangingPunct="1">
              <a:lnSpc>
                <a:spcPct val="150000"/>
              </a:lnSpc>
              <a:spcBef>
                <a:spcPct val="0"/>
              </a:spcBef>
            </a:pPr>
            <a:r>
              <a:rPr lang="en-US" altLang="zh-CN" sz="2400">
                <a:ea typeface="宋体" panose="02010600030101010101" pitchFamily="2" charset="-122"/>
              </a:rPr>
              <a:t>WSAIoctl()                                 ioctlsocket()</a:t>
            </a:r>
            <a:r>
              <a:rPr lang="zh-CN" altLang="en-US" sz="2400">
                <a:ea typeface="宋体" panose="02010600030101010101" pitchFamily="2" charset="-122"/>
              </a:rPr>
              <a:t>函数的允许重叠操作的版本。</a:t>
            </a:r>
          </a:p>
          <a:p>
            <a:pPr eaLnBrk="1" hangingPunct="1">
              <a:lnSpc>
                <a:spcPct val="150000"/>
              </a:lnSpc>
              <a:spcBef>
                <a:spcPct val="0"/>
              </a:spcBef>
            </a:pPr>
            <a:r>
              <a:rPr lang="en-US" altLang="zh-CN" sz="2400">
                <a:ea typeface="宋体" panose="02010600030101010101" pitchFamily="2" charset="-122"/>
              </a:rPr>
              <a:t>WSAJoinLeaf()                          </a:t>
            </a:r>
            <a:r>
              <a:rPr lang="zh-CN" altLang="en-US" sz="2400">
                <a:ea typeface="宋体" panose="02010600030101010101" pitchFamily="2" charset="-122"/>
              </a:rPr>
              <a:t>在多点对话中加入一个叶节点。</a:t>
            </a:r>
          </a:p>
          <a:p>
            <a:pPr eaLnBrk="1" hangingPunct="1">
              <a:lnSpc>
                <a:spcPct val="150000"/>
              </a:lnSpc>
              <a:spcBef>
                <a:spcPct val="0"/>
              </a:spcBef>
            </a:pPr>
            <a:r>
              <a:rPr lang="en-US" altLang="zh-CN" sz="2400">
                <a:ea typeface="宋体" panose="02010600030101010101" pitchFamily="2" charset="-122"/>
              </a:rPr>
              <a:t>WSANtohl()                               ntohl()</a:t>
            </a:r>
            <a:r>
              <a:rPr lang="zh-CN" altLang="en-US" sz="2400">
                <a:ea typeface="宋体" panose="02010600030101010101" pitchFamily="2" charset="-122"/>
              </a:rPr>
              <a:t>函数的扩展版本。</a:t>
            </a:r>
          </a:p>
          <a:p>
            <a:pPr eaLnBrk="1" hangingPunct="1">
              <a:lnSpc>
                <a:spcPct val="150000"/>
              </a:lnSpc>
              <a:spcBef>
                <a:spcPct val="0"/>
              </a:spcBef>
            </a:pPr>
            <a:r>
              <a:rPr lang="en-US" altLang="zh-CN" sz="2400">
                <a:ea typeface="宋体" panose="02010600030101010101" pitchFamily="2" charset="-122"/>
              </a:rPr>
              <a:t>WSANtohs()                              ntohs()</a:t>
            </a:r>
            <a:r>
              <a:rPr lang="zh-CN" altLang="en-US" sz="2400">
                <a:ea typeface="宋体" panose="02010600030101010101" pitchFamily="2" charset="-122"/>
              </a:rPr>
              <a:t>函数的扩展版本。</a:t>
            </a:r>
          </a:p>
        </p:txBody>
      </p:sp>
      <p:sp>
        <p:nvSpPr>
          <p:cNvPr id="73732" name="灯片编号占位符 4">
            <a:extLst>
              <a:ext uri="{FF2B5EF4-FFF2-40B4-BE49-F238E27FC236}">
                <a16:creationId xmlns:a16="http://schemas.microsoft.com/office/drawing/2014/main" id="{A211104C-2688-452A-AC8D-7D3652E5A3D5}"/>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84E2952-D2B0-4D86-898D-8F9B95690B49}" type="slidenum">
              <a:rPr lang="zh-CN" altLang="en-US" sz="1200" smtClean="0">
                <a:latin typeface="Times New Roman" panose="02020603050405020304" pitchFamily="18" charset="0"/>
              </a:rPr>
              <a:pPr fontAlgn="base">
                <a:lnSpc>
                  <a:spcPct val="100000"/>
                </a:lnSpc>
                <a:spcBef>
                  <a:spcPct val="0"/>
                </a:spcBef>
                <a:spcAft>
                  <a:spcPct val="0"/>
                </a:spcAft>
                <a:buFontTx/>
                <a:buNone/>
              </a:pPr>
              <a:t>47</a:t>
            </a:fld>
            <a:endParaRPr lang="en-US" altLang="zh-CN" sz="12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B931C4D-9382-434C-A675-38667E03064E}"/>
              </a:ext>
            </a:extLst>
          </p:cNvPr>
          <p:cNvSpPr>
            <a:spLocks noGrp="1" noChangeArrowheads="1"/>
          </p:cNvSpPr>
          <p:nvPr>
            <p:ph type="title"/>
          </p:nvPr>
        </p:nvSpPr>
        <p:spPr>
          <a:xfrm>
            <a:off x="34925" y="-14288"/>
            <a:ext cx="10515600" cy="1325563"/>
          </a:xfrm>
        </p:spPr>
        <p:txBody>
          <a:bodyPr/>
          <a:lstStyle/>
          <a:p>
            <a:pPr eaLnBrk="1" hangingPunct="1"/>
            <a:r>
              <a:rPr lang="en-US" altLang="zh-CN">
                <a:ea typeface="宋体" panose="02010600030101010101" pitchFamily="2" charset="-122"/>
              </a:rPr>
              <a:t>Winsock2.0</a:t>
            </a:r>
            <a:r>
              <a:rPr lang="zh-CN" altLang="en-US">
                <a:ea typeface="宋体" panose="02010600030101010101" pitchFamily="2" charset="-122"/>
              </a:rPr>
              <a:t>提供的新函数</a:t>
            </a:r>
            <a:r>
              <a:rPr lang="en-US" altLang="zh-CN">
                <a:ea typeface="宋体" panose="02010600030101010101" pitchFamily="2" charset="-122"/>
              </a:rPr>
              <a:t>(3)</a:t>
            </a:r>
          </a:p>
        </p:txBody>
      </p:sp>
      <p:sp>
        <p:nvSpPr>
          <p:cNvPr id="74755" name="Rectangle 3">
            <a:extLst>
              <a:ext uri="{FF2B5EF4-FFF2-40B4-BE49-F238E27FC236}">
                <a16:creationId xmlns:a16="http://schemas.microsoft.com/office/drawing/2014/main" id="{A11AB2CC-0850-4FB1-AE56-FDC48AAAA5DA}"/>
              </a:ext>
            </a:extLst>
          </p:cNvPr>
          <p:cNvSpPr>
            <a:spLocks noGrp="1" noChangeArrowheads="1"/>
          </p:cNvSpPr>
          <p:nvPr>
            <p:ph idx="1"/>
          </p:nvPr>
        </p:nvSpPr>
        <p:spPr>
          <a:xfrm>
            <a:off x="479425" y="1268413"/>
            <a:ext cx="11449050" cy="4648200"/>
          </a:xfrm>
        </p:spPr>
        <p:txBody>
          <a:bodyPr/>
          <a:lstStyle/>
          <a:p>
            <a:pPr eaLnBrk="1" hangingPunct="1">
              <a:lnSpc>
                <a:spcPct val="150000"/>
              </a:lnSpc>
            </a:pPr>
            <a:r>
              <a:rPr lang="en-US" altLang="zh-CN" sz="2400">
                <a:ea typeface="宋体" panose="02010600030101010101" pitchFamily="2" charset="-122"/>
              </a:rPr>
              <a:t>WSARecv()                          </a:t>
            </a:r>
            <a:r>
              <a:rPr lang="en-US" altLang="zh-CN" sz="2000">
                <a:ea typeface="宋体" panose="02010600030101010101" pitchFamily="2" charset="-122"/>
              </a:rPr>
              <a:t>recv()</a:t>
            </a:r>
            <a:r>
              <a:rPr lang="zh-CN" altLang="en-US" sz="2000">
                <a:ea typeface="宋体" panose="02010600030101010101" pitchFamily="2" charset="-122"/>
              </a:rPr>
              <a:t>函数的扩展版本。它支持分散</a:t>
            </a:r>
            <a:r>
              <a:rPr lang="en-US" altLang="zh-CN" sz="2000">
                <a:ea typeface="宋体" panose="02010600030101010101" pitchFamily="2" charset="-122"/>
              </a:rPr>
              <a:t>/</a:t>
            </a:r>
            <a:r>
              <a:rPr lang="zh-CN" altLang="en-US" sz="2000">
                <a:ea typeface="宋体" panose="02010600030101010101" pitchFamily="2" charset="-122"/>
              </a:rPr>
              <a:t>聚集</a:t>
            </a:r>
            <a:r>
              <a:rPr lang="en-US" altLang="zh-CN" sz="2000">
                <a:ea typeface="宋体" panose="02010600030101010101" pitchFamily="2" charset="-122"/>
              </a:rPr>
              <a:t>I/O</a:t>
            </a:r>
            <a:r>
              <a:rPr lang="zh-CN" altLang="en-US" sz="2000">
                <a:ea typeface="宋体" panose="02010600030101010101" pitchFamily="2" charset="-122"/>
              </a:rPr>
              <a:t>和重叠套接字操作。</a:t>
            </a:r>
          </a:p>
          <a:p>
            <a:pPr eaLnBrk="1" hangingPunct="1">
              <a:lnSpc>
                <a:spcPct val="150000"/>
              </a:lnSpc>
            </a:pPr>
            <a:r>
              <a:rPr lang="en-US" altLang="zh-CN" sz="2400">
                <a:ea typeface="宋体" panose="02010600030101010101" pitchFamily="2" charset="-122"/>
              </a:rPr>
              <a:t>WSARecvDisconnect()      </a:t>
            </a:r>
            <a:r>
              <a:rPr lang="zh-CN" altLang="en-US" sz="2000">
                <a:ea typeface="宋体" panose="02010600030101010101" pitchFamily="2" charset="-122"/>
              </a:rPr>
              <a:t>终止套接字的接收操作。如果套接字是基于连接的，得到拆除数据。</a:t>
            </a:r>
          </a:p>
          <a:p>
            <a:pPr eaLnBrk="1" hangingPunct="1">
              <a:lnSpc>
                <a:spcPct val="150000"/>
              </a:lnSpc>
            </a:pPr>
            <a:r>
              <a:rPr lang="en-US" altLang="zh-CN" sz="2400">
                <a:ea typeface="宋体" panose="02010600030101010101" pitchFamily="2" charset="-122"/>
              </a:rPr>
              <a:t>WSARecvFrom()                 </a:t>
            </a:r>
            <a:r>
              <a:rPr lang="en-US" altLang="zh-CN" sz="2000">
                <a:ea typeface="宋体" panose="02010600030101010101" pitchFamily="2" charset="-122"/>
              </a:rPr>
              <a:t>recvfrom()</a:t>
            </a:r>
            <a:r>
              <a:rPr lang="zh-CN" altLang="en-US" sz="2000">
                <a:ea typeface="宋体" panose="02010600030101010101" pitchFamily="2" charset="-122"/>
              </a:rPr>
              <a:t>函数的扩展版本。它支持分散</a:t>
            </a:r>
            <a:r>
              <a:rPr lang="en-US" altLang="zh-CN" sz="2000">
                <a:ea typeface="宋体" panose="02010600030101010101" pitchFamily="2" charset="-122"/>
              </a:rPr>
              <a:t>/</a:t>
            </a:r>
            <a:r>
              <a:rPr lang="zh-CN" altLang="en-US" sz="2000">
                <a:ea typeface="宋体" panose="02010600030101010101" pitchFamily="2" charset="-122"/>
              </a:rPr>
              <a:t>聚集</a:t>
            </a:r>
            <a:r>
              <a:rPr lang="en-US" altLang="zh-CN" sz="2000">
                <a:ea typeface="宋体" panose="02010600030101010101" pitchFamily="2" charset="-122"/>
              </a:rPr>
              <a:t>I/O</a:t>
            </a:r>
            <a:r>
              <a:rPr lang="zh-CN" altLang="en-US" sz="2000">
                <a:ea typeface="宋体" panose="02010600030101010101" pitchFamily="2" charset="-122"/>
              </a:rPr>
              <a:t>和重叠套接字操作。</a:t>
            </a:r>
          </a:p>
          <a:p>
            <a:pPr eaLnBrk="1" hangingPunct="1">
              <a:lnSpc>
                <a:spcPct val="150000"/>
              </a:lnSpc>
            </a:pPr>
            <a:r>
              <a:rPr lang="en-US" altLang="zh-CN" sz="2400">
                <a:ea typeface="宋体" panose="02010600030101010101" pitchFamily="2" charset="-122"/>
              </a:rPr>
              <a:t>WSAResetEvent()               </a:t>
            </a:r>
            <a:r>
              <a:rPr lang="zh-CN" altLang="en-US" sz="2000">
                <a:ea typeface="宋体" panose="02010600030101010101" pitchFamily="2" charset="-122"/>
              </a:rPr>
              <a:t>重新初始化一个事件对象。</a:t>
            </a:r>
          </a:p>
          <a:p>
            <a:pPr eaLnBrk="1" hangingPunct="1">
              <a:lnSpc>
                <a:spcPct val="150000"/>
              </a:lnSpc>
            </a:pPr>
            <a:r>
              <a:rPr lang="en-US" altLang="zh-CN" sz="2400">
                <a:ea typeface="宋体" panose="02010600030101010101" pitchFamily="2" charset="-122"/>
              </a:rPr>
              <a:t>WSASend()                           </a:t>
            </a:r>
            <a:r>
              <a:rPr lang="en-US" altLang="zh-CN" sz="2000">
                <a:ea typeface="宋体" panose="02010600030101010101" pitchFamily="2" charset="-122"/>
              </a:rPr>
              <a:t>send()</a:t>
            </a:r>
            <a:r>
              <a:rPr lang="zh-CN" altLang="en-US" sz="2000">
                <a:ea typeface="宋体" panose="02010600030101010101" pitchFamily="2" charset="-122"/>
              </a:rPr>
              <a:t>函数的扩展版本。它支持分散</a:t>
            </a:r>
            <a:r>
              <a:rPr lang="en-US" altLang="zh-CN" sz="2000">
                <a:ea typeface="宋体" panose="02010600030101010101" pitchFamily="2" charset="-122"/>
              </a:rPr>
              <a:t>/</a:t>
            </a:r>
            <a:r>
              <a:rPr lang="zh-CN" altLang="en-US" sz="2000">
                <a:ea typeface="宋体" panose="02010600030101010101" pitchFamily="2" charset="-122"/>
              </a:rPr>
              <a:t>聚集</a:t>
            </a:r>
            <a:r>
              <a:rPr lang="en-US" altLang="zh-CN" sz="2000">
                <a:ea typeface="宋体" panose="02010600030101010101" pitchFamily="2" charset="-122"/>
              </a:rPr>
              <a:t>I/O</a:t>
            </a:r>
            <a:r>
              <a:rPr lang="zh-CN" altLang="en-US" sz="2000">
                <a:ea typeface="宋体" panose="02010600030101010101" pitchFamily="2" charset="-122"/>
              </a:rPr>
              <a:t>和重叠套接字操作。</a:t>
            </a:r>
          </a:p>
          <a:p>
            <a:pPr eaLnBrk="1" hangingPunct="1">
              <a:lnSpc>
                <a:spcPct val="150000"/>
              </a:lnSpc>
            </a:pPr>
            <a:r>
              <a:rPr lang="en-US" altLang="zh-CN" sz="2400">
                <a:ea typeface="宋体" panose="02010600030101010101" pitchFamily="2" charset="-122"/>
              </a:rPr>
              <a:t>WSASendDisconnect()       </a:t>
            </a:r>
            <a:r>
              <a:rPr lang="zh-CN" altLang="en-US" sz="2000">
                <a:ea typeface="宋体" panose="02010600030101010101" pitchFamily="2" charset="-122"/>
              </a:rPr>
              <a:t>启动一系列拆除套接字连接的操作，并且可以选择发送拆除数据。</a:t>
            </a:r>
          </a:p>
          <a:p>
            <a:pPr eaLnBrk="1" hangingPunct="1">
              <a:lnSpc>
                <a:spcPct val="150000"/>
              </a:lnSpc>
            </a:pPr>
            <a:r>
              <a:rPr lang="en-US" altLang="zh-CN" sz="2400">
                <a:ea typeface="宋体" panose="02010600030101010101" pitchFamily="2" charset="-122"/>
              </a:rPr>
              <a:t>WSASendTo()                       </a:t>
            </a:r>
            <a:r>
              <a:rPr lang="en-US" altLang="zh-CN" sz="2000">
                <a:ea typeface="宋体" panose="02010600030101010101" pitchFamily="2" charset="-122"/>
              </a:rPr>
              <a:t>sendto()</a:t>
            </a:r>
            <a:r>
              <a:rPr lang="zh-CN" altLang="en-US" sz="2000">
                <a:ea typeface="宋体" panose="02010600030101010101" pitchFamily="2" charset="-122"/>
              </a:rPr>
              <a:t>函数的扩展版本。它支持分散</a:t>
            </a:r>
            <a:r>
              <a:rPr lang="en-US" altLang="zh-CN" sz="2000">
                <a:ea typeface="宋体" panose="02010600030101010101" pitchFamily="2" charset="-122"/>
              </a:rPr>
              <a:t>/</a:t>
            </a:r>
            <a:r>
              <a:rPr lang="zh-CN" altLang="en-US" sz="2000">
                <a:ea typeface="宋体" panose="02010600030101010101" pitchFamily="2" charset="-122"/>
              </a:rPr>
              <a:t>聚集</a:t>
            </a:r>
            <a:r>
              <a:rPr lang="en-US" altLang="zh-CN" sz="2000">
                <a:ea typeface="宋体" panose="02010600030101010101" pitchFamily="2" charset="-122"/>
              </a:rPr>
              <a:t>I/O</a:t>
            </a:r>
            <a:r>
              <a:rPr lang="zh-CN" altLang="en-US" sz="2000">
                <a:ea typeface="宋体" panose="02010600030101010101" pitchFamily="2" charset="-122"/>
              </a:rPr>
              <a:t>和重叠套接字操作。</a:t>
            </a:r>
          </a:p>
        </p:txBody>
      </p:sp>
      <p:sp>
        <p:nvSpPr>
          <p:cNvPr id="74756" name="灯片编号占位符 4">
            <a:extLst>
              <a:ext uri="{FF2B5EF4-FFF2-40B4-BE49-F238E27FC236}">
                <a16:creationId xmlns:a16="http://schemas.microsoft.com/office/drawing/2014/main" id="{6D71CF2F-A7B7-43CD-A62A-83D9FB1FDA3E}"/>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83EAE5C-CE05-4853-AC17-DDBDFC5531C7}" type="slidenum">
              <a:rPr lang="zh-CN" altLang="en-US" sz="1200" smtClean="0">
                <a:latin typeface="Times New Roman" panose="02020603050405020304" pitchFamily="18" charset="0"/>
              </a:rPr>
              <a:pPr fontAlgn="base">
                <a:lnSpc>
                  <a:spcPct val="100000"/>
                </a:lnSpc>
                <a:spcBef>
                  <a:spcPct val="0"/>
                </a:spcBef>
                <a:spcAft>
                  <a:spcPct val="0"/>
                </a:spcAft>
                <a:buFontTx/>
                <a:buNone/>
              </a:pPr>
              <a:t>48</a:t>
            </a:fld>
            <a:endParaRPr lang="en-US" altLang="zh-CN" sz="12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9D7D5FC-A3D3-4A81-95A7-FEF0BA23844E}"/>
              </a:ext>
            </a:extLst>
          </p:cNvPr>
          <p:cNvSpPr>
            <a:spLocks noGrp="1" noChangeArrowheads="1"/>
          </p:cNvSpPr>
          <p:nvPr>
            <p:ph type="title"/>
          </p:nvPr>
        </p:nvSpPr>
        <p:spPr>
          <a:xfrm>
            <a:off x="192088" y="47625"/>
            <a:ext cx="10515600" cy="1325563"/>
          </a:xfrm>
        </p:spPr>
        <p:txBody>
          <a:bodyPr/>
          <a:lstStyle/>
          <a:p>
            <a:pPr eaLnBrk="1" hangingPunct="1"/>
            <a:r>
              <a:rPr lang="en-US" altLang="zh-CN">
                <a:ea typeface="宋体" panose="02010600030101010101" pitchFamily="2" charset="-122"/>
              </a:rPr>
              <a:t>Winsock2.0</a:t>
            </a:r>
            <a:r>
              <a:rPr lang="zh-CN" altLang="en-US">
                <a:ea typeface="宋体" panose="02010600030101010101" pitchFamily="2" charset="-122"/>
              </a:rPr>
              <a:t>提供的新函数</a:t>
            </a:r>
            <a:r>
              <a:rPr lang="en-US" altLang="zh-CN">
                <a:ea typeface="宋体" panose="02010600030101010101" pitchFamily="2" charset="-122"/>
              </a:rPr>
              <a:t>(4)</a:t>
            </a:r>
          </a:p>
        </p:txBody>
      </p:sp>
      <p:sp>
        <p:nvSpPr>
          <p:cNvPr id="75779" name="Rectangle 3">
            <a:extLst>
              <a:ext uri="{FF2B5EF4-FFF2-40B4-BE49-F238E27FC236}">
                <a16:creationId xmlns:a16="http://schemas.microsoft.com/office/drawing/2014/main" id="{B289BA44-9066-498D-B5E5-77D6BFD5A2C5}"/>
              </a:ext>
            </a:extLst>
          </p:cNvPr>
          <p:cNvSpPr>
            <a:spLocks noGrp="1" noChangeArrowheads="1"/>
          </p:cNvSpPr>
          <p:nvPr>
            <p:ph idx="1"/>
          </p:nvPr>
        </p:nvSpPr>
        <p:spPr>
          <a:xfrm>
            <a:off x="407988" y="1373188"/>
            <a:ext cx="11088687" cy="4648200"/>
          </a:xfrm>
        </p:spPr>
        <p:txBody>
          <a:bodyPr/>
          <a:lstStyle/>
          <a:p>
            <a:pPr eaLnBrk="1" hangingPunct="1">
              <a:lnSpc>
                <a:spcPct val="150000"/>
              </a:lnSpc>
            </a:pPr>
            <a:r>
              <a:rPr lang="en-US" altLang="zh-CN" sz="2400">
                <a:ea typeface="宋体" panose="02010600030101010101" pitchFamily="2" charset="-122"/>
              </a:rPr>
              <a:t>WSASetEvent()                               </a:t>
            </a:r>
            <a:r>
              <a:rPr lang="zh-CN" altLang="en-US" sz="2000">
                <a:ea typeface="宋体" panose="02010600030101010101" pitchFamily="2" charset="-122"/>
              </a:rPr>
              <a:t>设置一个事件对象。</a:t>
            </a:r>
          </a:p>
          <a:p>
            <a:pPr eaLnBrk="1" hangingPunct="1">
              <a:lnSpc>
                <a:spcPct val="150000"/>
              </a:lnSpc>
            </a:pPr>
            <a:r>
              <a:rPr lang="en-US" altLang="zh-CN" sz="2400">
                <a:ea typeface="宋体" panose="02010600030101010101" pitchFamily="2" charset="-122"/>
              </a:rPr>
              <a:t>WSASocket()                 </a:t>
            </a:r>
          </a:p>
          <a:p>
            <a:pPr lvl="1" eaLnBrk="1" hangingPunct="1">
              <a:lnSpc>
                <a:spcPct val="150000"/>
              </a:lnSpc>
            </a:pPr>
            <a:r>
              <a:rPr lang="en-US" altLang="zh-CN" sz="2000">
                <a:ea typeface="宋体" panose="02010600030101010101" pitchFamily="2" charset="-122"/>
              </a:rPr>
              <a:t>socket()</a:t>
            </a:r>
            <a:r>
              <a:rPr lang="zh-CN" altLang="en-US" sz="2000">
                <a:ea typeface="宋体" panose="02010600030101010101" pitchFamily="2" charset="-122"/>
              </a:rPr>
              <a:t>函数的扩展版本。它以一个</a:t>
            </a:r>
            <a:r>
              <a:rPr lang="en-US" altLang="zh-CN" sz="2000">
                <a:ea typeface="宋体" panose="02010600030101010101" pitchFamily="2" charset="-122"/>
              </a:rPr>
              <a:t>PROTOCOL_INFO</a:t>
            </a:r>
            <a:r>
              <a:rPr lang="zh-CN" altLang="en-US" sz="2000">
                <a:ea typeface="宋体" panose="02010600030101010101" pitchFamily="2" charset="-122"/>
              </a:rPr>
              <a:t>结构作为输入参数，并且允许创建重叠套接字。它还允许创建套接字组。</a:t>
            </a:r>
          </a:p>
          <a:p>
            <a:pPr eaLnBrk="1" hangingPunct="1">
              <a:lnSpc>
                <a:spcPct val="150000"/>
              </a:lnSpc>
            </a:pPr>
            <a:r>
              <a:rPr lang="en-US" altLang="zh-CN" sz="2400">
                <a:ea typeface="宋体" panose="02010600030101010101" pitchFamily="2" charset="-122"/>
              </a:rPr>
              <a:t>WSAWaitForMultipleEvents()       </a:t>
            </a:r>
            <a:r>
              <a:rPr lang="zh-CN" altLang="en-US" sz="2000">
                <a:ea typeface="宋体" panose="02010600030101010101" pitchFamily="2" charset="-122"/>
              </a:rPr>
              <a:t>阻塞多个事件对象。</a:t>
            </a:r>
          </a:p>
        </p:txBody>
      </p:sp>
      <p:sp>
        <p:nvSpPr>
          <p:cNvPr id="75780" name="灯片编号占位符 4">
            <a:extLst>
              <a:ext uri="{FF2B5EF4-FFF2-40B4-BE49-F238E27FC236}">
                <a16:creationId xmlns:a16="http://schemas.microsoft.com/office/drawing/2014/main" id="{86CE38C8-A55E-4418-9847-DD5B26300FCD}"/>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483D49D-2F7A-41CC-9DD9-5E61A0959616}" type="slidenum">
              <a:rPr lang="zh-CN" altLang="en-US" sz="1200" smtClean="0">
                <a:latin typeface="Times New Roman" panose="02020603050405020304" pitchFamily="18" charset="0"/>
              </a:rPr>
              <a:pPr fontAlgn="base">
                <a:lnSpc>
                  <a:spcPct val="100000"/>
                </a:lnSpc>
                <a:spcBef>
                  <a:spcPct val="0"/>
                </a:spcBef>
                <a:spcAft>
                  <a:spcPct val="0"/>
                </a:spcAft>
                <a:buFontTx/>
                <a:buNone/>
              </a:pPr>
              <a:t>49</a:t>
            </a:fld>
            <a:endParaRPr lang="en-US" altLang="zh-CN" sz="12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DA81A4A-C571-4554-AB09-DDCE74621A73}"/>
              </a:ext>
            </a:extLst>
          </p:cNvPr>
          <p:cNvSpPr>
            <a:spLocks noGrp="1" noChangeArrowheads="1"/>
          </p:cNvSpPr>
          <p:nvPr>
            <p:ph type="title"/>
          </p:nvPr>
        </p:nvSpPr>
        <p:spPr/>
        <p:txBody>
          <a:bodyPr/>
          <a:lstStyle/>
          <a:p>
            <a:pPr eaLnBrk="1" hangingPunct="1"/>
            <a:r>
              <a:rPr lang="en-US" altLang="zh-CN">
                <a:ea typeface="宋体" panose="02010600030101010101" pitchFamily="2" charset="-122"/>
              </a:rPr>
              <a:t>Socket</a:t>
            </a:r>
            <a:r>
              <a:rPr lang="zh-CN" altLang="en-US">
                <a:ea typeface="宋体" panose="02010600030101010101" pitchFamily="2" charset="-122"/>
              </a:rPr>
              <a:t>到</a:t>
            </a:r>
            <a:r>
              <a:rPr lang="en-US" altLang="zh-CN">
                <a:ea typeface="宋体" panose="02010600030101010101" pitchFamily="2" charset="-122"/>
              </a:rPr>
              <a:t>Socket</a:t>
            </a:r>
            <a:r>
              <a:rPr lang="zh-CN" altLang="en-US">
                <a:ea typeface="宋体" panose="02010600030101010101" pitchFamily="2" charset="-122"/>
              </a:rPr>
              <a:t>的通信</a:t>
            </a:r>
            <a:endParaRPr lang="en-US" altLang="zh-CN">
              <a:ea typeface="宋体" panose="02010600030101010101" pitchFamily="2" charset="-122"/>
            </a:endParaRPr>
          </a:p>
        </p:txBody>
      </p:sp>
      <p:sp>
        <p:nvSpPr>
          <p:cNvPr id="7171" name="灯片编号占位符 3">
            <a:extLst>
              <a:ext uri="{FF2B5EF4-FFF2-40B4-BE49-F238E27FC236}">
                <a16:creationId xmlns:a16="http://schemas.microsoft.com/office/drawing/2014/main" id="{0D7EB23A-6496-4FDD-86A7-AB6F06A34B4E}"/>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EC69537-E0FF-42FF-9CCF-512CBBF191C9}" type="slidenum">
              <a:rPr lang="zh-CN" altLang="en-US" sz="1200" smtClean="0">
                <a:latin typeface="Times New Roman" panose="02020603050405020304" pitchFamily="18" charset="0"/>
              </a:rPr>
              <a:pPr fontAlgn="base">
                <a:lnSpc>
                  <a:spcPct val="100000"/>
                </a:lnSpc>
                <a:spcBef>
                  <a:spcPct val="0"/>
                </a:spcBef>
                <a:spcAft>
                  <a:spcPct val="0"/>
                </a:spcAft>
                <a:buFontTx/>
                <a:buNone/>
              </a:pPr>
              <a:t>5</a:t>
            </a:fld>
            <a:endParaRPr lang="en-US" altLang="zh-CN" sz="1200">
              <a:latin typeface="Times New Roman" panose="02020603050405020304" pitchFamily="18" charset="0"/>
            </a:endParaRPr>
          </a:p>
        </p:txBody>
      </p:sp>
      <p:sp>
        <p:nvSpPr>
          <p:cNvPr id="7172" name="Rectangle 3">
            <a:extLst>
              <a:ext uri="{FF2B5EF4-FFF2-40B4-BE49-F238E27FC236}">
                <a16:creationId xmlns:a16="http://schemas.microsoft.com/office/drawing/2014/main" id="{C41E7284-87F2-4B03-946B-BB14E471A6BF}"/>
              </a:ext>
            </a:extLst>
          </p:cNvPr>
          <p:cNvSpPr>
            <a:spLocks noChangeArrowheads="1"/>
          </p:cNvSpPr>
          <p:nvPr/>
        </p:nvSpPr>
        <p:spPr bwMode="auto">
          <a:xfrm>
            <a:off x="2438400" y="1905000"/>
            <a:ext cx="3200400" cy="4419600"/>
          </a:xfrm>
          <a:prstGeom prst="rect">
            <a:avLst/>
          </a:prstGeom>
          <a:solidFill>
            <a:schemeClr val="accent2">
              <a:lumMod val="40000"/>
              <a:lumOff val="60000"/>
            </a:schemeClr>
          </a:solidFill>
          <a:ln w="38100">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endParaRPr lang="zh-CN" altLang="en-US" sz="1800">
              <a:latin typeface="Arial" panose="020B0604020202020204" pitchFamily="34" charset="0"/>
              <a:ea typeface="宋体" panose="02010600030101010101" pitchFamily="2" charset="-122"/>
            </a:endParaRPr>
          </a:p>
        </p:txBody>
      </p:sp>
      <p:sp>
        <p:nvSpPr>
          <p:cNvPr id="7173" name="Line 4">
            <a:extLst>
              <a:ext uri="{FF2B5EF4-FFF2-40B4-BE49-F238E27FC236}">
                <a16:creationId xmlns:a16="http://schemas.microsoft.com/office/drawing/2014/main" id="{97B850D5-9B7D-45C5-BF1E-EA376D3B358D}"/>
              </a:ext>
            </a:extLst>
          </p:cNvPr>
          <p:cNvSpPr>
            <a:spLocks noChangeShapeType="1"/>
          </p:cNvSpPr>
          <p:nvPr/>
        </p:nvSpPr>
        <p:spPr bwMode="auto">
          <a:xfrm>
            <a:off x="2438400" y="3429000"/>
            <a:ext cx="3200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Line 5">
            <a:extLst>
              <a:ext uri="{FF2B5EF4-FFF2-40B4-BE49-F238E27FC236}">
                <a16:creationId xmlns:a16="http://schemas.microsoft.com/office/drawing/2014/main" id="{8E6FD366-EA5C-4A45-9699-5258B60BC308}"/>
              </a:ext>
            </a:extLst>
          </p:cNvPr>
          <p:cNvSpPr>
            <a:spLocks noChangeShapeType="1"/>
          </p:cNvSpPr>
          <p:nvPr/>
        </p:nvSpPr>
        <p:spPr bwMode="auto">
          <a:xfrm>
            <a:off x="2438400" y="4953000"/>
            <a:ext cx="3200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Rectangle 6">
            <a:extLst>
              <a:ext uri="{FF2B5EF4-FFF2-40B4-BE49-F238E27FC236}">
                <a16:creationId xmlns:a16="http://schemas.microsoft.com/office/drawing/2014/main" id="{487FA953-29D9-43FE-8EF4-E9EEA3DA1D01}"/>
              </a:ext>
            </a:extLst>
          </p:cNvPr>
          <p:cNvSpPr>
            <a:spLocks noChangeArrowheads="1"/>
          </p:cNvSpPr>
          <p:nvPr/>
        </p:nvSpPr>
        <p:spPr bwMode="auto">
          <a:xfrm>
            <a:off x="2743200" y="2057400"/>
            <a:ext cx="2514600" cy="11430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My Program</a:t>
            </a:r>
          </a:p>
          <a:p>
            <a:pPr algn="r" eaLnBrk="1" hangingPunct="1">
              <a:lnSpc>
                <a:spcPct val="100000"/>
              </a:lnSpc>
              <a:spcBef>
                <a:spcPct val="0"/>
              </a:spcBef>
              <a:buFontTx/>
              <a:buNone/>
              <a:defRPr/>
            </a:pPr>
            <a:endParaRPr lang="en-US" altLang="zh-CN" sz="2400">
              <a:latin typeface="Times New Roman" panose="02020603050405020304" pitchFamily="18" charset="0"/>
              <a:ea typeface="宋体" panose="02010600030101010101" pitchFamily="2" charset="-122"/>
            </a:endParaRPr>
          </a:p>
          <a:p>
            <a:pPr algn="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socket</a:t>
            </a:r>
            <a:endParaRPr lang="en-US" altLang="zh-CN" sz="2400">
              <a:latin typeface="Times New Roman" panose="02020603050405020304" pitchFamily="18" charset="0"/>
              <a:ea typeface="宋体" panose="02010600030101010101" pitchFamily="2" charset="-122"/>
            </a:endParaRPr>
          </a:p>
        </p:txBody>
      </p:sp>
      <p:sp>
        <p:nvSpPr>
          <p:cNvPr id="7176" name="Rectangle 7">
            <a:extLst>
              <a:ext uri="{FF2B5EF4-FFF2-40B4-BE49-F238E27FC236}">
                <a16:creationId xmlns:a16="http://schemas.microsoft.com/office/drawing/2014/main" id="{2E451467-40F8-4ABA-A052-5BB1D30136EE}"/>
              </a:ext>
            </a:extLst>
          </p:cNvPr>
          <p:cNvSpPr>
            <a:spLocks noChangeArrowheads="1"/>
          </p:cNvSpPr>
          <p:nvPr/>
        </p:nvSpPr>
        <p:spPr bwMode="auto">
          <a:xfrm>
            <a:off x="2667000" y="3657600"/>
            <a:ext cx="2819400" cy="11430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ports</a:t>
            </a:r>
          </a:p>
          <a:p>
            <a:pPr eaLnBrk="1" hangingPunct="1">
              <a:lnSpc>
                <a:spcPct val="100000"/>
              </a:lnSpc>
              <a:spcBef>
                <a:spcPct val="0"/>
              </a:spcBef>
              <a:buFontTx/>
              <a:buNone/>
              <a:defRPr/>
            </a:pPr>
            <a:endParaRPr lang="en-US" altLang="zh-CN" sz="2000">
              <a:latin typeface="Times New Roman" panose="02020603050405020304" pitchFamily="18" charset="0"/>
              <a:ea typeface="宋体" panose="02010600030101010101" pitchFamily="2" charset="-122"/>
            </a:endParaRPr>
          </a:p>
          <a:p>
            <a:pP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TCP/UDP</a:t>
            </a:r>
            <a:endParaRPr lang="en-US" altLang="zh-CN" sz="2400">
              <a:latin typeface="Times New Roman" panose="02020603050405020304" pitchFamily="18" charset="0"/>
              <a:ea typeface="宋体" panose="02010600030101010101" pitchFamily="2" charset="-122"/>
            </a:endParaRPr>
          </a:p>
        </p:txBody>
      </p:sp>
      <p:sp>
        <p:nvSpPr>
          <p:cNvPr id="7177" name="Rectangle 8">
            <a:extLst>
              <a:ext uri="{FF2B5EF4-FFF2-40B4-BE49-F238E27FC236}">
                <a16:creationId xmlns:a16="http://schemas.microsoft.com/office/drawing/2014/main" id="{49C69901-8887-47A9-BB5F-DAEE9558EE48}"/>
              </a:ext>
            </a:extLst>
          </p:cNvPr>
          <p:cNvSpPr>
            <a:spLocks noChangeArrowheads="1"/>
          </p:cNvSpPr>
          <p:nvPr/>
        </p:nvSpPr>
        <p:spPr bwMode="auto">
          <a:xfrm>
            <a:off x="3200400" y="5105400"/>
            <a:ext cx="1600200" cy="11430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IP</a:t>
            </a:r>
            <a:endParaRPr lang="en-US" altLang="zh-CN" sz="2400">
              <a:latin typeface="Times New Roman" panose="02020603050405020304" pitchFamily="18" charset="0"/>
              <a:ea typeface="宋体" panose="02010600030101010101" pitchFamily="2" charset="-122"/>
            </a:endParaRPr>
          </a:p>
        </p:txBody>
      </p:sp>
      <p:sp>
        <p:nvSpPr>
          <p:cNvPr id="7178" name="Rectangle 9">
            <a:extLst>
              <a:ext uri="{FF2B5EF4-FFF2-40B4-BE49-F238E27FC236}">
                <a16:creationId xmlns:a16="http://schemas.microsoft.com/office/drawing/2014/main" id="{B7FDA457-C917-4246-8D56-FC699CB933DF}"/>
              </a:ext>
            </a:extLst>
          </p:cNvPr>
          <p:cNvSpPr>
            <a:spLocks noChangeArrowheads="1"/>
          </p:cNvSpPr>
          <p:nvPr/>
        </p:nvSpPr>
        <p:spPr bwMode="auto">
          <a:xfrm>
            <a:off x="6858000" y="1905000"/>
            <a:ext cx="3200400" cy="4419600"/>
          </a:xfrm>
          <a:prstGeom prst="rect">
            <a:avLst/>
          </a:prstGeom>
          <a:solidFill>
            <a:schemeClr val="accent2">
              <a:lumMod val="40000"/>
              <a:lumOff val="60000"/>
            </a:schemeClr>
          </a:solidFill>
          <a:ln w="38100">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endParaRPr lang="zh-CN" altLang="en-US" sz="1800">
              <a:latin typeface="Arial" panose="020B0604020202020204" pitchFamily="34" charset="0"/>
              <a:ea typeface="宋体" panose="02010600030101010101" pitchFamily="2" charset="-122"/>
            </a:endParaRPr>
          </a:p>
        </p:txBody>
      </p:sp>
      <p:sp>
        <p:nvSpPr>
          <p:cNvPr id="7179" name="Line 10">
            <a:extLst>
              <a:ext uri="{FF2B5EF4-FFF2-40B4-BE49-F238E27FC236}">
                <a16:creationId xmlns:a16="http://schemas.microsoft.com/office/drawing/2014/main" id="{CD693F93-B11B-4886-8BF4-1DFCD2D76964}"/>
              </a:ext>
            </a:extLst>
          </p:cNvPr>
          <p:cNvSpPr>
            <a:spLocks noChangeShapeType="1"/>
          </p:cNvSpPr>
          <p:nvPr/>
        </p:nvSpPr>
        <p:spPr bwMode="auto">
          <a:xfrm flipH="1">
            <a:off x="3733800" y="3124200"/>
            <a:ext cx="304800" cy="68580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Line 11">
            <a:extLst>
              <a:ext uri="{FF2B5EF4-FFF2-40B4-BE49-F238E27FC236}">
                <a16:creationId xmlns:a16="http://schemas.microsoft.com/office/drawing/2014/main" id="{56DF546A-F56C-4792-B907-B7B88F227336}"/>
              </a:ext>
            </a:extLst>
          </p:cNvPr>
          <p:cNvSpPr>
            <a:spLocks noChangeShapeType="1"/>
          </p:cNvSpPr>
          <p:nvPr/>
        </p:nvSpPr>
        <p:spPr bwMode="auto">
          <a:xfrm>
            <a:off x="6858000" y="3429000"/>
            <a:ext cx="32004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Line 12">
            <a:extLst>
              <a:ext uri="{FF2B5EF4-FFF2-40B4-BE49-F238E27FC236}">
                <a16:creationId xmlns:a16="http://schemas.microsoft.com/office/drawing/2014/main" id="{F595C202-04D0-4BB9-AE04-E760CFE86BC4}"/>
              </a:ext>
            </a:extLst>
          </p:cNvPr>
          <p:cNvSpPr>
            <a:spLocks noChangeShapeType="1"/>
          </p:cNvSpPr>
          <p:nvPr/>
        </p:nvSpPr>
        <p:spPr bwMode="auto">
          <a:xfrm>
            <a:off x="6858000" y="4953000"/>
            <a:ext cx="32004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Rectangle 13">
            <a:extLst>
              <a:ext uri="{FF2B5EF4-FFF2-40B4-BE49-F238E27FC236}">
                <a16:creationId xmlns:a16="http://schemas.microsoft.com/office/drawing/2014/main" id="{5EFB8E78-6C88-42DE-8AF7-547076C70C98}"/>
              </a:ext>
            </a:extLst>
          </p:cNvPr>
          <p:cNvSpPr>
            <a:spLocks noChangeArrowheads="1"/>
          </p:cNvSpPr>
          <p:nvPr/>
        </p:nvSpPr>
        <p:spPr bwMode="auto">
          <a:xfrm>
            <a:off x="7162800" y="2057400"/>
            <a:ext cx="2667000" cy="11430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Your Program</a:t>
            </a:r>
          </a:p>
          <a:p>
            <a:pPr algn="r" eaLnBrk="1" hangingPunct="1">
              <a:lnSpc>
                <a:spcPct val="100000"/>
              </a:lnSpc>
              <a:spcBef>
                <a:spcPct val="0"/>
              </a:spcBef>
              <a:buFontTx/>
              <a:buNone/>
              <a:defRPr/>
            </a:pPr>
            <a:endParaRPr lang="en-US" altLang="zh-CN" sz="2400">
              <a:latin typeface="Times New Roman" panose="02020603050405020304" pitchFamily="18" charset="0"/>
              <a:ea typeface="宋体" panose="02010600030101010101" pitchFamily="2" charset="-122"/>
            </a:endParaRPr>
          </a:p>
          <a:p>
            <a:pPr algn="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socket</a:t>
            </a:r>
          </a:p>
        </p:txBody>
      </p:sp>
      <p:sp>
        <p:nvSpPr>
          <p:cNvPr id="7183" name="Rectangle 14">
            <a:extLst>
              <a:ext uri="{FF2B5EF4-FFF2-40B4-BE49-F238E27FC236}">
                <a16:creationId xmlns:a16="http://schemas.microsoft.com/office/drawing/2014/main" id="{1028C322-D2E8-42A6-9423-78EFA9E3149A}"/>
              </a:ext>
            </a:extLst>
          </p:cNvPr>
          <p:cNvSpPr>
            <a:spLocks noChangeArrowheads="1"/>
          </p:cNvSpPr>
          <p:nvPr/>
        </p:nvSpPr>
        <p:spPr bwMode="auto">
          <a:xfrm>
            <a:off x="7086600" y="3657600"/>
            <a:ext cx="2819400" cy="11430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ports</a:t>
            </a:r>
          </a:p>
          <a:p>
            <a:pPr eaLnBrk="1" hangingPunct="1">
              <a:lnSpc>
                <a:spcPct val="100000"/>
              </a:lnSpc>
              <a:spcBef>
                <a:spcPct val="0"/>
              </a:spcBef>
              <a:buFontTx/>
              <a:buNone/>
              <a:defRPr/>
            </a:pPr>
            <a:endParaRPr lang="en-US" altLang="zh-CN" sz="2000">
              <a:latin typeface="Times New Roman" panose="02020603050405020304" pitchFamily="18" charset="0"/>
              <a:ea typeface="宋体" panose="02010600030101010101" pitchFamily="2" charset="-122"/>
            </a:endParaRPr>
          </a:p>
          <a:p>
            <a:pP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TCP/UDP</a:t>
            </a:r>
          </a:p>
        </p:txBody>
      </p:sp>
      <p:sp>
        <p:nvSpPr>
          <p:cNvPr id="7184" name="Rectangle 15">
            <a:extLst>
              <a:ext uri="{FF2B5EF4-FFF2-40B4-BE49-F238E27FC236}">
                <a16:creationId xmlns:a16="http://schemas.microsoft.com/office/drawing/2014/main" id="{0E26AA1C-6E54-4EB3-8F5B-8C7D005662B2}"/>
              </a:ext>
            </a:extLst>
          </p:cNvPr>
          <p:cNvSpPr>
            <a:spLocks noChangeArrowheads="1"/>
          </p:cNvSpPr>
          <p:nvPr/>
        </p:nvSpPr>
        <p:spPr bwMode="auto">
          <a:xfrm>
            <a:off x="7620000" y="5105400"/>
            <a:ext cx="1600200" cy="1143000"/>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zh-CN" sz="2000">
                <a:latin typeface="Times New Roman" panose="02020603050405020304" pitchFamily="18" charset="0"/>
                <a:ea typeface="宋体" panose="02010600030101010101" pitchFamily="2" charset="-122"/>
              </a:rPr>
              <a:t>IP</a:t>
            </a:r>
            <a:endParaRPr lang="en-US" altLang="zh-CN" sz="2400">
              <a:latin typeface="Times New Roman" panose="02020603050405020304" pitchFamily="18" charset="0"/>
              <a:ea typeface="宋体" panose="02010600030101010101" pitchFamily="2" charset="-122"/>
            </a:endParaRPr>
          </a:p>
        </p:txBody>
      </p:sp>
      <p:sp>
        <p:nvSpPr>
          <p:cNvPr id="7185" name="Line 16">
            <a:extLst>
              <a:ext uri="{FF2B5EF4-FFF2-40B4-BE49-F238E27FC236}">
                <a16:creationId xmlns:a16="http://schemas.microsoft.com/office/drawing/2014/main" id="{2A77816F-44F2-46D4-B62C-5CEDD8F1843C}"/>
              </a:ext>
            </a:extLst>
          </p:cNvPr>
          <p:cNvSpPr>
            <a:spLocks noChangeShapeType="1"/>
          </p:cNvSpPr>
          <p:nvPr/>
        </p:nvSpPr>
        <p:spPr bwMode="auto">
          <a:xfrm>
            <a:off x="8458200" y="3124200"/>
            <a:ext cx="990600" cy="68580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6" name="Line 17">
            <a:extLst>
              <a:ext uri="{FF2B5EF4-FFF2-40B4-BE49-F238E27FC236}">
                <a16:creationId xmlns:a16="http://schemas.microsoft.com/office/drawing/2014/main" id="{B30288AE-E60F-4E46-ACA2-4A30574D9EA9}"/>
              </a:ext>
            </a:extLst>
          </p:cNvPr>
          <p:cNvSpPr>
            <a:spLocks noChangeShapeType="1"/>
          </p:cNvSpPr>
          <p:nvPr/>
        </p:nvSpPr>
        <p:spPr bwMode="auto">
          <a:xfrm>
            <a:off x="4267200" y="5715000"/>
            <a:ext cx="3733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7" name="Line 18">
            <a:extLst>
              <a:ext uri="{FF2B5EF4-FFF2-40B4-BE49-F238E27FC236}">
                <a16:creationId xmlns:a16="http://schemas.microsoft.com/office/drawing/2014/main" id="{97811FBB-56E5-4545-AEF6-81AD47FDA19A}"/>
              </a:ext>
            </a:extLst>
          </p:cNvPr>
          <p:cNvSpPr>
            <a:spLocks noChangeShapeType="1"/>
          </p:cNvSpPr>
          <p:nvPr/>
        </p:nvSpPr>
        <p:spPr bwMode="auto">
          <a:xfrm>
            <a:off x="4038600" y="4572000"/>
            <a:ext cx="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 name="Line 19">
            <a:extLst>
              <a:ext uri="{FF2B5EF4-FFF2-40B4-BE49-F238E27FC236}">
                <a16:creationId xmlns:a16="http://schemas.microsoft.com/office/drawing/2014/main" id="{1B04D2E8-C5E5-400C-AF6F-D80AD38374A6}"/>
              </a:ext>
            </a:extLst>
          </p:cNvPr>
          <p:cNvSpPr>
            <a:spLocks noChangeShapeType="1"/>
          </p:cNvSpPr>
          <p:nvPr/>
        </p:nvSpPr>
        <p:spPr bwMode="auto">
          <a:xfrm>
            <a:off x="8458200" y="4572000"/>
            <a:ext cx="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9" name="AutoShape 20">
            <a:extLst>
              <a:ext uri="{FF2B5EF4-FFF2-40B4-BE49-F238E27FC236}">
                <a16:creationId xmlns:a16="http://schemas.microsoft.com/office/drawing/2014/main" id="{0EF69FEC-2C6C-47C6-A097-63DC730C897C}"/>
              </a:ext>
            </a:extLst>
          </p:cNvPr>
          <p:cNvSpPr>
            <a:spLocks noChangeArrowheads="1"/>
          </p:cNvSpPr>
          <p:nvPr/>
        </p:nvSpPr>
        <p:spPr bwMode="auto">
          <a:xfrm>
            <a:off x="3581400" y="38100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0" name="AutoShape 21">
            <a:extLst>
              <a:ext uri="{FF2B5EF4-FFF2-40B4-BE49-F238E27FC236}">
                <a16:creationId xmlns:a16="http://schemas.microsoft.com/office/drawing/2014/main" id="{F8A257AB-0680-40B3-A514-D4BB733555AB}"/>
              </a:ext>
            </a:extLst>
          </p:cNvPr>
          <p:cNvSpPr>
            <a:spLocks noChangeArrowheads="1"/>
          </p:cNvSpPr>
          <p:nvPr/>
        </p:nvSpPr>
        <p:spPr bwMode="auto">
          <a:xfrm>
            <a:off x="3886200" y="38100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1" name="AutoShape 22">
            <a:extLst>
              <a:ext uri="{FF2B5EF4-FFF2-40B4-BE49-F238E27FC236}">
                <a16:creationId xmlns:a16="http://schemas.microsoft.com/office/drawing/2014/main" id="{D0358B07-58A3-4E0F-8B1E-A75CF3930147}"/>
              </a:ext>
            </a:extLst>
          </p:cNvPr>
          <p:cNvSpPr>
            <a:spLocks noChangeArrowheads="1"/>
          </p:cNvSpPr>
          <p:nvPr/>
        </p:nvSpPr>
        <p:spPr bwMode="auto">
          <a:xfrm>
            <a:off x="4191000" y="38100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2" name="AutoShape 23">
            <a:extLst>
              <a:ext uri="{FF2B5EF4-FFF2-40B4-BE49-F238E27FC236}">
                <a16:creationId xmlns:a16="http://schemas.microsoft.com/office/drawing/2014/main" id="{6832261A-3E6B-4AFB-AA40-641BE566E386}"/>
              </a:ext>
            </a:extLst>
          </p:cNvPr>
          <p:cNvSpPr>
            <a:spLocks noChangeArrowheads="1"/>
          </p:cNvSpPr>
          <p:nvPr/>
        </p:nvSpPr>
        <p:spPr bwMode="auto">
          <a:xfrm>
            <a:off x="4495800" y="38100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3" name="AutoShape 24">
            <a:extLst>
              <a:ext uri="{FF2B5EF4-FFF2-40B4-BE49-F238E27FC236}">
                <a16:creationId xmlns:a16="http://schemas.microsoft.com/office/drawing/2014/main" id="{D5CA397E-9FEA-4E17-A77E-489E21910C2B}"/>
              </a:ext>
            </a:extLst>
          </p:cNvPr>
          <p:cNvSpPr>
            <a:spLocks noChangeArrowheads="1"/>
          </p:cNvSpPr>
          <p:nvPr/>
        </p:nvSpPr>
        <p:spPr bwMode="auto">
          <a:xfrm>
            <a:off x="4800600" y="38100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4" name="AutoShape 25">
            <a:extLst>
              <a:ext uri="{FF2B5EF4-FFF2-40B4-BE49-F238E27FC236}">
                <a16:creationId xmlns:a16="http://schemas.microsoft.com/office/drawing/2014/main" id="{E6DDB157-5E51-4413-A074-D39EBF99AFF6}"/>
              </a:ext>
            </a:extLst>
          </p:cNvPr>
          <p:cNvSpPr>
            <a:spLocks noChangeArrowheads="1"/>
          </p:cNvSpPr>
          <p:nvPr/>
        </p:nvSpPr>
        <p:spPr bwMode="auto">
          <a:xfrm>
            <a:off x="5105400" y="38100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5" name="AutoShape 26">
            <a:extLst>
              <a:ext uri="{FF2B5EF4-FFF2-40B4-BE49-F238E27FC236}">
                <a16:creationId xmlns:a16="http://schemas.microsoft.com/office/drawing/2014/main" id="{FF8C3D37-8EDE-4A86-B348-A2F00507AB2F}"/>
              </a:ext>
            </a:extLst>
          </p:cNvPr>
          <p:cNvSpPr>
            <a:spLocks noChangeArrowheads="1"/>
          </p:cNvSpPr>
          <p:nvPr/>
        </p:nvSpPr>
        <p:spPr bwMode="auto">
          <a:xfrm>
            <a:off x="8686800" y="37338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6" name="AutoShape 27">
            <a:extLst>
              <a:ext uri="{FF2B5EF4-FFF2-40B4-BE49-F238E27FC236}">
                <a16:creationId xmlns:a16="http://schemas.microsoft.com/office/drawing/2014/main" id="{7FB1B264-068D-40F6-B564-A9C27A762784}"/>
              </a:ext>
            </a:extLst>
          </p:cNvPr>
          <p:cNvSpPr>
            <a:spLocks noChangeArrowheads="1"/>
          </p:cNvSpPr>
          <p:nvPr/>
        </p:nvSpPr>
        <p:spPr bwMode="auto">
          <a:xfrm>
            <a:off x="8991600" y="37338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7" name="AutoShape 28">
            <a:extLst>
              <a:ext uri="{FF2B5EF4-FFF2-40B4-BE49-F238E27FC236}">
                <a16:creationId xmlns:a16="http://schemas.microsoft.com/office/drawing/2014/main" id="{01FCCC90-87C3-4361-878B-73D97D47CB32}"/>
              </a:ext>
            </a:extLst>
          </p:cNvPr>
          <p:cNvSpPr>
            <a:spLocks noChangeArrowheads="1"/>
          </p:cNvSpPr>
          <p:nvPr/>
        </p:nvSpPr>
        <p:spPr bwMode="auto">
          <a:xfrm>
            <a:off x="8077200" y="37338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8" name="AutoShape 29">
            <a:extLst>
              <a:ext uri="{FF2B5EF4-FFF2-40B4-BE49-F238E27FC236}">
                <a16:creationId xmlns:a16="http://schemas.microsoft.com/office/drawing/2014/main" id="{C367E2EC-85F2-4E21-B00D-3508C80E94A3}"/>
              </a:ext>
            </a:extLst>
          </p:cNvPr>
          <p:cNvSpPr>
            <a:spLocks noChangeArrowheads="1"/>
          </p:cNvSpPr>
          <p:nvPr/>
        </p:nvSpPr>
        <p:spPr bwMode="auto">
          <a:xfrm>
            <a:off x="9296400" y="37338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99" name="AutoShape 30">
            <a:extLst>
              <a:ext uri="{FF2B5EF4-FFF2-40B4-BE49-F238E27FC236}">
                <a16:creationId xmlns:a16="http://schemas.microsoft.com/office/drawing/2014/main" id="{487F560F-CBDE-45AE-B050-257661E85D85}"/>
              </a:ext>
            </a:extLst>
          </p:cNvPr>
          <p:cNvSpPr>
            <a:spLocks noChangeArrowheads="1"/>
          </p:cNvSpPr>
          <p:nvPr/>
        </p:nvSpPr>
        <p:spPr bwMode="auto">
          <a:xfrm>
            <a:off x="8382000" y="37338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200" name="AutoShape 31">
            <a:extLst>
              <a:ext uri="{FF2B5EF4-FFF2-40B4-BE49-F238E27FC236}">
                <a16:creationId xmlns:a16="http://schemas.microsoft.com/office/drawing/2014/main" id="{8F4A29A7-A54F-473F-9D3D-567E7C1E10E2}"/>
              </a:ext>
            </a:extLst>
          </p:cNvPr>
          <p:cNvSpPr>
            <a:spLocks noChangeArrowheads="1"/>
          </p:cNvSpPr>
          <p:nvPr/>
        </p:nvSpPr>
        <p:spPr bwMode="auto">
          <a:xfrm>
            <a:off x="9601200" y="3733800"/>
            <a:ext cx="228600" cy="457200"/>
          </a:xfrm>
          <a:prstGeom prst="can">
            <a:avLst>
              <a:gd name="adj" fmla="val 50000"/>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201" name="AutoShape 32">
            <a:extLst>
              <a:ext uri="{FF2B5EF4-FFF2-40B4-BE49-F238E27FC236}">
                <a16:creationId xmlns:a16="http://schemas.microsoft.com/office/drawing/2014/main" id="{B521B1F7-3639-466B-AE99-3E2BA3D9CCD4}"/>
              </a:ext>
            </a:extLst>
          </p:cNvPr>
          <p:cNvSpPr>
            <a:spLocks noChangeArrowheads="1"/>
          </p:cNvSpPr>
          <p:nvPr/>
        </p:nvSpPr>
        <p:spPr bwMode="auto">
          <a:xfrm>
            <a:off x="3810000" y="2819400"/>
            <a:ext cx="457200" cy="304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AutoShape 33">
            <a:extLst>
              <a:ext uri="{FF2B5EF4-FFF2-40B4-BE49-F238E27FC236}">
                <a16:creationId xmlns:a16="http://schemas.microsoft.com/office/drawing/2014/main" id="{D92E7FC9-834B-4D42-B5FE-0096C234839A}"/>
              </a:ext>
            </a:extLst>
          </p:cNvPr>
          <p:cNvSpPr>
            <a:spLocks noChangeArrowheads="1"/>
          </p:cNvSpPr>
          <p:nvPr/>
        </p:nvSpPr>
        <p:spPr bwMode="auto">
          <a:xfrm>
            <a:off x="8229600" y="2819400"/>
            <a:ext cx="457200" cy="304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6D1E358-CFD2-4B99-AAD9-35141A051F81}"/>
              </a:ext>
            </a:extLst>
          </p:cNvPr>
          <p:cNvSpPr>
            <a:spLocks noGrp="1" noChangeArrowheads="1"/>
          </p:cNvSpPr>
          <p:nvPr>
            <p:ph type="title"/>
          </p:nvPr>
        </p:nvSpPr>
        <p:spPr/>
        <p:txBody>
          <a:bodyPr/>
          <a:lstStyle/>
          <a:p>
            <a:pPr eaLnBrk="1" hangingPunct="1"/>
            <a:r>
              <a:rPr lang="en-US" altLang="zh-CN">
                <a:ea typeface="宋体" panose="02010600030101010101" pitchFamily="2" charset="-122"/>
              </a:rPr>
              <a:t>Windows Socket(1)</a:t>
            </a:r>
          </a:p>
        </p:txBody>
      </p:sp>
      <p:sp>
        <p:nvSpPr>
          <p:cNvPr id="8195" name="Rectangle 3">
            <a:extLst>
              <a:ext uri="{FF2B5EF4-FFF2-40B4-BE49-F238E27FC236}">
                <a16:creationId xmlns:a16="http://schemas.microsoft.com/office/drawing/2014/main" id="{4ABD4A3D-2FCC-4664-9240-17AFBB06F7D6}"/>
              </a:ext>
            </a:extLst>
          </p:cNvPr>
          <p:cNvSpPr>
            <a:spLocks noGrp="1" noChangeArrowheads="1"/>
          </p:cNvSpPr>
          <p:nvPr>
            <p:ph idx="1"/>
          </p:nvPr>
        </p:nvSpPr>
        <p:spPr>
          <a:xfrm>
            <a:off x="1087438" y="1690688"/>
            <a:ext cx="10512425" cy="5645150"/>
          </a:xfrm>
        </p:spPr>
        <p:txBody>
          <a:bodyPr/>
          <a:lstStyle/>
          <a:p>
            <a:pPr eaLnBrk="1" hangingPunct="1">
              <a:lnSpc>
                <a:spcPct val="120000"/>
              </a:lnSpc>
            </a:pPr>
            <a:r>
              <a:rPr lang="en-US" altLang="zh-CN">
                <a:ea typeface="宋体" panose="02010600030101010101" pitchFamily="2" charset="-122"/>
              </a:rPr>
              <a:t>Windows Socket </a:t>
            </a:r>
            <a:r>
              <a:rPr lang="zh-CN" altLang="en-US">
                <a:ea typeface="宋体" panose="02010600030101010101" pitchFamily="2" charset="-122"/>
              </a:rPr>
              <a:t>是从 </a:t>
            </a:r>
            <a:r>
              <a:rPr lang="en-US" altLang="zh-CN">
                <a:ea typeface="宋体" panose="02010600030101010101" pitchFamily="2" charset="-122"/>
              </a:rPr>
              <a:t>Berkeley Socket</a:t>
            </a:r>
            <a:r>
              <a:rPr lang="zh-CN" altLang="en-US">
                <a:ea typeface="宋体" panose="02010600030101010101" pitchFamily="2" charset="-122"/>
              </a:rPr>
              <a:t>扩展而来的，其在继承 </a:t>
            </a:r>
            <a:r>
              <a:rPr lang="en-US" altLang="zh-CN">
                <a:ea typeface="宋体" panose="02010600030101010101" pitchFamily="2" charset="-122"/>
              </a:rPr>
              <a:t>Berkeley Socket</a:t>
            </a:r>
            <a:r>
              <a:rPr lang="zh-CN" altLang="en-US">
                <a:ea typeface="宋体" panose="02010600030101010101" pitchFamily="2" charset="-122"/>
              </a:rPr>
              <a:t>的基础上，又进行了新的扩充。这些扩充主要是提供了一些异步函数，并增加了符合</a:t>
            </a:r>
            <a:r>
              <a:rPr lang="en-US" altLang="zh-CN">
                <a:ea typeface="宋体" panose="02010600030101010101" pitchFamily="2" charset="-122"/>
              </a:rPr>
              <a:t>Windows</a:t>
            </a:r>
            <a:r>
              <a:rPr lang="zh-CN" altLang="en-US">
                <a:ea typeface="宋体" panose="02010600030101010101" pitchFamily="2" charset="-122"/>
              </a:rPr>
              <a:t>消息驱动特性的网络事件异步选择机制 </a:t>
            </a:r>
          </a:p>
          <a:p>
            <a:pPr eaLnBrk="1" hangingPunct="1">
              <a:lnSpc>
                <a:spcPct val="120000"/>
              </a:lnSpc>
            </a:pPr>
            <a:r>
              <a:rPr lang="en-US" altLang="zh-CN">
                <a:ea typeface="宋体" panose="02010600030101010101" pitchFamily="2" charset="-122"/>
              </a:rPr>
              <a:t>Windows socket</a:t>
            </a:r>
            <a:r>
              <a:rPr lang="zh-CN" altLang="en-US">
                <a:ea typeface="宋体" panose="02010600030101010101" pitchFamily="2" charset="-122"/>
              </a:rPr>
              <a:t>的版本</a:t>
            </a:r>
          </a:p>
          <a:p>
            <a:pPr lvl="1" eaLnBrk="1" hangingPunct="1">
              <a:lnSpc>
                <a:spcPct val="120000"/>
              </a:lnSpc>
            </a:pPr>
            <a:r>
              <a:rPr lang="en-US" altLang="zh-CN">
                <a:ea typeface="宋体" panose="02010600030101010101" pitchFamily="2" charset="-122"/>
              </a:rPr>
              <a:t>Winsock1.1</a:t>
            </a:r>
          </a:p>
          <a:p>
            <a:pPr lvl="1" eaLnBrk="1" hangingPunct="1">
              <a:lnSpc>
                <a:spcPct val="120000"/>
              </a:lnSpc>
            </a:pPr>
            <a:r>
              <a:rPr lang="en-US" altLang="zh-CN">
                <a:ea typeface="宋体" panose="02010600030101010101" pitchFamily="2" charset="-122"/>
              </a:rPr>
              <a:t>Winsock2.0</a:t>
            </a:r>
          </a:p>
        </p:txBody>
      </p:sp>
      <p:sp>
        <p:nvSpPr>
          <p:cNvPr id="8196" name="灯片编号占位符 4">
            <a:extLst>
              <a:ext uri="{FF2B5EF4-FFF2-40B4-BE49-F238E27FC236}">
                <a16:creationId xmlns:a16="http://schemas.microsoft.com/office/drawing/2014/main" id="{11F6019E-EE78-404A-B2ED-A64DF0FEC819}"/>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1F158E6-B5DC-49D7-9BBF-99C09A41D0C6}" type="slidenum">
              <a:rPr lang="zh-CN" altLang="en-US" sz="1200" smtClean="0">
                <a:latin typeface="Times New Roman" panose="02020603050405020304" pitchFamily="18" charset="0"/>
              </a:rPr>
              <a:pPr fontAlgn="base">
                <a:lnSpc>
                  <a:spcPct val="100000"/>
                </a:lnSpc>
                <a:spcBef>
                  <a:spcPct val="0"/>
                </a:spcBef>
                <a:spcAft>
                  <a:spcPct val="0"/>
                </a:spcAft>
                <a:buFontTx/>
                <a:buNone/>
              </a:pPr>
              <a:t>6</a:t>
            </a:fld>
            <a:endParaRPr lang="en-US" altLang="zh-CN" sz="12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B2DE658-A028-481F-8C42-32387A2453E4}"/>
              </a:ext>
            </a:extLst>
          </p:cNvPr>
          <p:cNvSpPr>
            <a:spLocks noGrp="1" noChangeArrowheads="1"/>
          </p:cNvSpPr>
          <p:nvPr>
            <p:ph type="title"/>
          </p:nvPr>
        </p:nvSpPr>
        <p:spPr/>
        <p:txBody>
          <a:bodyPr/>
          <a:lstStyle/>
          <a:p>
            <a:pPr eaLnBrk="1" hangingPunct="1"/>
            <a:r>
              <a:rPr lang="en-US" altLang="zh-CN">
                <a:ea typeface="宋体" panose="02010600030101010101" pitchFamily="2" charset="-122"/>
              </a:rPr>
              <a:t>Windows Socket(2)</a:t>
            </a:r>
          </a:p>
        </p:txBody>
      </p:sp>
      <p:sp>
        <p:nvSpPr>
          <p:cNvPr id="9219" name="Rectangle 3">
            <a:extLst>
              <a:ext uri="{FF2B5EF4-FFF2-40B4-BE49-F238E27FC236}">
                <a16:creationId xmlns:a16="http://schemas.microsoft.com/office/drawing/2014/main" id="{ACDB65C9-A54D-4793-BCD9-069AD8CCB2A7}"/>
              </a:ext>
            </a:extLst>
          </p:cNvPr>
          <p:cNvSpPr>
            <a:spLocks noGrp="1" noChangeArrowheads="1"/>
          </p:cNvSpPr>
          <p:nvPr>
            <p:ph idx="1"/>
          </p:nvPr>
        </p:nvSpPr>
        <p:spPr/>
        <p:txBody>
          <a:bodyPr/>
          <a:lstStyle/>
          <a:p>
            <a:pPr eaLnBrk="1" hangingPunct="1">
              <a:lnSpc>
                <a:spcPct val="120000"/>
              </a:lnSpc>
            </a:pPr>
            <a:r>
              <a:rPr lang="en-US" altLang="zh-CN">
                <a:ea typeface="宋体" panose="02010600030101010101" pitchFamily="2" charset="-122"/>
              </a:rPr>
              <a:t>Winsock</a:t>
            </a:r>
            <a:r>
              <a:rPr lang="zh-CN" altLang="en-US">
                <a:ea typeface="宋体" panose="02010600030101010101" pitchFamily="2" charset="-122"/>
              </a:rPr>
              <a:t>的实现方式</a:t>
            </a:r>
          </a:p>
          <a:p>
            <a:pPr lvl="1" eaLnBrk="1" hangingPunct="1">
              <a:lnSpc>
                <a:spcPct val="120000"/>
              </a:lnSpc>
            </a:pPr>
            <a:r>
              <a:rPr lang="en-US" altLang="zh-CN">
                <a:ea typeface="宋体" panose="02010600030101010101" pitchFamily="2" charset="-122"/>
              </a:rPr>
              <a:t>Winsock: C-Based API, </a:t>
            </a:r>
            <a:r>
              <a:rPr lang="zh-CN" altLang="en-US">
                <a:ea typeface="宋体" panose="02010600030101010101" pitchFamily="2" charset="-122"/>
              </a:rPr>
              <a:t>与</a:t>
            </a:r>
            <a:r>
              <a:rPr lang="en-US" altLang="zh-CN">
                <a:ea typeface="宋体" panose="02010600030101010101" pitchFamily="2" charset="-122"/>
              </a:rPr>
              <a:t>Unix C API</a:t>
            </a:r>
            <a:r>
              <a:rPr lang="zh-CN" altLang="en-US">
                <a:ea typeface="宋体" panose="02010600030101010101" pitchFamily="2" charset="-122"/>
              </a:rPr>
              <a:t>类似</a:t>
            </a:r>
          </a:p>
          <a:p>
            <a:pPr lvl="1" eaLnBrk="1" hangingPunct="1">
              <a:lnSpc>
                <a:spcPct val="120000"/>
              </a:lnSpc>
            </a:pPr>
            <a:r>
              <a:rPr lang="en-US" altLang="zh-CN">
                <a:ea typeface="宋体" panose="02010600030101010101" pitchFamily="2" charset="-122"/>
              </a:rPr>
              <a:t>CAsyncSocket: </a:t>
            </a:r>
            <a:r>
              <a:rPr lang="zh-CN" altLang="en-US">
                <a:ea typeface="宋体" panose="02010600030101010101" pitchFamily="2" charset="-122"/>
              </a:rPr>
              <a:t>对</a:t>
            </a:r>
            <a:r>
              <a:rPr lang="en-US" altLang="zh-CN">
                <a:ea typeface="宋体" panose="02010600030101010101" pitchFamily="2" charset="-122"/>
              </a:rPr>
              <a:t>Winsock API</a:t>
            </a:r>
            <a:r>
              <a:rPr lang="zh-CN" altLang="en-US">
                <a:ea typeface="宋体" panose="02010600030101010101" pitchFamily="2" charset="-122"/>
              </a:rPr>
              <a:t>的简单</a:t>
            </a:r>
            <a:r>
              <a:rPr lang="en-US" altLang="zh-CN">
                <a:ea typeface="宋体" panose="02010600030101010101" pitchFamily="2" charset="-122"/>
              </a:rPr>
              <a:t>C++</a:t>
            </a:r>
            <a:r>
              <a:rPr lang="zh-CN" altLang="en-US">
                <a:ea typeface="宋体" panose="02010600030101010101" pitchFamily="2" charset="-122"/>
              </a:rPr>
              <a:t>封装</a:t>
            </a:r>
          </a:p>
          <a:p>
            <a:pPr lvl="1" eaLnBrk="1" hangingPunct="1">
              <a:lnSpc>
                <a:spcPct val="120000"/>
              </a:lnSpc>
            </a:pPr>
            <a:r>
              <a:rPr lang="en-US" altLang="zh-CN">
                <a:ea typeface="宋体" panose="02010600030101010101" pitchFamily="2" charset="-122"/>
              </a:rPr>
              <a:t>CSocket: </a:t>
            </a:r>
            <a:r>
              <a:rPr lang="zh-CN" altLang="en-US">
                <a:ea typeface="宋体" panose="02010600030101010101" pitchFamily="2" charset="-122"/>
              </a:rPr>
              <a:t>对</a:t>
            </a:r>
            <a:r>
              <a:rPr lang="en-US" altLang="zh-CN">
                <a:ea typeface="宋体" panose="02010600030101010101" pitchFamily="2" charset="-122"/>
              </a:rPr>
              <a:t>Socket</a:t>
            </a:r>
            <a:r>
              <a:rPr lang="zh-CN" altLang="en-US">
                <a:ea typeface="宋体" panose="02010600030101010101" pitchFamily="2" charset="-122"/>
              </a:rPr>
              <a:t>的高层抽象</a:t>
            </a:r>
            <a:r>
              <a:rPr lang="en-US" altLang="zh-CN">
                <a:ea typeface="宋体" panose="02010600030101010101" pitchFamily="2" charset="-122"/>
              </a:rPr>
              <a:t> (</a:t>
            </a:r>
            <a:r>
              <a:rPr lang="zh-CN" altLang="en-US">
                <a:ea typeface="宋体" panose="02010600030101010101" pitchFamily="2" charset="-122"/>
              </a:rPr>
              <a:t>自动处理字节顺序转换等</a:t>
            </a:r>
            <a:r>
              <a:rPr lang="en-US" altLang="zh-CN">
                <a:ea typeface="宋体" panose="02010600030101010101" pitchFamily="2" charset="-122"/>
              </a:rPr>
              <a:t>)</a:t>
            </a:r>
          </a:p>
          <a:p>
            <a:pPr lvl="2" eaLnBrk="1" hangingPunct="1">
              <a:lnSpc>
                <a:spcPct val="120000"/>
              </a:lnSpc>
            </a:pPr>
            <a:r>
              <a:rPr lang="zh-CN" altLang="en-US">
                <a:ea typeface="宋体" panose="02010600030101010101" pitchFamily="2" charset="-122"/>
              </a:rPr>
              <a:t>对象串行化</a:t>
            </a:r>
            <a:endParaRPr lang="en-US" altLang="zh-CN">
              <a:ea typeface="宋体" panose="02010600030101010101" pitchFamily="2" charset="-122"/>
            </a:endParaRPr>
          </a:p>
          <a:p>
            <a:pPr lvl="3" eaLnBrk="1" hangingPunct="1">
              <a:lnSpc>
                <a:spcPct val="120000"/>
              </a:lnSpc>
              <a:buFontTx/>
              <a:buChar char="•"/>
            </a:pPr>
            <a:r>
              <a:rPr lang="en-US" altLang="zh-CN">
                <a:latin typeface="Comic Sans MS" panose="030F0702030302020204" pitchFamily="66" charset="0"/>
                <a:ea typeface="宋体" panose="02010600030101010101" pitchFamily="2" charset="-122"/>
              </a:rPr>
              <a:t>CSocketFile</a:t>
            </a:r>
            <a:endParaRPr lang="zh-CN" altLang="en-US">
              <a:latin typeface="Comic Sans MS" panose="030F0702030302020204" pitchFamily="66" charset="0"/>
              <a:ea typeface="宋体" panose="02010600030101010101" pitchFamily="2" charset="-122"/>
            </a:endParaRPr>
          </a:p>
          <a:p>
            <a:pPr lvl="3" eaLnBrk="1" hangingPunct="1">
              <a:lnSpc>
                <a:spcPct val="120000"/>
              </a:lnSpc>
              <a:buFontTx/>
              <a:buChar char="•"/>
            </a:pPr>
            <a:r>
              <a:rPr lang="en-US" altLang="zh-CN">
                <a:latin typeface="Comic Sans MS" panose="030F0702030302020204" pitchFamily="66" charset="0"/>
                <a:ea typeface="宋体" panose="02010600030101010101" pitchFamily="2" charset="-122"/>
              </a:rPr>
              <a:t>CArchive</a:t>
            </a:r>
          </a:p>
          <a:p>
            <a:pPr eaLnBrk="1" hangingPunct="1">
              <a:lnSpc>
                <a:spcPct val="120000"/>
              </a:lnSpc>
              <a:buFontTx/>
              <a:buChar char="•"/>
            </a:pPr>
            <a:endParaRPr lang="en-US" altLang="zh-CN">
              <a:solidFill>
                <a:srgbClr val="FF0000"/>
              </a:solidFill>
              <a:ea typeface="宋体" panose="02010600030101010101" pitchFamily="2" charset="-122"/>
            </a:endParaRPr>
          </a:p>
        </p:txBody>
      </p:sp>
      <p:sp>
        <p:nvSpPr>
          <p:cNvPr id="9220" name="灯片编号占位符 4">
            <a:extLst>
              <a:ext uri="{FF2B5EF4-FFF2-40B4-BE49-F238E27FC236}">
                <a16:creationId xmlns:a16="http://schemas.microsoft.com/office/drawing/2014/main" id="{43493C42-F157-4744-A7E5-4B2F76CF0063}"/>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A832DC6-11F1-4A05-BCF2-20CF3AA3A518}" type="slidenum">
              <a:rPr lang="zh-CN" altLang="en-US" sz="1200" smtClean="0">
                <a:latin typeface="Times New Roman" panose="02020603050405020304" pitchFamily="18" charset="0"/>
              </a:rPr>
              <a:pPr fontAlgn="base">
                <a:lnSpc>
                  <a:spcPct val="100000"/>
                </a:lnSpc>
                <a:spcBef>
                  <a:spcPct val="0"/>
                </a:spcBef>
                <a:spcAft>
                  <a:spcPct val="0"/>
                </a:spcAft>
                <a:buFontTx/>
                <a:buNone/>
              </a:pPr>
              <a:t>7</a:t>
            </a:fld>
            <a:endParaRPr lang="en-US" altLang="zh-CN" sz="12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22BDB34-5322-4C7C-88F4-7A975E5A54A5}"/>
              </a:ext>
            </a:extLst>
          </p:cNvPr>
          <p:cNvSpPr>
            <a:spLocks noGrp="1" noChangeArrowheads="1"/>
          </p:cNvSpPr>
          <p:nvPr>
            <p:ph type="title"/>
          </p:nvPr>
        </p:nvSpPr>
        <p:spPr>
          <a:xfrm>
            <a:off x="2932113" y="2565400"/>
            <a:ext cx="7772400" cy="1143000"/>
          </a:xfrm>
        </p:spPr>
        <p:txBody>
          <a:bodyPr/>
          <a:lstStyle/>
          <a:p>
            <a:pPr eaLnBrk="1" hangingPunct="1"/>
            <a:r>
              <a:rPr lang="en-US" altLang="zh-CN">
                <a:ea typeface="宋体" panose="02010600030101010101" pitchFamily="2" charset="-122"/>
              </a:rPr>
              <a:t>Windows Socket</a:t>
            </a:r>
            <a:r>
              <a:rPr lang="zh-CN" altLang="en-US">
                <a:ea typeface="宋体" panose="02010600030101010101" pitchFamily="2" charset="-122"/>
              </a:rPr>
              <a:t>编程原理</a:t>
            </a:r>
            <a:endParaRPr lang="en-US" altLang="zh-CN">
              <a:ea typeface="宋体" panose="02010600030101010101" pitchFamily="2" charset="-122"/>
            </a:endParaRPr>
          </a:p>
        </p:txBody>
      </p:sp>
      <p:sp>
        <p:nvSpPr>
          <p:cNvPr id="10243" name="灯片编号占位符 4">
            <a:extLst>
              <a:ext uri="{FF2B5EF4-FFF2-40B4-BE49-F238E27FC236}">
                <a16:creationId xmlns:a16="http://schemas.microsoft.com/office/drawing/2014/main" id="{BEF35E23-F0C7-4B9D-92B1-E7AB677A2ABA}"/>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4F9A71F-4F21-463C-B41C-B6CDBE1F73F5}" type="slidenum">
              <a:rPr lang="zh-CN" altLang="en-US" sz="1200" smtClean="0">
                <a:latin typeface="Times New Roman" panose="02020603050405020304" pitchFamily="18" charset="0"/>
              </a:rPr>
              <a:pPr fontAlgn="base">
                <a:lnSpc>
                  <a:spcPct val="100000"/>
                </a:lnSpc>
                <a:spcBef>
                  <a:spcPct val="0"/>
                </a:spcBef>
                <a:spcAft>
                  <a:spcPct val="0"/>
                </a:spcAft>
                <a:buFontTx/>
                <a:buNone/>
              </a:pPr>
              <a:t>8</a:t>
            </a:fld>
            <a:endParaRPr lang="en-US" altLang="zh-CN" sz="12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A325514-B833-495E-BC00-4FBB99CD23CD}"/>
              </a:ext>
            </a:extLst>
          </p:cNvPr>
          <p:cNvSpPr>
            <a:spLocks noGrp="1" noChangeArrowheads="1"/>
          </p:cNvSpPr>
          <p:nvPr>
            <p:ph type="title"/>
          </p:nvPr>
        </p:nvSpPr>
        <p:spPr/>
        <p:txBody>
          <a:bodyPr/>
          <a:lstStyle/>
          <a:p>
            <a:pPr eaLnBrk="1" hangingPunct="1"/>
            <a:r>
              <a:rPr lang="zh-CN" altLang="en-US">
                <a:ea typeface="宋体" panose="02010600030101010101" pitchFamily="2" charset="-122"/>
              </a:rPr>
              <a:t>端口</a:t>
            </a:r>
          </a:p>
        </p:txBody>
      </p:sp>
      <p:graphicFrame>
        <p:nvGraphicFramePr>
          <p:cNvPr id="11267" name="Object 3">
            <a:extLst>
              <a:ext uri="{FF2B5EF4-FFF2-40B4-BE49-F238E27FC236}">
                <a16:creationId xmlns:a16="http://schemas.microsoft.com/office/drawing/2014/main" id="{687F6892-EF8B-4EAF-B13A-82E815C9C4B1}"/>
              </a:ext>
            </a:extLst>
          </p:cNvPr>
          <p:cNvGraphicFramePr>
            <a:graphicFrameLocks noGrp="1" noChangeAspect="1"/>
          </p:cNvGraphicFramePr>
          <p:nvPr>
            <p:ph idx="1"/>
          </p:nvPr>
        </p:nvGraphicFramePr>
        <p:xfrm>
          <a:off x="8229600" y="1592263"/>
          <a:ext cx="3124200" cy="2592387"/>
        </p:xfrm>
        <a:graphic>
          <a:graphicData uri="http://schemas.openxmlformats.org/presentationml/2006/ole">
            <mc:AlternateContent xmlns:mc="http://schemas.openxmlformats.org/markup-compatibility/2006">
              <mc:Choice xmlns:v="urn:schemas-microsoft-com:vml" Requires="v">
                <p:oleObj spid="_x0000_s11285" name="Clip" r:id="rId3" imgW="1307263" imgH="1084139" progId="MS_ClipArt_Gallery.5">
                  <p:embed/>
                </p:oleObj>
              </mc:Choice>
              <mc:Fallback>
                <p:oleObj name="Clip" r:id="rId3" imgW="1307263" imgH="1084139" progId="MS_ClipArt_Gallery.5">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592263"/>
                        <a:ext cx="3124200" cy="259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Rectangle 11">
            <a:extLst>
              <a:ext uri="{FF2B5EF4-FFF2-40B4-BE49-F238E27FC236}">
                <a16:creationId xmlns:a16="http://schemas.microsoft.com/office/drawing/2014/main" id="{DABD149E-37C4-4269-991C-B03178D7AF77}"/>
              </a:ext>
            </a:extLst>
          </p:cNvPr>
          <p:cNvSpPr>
            <a:spLocks noGrp="1" noChangeArrowheads="1"/>
          </p:cNvSpPr>
          <p:nvPr>
            <p:ph type="body" idx="4294967295"/>
          </p:nvPr>
        </p:nvSpPr>
        <p:spPr>
          <a:xfrm>
            <a:off x="906463" y="1563688"/>
            <a:ext cx="5510212" cy="4800600"/>
          </a:xfrm>
        </p:spPr>
        <p:txBody>
          <a:bodyPr/>
          <a:lstStyle/>
          <a:p>
            <a:pPr eaLnBrk="1" hangingPunct="1"/>
            <a:r>
              <a:rPr lang="zh-CN" altLang="en-US">
                <a:ea typeface="宋体" panose="02010600030101010101" pitchFamily="2" charset="-122"/>
              </a:rPr>
              <a:t>每个主机有</a:t>
            </a:r>
            <a:r>
              <a:rPr lang="en-US" altLang="zh-CN">
                <a:ea typeface="宋体" panose="02010600030101010101" pitchFamily="2" charset="-122"/>
              </a:rPr>
              <a:t>65,536</a:t>
            </a:r>
            <a:r>
              <a:rPr lang="zh-CN" altLang="en-US">
                <a:ea typeface="宋体" panose="02010600030101010101" pitchFamily="2" charset="-122"/>
              </a:rPr>
              <a:t>个端口</a:t>
            </a:r>
          </a:p>
          <a:p>
            <a:pPr eaLnBrk="1" hangingPunct="1"/>
            <a:r>
              <a:rPr lang="zh-CN" altLang="en-US">
                <a:ea typeface="宋体" panose="02010600030101010101" pitchFamily="2" charset="-122"/>
              </a:rPr>
              <a:t>一些端口被预留，用于特定的应用程序</a:t>
            </a:r>
            <a:endParaRPr lang="en-US" altLang="zh-CN" i="1">
              <a:ea typeface="宋体" panose="02010600030101010101" pitchFamily="2" charset="-122"/>
            </a:endParaRPr>
          </a:p>
          <a:p>
            <a:pPr lvl="1" eaLnBrk="1" hangingPunct="1"/>
            <a:r>
              <a:rPr lang="en-US" altLang="zh-CN">
                <a:ea typeface="宋体" panose="02010600030101010101" pitchFamily="2" charset="-122"/>
              </a:rPr>
              <a:t>20,21: FTP</a:t>
            </a:r>
          </a:p>
          <a:p>
            <a:pPr lvl="1" eaLnBrk="1" hangingPunct="1"/>
            <a:r>
              <a:rPr lang="en-US" altLang="zh-CN">
                <a:ea typeface="宋体" panose="02010600030101010101" pitchFamily="2" charset="-122"/>
              </a:rPr>
              <a:t>23: Telnet</a:t>
            </a:r>
          </a:p>
          <a:p>
            <a:pPr lvl="1" eaLnBrk="1" hangingPunct="1"/>
            <a:r>
              <a:rPr lang="en-US" altLang="zh-CN">
                <a:ea typeface="宋体" panose="02010600030101010101" pitchFamily="2" charset="-122"/>
              </a:rPr>
              <a:t>80: HTTP</a:t>
            </a:r>
          </a:p>
          <a:p>
            <a:pPr lvl="1" eaLnBrk="1" hangingPunct="1"/>
            <a:r>
              <a:rPr lang="zh-CN" altLang="en-US">
                <a:ea typeface="宋体" panose="02010600030101010101" pitchFamily="2" charset="-122"/>
              </a:rPr>
              <a:t>参考</a:t>
            </a:r>
            <a:r>
              <a:rPr lang="en-US" altLang="zh-CN">
                <a:ea typeface="宋体" panose="02010600030101010101" pitchFamily="2" charset="-122"/>
              </a:rPr>
              <a:t>RFC 1700 (</a:t>
            </a:r>
            <a:r>
              <a:rPr lang="zh-CN" altLang="en-US">
                <a:ea typeface="宋体" panose="02010600030101010101" pitchFamily="2" charset="-122"/>
              </a:rPr>
              <a:t>大约</a:t>
            </a:r>
            <a:r>
              <a:rPr lang="en-US" altLang="zh-CN">
                <a:ea typeface="宋体" panose="02010600030101010101" pitchFamily="2" charset="-122"/>
              </a:rPr>
              <a:t>1024</a:t>
            </a:r>
            <a:r>
              <a:rPr lang="zh-CN" altLang="en-US">
                <a:ea typeface="宋体" panose="02010600030101010101" pitchFamily="2" charset="-122"/>
              </a:rPr>
              <a:t>个端口被预留</a:t>
            </a:r>
            <a:r>
              <a:rPr lang="en-US" altLang="zh-CN">
                <a:ea typeface="宋体" panose="02010600030101010101" pitchFamily="2" charset="-122"/>
              </a:rPr>
              <a:t>)</a:t>
            </a:r>
          </a:p>
          <a:p>
            <a:pPr eaLnBrk="1" hangingPunct="1">
              <a:buFont typeface="ZapfDingbats" pitchFamily="82" charset="2"/>
              <a:buNone/>
            </a:pPr>
            <a:endParaRPr lang="zh-CN" altLang="en-US">
              <a:ea typeface="宋体" panose="02010600030101010101" pitchFamily="2" charset="-122"/>
            </a:endParaRPr>
          </a:p>
        </p:txBody>
      </p:sp>
      <p:sp>
        <p:nvSpPr>
          <p:cNvPr id="11269" name="灯片编号占位符 4">
            <a:extLst>
              <a:ext uri="{FF2B5EF4-FFF2-40B4-BE49-F238E27FC236}">
                <a16:creationId xmlns:a16="http://schemas.microsoft.com/office/drawing/2014/main" id="{76A45407-B4FD-4E91-858F-6DDC5F6F97AA}"/>
              </a:ext>
            </a:extLst>
          </p:cNvPr>
          <p:cNvSpPr>
            <a:spLocks noGrp="1"/>
          </p:cNvSpPr>
          <p:nvPr>
            <p:ph type="sldNum" sz="quarter" idx="12"/>
          </p:nvPr>
        </p:nvSpPr>
        <p:spPr bwMode="auto">
          <a:xfrm>
            <a:off x="11582400" y="6400800"/>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E194DBC-1940-40DE-A17A-0BF1E07E2126}" type="slidenum">
              <a:rPr lang="zh-CN" altLang="en-US" sz="1200" smtClean="0">
                <a:latin typeface="Times New Roman" panose="02020603050405020304" pitchFamily="18" charset="0"/>
              </a:rPr>
              <a:pPr fontAlgn="base">
                <a:lnSpc>
                  <a:spcPct val="100000"/>
                </a:lnSpc>
                <a:spcBef>
                  <a:spcPct val="0"/>
                </a:spcBef>
                <a:spcAft>
                  <a:spcPct val="0"/>
                </a:spcAft>
                <a:buFontTx/>
                <a:buNone/>
              </a:pPr>
              <a:t>9</a:t>
            </a:fld>
            <a:endParaRPr lang="en-US" altLang="zh-CN" sz="1200">
              <a:latin typeface="Times New Roman" panose="02020603050405020304" pitchFamily="18" charset="0"/>
            </a:endParaRPr>
          </a:p>
        </p:txBody>
      </p:sp>
      <p:sp>
        <p:nvSpPr>
          <p:cNvPr id="11270" name="Text Box 4">
            <a:extLst>
              <a:ext uri="{FF2B5EF4-FFF2-40B4-BE49-F238E27FC236}">
                <a16:creationId xmlns:a16="http://schemas.microsoft.com/office/drawing/2014/main" id="{EADE463F-E8D0-416C-A2B5-3366A40B874C}"/>
              </a:ext>
            </a:extLst>
          </p:cNvPr>
          <p:cNvSpPr txBox="1">
            <a:spLocks noChangeArrowheads="1"/>
          </p:cNvSpPr>
          <p:nvPr/>
        </p:nvSpPr>
        <p:spPr bwMode="auto">
          <a:xfrm>
            <a:off x="7239000" y="2046288"/>
            <a:ext cx="1600200" cy="369887"/>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Port 0</a:t>
            </a:r>
          </a:p>
        </p:txBody>
      </p:sp>
      <p:sp>
        <p:nvSpPr>
          <p:cNvPr id="11271" name="Text Box 5">
            <a:extLst>
              <a:ext uri="{FF2B5EF4-FFF2-40B4-BE49-F238E27FC236}">
                <a16:creationId xmlns:a16="http://schemas.microsoft.com/office/drawing/2014/main" id="{43622092-19B5-4BA4-8C0E-DF4E6FA3D6C2}"/>
              </a:ext>
            </a:extLst>
          </p:cNvPr>
          <p:cNvSpPr txBox="1">
            <a:spLocks noChangeArrowheads="1"/>
          </p:cNvSpPr>
          <p:nvPr/>
        </p:nvSpPr>
        <p:spPr bwMode="auto">
          <a:xfrm>
            <a:off x="7239000" y="2503488"/>
            <a:ext cx="1600200" cy="369887"/>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Port 1</a:t>
            </a:r>
          </a:p>
        </p:txBody>
      </p:sp>
      <p:sp>
        <p:nvSpPr>
          <p:cNvPr id="11272" name="Text Box 6">
            <a:extLst>
              <a:ext uri="{FF2B5EF4-FFF2-40B4-BE49-F238E27FC236}">
                <a16:creationId xmlns:a16="http://schemas.microsoft.com/office/drawing/2014/main" id="{548D6E99-9A95-4F05-AE7E-DAB25D3464D2}"/>
              </a:ext>
            </a:extLst>
          </p:cNvPr>
          <p:cNvSpPr txBox="1">
            <a:spLocks noChangeArrowheads="1"/>
          </p:cNvSpPr>
          <p:nvPr/>
        </p:nvSpPr>
        <p:spPr bwMode="auto">
          <a:xfrm>
            <a:off x="7239000" y="3417888"/>
            <a:ext cx="1524000" cy="369887"/>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1800">
                <a:latin typeface="Comic Sans MS" panose="030F0702030302020204" pitchFamily="66" charset="0"/>
                <a:ea typeface="宋体" panose="02010600030101010101" pitchFamily="2" charset="-122"/>
              </a:rPr>
              <a:t>Port 65535</a:t>
            </a:r>
          </a:p>
        </p:txBody>
      </p:sp>
      <p:grpSp>
        <p:nvGrpSpPr>
          <p:cNvPr id="11273" name="Group 7">
            <a:extLst>
              <a:ext uri="{FF2B5EF4-FFF2-40B4-BE49-F238E27FC236}">
                <a16:creationId xmlns:a16="http://schemas.microsoft.com/office/drawing/2014/main" id="{4F2CF6DC-2552-4F29-968D-B198057AB44D}"/>
              </a:ext>
            </a:extLst>
          </p:cNvPr>
          <p:cNvGrpSpPr>
            <a:grpSpLocks noChangeAspect="1"/>
          </p:cNvGrpSpPr>
          <p:nvPr/>
        </p:nvGrpSpPr>
        <p:grpSpPr bwMode="auto">
          <a:xfrm>
            <a:off x="8077200" y="2960688"/>
            <a:ext cx="92075" cy="369887"/>
            <a:chOff x="4656" y="1776"/>
            <a:chExt cx="96" cy="384"/>
          </a:xfrm>
        </p:grpSpPr>
        <p:sp>
          <p:nvSpPr>
            <p:cNvPr id="11282" name="Oval 8">
              <a:extLst>
                <a:ext uri="{FF2B5EF4-FFF2-40B4-BE49-F238E27FC236}">
                  <a16:creationId xmlns:a16="http://schemas.microsoft.com/office/drawing/2014/main" id="{B2B86A0B-40AF-4F71-ABA2-C4D1DCBAD328}"/>
                </a:ext>
              </a:extLst>
            </p:cNvPr>
            <p:cNvSpPr>
              <a:spLocks noChangeAspect="1" noChangeArrowheads="1"/>
            </p:cNvSpPr>
            <p:nvPr/>
          </p:nvSpPr>
          <p:spPr bwMode="auto">
            <a:xfrm>
              <a:off x="4656" y="177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1283" name="Oval 9">
              <a:extLst>
                <a:ext uri="{FF2B5EF4-FFF2-40B4-BE49-F238E27FC236}">
                  <a16:creationId xmlns:a16="http://schemas.microsoft.com/office/drawing/2014/main" id="{5CFD16E4-45A6-4FBC-8176-5F70C0D92840}"/>
                </a:ext>
              </a:extLst>
            </p:cNvPr>
            <p:cNvSpPr>
              <a:spLocks noChangeAspect="1" noChangeArrowheads="1"/>
            </p:cNvSpPr>
            <p:nvPr/>
          </p:nvSpPr>
          <p:spPr bwMode="auto">
            <a:xfrm>
              <a:off x="4656" y="1920"/>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1284" name="Oval 10">
              <a:extLst>
                <a:ext uri="{FF2B5EF4-FFF2-40B4-BE49-F238E27FC236}">
                  <a16:creationId xmlns:a16="http://schemas.microsoft.com/office/drawing/2014/main" id="{3A1227EE-3902-44C0-9984-0FBF58341B3B}"/>
                </a:ext>
              </a:extLst>
            </p:cNvPr>
            <p:cNvSpPr>
              <a:spLocks noChangeAspect="1" noChangeArrowheads="1"/>
            </p:cNvSpPr>
            <p:nvPr/>
          </p:nvSpPr>
          <p:spPr bwMode="auto">
            <a:xfrm>
              <a:off x="4656" y="2064"/>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pSp>
      <p:sp>
        <p:nvSpPr>
          <p:cNvPr id="11274" name="Line 12">
            <a:extLst>
              <a:ext uri="{FF2B5EF4-FFF2-40B4-BE49-F238E27FC236}">
                <a16:creationId xmlns:a16="http://schemas.microsoft.com/office/drawing/2014/main" id="{031ED4A2-1273-411A-B2DE-623538D48CF2}"/>
              </a:ext>
            </a:extLst>
          </p:cNvPr>
          <p:cNvSpPr>
            <a:spLocks noChangeShapeType="1"/>
          </p:cNvSpPr>
          <p:nvPr/>
        </p:nvSpPr>
        <p:spPr bwMode="auto">
          <a:xfrm>
            <a:off x="6858000" y="2274888"/>
            <a:ext cx="0" cy="411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1275" name="AutoShape 13">
            <a:extLst>
              <a:ext uri="{FF2B5EF4-FFF2-40B4-BE49-F238E27FC236}">
                <a16:creationId xmlns:a16="http://schemas.microsoft.com/office/drawing/2014/main" id="{2A2B5601-0285-4ED9-81AE-DCC41065DD16}"/>
              </a:ext>
            </a:extLst>
          </p:cNvPr>
          <p:cNvCxnSpPr>
            <a:cxnSpLocks noChangeShapeType="1"/>
            <a:stCxn id="11271" idx="1"/>
            <a:endCxn id="11274" idx="1"/>
          </p:cNvCxnSpPr>
          <p:nvPr/>
        </p:nvCxnSpPr>
        <p:spPr bwMode="auto">
          <a:xfrm flipH="1" flipV="1">
            <a:off x="6858000" y="2686050"/>
            <a:ext cx="381000" cy="3175"/>
          </a:xfrm>
          <a:prstGeom prst="straightConnector1">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6" name="Line 14">
            <a:extLst>
              <a:ext uri="{FF2B5EF4-FFF2-40B4-BE49-F238E27FC236}">
                <a16:creationId xmlns:a16="http://schemas.microsoft.com/office/drawing/2014/main" id="{4D7E260E-5AFE-4533-87DB-9D9A397A181F}"/>
              </a:ext>
            </a:extLst>
          </p:cNvPr>
          <p:cNvSpPr>
            <a:spLocks noChangeShapeType="1"/>
          </p:cNvSpPr>
          <p:nvPr/>
        </p:nvSpPr>
        <p:spPr bwMode="auto">
          <a:xfrm flipH="1">
            <a:off x="6477000" y="2706688"/>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Line 15">
            <a:extLst>
              <a:ext uri="{FF2B5EF4-FFF2-40B4-BE49-F238E27FC236}">
                <a16:creationId xmlns:a16="http://schemas.microsoft.com/office/drawing/2014/main" id="{D8A0F5A5-8B77-4702-BD73-3BBA954097BB}"/>
              </a:ext>
            </a:extLst>
          </p:cNvPr>
          <p:cNvSpPr>
            <a:spLocks noChangeShapeType="1"/>
          </p:cNvSpPr>
          <p:nvPr/>
        </p:nvSpPr>
        <p:spPr bwMode="auto">
          <a:xfrm>
            <a:off x="6858000" y="2579688"/>
            <a:ext cx="0" cy="10048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16">
            <a:extLst>
              <a:ext uri="{FF2B5EF4-FFF2-40B4-BE49-F238E27FC236}">
                <a16:creationId xmlns:a16="http://schemas.microsoft.com/office/drawing/2014/main" id="{0F7D9852-2FBB-4753-ABAA-6B54964DAB5A}"/>
              </a:ext>
            </a:extLst>
          </p:cNvPr>
          <p:cNvSpPr>
            <a:spLocks noChangeShapeType="1"/>
          </p:cNvSpPr>
          <p:nvPr/>
        </p:nvSpPr>
        <p:spPr bwMode="auto">
          <a:xfrm flipH="1">
            <a:off x="6858000" y="2274888"/>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17">
            <a:extLst>
              <a:ext uri="{FF2B5EF4-FFF2-40B4-BE49-F238E27FC236}">
                <a16:creationId xmlns:a16="http://schemas.microsoft.com/office/drawing/2014/main" id="{7E22F234-DEEF-4AAD-8FB9-673257623BBB}"/>
              </a:ext>
            </a:extLst>
          </p:cNvPr>
          <p:cNvSpPr>
            <a:spLocks noChangeShapeType="1"/>
          </p:cNvSpPr>
          <p:nvPr/>
        </p:nvSpPr>
        <p:spPr bwMode="auto">
          <a:xfrm flipH="1">
            <a:off x="6858000" y="3570288"/>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Rectangle 18">
            <a:extLst>
              <a:ext uri="{FF2B5EF4-FFF2-40B4-BE49-F238E27FC236}">
                <a16:creationId xmlns:a16="http://schemas.microsoft.com/office/drawing/2014/main" id="{FC80C69D-CA53-4E82-9AE8-8259751058B0}"/>
              </a:ext>
            </a:extLst>
          </p:cNvPr>
          <p:cNvSpPr>
            <a:spLocks noChangeArrowheads="1"/>
          </p:cNvSpPr>
          <p:nvPr/>
        </p:nvSpPr>
        <p:spPr bwMode="auto">
          <a:xfrm>
            <a:off x="5029200" y="3810000"/>
            <a:ext cx="5257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chemeClr val="accent2"/>
              </a:buClr>
              <a:buSzPct val="85000"/>
              <a:buFont typeface="ZapfDingbats" pitchFamily="82" charset="2"/>
              <a:buNone/>
            </a:pPr>
            <a:endParaRPr lang="zh-CN" altLang="en-US">
              <a:latin typeface="Comic Sans MS" panose="030F0702030302020204" pitchFamily="66" charset="0"/>
              <a:ea typeface="宋体" panose="02010600030101010101" pitchFamily="2" charset="-122"/>
            </a:endParaRPr>
          </a:p>
        </p:txBody>
      </p:sp>
      <p:sp>
        <p:nvSpPr>
          <p:cNvPr id="11281" name="Rectangle 19">
            <a:extLst>
              <a:ext uri="{FF2B5EF4-FFF2-40B4-BE49-F238E27FC236}">
                <a16:creationId xmlns:a16="http://schemas.microsoft.com/office/drawing/2014/main" id="{458CD9B2-CABF-4CF8-BFDF-139166005C20}"/>
              </a:ext>
            </a:extLst>
          </p:cNvPr>
          <p:cNvSpPr>
            <a:spLocks noChangeArrowheads="1"/>
          </p:cNvSpPr>
          <p:nvPr/>
        </p:nvSpPr>
        <p:spPr bwMode="auto">
          <a:xfrm>
            <a:off x="6640513" y="4827588"/>
            <a:ext cx="510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Clr>
                <a:schemeClr val="accent2"/>
              </a:buClr>
              <a:buSzPct val="85000"/>
              <a:buFont typeface="ZapfDingbats" pitchFamily="82" charset="2"/>
              <a:buChar char="r"/>
            </a:pPr>
            <a:r>
              <a:rPr lang="en-US" altLang="zh-CN" b="1">
                <a:latin typeface="Comic Sans MS" panose="030F0702030302020204" pitchFamily="66" charset="0"/>
                <a:ea typeface="宋体" panose="02010600030101010101" pitchFamily="2" charset="-122"/>
              </a:rPr>
              <a:t>Socket</a:t>
            </a:r>
            <a:r>
              <a:rPr lang="zh-CN" altLang="en-US" b="1">
                <a:latin typeface="Comic Sans MS" panose="030F0702030302020204" pitchFamily="66" charset="0"/>
                <a:ea typeface="宋体" panose="02010600030101010101" pitchFamily="2" charset="-122"/>
              </a:rPr>
              <a:t>提供了一个通过端口在网络上收发数据的接口</a:t>
            </a:r>
            <a:endParaRPr lang="en-US" altLang="zh-CN" b="1">
              <a:latin typeface="Comic Sans MS" panose="030F0702030302020204" pitchFamily="66"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ji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1636</TotalTime>
  <Words>3944</Words>
  <Application>Microsoft Office PowerPoint</Application>
  <PresentationFormat>宽屏</PresentationFormat>
  <Paragraphs>785</Paragraphs>
  <Slides>49</Slides>
  <Notes>23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2" baseType="lpstr">
      <vt:lpstr>Calibri</vt:lpstr>
      <vt:lpstr>Arial</vt:lpstr>
      <vt:lpstr>Calibri Light</vt:lpstr>
      <vt:lpstr>等线</vt:lpstr>
      <vt:lpstr>宋体</vt:lpstr>
      <vt:lpstr>Times New Roman</vt:lpstr>
      <vt:lpstr>Comic Sans MS</vt:lpstr>
      <vt:lpstr>ZapfDingbats</vt:lpstr>
      <vt:lpstr>Courier New</vt:lpstr>
      <vt:lpstr>Helvetica</vt:lpstr>
      <vt:lpstr>新細明體</vt:lpstr>
      <vt:lpstr>jim</vt:lpstr>
      <vt:lpstr>Microsoft Clip Gallery</vt:lpstr>
      <vt:lpstr>Socket编程</vt:lpstr>
      <vt:lpstr>Socket编程</vt:lpstr>
      <vt:lpstr>什么是socket?</vt:lpstr>
      <vt:lpstr>Socket在协议栈中的位置</vt:lpstr>
      <vt:lpstr>Socket到Socket的通信</vt:lpstr>
      <vt:lpstr>Windows Socket(1)</vt:lpstr>
      <vt:lpstr>Windows Socket(2)</vt:lpstr>
      <vt:lpstr>Windows Socket编程原理</vt:lpstr>
      <vt:lpstr>端口</vt:lpstr>
      <vt:lpstr>IP地址、端口和Socket</vt:lpstr>
      <vt:lpstr>Internet地址数据结构</vt:lpstr>
      <vt:lpstr>字节顺序</vt:lpstr>
      <vt:lpstr>字节顺序</vt:lpstr>
      <vt:lpstr>解决方法:网络字节顺序</vt:lpstr>
      <vt:lpstr>字节顺序转换函数</vt:lpstr>
      <vt:lpstr>Socket的两种基本类型</vt:lpstr>
      <vt:lpstr>PowerPoint 演示文稿</vt:lpstr>
      <vt:lpstr>TCP Client-Server交互流程</vt:lpstr>
      <vt:lpstr>PowerPoint 演示文稿</vt:lpstr>
      <vt:lpstr>PowerPoint 演示文稿</vt:lpstr>
      <vt:lpstr>PowerPoint 演示文稿</vt:lpstr>
      <vt:lpstr>Socket I/O: listen()</vt:lpstr>
      <vt:lpstr>Socket I/O: accept()</vt:lpstr>
      <vt:lpstr>Socket I/O: accept()</vt:lpstr>
      <vt:lpstr>建立连接</vt:lpstr>
      <vt:lpstr>Socket I/O: recv()</vt:lpstr>
      <vt:lpstr>TCP Client</vt:lpstr>
      <vt:lpstr>处理IP地址</vt:lpstr>
      <vt:lpstr>把域名转换成地址</vt:lpstr>
      <vt:lpstr>Socket I/O: connect()</vt:lpstr>
      <vt:lpstr>Socket I/O: send()</vt:lpstr>
      <vt:lpstr>Socket I/O: closesocket()</vt:lpstr>
      <vt:lpstr>tcp_server.c</vt:lpstr>
      <vt:lpstr>tcp_client.c</vt:lpstr>
      <vt:lpstr>UDP Server</vt:lpstr>
      <vt:lpstr>Socket I/O: socket()</vt:lpstr>
      <vt:lpstr>PowerPoint 演示文稿</vt:lpstr>
      <vt:lpstr>Socket I/O: recvfrom()</vt:lpstr>
      <vt:lpstr>Socket I/O: recvfrom()</vt:lpstr>
      <vt:lpstr>UDP Client</vt:lpstr>
      <vt:lpstr>Socket I/O: sendto()</vt:lpstr>
      <vt:lpstr>UDP Client-Server交互流程</vt:lpstr>
      <vt:lpstr>udp_server.c</vt:lpstr>
      <vt:lpstr>udp_client.c</vt:lpstr>
      <vt:lpstr>Winsock2.0</vt:lpstr>
      <vt:lpstr>Winsock2.0提供的新函数(1)</vt:lpstr>
      <vt:lpstr>Winsock2.0提供的新函数(2)</vt:lpstr>
      <vt:lpstr>Winsock2.0提供的新函数(3)</vt:lpstr>
      <vt:lpstr>Winsock2.0提供的新函数(4)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Socket编程</dc:title>
  <dc:creator>刘辉宇</dc:creator>
  <cp:lastModifiedBy>Taylor Germanotta</cp:lastModifiedBy>
  <cp:revision>25</cp:revision>
  <dcterms:created xsi:type="dcterms:W3CDTF">2005-03-08T13:46:26Z</dcterms:created>
  <dcterms:modified xsi:type="dcterms:W3CDTF">2022-10-26T11:01:14Z</dcterms:modified>
</cp:coreProperties>
</file>