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8" r:id="rId4"/>
    <p:sldId id="259" r:id="rId5"/>
    <p:sldId id="260" r:id="rId6"/>
    <p:sldId id="267" r:id="rId7"/>
    <p:sldId id="262" r:id="rId8"/>
    <p:sldId id="265" r:id="rId9"/>
    <p:sldId id="261" r:id="rId10"/>
    <p:sldId id="269" r:id="rId11"/>
    <p:sldId id="268" r:id="rId12"/>
    <p:sldId id="266" r:id="rId13"/>
    <p:sldId id="271" r:id="rId14"/>
    <p:sldId id="272" r:id="rId15"/>
    <p:sldId id="273" r:id="rId16"/>
    <p:sldId id="274" r:id="rId17"/>
    <p:sldId id="264" r:id="rId18"/>
    <p:sldId id="276" r:id="rId19"/>
    <p:sldId id="275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610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172AED-D68A-45C3-A108-BF15A6ED5B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EDF45-0A61-48D3-A325-962AFC46BCC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EBBE2-278E-46CB-80BD-B51B5DF2A6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60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8267E-611F-418B-9CFC-8EA7F2609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8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74974-D4DA-4DA1-B2CA-6BB9BA6568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02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D2FE19-3D94-4B63-B7A2-3946533CA5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5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C8696-FD01-4C6C-81E2-A4D6B09F03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61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BB08B-320D-4F54-BEAE-3434D78A8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3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5F362-070B-4953-98C3-546394054C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76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D361C-77F0-4446-A61B-1936A94426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4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BC214-F5CE-4C9E-A411-4CB371F39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2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E1F4C-006E-459A-9D96-17F9DE0673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5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31E63-D3B6-45D8-891A-7BB1844B91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3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E354D-3559-4849-B933-7F24015A63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4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55E141B4-5C3E-4B90-BBE0-79E5424E48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unit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edward@jsunit.n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xprogramming.com/softwar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sunit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JsUnit</a:t>
            </a:r>
            <a:br>
              <a:rPr lang="en-US" altLang="zh-CN">
                <a:ea typeface="宋体" charset="-122"/>
              </a:rPr>
            </a:br>
            <a:r>
              <a:rPr lang="en-US" altLang="zh-CN" sz="1200">
                <a:ea typeface="宋体" charset="-122"/>
                <a:hlinkClick r:id="rId3"/>
              </a:rPr>
              <a:t>www.jsunit.net</a:t>
            </a:r>
            <a:endParaRPr lang="en-US" altLang="zh-CN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69342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An introduction to unit testing in-browser JavaScript with JsUnit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charset="-122"/>
              </a:rPr>
              <a:t>Edward Hieatt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charset="-122"/>
                <a:hlinkClick r:id="rId4"/>
              </a:rPr>
              <a:t>edward@jsunit.net</a:t>
            </a:r>
            <a:endParaRPr lang="en-US" altLang="zh-CN" sz="12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charset="-122"/>
              </a:rPr>
              <a:t>February, 2005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charset="-122"/>
              </a:rPr>
              <a:t>JsUnit version 2.1</a:t>
            </a:r>
          </a:p>
        </p:txBody>
      </p:sp>
      <p:pic>
        <p:nvPicPr>
          <p:cNvPr id="2052" name="Picture 4" descr="logo_jsun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95400" y="5638800"/>
            <a:ext cx="6934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000" i="1">
                <a:solidFill>
                  <a:schemeClr val="bg2"/>
                </a:solidFill>
                <a:ea typeface="宋体" charset="-122"/>
              </a:rPr>
              <a:t>Note: this presentation assumes the reader/audience is familiar with basic unit testing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JsUnit Tracing (debugging output)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JsUnit includes certain functions that output “traces” to a debugging window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Tracing is a way to view output without using JavaScript “alerts”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Tracing is an alternative to a debugger if one is not available for a certain browser/platform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There are 3 trace functions: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itchFamily="64" charset="0"/>
                <a:ea typeface="宋体" charset="-122"/>
              </a:rPr>
              <a:t>debug(message)</a:t>
            </a:r>
            <a:r>
              <a:rPr lang="en-US" altLang="zh-CN" sz="2000">
                <a:ea typeface="宋体" charset="-122"/>
              </a:rPr>
              <a:t> (level 3)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itchFamily="64" charset="0"/>
                <a:ea typeface="宋体" charset="-122"/>
              </a:rPr>
              <a:t>warn(message)</a:t>
            </a:r>
            <a:r>
              <a:rPr lang="en-US" altLang="zh-CN" sz="2000">
                <a:ea typeface="宋体" charset="-122"/>
              </a:rPr>
              <a:t> (level 2)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itchFamily="64" charset="0"/>
                <a:ea typeface="宋体" charset="-122"/>
              </a:rPr>
              <a:t>inform(message)</a:t>
            </a:r>
            <a:r>
              <a:rPr lang="en-US" altLang="zh-CN" sz="2000">
                <a:ea typeface="宋体" charset="-122"/>
              </a:rPr>
              <a:t> (level 1)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For a particular run of the tests, you can set the trace level to any of the 3 levels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Traces cascade, i.e. trace message at lower levels show up when the level is set higher</a:t>
            </a:r>
          </a:p>
          <a:p>
            <a:pPr lvl="1">
              <a:lnSpc>
                <a:spcPct val="90000"/>
              </a:lnSpc>
            </a:pPr>
            <a:endParaRPr lang="en-US" altLang="zh-CN" sz="2000">
              <a:ea typeface="宋体" charset="-122"/>
            </a:endParaRPr>
          </a:p>
        </p:txBody>
      </p:sp>
      <p:pic>
        <p:nvPicPr>
          <p:cNvPr id="36868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Supported Browsers/OSs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charset="-122"/>
              </a:rPr>
              <a:t>MS Internet Explorer 5.5+ on:</a:t>
            </a:r>
          </a:p>
          <a:p>
            <a:pPr lvl="1"/>
            <a:r>
              <a:rPr lang="en-US" altLang="zh-CN" sz="2400">
                <a:ea typeface="宋体" charset="-122"/>
              </a:rPr>
              <a:t>Windows NT/2000/XP/95</a:t>
            </a:r>
          </a:p>
          <a:p>
            <a:pPr lvl="1"/>
            <a:r>
              <a:rPr lang="en-US" altLang="zh-CN" sz="2400">
                <a:ea typeface="宋体" charset="-122"/>
              </a:rPr>
              <a:t>Mac OS 9, Mac OS X</a:t>
            </a:r>
          </a:p>
          <a:p>
            <a:r>
              <a:rPr lang="en-US" altLang="zh-CN" sz="2400">
                <a:ea typeface="宋体" charset="-122"/>
              </a:rPr>
              <a:t>Gecko-based 0.9.4+ browsers on all platforms, e.g.:</a:t>
            </a:r>
          </a:p>
          <a:p>
            <a:pPr lvl="1"/>
            <a:r>
              <a:rPr lang="en-US" altLang="zh-CN" sz="2400">
                <a:ea typeface="宋体" charset="-122"/>
              </a:rPr>
              <a:t>Mozilla 0.9.4+</a:t>
            </a:r>
          </a:p>
          <a:p>
            <a:pPr lvl="1"/>
            <a:r>
              <a:rPr lang="en-US" altLang="zh-CN" sz="2400">
                <a:ea typeface="宋体" charset="-122"/>
              </a:rPr>
              <a:t>Firefox 0.9+</a:t>
            </a:r>
          </a:p>
          <a:p>
            <a:pPr lvl="1"/>
            <a:r>
              <a:rPr lang="en-US" altLang="zh-CN" sz="2400">
                <a:ea typeface="宋体" charset="-122"/>
              </a:rPr>
              <a:t>Netscape 6.2.3+</a:t>
            </a:r>
          </a:p>
          <a:p>
            <a:r>
              <a:rPr lang="en-US" altLang="zh-CN" sz="2400">
                <a:ea typeface="宋体" charset="-122"/>
              </a:rPr>
              <a:t>Konqueror 5+ on Linux KDE 3.0.1+</a:t>
            </a:r>
          </a:p>
          <a:p>
            <a:r>
              <a:rPr lang="en-US" altLang="zh-CN" sz="2400">
                <a:ea typeface="宋体" charset="-122"/>
              </a:rPr>
              <a:t>Safari 1.2+ on Mac OS X</a:t>
            </a:r>
          </a:p>
        </p:txBody>
      </p:sp>
      <p:pic>
        <p:nvPicPr>
          <p:cNvPr id="34820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JsUnit: the most FA’d Q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JsUnit is not usually appropriate for submitting forms/other navigation that interacts with a web server: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It is intended to test purely client-side functionality – it’s a unit testing framework of the in-browser JavaScript that usually lives in .js files included by generated/static HTML pages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Testing “walking through” a web application should be done in HTTPUnit/JWebUnit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In most cases, the desire to submit a form points at the need to instead mock out the submission in order to create a true unit test.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However, there is currently work in progress to support the ability for a Test Page to submit a form in a separate page that lives in a Frame/IFrame in the Test Page</a:t>
            </a:r>
          </a:p>
        </p:txBody>
      </p:sp>
      <p:pic>
        <p:nvPicPr>
          <p:cNvPr id="26628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JsUnit: Part 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i="1">
                <a:ea typeface="宋体" charset="-122"/>
              </a:rPr>
              <a:t>The automation of runs of JsUnit Test Pages/Suites on multiple local or remote browsers/OSs from an Ant script or JUnit suite (and hence in a continuous build)</a:t>
            </a:r>
          </a:p>
        </p:txBody>
      </p:sp>
      <p:pic>
        <p:nvPicPr>
          <p:cNvPr id="40964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31838"/>
          </a:xfrm>
        </p:spPr>
        <p:txBody>
          <a:bodyPr/>
          <a:lstStyle/>
          <a:p>
            <a:r>
              <a:rPr lang="en-US" altLang="zh-CN" sz="4000">
                <a:ea typeface="宋体" charset="-122"/>
              </a:rPr>
              <a:t>The goals of automated test runs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We have seen how JsUnit allows you to run your tests in almost any particular browser on most OSs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It is desirable to be able to easily run your tests in </a:t>
            </a:r>
            <a:r>
              <a:rPr lang="en-US" altLang="zh-CN" sz="2400" b="1" i="1">
                <a:ea typeface="宋体" charset="-122"/>
              </a:rPr>
              <a:t>all</a:t>
            </a:r>
            <a:r>
              <a:rPr lang="en-US" altLang="zh-CN" sz="2400">
                <a:ea typeface="宋体" charset="-122"/>
              </a:rPr>
              <a:t> of your target browsers: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while you are writing code and tests, without having to manually start up each browser and press “Run”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as part of a regression test suite in a continuous build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It is also important that the tests be run on target browsers on all the target OSs, rather than just one machine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We want to get instant feedback on which test failed on which browser on which OS, and also create logs of each test run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That is, we don’t want to have to get out of our seat and go to a bank of test machines running various browsers – we want visual or programmatic feedback, as we get with the green bar.</a:t>
            </a:r>
          </a:p>
        </p:txBody>
      </p:sp>
      <p:pic>
        <p:nvPicPr>
          <p:cNvPr id="48132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Automation on a single machine: StandaloneTest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JsUnit provides a Java JUnit TestCase class called </a:t>
            </a:r>
            <a:r>
              <a:rPr lang="en-US" altLang="zh-CN" sz="2200">
                <a:latin typeface="Courier New" pitchFamily="64" charset="0"/>
                <a:ea typeface="宋体" charset="-122"/>
              </a:rPr>
              <a:t>net.jsunit.StandaloneTest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StandaloneTest can be invoked from the JsUnit Ant build.xml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You can configure StandaloneTest with respect to: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Which browsers to run tests in (a list of paths to browser executables)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Which Test Page to run (usually it is your highest-level Test Suite Page)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When run, StandaloneTest starts each browser in turn and runs the specified Test Page without any user interaction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If any test fails in any of the browsers, Standalone Test fails with a failure message indicating which test failed in which browser</a:t>
            </a:r>
          </a:p>
          <a:p>
            <a:pPr>
              <a:lnSpc>
                <a:spcPct val="80000"/>
              </a:lnSpc>
            </a:pPr>
            <a:r>
              <a:rPr lang="en-US" altLang="zh-CN" sz="2200">
                <a:ea typeface="宋体" charset="-122"/>
              </a:rPr>
              <a:t>In this way, we can repeatedly run our Test Pages on all target browser for the machine we are using with the push of a button</a:t>
            </a:r>
          </a:p>
        </p:txBody>
      </p:sp>
      <p:pic>
        <p:nvPicPr>
          <p:cNvPr id="49156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StandaloneTest: how it works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StandaloneTest starts a lightweight Java HTTP server called the JsUnitServer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Each browser is launched as an external process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Certain parameters are passed in the TestRunner URL that tell the test runner to collect results in a form field and submit the form to the JsUnitServer over HTTP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The JsUnitServer waits for all browsers to finish, and inspects the submitted results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If any browser fails, StandaloneTest fails</a:t>
            </a:r>
          </a:p>
          <a:p>
            <a:pPr>
              <a:lnSpc>
                <a:spcPct val="80000"/>
              </a:lnSpc>
            </a:pPr>
            <a:endParaRPr lang="en-US" altLang="zh-CN" sz="2800">
              <a:ea typeface="宋体" charset="-122"/>
            </a:endParaRPr>
          </a:p>
        </p:txBody>
      </p:sp>
      <p:pic>
        <p:nvPicPr>
          <p:cNvPr id="50180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zh-CN" sz="2500">
                <a:ea typeface="宋体" charset="-122"/>
              </a:rPr>
              <a:t>Automation on multiple machines: DistributedTest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StandaloneTest allows for automated runs on a single machine, but we still need to be able to automatically launch all our tests on all target OSs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This means we need to be able to programmatically kick off JsUnit tests on remote machines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JsUnit provides a second Java JUnit TestCase class called </a:t>
            </a:r>
            <a:r>
              <a:rPr lang="en-US" altLang="zh-CN" sz="2000">
                <a:latin typeface="Courier New" pitchFamily="64" charset="0"/>
                <a:ea typeface="宋体" charset="-122"/>
              </a:rPr>
              <a:t>net.jsunit.DistributedTest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DistributedTest is configured to be aware of a list of multiple remote machines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When run, DistributedTest asks each remote machine in turn to run specified Tests on the browsers relevant for the respective OS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Each remote machine runs the specified tests on each browser relevant to its OS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If any test fails on any browser on any remote machine, DistributedTest fails with an error message indicating the failure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In this way, we can repeatedly run our Test pages on all target browser/OS combinations with the push of a button</a:t>
            </a:r>
          </a:p>
        </p:txBody>
      </p:sp>
      <p:pic>
        <p:nvPicPr>
          <p:cNvPr id="20484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DistributedTest: how it works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We start a JsUnit server on each remote server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Each JsUnit server is configured with target browsers for its OS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The JsUnit servers listen for requests from DistributedTest to run tests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DistributedTest tells each remote JsUnit server (over HTTP) to run tests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Each JsUnitServer runs StandaloneTest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For each JsUnitServer, if any test fails on any browser, a failure message is sent back to DistributedTest; otherwise a success message is returned (the messages are XML strings)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If any failure message is received, DistributedTest fails</a:t>
            </a:r>
          </a:p>
        </p:txBody>
      </p:sp>
      <p:pic>
        <p:nvPicPr>
          <p:cNvPr id="52228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Running in a continuous build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StandaloneTest can be repeatedly run by a developer as he/she is writing code and tests</a:t>
            </a:r>
          </a:p>
          <a:p>
            <a:r>
              <a:rPr lang="en-US" altLang="zh-CN" sz="2800">
                <a:ea typeface="宋体" charset="-122"/>
              </a:rPr>
              <a:t>However, StandaloneTest is a JUnit test, so it can be added to a JUnit suite just like any other test, and thereby run in a continuous build</a:t>
            </a:r>
          </a:p>
          <a:p>
            <a:r>
              <a:rPr lang="en-US" altLang="zh-CN" sz="2800">
                <a:ea typeface="宋体" charset="-122"/>
              </a:rPr>
              <a:t>Alternatively, because JsUnit can be launched from Ant, the Ant task can be added to a continuous build (such as Anthill or Cruise Control)</a:t>
            </a:r>
          </a:p>
        </p:txBody>
      </p:sp>
      <p:pic>
        <p:nvPicPr>
          <p:cNvPr id="51204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JsUnit: Part 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000" i="1">
                <a:ea typeface="宋体" charset="-122"/>
              </a:rPr>
              <a:t>Writing and manually running JavaScript Tests with the XUnit framework for in-browser JavaScript</a:t>
            </a:r>
          </a:p>
        </p:txBody>
      </p:sp>
      <p:pic>
        <p:nvPicPr>
          <p:cNvPr id="39940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StandaloneTest: Logging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For each run, StandaloneTest writes a log file to disk</a:t>
            </a:r>
          </a:p>
          <a:p>
            <a:r>
              <a:rPr lang="en-US" altLang="zh-CN">
                <a:ea typeface="宋体" charset="-122"/>
              </a:rPr>
              <a:t>The filename is generated (and unique) or it can be specified by a parameter in the TestRunner</a:t>
            </a:r>
          </a:p>
          <a:p>
            <a:r>
              <a:rPr lang="en-US" altLang="zh-CN">
                <a:ea typeface="宋体" charset="-122"/>
              </a:rPr>
              <a:t>The log file format matches JUnit’s; the details of each Test Function are given</a:t>
            </a:r>
          </a:p>
        </p:txBody>
      </p:sp>
      <p:pic>
        <p:nvPicPr>
          <p:cNvPr id="53252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Sample Log File</a:t>
            </a:r>
          </a:p>
        </p:txBody>
      </p:sp>
      <p:pic>
        <p:nvPicPr>
          <p:cNvPr id="54277" name="Picture 5" descr="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543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8" name="Picture 6" descr="logo_js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60198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What is an XUnit framework?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A standardized set of language-independent concepts and constructs for writing and running unit tests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There is an XUnit framework for virtually every language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Examples are JUnit for Java, CppUnit for C++, PHPUnit for PHP, UTPL/SQL for Oracle SQL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Traditionally open-source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All support certain constructs: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TestCase and TestSuite are well-defined entities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The assertion syntax follows rough standards, e.g. assertEquals(comment, expected, actual)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All provide a TestRunner program to run tests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Listed at </a:t>
            </a:r>
            <a:r>
              <a:rPr lang="en-US" altLang="zh-CN" sz="2400">
                <a:ea typeface="宋体" charset="-122"/>
                <a:hlinkClick r:id="rId2"/>
              </a:rPr>
              <a:t>http://xprogramming.com/software.htm</a:t>
            </a:r>
            <a:endParaRPr lang="en-US" altLang="zh-CN" sz="2400">
              <a:ea typeface="宋体" charset="-122"/>
            </a:endParaRPr>
          </a:p>
        </p:txBody>
      </p:sp>
      <p:pic>
        <p:nvPicPr>
          <p:cNvPr id="14340" name="Picture 4" descr="logo_js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JsUnit: background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The XUnit framework for JavaScript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  <a:hlinkClick r:id="rId2"/>
              </a:rPr>
              <a:t>www.jsunit.net</a:t>
            </a:r>
            <a:endParaRPr lang="en-US" altLang="zh-CN" sz="28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Open source (hosted on Sourceforge)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Preserves the standards of a typical XUnit framework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Written in 100% JavaScript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Runs on “most” browser/platform combinations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Development began in early 2001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ea typeface="宋体" charset="-122"/>
              </a:rPr>
              <a:t>~10,000 downloads and ~1000 members of the news group</a:t>
            </a:r>
          </a:p>
        </p:txBody>
      </p:sp>
      <p:pic>
        <p:nvPicPr>
          <p:cNvPr id="15364" name="Picture 4" descr="logo_js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JsUnit: conforming to XUnit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Unit tests in JsUnit are called </a:t>
            </a:r>
            <a:r>
              <a:rPr lang="en-US" altLang="zh-CN" sz="2400" i="1">
                <a:ea typeface="宋体" charset="-122"/>
              </a:rPr>
              <a:t>Test Functions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Test Functions live in an HTML page called a </a:t>
            </a:r>
            <a:r>
              <a:rPr lang="en-US" altLang="zh-CN" sz="2400" i="1">
                <a:ea typeface="宋体" charset="-122"/>
              </a:rPr>
              <a:t>Test Page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A Test Page is any HTML page that has a JavaScript “include” of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jsUnitCore.js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Courier New" pitchFamily="64" charset="0"/>
                <a:ea typeface="宋体" charset="-122"/>
              </a:rPr>
              <a:t>jsUnitCore.js</a:t>
            </a:r>
            <a:r>
              <a:rPr lang="en-US" altLang="zh-CN" sz="2400">
                <a:ea typeface="宋体" charset="-122"/>
              </a:rPr>
              <a:t> provides the assertion functions of JsUnit, e.g.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assertEquals(comment, arg1, arg2)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JsUnit supports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setUp()</a:t>
            </a:r>
            <a:r>
              <a:rPr lang="en-US" altLang="zh-CN" sz="2400">
                <a:ea typeface="宋体" charset="-122"/>
              </a:rPr>
              <a:t> and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tearDown()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A </a:t>
            </a:r>
            <a:r>
              <a:rPr lang="en-US" altLang="zh-CN" sz="2400" i="1">
                <a:ea typeface="宋体" charset="-122"/>
              </a:rPr>
              <a:t>Test Suite Page</a:t>
            </a:r>
            <a:r>
              <a:rPr lang="en-US" altLang="zh-CN" sz="2400">
                <a:ea typeface="宋体" charset="-122"/>
              </a:rPr>
              <a:t> declares a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suite()</a:t>
            </a:r>
            <a:r>
              <a:rPr lang="en-US" altLang="zh-CN" sz="2400">
                <a:ea typeface="宋体" charset="-122"/>
              </a:rPr>
              <a:t> function that returns a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JsUnitTestSuite</a:t>
            </a:r>
            <a:r>
              <a:rPr lang="en-US" altLang="zh-CN" sz="2400">
                <a:ea typeface="宋体" charset="-122"/>
              </a:rPr>
              <a:t> for grouping Test Pages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The JsUnit </a:t>
            </a:r>
            <a:r>
              <a:rPr lang="en-US" altLang="zh-CN" sz="2400">
                <a:latin typeface="Courier New" pitchFamily="64" charset="0"/>
                <a:ea typeface="宋体" charset="-122"/>
              </a:rPr>
              <a:t>testRunner.html</a:t>
            </a:r>
            <a:r>
              <a:rPr lang="en-US" altLang="zh-CN" sz="2400">
                <a:ea typeface="宋体" charset="-122"/>
              </a:rPr>
              <a:t> page runs Test Pages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charset="-122"/>
              </a:rPr>
              <a:t>The TestRunner HTML page can be run from a file server or a web server</a:t>
            </a:r>
          </a:p>
        </p:txBody>
      </p:sp>
      <p:pic>
        <p:nvPicPr>
          <p:cNvPr id="16388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JUnit &lt;-&gt; JsUnit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495800" y="1600200"/>
            <a:ext cx="4343400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2400" b="1" u="sng">
                <a:ea typeface="宋体" charset="-122"/>
              </a:rPr>
              <a:t>JsUnit</a:t>
            </a:r>
          </a:p>
          <a:p>
            <a:r>
              <a:rPr lang="en-US" altLang="zh-CN" sz="2000">
                <a:ea typeface="宋体" charset="-122"/>
              </a:rPr>
              <a:t>Test Functions</a:t>
            </a:r>
          </a:p>
          <a:p>
            <a:r>
              <a:rPr lang="en-US" altLang="zh-CN" sz="2000">
                <a:ea typeface="宋体" charset="-122"/>
              </a:rPr>
              <a:t>Test Pages (HTML)</a:t>
            </a:r>
          </a:p>
          <a:p>
            <a:r>
              <a:rPr lang="en-US" altLang="zh-CN" sz="2000">
                <a:ea typeface="宋体" charset="-122"/>
              </a:rPr>
              <a:t>Include jsunit/app/jsUnitCore.js</a:t>
            </a:r>
          </a:p>
          <a:p>
            <a:r>
              <a:rPr lang="en-US" altLang="zh-CN" sz="2000">
                <a:ea typeface="宋体" charset="-122"/>
              </a:rPr>
              <a:t>Test Suite Pages (HTML)</a:t>
            </a:r>
          </a:p>
          <a:p>
            <a:r>
              <a:rPr lang="en-US" altLang="zh-CN" sz="2000">
                <a:ea typeface="宋体" charset="-122"/>
              </a:rPr>
              <a:t>Pure HTML/JS TestRunner</a:t>
            </a:r>
          </a:p>
          <a:p>
            <a:r>
              <a:rPr lang="en-US" altLang="zh-CN" sz="2000">
                <a:ea typeface="宋体" charset="-122"/>
              </a:rPr>
              <a:t>function setUp(), tearDown()</a:t>
            </a:r>
          </a:p>
          <a:p>
            <a:r>
              <a:rPr lang="en-US" altLang="zh-CN" sz="2000">
                <a:ea typeface="宋体" charset="-122"/>
              </a:rPr>
              <a:t>Runs in the target browser(s)</a:t>
            </a:r>
          </a:p>
          <a:p>
            <a:r>
              <a:rPr lang="en-US" altLang="zh-CN" sz="2000">
                <a:ea typeface="宋体" charset="-122"/>
              </a:rPr>
              <a:t>Pure JavaScript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600200"/>
            <a:ext cx="4343400" cy="4525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2400" b="1" u="sng">
                <a:ea typeface="宋体" charset="-122"/>
              </a:rPr>
              <a:t>JUnit</a:t>
            </a:r>
          </a:p>
          <a:p>
            <a:r>
              <a:rPr lang="en-US" altLang="zh-CN" sz="2000">
                <a:ea typeface="宋体" charset="-122"/>
              </a:rPr>
              <a:t>Test Methods</a:t>
            </a:r>
          </a:p>
          <a:p>
            <a:r>
              <a:rPr lang="en-US" altLang="zh-CN" sz="2000">
                <a:ea typeface="宋体" charset="-122"/>
              </a:rPr>
              <a:t>Test Classes</a:t>
            </a:r>
          </a:p>
          <a:p>
            <a:r>
              <a:rPr lang="en-US" altLang="zh-CN" sz="2000">
                <a:ea typeface="宋体" charset="-122"/>
              </a:rPr>
              <a:t>Extend junit.framework.TestCase</a:t>
            </a:r>
          </a:p>
          <a:p>
            <a:r>
              <a:rPr lang="en-US" altLang="zh-CN" sz="2000">
                <a:ea typeface="宋体" charset="-122"/>
              </a:rPr>
              <a:t>junit.framework.TestSuite</a:t>
            </a:r>
          </a:p>
          <a:p>
            <a:r>
              <a:rPr lang="en-US" altLang="zh-CN" sz="2000">
                <a:ea typeface="宋体" charset="-122"/>
              </a:rPr>
              <a:t>AWT/Swing/IDE TestRunners</a:t>
            </a:r>
          </a:p>
          <a:p>
            <a:r>
              <a:rPr lang="en-US" altLang="zh-CN" sz="2000">
                <a:ea typeface="宋体" charset="-122"/>
              </a:rPr>
              <a:t>public void setUp(), tearDown()</a:t>
            </a:r>
          </a:p>
          <a:p>
            <a:r>
              <a:rPr lang="en-US" altLang="zh-CN" sz="2000">
                <a:ea typeface="宋体" charset="-122"/>
              </a:rPr>
              <a:t>Runs in the target Java VM</a:t>
            </a:r>
          </a:p>
          <a:p>
            <a:r>
              <a:rPr lang="en-US" altLang="zh-CN" sz="2000">
                <a:ea typeface="宋体" charset="-122"/>
              </a:rPr>
              <a:t>Pure Java</a:t>
            </a:r>
          </a:p>
        </p:txBody>
      </p:sp>
      <p:pic>
        <p:nvPicPr>
          <p:cNvPr id="29702" name="Picture 6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563563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Test Page Example 1: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Testing some simple math (code in Test Page)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  &lt;script language="JavaScript" src="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../app/jsUnitCore.js</a:t>
            </a:r>
            <a:r>
              <a:rPr lang="en-US" altLang="zh-CN" sz="1200">
                <a:latin typeface="Courier New" pitchFamily="64" charset="0"/>
                <a:ea typeface="宋体" charset="-122"/>
              </a:rPr>
              <a:t>"&gt;&lt;/script&gt;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  &lt;script language="JavaScript"&gt;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200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2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multiplyAndAddFive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(arg1, arg2)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return arg1*arg2+5;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200" b="1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2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testWithValidArguments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assertEquals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("2 times 3 plus 5 is 11", 11, multiplyAndAddFive(2, 3));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assertEquals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("Should work with negative numbers", -15, multiplyAndAddFive(-4, 5));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200" b="1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2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testWithInvalidArguments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assertNull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("null argument", multiplyAndAddFive(2, null));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assertNull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("string argument", multiplyAndAddFive(2, "a string"));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assertNull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("undefined argument", multiplyAndAddFive(2, </a:t>
            </a:r>
            <a:r>
              <a:rPr lang="en-US" altLang="zh-CN" sz="12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JSUNIT_UNDEFINED_VALUE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200" b="1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2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testStrictReturnType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2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assertNotEquals</a:t>
            </a:r>
            <a:r>
              <a:rPr lang="en-US" altLang="zh-CN" sz="1200" b="1">
                <a:latin typeface="Courier New" pitchFamily="64" charset="0"/>
                <a:ea typeface="宋体" charset="-122"/>
              </a:rPr>
              <a:t>("Should return a number, not a string", "11", multiplyAndAddFive(2, 3));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200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  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  </a:t>
            </a:r>
            <a:r>
              <a:rPr lang="en-US" altLang="zh-CN" sz="1200">
                <a:ea typeface="宋体" charset="-122"/>
              </a:rPr>
              <a:t>This is a Test Page for multiplyAndAddFive(arg1, arg2).</a:t>
            </a:r>
            <a:endParaRPr lang="en-US" altLang="zh-CN" sz="1200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Courier New" pitchFamily="64" charset="0"/>
                <a:ea typeface="宋体" charset="-122"/>
              </a:rPr>
              <a:t>&lt;/html&gt;</a:t>
            </a:r>
          </a:p>
        </p:txBody>
      </p:sp>
      <p:pic>
        <p:nvPicPr>
          <p:cNvPr id="18438" name="Picture 6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Test Page example 2: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Testing form field/DOM interaction (code in .js file)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&lt;script language="JavaScript" src=“/path/to/jsunit/</a:t>
            </a:r>
            <a:r>
              <a:rPr lang="en-US" altLang="zh-CN" sz="10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app/jsUnitCore.js</a:t>
            </a:r>
            <a:r>
              <a:rPr lang="en-US" altLang="zh-CN" sz="1000">
                <a:latin typeface="Courier New" pitchFamily="64" charset="0"/>
                <a:ea typeface="宋体" charset="-122"/>
              </a:rPr>
              <a:t>"&gt;&lt;/script&gt;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&lt;script language="JavaScript" src=“/path/to/my/app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/myCode.js</a:t>
            </a:r>
            <a:r>
              <a:rPr lang="en-US" altLang="zh-CN" sz="1000">
                <a:latin typeface="Courier New" pitchFamily="64" charset="0"/>
                <a:ea typeface="宋体" charset="-122"/>
              </a:rPr>
              <a:t>"&gt;&lt;/script&gt; </a:t>
            </a:r>
            <a:r>
              <a:rPr lang="en-US" altLang="zh-CN" sz="1000" b="1" i="1">
                <a:ea typeface="宋体" charset="-122"/>
              </a:rPr>
              <a:t>//contains a “validate”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&lt;script language="JavaScript"&gt;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1000">
              <a:latin typeface="Courier New" pitchFamily="64" charset="0"/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0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setUp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document.myForm.field1.value=“foo”;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testInitialConditions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0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assertEquals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(“”, document.getElementById(“resultMessage”).innerHTML);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testPushOK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pushOKButton();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0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assertEquals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(“No value in field 2”, document.getElementById(“resultMessage”).innerHTML);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testFillingInField2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document.myForm.field2.value=“bar”;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pushOKButton();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</a:t>
            </a:r>
            <a:r>
              <a:rPr lang="en-US" altLang="zh-CN" sz="10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assertEquals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(“Good values”, document.getElementById(“resultMessage”).innerHTML);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function </a:t>
            </a:r>
            <a:r>
              <a:rPr lang="en-US" altLang="zh-CN" sz="1000" b="1">
                <a:solidFill>
                  <a:srgbClr val="00CC00"/>
                </a:solidFill>
                <a:latin typeface="Courier New" pitchFamily="64" charset="0"/>
                <a:ea typeface="宋体" charset="-122"/>
              </a:rPr>
              <a:t>tearDown</a:t>
            </a:r>
            <a:r>
              <a:rPr lang="en-US" altLang="zh-CN" sz="1000" b="1">
                <a:latin typeface="Courier New" pitchFamily="64" charset="0"/>
                <a:ea typeface="宋体" charset="-122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document.myForm.field1.value=“”;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document.myForm.field2.value=“”;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function pushOKButton()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	validate();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 b="1">
                <a:latin typeface="Courier New" pitchFamily="64" charset="0"/>
                <a:ea typeface="宋体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&lt;form name=“myForm”&gt;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  &lt;input type=“text” name=“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field1</a:t>
            </a:r>
            <a:r>
              <a:rPr lang="en-US" altLang="zh-CN" sz="1000">
                <a:latin typeface="Courier New" pitchFamily="64" charset="0"/>
                <a:ea typeface="宋体" charset="-122"/>
              </a:rPr>
              <a:t>”/&gt;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  &lt;input type=“text” name=“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field1</a:t>
            </a:r>
            <a:r>
              <a:rPr lang="en-US" altLang="zh-CN" sz="1000">
                <a:latin typeface="Courier New" pitchFamily="64" charset="0"/>
                <a:ea typeface="宋体" charset="-122"/>
              </a:rPr>
              <a:t>”/&gt;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  &lt;div id=“</a:t>
            </a:r>
            <a:r>
              <a:rPr lang="en-US" altLang="zh-CN" sz="1000" b="1">
                <a:solidFill>
                  <a:srgbClr val="0000CC"/>
                </a:solidFill>
                <a:latin typeface="Courier New" pitchFamily="64" charset="0"/>
                <a:ea typeface="宋体" charset="-122"/>
              </a:rPr>
              <a:t>resultMessage</a:t>
            </a:r>
            <a:r>
              <a:rPr lang="en-US" altLang="zh-CN" sz="1000">
                <a:latin typeface="Courier New" pitchFamily="64" charset="0"/>
                <a:ea typeface="宋体" charset="-122"/>
              </a:rPr>
              <a:t>”&gt;&lt;/div&gt;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  &lt;input type=“button” value=“OK” onclick=“validate()”/&gt;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  &lt;/form&gt;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000">
                <a:latin typeface="Courier New" pitchFamily="64" charset="0"/>
                <a:ea typeface="宋体" charset="-122"/>
              </a:rPr>
              <a:t>&lt;/html&gt;</a:t>
            </a:r>
          </a:p>
        </p:txBody>
      </p:sp>
      <p:pic>
        <p:nvPicPr>
          <p:cNvPr id="25604" name="Picture 4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JsUnit: the TestRunner</a:t>
            </a:r>
          </a:p>
        </p:txBody>
      </p:sp>
      <p:pic>
        <p:nvPicPr>
          <p:cNvPr id="17414" name="Picture 6" descr="logo_js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5429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testRunner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914400"/>
            <a:ext cx="8066088" cy="5851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1518</Words>
  <Application>Microsoft Office PowerPoint</Application>
  <PresentationFormat>全屏显示(4:3)</PresentationFormat>
  <Paragraphs>207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Default Design</vt:lpstr>
      <vt:lpstr>JsUnit www.jsunit.net</vt:lpstr>
      <vt:lpstr>JsUnit: Part 1</vt:lpstr>
      <vt:lpstr>What is an XUnit framework?</vt:lpstr>
      <vt:lpstr>JsUnit: background</vt:lpstr>
      <vt:lpstr>JsUnit: conforming to XUnit</vt:lpstr>
      <vt:lpstr>JUnit &lt;-&gt; JsUnit</vt:lpstr>
      <vt:lpstr>Test Page Example 1: Testing some simple math (code in Test Page)</vt:lpstr>
      <vt:lpstr>Test Page example 2: Testing form field/DOM interaction (code in .js file)</vt:lpstr>
      <vt:lpstr>JsUnit: the TestRunner</vt:lpstr>
      <vt:lpstr>JsUnit Tracing (debugging output)</vt:lpstr>
      <vt:lpstr>Supported Browsers/OSs</vt:lpstr>
      <vt:lpstr>JsUnit: the most FA’d Q</vt:lpstr>
      <vt:lpstr>JsUnit: Part 2</vt:lpstr>
      <vt:lpstr>The goals of automated test runs</vt:lpstr>
      <vt:lpstr>Automation on a single machine: StandaloneTest</vt:lpstr>
      <vt:lpstr>StandaloneTest: how it works</vt:lpstr>
      <vt:lpstr>Automation on multiple machines: DistributedTest</vt:lpstr>
      <vt:lpstr>DistributedTest: how it works</vt:lpstr>
      <vt:lpstr>Running in a continuous build</vt:lpstr>
      <vt:lpstr>StandaloneTest: Logging</vt:lpstr>
      <vt:lpstr>Sample Log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JsUnit</dc:title>
  <dc:creator>Edward Hieatt</dc:creator>
  <cp:lastModifiedBy>user</cp:lastModifiedBy>
  <cp:revision>354</cp:revision>
  <dcterms:created xsi:type="dcterms:W3CDTF">2004-06-23T15:55:42Z</dcterms:created>
  <dcterms:modified xsi:type="dcterms:W3CDTF">2015-02-11T13:57:22Z</dcterms:modified>
</cp:coreProperties>
</file>