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3"/>
  </p:notesMasterIdLst>
  <p:sldIdLst>
    <p:sldId id="296" r:id="rId2"/>
    <p:sldId id="423" r:id="rId3"/>
    <p:sldId id="425" r:id="rId4"/>
    <p:sldId id="426" r:id="rId5"/>
    <p:sldId id="427" r:id="rId6"/>
    <p:sldId id="434" r:id="rId7"/>
    <p:sldId id="430" r:id="rId8"/>
    <p:sldId id="429" r:id="rId9"/>
    <p:sldId id="431" r:id="rId10"/>
    <p:sldId id="432" r:id="rId11"/>
    <p:sldId id="418" r:id="rId12"/>
  </p:sldIdLst>
  <p:sldSz cx="243713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86" userDrawn="1">
          <p15:clr>
            <a:srgbClr val="A4A3A4"/>
          </p15:clr>
        </p15:guide>
        <p15:guide id="2" pos="75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FA"/>
    <a:srgbClr val="AC7302"/>
    <a:srgbClr val="00B0F0"/>
    <a:srgbClr val="0070C0"/>
    <a:srgbClr val="00A1DA"/>
    <a:srgbClr val="F9F99D"/>
    <a:srgbClr val="007AD6"/>
    <a:srgbClr val="404040"/>
    <a:srgbClr val="202A36"/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7" autoAdjust="0"/>
    <p:restoredTop sz="95909" autoAdjust="0"/>
  </p:normalViewPr>
  <p:slideViewPr>
    <p:cSldViewPr snapToGrid="0">
      <p:cViewPr varScale="1">
        <p:scale>
          <a:sx n="52" d="100"/>
          <a:sy n="52" d="100"/>
        </p:scale>
        <p:origin x="768" y="216"/>
      </p:cViewPr>
      <p:guideLst>
        <p:guide orient="horz" pos="4586"/>
        <p:guide pos="75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263B4-AE17-4D25-AB44-4A86CEB2FD03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71282-9224-455F-A57E-7968FE50B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04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1pPr>
    <a:lvl2pPr marL="913932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2pPr>
    <a:lvl3pPr marL="1827864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3pPr>
    <a:lvl4pPr marL="2741796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4pPr>
    <a:lvl5pPr marL="3655728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5pPr>
    <a:lvl6pPr marL="4569660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6pPr>
    <a:lvl7pPr marL="5483592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7pPr>
    <a:lvl8pPr marL="6397526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8pPr>
    <a:lvl9pPr marL="7311458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918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202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227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887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988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640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28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648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067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160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689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6413" y="2244726"/>
            <a:ext cx="18278475" cy="4775200"/>
          </a:xfrm>
        </p:spPr>
        <p:txBody>
          <a:bodyPr anchor="b"/>
          <a:lstStyle>
            <a:lvl1pPr algn="ctr">
              <a:defRPr sz="119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6413" y="7204076"/>
            <a:ext cx="18278475" cy="3311524"/>
          </a:xfrm>
        </p:spPr>
        <p:txBody>
          <a:bodyPr/>
          <a:lstStyle>
            <a:lvl1pPr marL="0" indent="0" algn="ctr">
              <a:buNone/>
              <a:defRPr sz="4798"/>
            </a:lvl1pPr>
            <a:lvl2pPr marL="913943" indent="0" algn="ctr">
              <a:buNone/>
              <a:defRPr sz="3998"/>
            </a:lvl2pPr>
            <a:lvl3pPr marL="1827886" indent="0" algn="ctr">
              <a:buNone/>
              <a:defRPr sz="3598"/>
            </a:lvl3pPr>
            <a:lvl4pPr marL="2741828" indent="0" algn="ctr">
              <a:buNone/>
              <a:defRPr sz="3198"/>
            </a:lvl4pPr>
            <a:lvl5pPr marL="3655771" indent="0" algn="ctr">
              <a:buNone/>
              <a:defRPr sz="3198"/>
            </a:lvl5pPr>
            <a:lvl6pPr marL="4569714" indent="0" algn="ctr">
              <a:buNone/>
              <a:defRPr sz="3198"/>
            </a:lvl6pPr>
            <a:lvl7pPr marL="5483657" indent="0" algn="ctr">
              <a:buNone/>
              <a:defRPr sz="3198"/>
            </a:lvl7pPr>
            <a:lvl8pPr marL="6397600" indent="0" algn="ctr">
              <a:buNone/>
              <a:defRPr sz="3198"/>
            </a:lvl8pPr>
            <a:lvl9pPr marL="7311542" indent="0" algn="ctr">
              <a:buNone/>
              <a:defRPr sz="319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7F5653-76E0-42F8-92E1-1302A644EA98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371FB-48DE-436C-8DC0-C0FA19D2A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85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97CAC6-3487-4B84-A527-4B0978F38CB7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FCD4BB-C23D-42FC-A8B3-B6DC6ECEF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92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0711" y="730250"/>
            <a:ext cx="5255062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527" y="730250"/>
            <a:ext cx="15460543" cy="1162367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2173D4-66F5-42F3-8EDD-E9FCBD78934D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1F99D-11EB-4D67-8CCC-9EA3546D5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90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49"/>
          <p:cNvSpPr>
            <a:spLocks noChangeArrowheads="1"/>
          </p:cNvSpPr>
          <p:nvPr userDrawn="1"/>
        </p:nvSpPr>
        <p:spPr bwMode="auto">
          <a:xfrm>
            <a:off x="1244995" y="330712"/>
            <a:ext cx="23165428" cy="1101724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3598">
              <a:solidFill>
                <a:srgbClr val="FFFFFF"/>
              </a:solidFill>
            </a:endParaRPr>
          </a:p>
        </p:txBody>
      </p:sp>
      <p:sp>
        <p:nvSpPr>
          <p:cNvPr id="3" name="平行四边形 50"/>
          <p:cNvSpPr>
            <a:spLocks noChangeArrowheads="1"/>
          </p:cNvSpPr>
          <p:nvPr userDrawn="1"/>
        </p:nvSpPr>
        <p:spPr bwMode="auto">
          <a:xfrm>
            <a:off x="12696" y="330712"/>
            <a:ext cx="1504166" cy="1101724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3598">
              <a:solidFill>
                <a:srgbClr val="FFFFFF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4CB112-844C-7248-AEB5-1E66773648BB}"/>
              </a:ext>
            </a:extLst>
          </p:cNvPr>
          <p:cNvSpPr txBox="1"/>
          <p:nvPr userDrawn="1"/>
        </p:nvSpPr>
        <p:spPr>
          <a:xfrm>
            <a:off x="18066327" y="609599"/>
            <a:ext cx="5209309" cy="52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chemeClr val="bg1"/>
                </a:solidFill>
              </a:rPr>
              <a:t>《</a:t>
            </a:r>
            <a:r>
              <a:rPr kumimoji="1" lang="en" altLang="zh-CN" sz="2800" b="1" dirty="0" err="1">
                <a:solidFill>
                  <a:schemeClr val="bg1"/>
                </a:solidFill>
              </a:rPr>
              <a:t>Jupyter</a:t>
            </a:r>
            <a:r>
              <a:rPr kumimoji="1" lang="zh-CN" altLang="en-US" sz="2800" b="1" dirty="0">
                <a:solidFill>
                  <a:schemeClr val="bg1"/>
                </a:solidFill>
              </a:rPr>
              <a:t>金融应用从入门到实践</a:t>
            </a:r>
            <a:r>
              <a:rPr kumimoji="1" lang="en-US" altLang="zh-CN" sz="2800" b="1" dirty="0">
                <a:solidFill>
                  <a:schemeClr val="bg1"/>
                </a:solidFill>
              </a:rPr>
              <a:t>》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331450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54B13A-C25E-4BD4-A182-EF99CDEA6C38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C15BD-7B16-492D-AC1C-CD5CEF536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59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834" y="3419477"/>
            <a:ext cx="21020246" cy="5705474"/>
          </a:xfrm>
        </p:spPr>
        <p:txBody>
          <a:bodyPr anchor="b"/>
          <a:lstStyle>
            <a:lvl1pPr>
              <a:defRPr sz="119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2834" y="9178927"/>
            <a:ext cx="21020246" cy="3000374"/>
          </a:xfrm>
        </p:spPr>
        <p:txBody>
          <a:bodyPr/>
          <a:lstStyle>
            <a:lvl1pPr marL="0" indent="0">
              <a:buNone/>
              <a:defRPr sz="4798">
                <a:solidFill>
                  <a:schemeClr val="tx1">
                    <a:tint val="75000"/>
                  </a:schemeClr>
                </a:solidFill>
              </a:defRPr>
            </a:lvl1pPr>
            <a:lvl2pPr marL="913943" indent="0">
              <a:buNone/>
              <a:defRPr sz="3998">
                <a:solidFill>
                  <a:schemeClr val="tx1">
                    <a:tint val="75000"/>
                  </a:schemeClr>
                </a:solidFill>
              </a:defRPr>
            </a:lvl2pPr>
            <a:lvl3pPr marL="1827886" indent="0">
              <a:buNone/>
              <a:defRPr sz="3598">
                <a:solidFill>
                  <a:schemeClr val="tx1">
                    <a:tint val="75000"/>
                  </a:schemeClr>
                </a:solidFill>
              </a:defRPr>
            </a:lvl3pPr>
            <a:lvl4pPr marL="2741828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4pPr>
            <a:lvl5pPr marL="3655771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5pPr>
            <a:lvl6pPr marL="4569714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6pPr>
            <a:lvl7pPr marL="5483657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7pPr>
            <a:lvl8pPr marL="6397600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8pPr>
            <a:lvl9pPr marL="7311542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874B35-2CB5-478A-93D6-6F5A758111CC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E4B2B-5049-4B41-91A8-FF818986E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91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527" y="3651250"/>
            <a:ext cx="10357803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37970" y="3651250"/>
            <a:ext cx="10357803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65F18A-B9DB-4EC7-B8DD-93BAD9A9D6F4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B3ECB-D89B-4A56-AC36-12AE696FE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40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1" y="730251"/>
            <a:ext cx="21020246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702" y="3362326"/>
            <a:ext cx="10310201" cy="1647824"/>
          </a:xfrm>
        </p:spPr>
        <p:txBody>
          <a:bodyPr anchor="b"/>
          <a:lstStyle>
            <a:lvl1pPr marL="0" indent="0">
              <a:buNone/>
              <a:defRPr sz="4798" b="1"/>
            </a:lvl1pPr>
            <a:lvl2pPr marL="913943" indent="0">
              <a:buNone/>
              <a:defRPr sz="3998" b="1"/>
            </a:lvl2pPr>
            <a:lvl3pPr marL="1827886" indent="0">
              <a:buNone/>
              <a:defRPr sz="3598" b="1"/>
            </a:lvl3pPr>
            <a:lvl4pPr marL="2741828" indent="0">
              <a:buNone/>
              <a:defRPr sz="3198" b="1"/>
            </a:lvl4pPr>
            <a:lvl5pPr marL="3655771" indent="0">
              <a:buNone/>
              <a:defRPr sz="3198" b="1"/>
            </a:lvl5pPr>
            <a:lvl6pPr marL="4569714" indent="0">
              <a:buNone/>
              <a:defRPr sz="3198" b="1"/>
            </a:lvl6pPr>
            <a:lvl7pPr marL="5483657" indent="0">
              <a:buNone/>
              <a:defRPr sz="3198" b="1"/>
            </a:lvl7pPr>
            <a:lvl8pPr marL="6397600" indent="0">
              <a:buNone/>
              <a:defRPr sz="3198" b="1"/>
            </a:lvl8pPr>
            <a:lvl9pPr marL="7311542" indent="0">
              <a:buNone/>
              <a:defRPr sz="319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8702" y="5010150"/>
            <a:ext cx="10310201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37971" y="3362326"/>
            <a:ext cx="10360977" cy="1647824"/>
          </a:xfrm>
        </p:spPr>
        <p:txBody>
          <a:bodyPr anchor="b"/>
          <a:lstStyle>
            <a:lvl1pPr marL="0" indent="0">
              <a:buNone/>
              <a:defRPr sz="4798" b="1"/>
            </a:lvl1pPr>
            <a:lvl2pPr marL="913943" indent="0">
              <a:buNone/>
              <a:defRPr sz="3998" b="1"/>
            </a:lvl2pPr>
            <a:lvl3pPr marL="1827886" indent="0">
              <a:buNone/>
              <a:defRPr sz="3598" b="1"/>
            </a:lvl3pPr>
            <a:lvl4pPr marL="2741828" indent="0">
              <a:buNone/>
              <a:defRPr sz="3198" b="1"/>
            </a:lvl4pPr>
            <a:lvl5pPr marL="3655771" indent="0">
              <a:buNone/>
              <a:defRPr sz="3198" b="1"/>
            </a:lvl5pPr>
            <a:lvl6pPr marL="4569714" indent="0">
              <a:buNone/>
              <a:defRPr sz="3198" b="1"/>
            </a:lvl6pPr>
            <a:lvl7pPr marL="5483657" indent="0">
              <a:buNone/>
              <a:defRPr sz="3198" b="1"/>
            </a:lvl7pPr>
            <a:lvl8pPr marL="6397600" indent="0">
              <a:buNone/>
              <a:defRPr sz="3198" b="1"/>
            </a:lvl8pPr>
            <a:lvl9pPr marL="7311542" indent="0">
              <a:buNone/>
              <a:defRPr sz="319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37971" y="5010150"/>
            <a:ext cx="10360977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AE942-DEDF-46C5-8F0D-85A73406F10B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880A67-37C3-4CF9-9BDF-705F68B37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5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0EFE5F-2A43-4D9F-9B11-909316E3C1C9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944C7-9264-40D1-83B9-994B3139A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6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D8482B-9714-4ADC-BDF6-AB1BEB5DA2D8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559ED-EDD0-43BF-AD2A-E750636F3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62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2" y="914400"/>
            <a:ext cx="7860378" cy="3200400"/>
          </a:xfrm>
        </p:spPr>
        <p:txBody>
          <a:bodyPr anchor="b"/>
          <a:lstStyle>
            <a:lvl1pPr>
              <a:defRPr sz="63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0977" y="1974851"/>
            <a:ext cx="12337971" cy="9747250"/>
          </a:xfrm>
        </p:spPr>
        <p:txBody>
          <a:bodyPr/>
          <a:lstStyle>
            <a:lvl1pPr>
              <a:defRPr sz="6397"/>
            </a:lvl1pPr>
            <a:lvl2pPr>
              <a:defRPr sz="5597"/>
            </a:lvl2pPr>
            <a:lvl3pPr>
              <a:defRPr sz="4798"/>
            </a:lvl3pPr>
            <a:lvl4pPr>
              <a:defRPr sz="3998"/>
            </a:lvl4pPr>
            <a:lvl5pPr>
              <a:defRPr sz="3998"/>
            </a:lvl5pPr>
            <a:lvl6pPr>
              <a:defRPr sz="3998"/>
            </a:lvl6pPr>
            <a:lvl7pPr>
              <a:defRPr sz="3998"/>
            </a:lvl7pPr>
            <a:lvl8pPr>
              <a:defRPr sz="3998"/>
            </a:lvl8pPr>
            <a:lvl9pPr>
              <a:defRPr sz="399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702" y="4114800"/>
            <a:ext cx="7860378" cy="7623176"/>
          </a:xfrm>
        </p:spPr>
        <p:txBody>
          <a:bodyPr/>
          <a:lstStyle>
            <a:lvl1pPr marL="0" indent="0">
              <a:buNone/>
              <a:defRPr sz="3198"/>
            </a:lvl1pPr>
            <a:lvl2pPr marL="913943" indent="0">
              <a:buNone/>
              <a:defRPr sz="2799"/>
            </a:lvl2pPr>
            <a:lvl3pPr marL="1827886" indent="0">
              <a:buNone/>
              <a:defRPr sz="2399"/>
            </a:lvl3pPr>
            <a:lvl4pPr marL="2741828" indent="0">
              <a:buNone/>
              <a:defRPr sz="1999"/>
            </a:lvl4pPr>
            <a:lvl5pPr marL="3655771" indent="0">
              <a:buNone/>
              <a:defRPr sz="1999"/>
            </a:lvl5pPr>
            <a:lvl6pPr marL="4569714" indent="0">
              <a:buNone/>
              <a:defRPr sz="1999"/>
            </a:lvl6pPr>
            <a:lvl7pPr marL="5483657" indent="0">
              <a:buNone/>
              <a:defRPr sz="1999"/>
            </a:lvl7pPr>
            <a:lvl8pPr marL="6397600" indent="0">
              <a:buNone/>
              <a:defRPr sz="1999"/>
            </a:lvl8pPr>
            <a:lvl9pPr marL="7311542" indent="0">
              <a:buNone/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921D7F-B211-4655-91B5-D6DC942F7F91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44EC9-776D-4F5D-B210-015A3A3FF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49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2" y="914400"/>
            <a:ext cx="7860378" cy="3200400"/>
          </a:xfrm>
        </p:spPr>
        <p:txBody>
          <a:bodyPr anchor="b"/>
          <a:lstStyle>
            <a:lvl1pPr>
              <a:defRPr sz="63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0977" y="1974851"/>
            <a:ext cx="12337971" cy="9747250"/>
          </a:xfrm>
        </p:spPr>
        <p:txBody>
          <a:bodyPr anchor="t"/>
          <a:lstStyle>
            <a:lvl1pPr marL="0" indent="0">
              <a:buNone/>
              <a:defRPr sz="6397"/>
            </a:lvl1pPr>
            <a:lvl2pPr marL="913943" indent="0">
              <a:buNone/>
              <a:defRPr sz="5597"/>
            </a:lvl2pPr>
            <a:lvl3pPr marL="1827886" indent="0">
              <a:buNone/>
              <a:defRPr sz="4798"/>
            </a:lvl3pPr>
            <a:lvl4pPr marL="2741828" indent="0">
              <a:buNone/>
              <a:defRPr sz="3998"/>
            </a:lvl4pPr>
            <a:lvl5pPr marL="3655771" indent="0">
              <a:buNone/>
              <a:defRPr sz="3998"/>
            </a:lvl5pPr>
            <a:lvl6pPr marL="4569714" indent="0">
              <a:buNone/>
              <a:defRPr sz="3998"/>
            </a:lvl6pPr>
            <a:lvl7pPr marL="5483657" indent="0">
              <a:buNone/>
              <a:defRPr sz="3998"/>
            </a:lvl7pPr>
            <a:lvl8pPr marL="6397600" indent="0">
              <a:buNone/>
              <a:defRPr sz="3998"/>
            </a:lvl8pPr>
            <a:lvl9pPr marL="7311542" indent="0">
              <a:buNone/>
              <a:defRPr sz="399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702" y="4114800"/>
            <a:ext cx="7860378" cy="7623176"/>
          </a:xfrm>
        </p:spPr>
        <p:txBody>
          <a:bodyPr/>
          <a:lstStyle>
            <a:lvl1pPr marL="0" indent="0">
              <a:buNone/>
              <a:defRPr sz="3198"/>
            </a:lvl1pPr>
            <a:lvl2pPr marL="913943" indent="0">
              <a:buNone/>
              <a:defRPr sz="2799"/>
            </a:lvl2pPr>
            <a:lvl3pPr marL="1827886" indent="0">
              <a:buNone/>
              <a:defRPr sz="2399"/>
            </a:lvl3pPr>
            <a:lvl4pPr marL="2741828" indent="0">
              <a:buNone/>
              <a:defRPr sz="1999"/>
            </a:lvl4pPr>
            <a:lvl5pPr marL="3655771" indent="0">
              <a:buNone/>
              <a:defRPr sz="1999"/>
            </a:lvl5pPr>
            <a:lvl6pPr marL="4569714" indent="0">
              <a:buNone/>
              <a:defRPr sz="1999"/>
            </a:lvl6pPr>
            <a:lvl7pPr marL="5483657" indent="0">
              <a:buNone/>
              <a:defRPr sz="1999"/>
            </a:lvl7pPr>
            <a:lvl8pPr marL="6397600" indent="0">
              <a:buNone/>
              <a:defRPr sz="1999"/>
            </a:lvl8pPr>
            <a:lvl9pPr marL="7311542" indent="0">
              <a:buNone/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7D0A83-28AD-47D5-961B-D3CDE6CF1ABC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E83A0-8CC4-4444-A699-95E94BD67A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4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527" y="730251"/>
            <a:ext cx="21020246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527" y="3651250"/>
            <a:ext cx="21020246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DA89F0-6659-4D88-AC57-367E293871F8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3E17F0-A094-4CA3-94BB-0BB941CA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7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1827886" rtl="0" eaLnBrk="1" latinLnBrk="0" hangingPunct="1">
        <a:lnSpc>
          <a:spcPct val="90000"/>
        </a:lnSpc>
        <a:spcBef>
          <a:spcPct val="0"/>
        </a:spcBef>
        <a:buNone/>
        <a:defRPr sz="8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71" indent="-456971" algn="l" defTabSz="1827886" rtl="0" eaLnBrk="1" latinLnBrk="0" hangingPunct="1">
        <a:lnSpc>
          <a:spcPct val="90000"/>
        </a:lnSpc>
        <a:spcBef>
          <a:spcPts val="1999"/>
        </a:spcBef>
        <a:buFont typeface="Arial" panose="020B0604020202020204" pitchFamily="34" charset="0"/>
        <a:buChar char="•"/>
        <a:defRPr sz="5597" kern="1200">
          <a:solidFill>
            <a:schemeClr val="tx1"/>
          </a:solidFill>
          <a:latin typeface="+mn-lt"/>
          <a:ea typeface="+mn-ea"/>
          <a:cs typeface="+mn-cs"/>
        </a:defRPr>
      </a:lvl1pPr>
      <a:lvl2pPr marL="1370914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4798" kern="1200">
          <a:solidFill>
            <a:schemeClr val="tx1"/>
          </a:solidFill>
          <a:latin typeface="+mn-lt"/>
          <a:ea typeface="+mn-ea"/>
          <a:cs typeface="+mn-cs"/>
        </a:defRPr>
      </a:lvl2pPr>
      <a:lvl3pPr marL="2284857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998" kern="1200">
          <a:solidFill>
            <a:schemeClr val="tx1"/>
          </a:solidFill>
          <a:latin typeface="+mn-lt"/>
          <a:ea typeface="+mn-ea"/>
          <a:cs typeface="+mn-cs"/>
        </a:defRPr>
      </a:lvl3pPr>
      <a:lvl4pPr marL="3198800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4pPr>
      <a:lvl5pPr marL="4112743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5pPr>
      <a:lvl6pPr marL="5026685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6pPr>
      <a:lvl7pPr marL="5940628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7pPr>
      <a:lvl8pPr marL="6854571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8pPr>
      <a:lvl9pPr marL="7768514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1pPr>
      <a:lvl2pPr marL="913943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2pPr>
      <a:lvl3pPr marL="1827886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3pPr>
      <a:lvl4pPr marL="2741828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4pPr>
      <a:lvl5pPr marL="3655771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5pPr>
      <a:lvl6pPr marL="4569714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6pPr>
      <a:lvl7pPr marL="5483657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7pPr>
      <a:lvl8pPr marL="6397600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8pPr>
      <a:lvl9pPr marL="7311542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817" y="1012699"/>
            <a:ext cx="14952808" cy="748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矩形 6"/>
          <p:cNvSpPr>
            <a:spLocks noChangeArrowheads="1"/>
          </p:cNvSpPr>
          <p:nvPr/>
        </p:nvSpPr>
        <p:spPr bwMode="auto">
          <a:xfrm>
            <a:off x="0" y="9871014"/>
            <a:ext cx="24371300" cy="3841414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3598">
              <a:solidFill>
                <a:srgbClr val="FFFFFF"/>
              </a:solidFill>
            </a:endParaRPr>
          </a:p>
        </p:txBody>
      </p:sp>
      <p:sp>
        <p:nvSpPr>
          <p:cNvPr id="16393" name="文本框 58"/>
          <p:cNvSpPr txBox="1">
            <a:spLocks noChangeArrowheads="1"/>
          </p:cNvSpPr>
          <p:nvPr/>
        </p:nvSpPr>
        <p:spPr bwMode="auto">
          <a:xfrm>
            <a:off x="3171664" y="3096342"/>
            <a:ext cx="18027976" cy="1557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　</a:t>
            </a:r>
            <a:r>
              <a:rPr lang="en" altLang="zh-CN" sz="7196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en" altLang="zh-CN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Notebook</a:t>
            </a: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基础操作</a:t>
            </a:r>
            <a:endParaRPr lang="en-US" altLang="zh-CN" sz="7196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2">
            <a:extLst>
              <a:ext uri="{FF2B5EF4-FFF2-40B4-BE49-F238E27FC236}">
                <a16:creationId xmlns:a16="http://schemas.microsoft.com/office/drawing/2014/main" id="{6BA738F9-62D4-AB45-8043-1194BD1D3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1600" y="11350477"/>
            <a:ext cx="9553903" cy="1069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4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金融应用从入门到实践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5109091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命令行常用的命令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D2D9107-2876-144A-A9FF-989FD0A5E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472041"/>
              </p:ext>
            </p:extLst>
          </p:nvPr>
        </p:nvGraphicFramePr>
        <p:xfrm>
          <a:off x="3378200" y="4241800"/>
          <a:ext cx="16865599" cy="62484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51566">
                  <a:extLst>
                    <a:ext uri="{9D8B030D-6E8A-4147-A177-3AD203B41FA5}">
                      <a16:colId xmlns:a16="http://schemas.microsoft.com/office/drawing/2014/main" val="3989489366"/>
                    </a:ext>
                  </a:extLst>
                </a:gridCol>
                <a:gridCol w="4529356">
                  <a:extLst>
                    <a:ext uri="{9D8B030D-6E8A-4147-A177-3AD203B41FA5}">
                      <a16:colId xmlns:a16="http://schemas.microsoft.com/office/drawing/2014/main" val="3414429595"/>
                    </a:ext>
                  </a:extLst>
                </a:gridCol>
                <a:gridCol w="9284677">
                  <a:extLst>
                    <a:ext uri="{9D8B030D-6E8A-4147-A177-3AD203B41FA5}">
                      <a16:colId xmlns:a16="http://schemas.microsoft.com/office/drawing/2014/main" val="4178527590"/>
                    </a:ext>
                  </a:extLst>
                </a:gridCol>
              </a:tblGrid>
              <a:tr h="892629">
                <a:tc>
                  <a:txBody>
                    <a:bodyPr/>
                    <a:lstStyle/>
                    <a:p>
                      <a:pPr indent="26670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命令</a:t>
                      </a:r>
                      <a:endParaRPr lang="zh-CN" sz="3200" kern="900">
                        <a:effectLst/>
                        <a:latin typeface="Arial" panose="020B0604020202020204" pitchFamily="34" charset="0"/>
                        <a:ea typeface="方正黑体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含义</a:t>
                      </a:r>
                      <a:endParaRPr lang="zh-CN" sz="3200" kern="900">
                        <a:effectLst/>
                        <a:latin typeface="Arial" panose="020B0604020202020204" pitchFamily="34" charset="0"/>
                        <a:ea typeface="方正黑体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 dirty="0">
                          <a:effectLst/>
                        </a:rPr>
                        <a:t>作用</a:t>
                      </a:r>
                      <a:endParaRPr lang="zh-CN" sz="3200" kern="900" dirty="0">
                        <a:effectLst/>
                        <a:latin typeface="Arial" panose="020B0604020202020204" pitchFamily="34" charset="0"/>
                        <a:ea typeface="方正黑体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5166172"/>
                  </a:ext>
                </a:extLst>
              </a:tr>
              <a:tr h="892629">
                <a:tc>
                  <a:txBody>
                    <a:bodyPr/>
                    <a:lstStyle/>
                    <a:p>
                      <a:pPr indent="26670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>
                          <a:effectLst/>
                        </a:rPr>
                        <a:t>ls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>
                          <a:effectLst/>
                        </a:rPr>
                        <a:t>list files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8763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显示指定工作目录下的内容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6697564"/>
                  </a:ext>
                </a:extLst>
              </a:tr>
              <a:tr h="892629">
                <a:tc>
                  <a:txBody>
                    <a:bodyPr/>
                    <a:lstStyle/>
                    <a:p>
                      <a:pPr indent="26670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>
                          <a:effectLst/>
                        </a:rPr>
                        <a:t>cd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>
                          <a:effectLst/>
                        </a:rPr>
                        <a:t>change directory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8763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进入某个文件夹内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0496398"/>
                  </a:ext>
                </a:extLst>
              </a:tr>
              <a:tr h="892629">
                <a:tc>
                  <a:txBody>
                    <a:bodyPr/>
                    <a:lstStyle/>
                    <a:p>
                      <a:pPr indent="26670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>
                          <a:effectLst/>
                        </a:rPr>
                        <a:t>mv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>
                          <a:effectLst/>
                        </a:rPr>
                        <a:t>move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8763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文件改名或移动某个文件或文件夹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438028"/>
                  </a:ext>
                </a:extLst>
              </a:tr>
              <a:tr h="892629">
                <a:tc>
                  <a:txBody>
                    <a:bodyPr/>
                    <a:lstStyle/>
                    <a:p>
                      <a:pPr indent="26670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>
                          <a:effectLst/>
                        </a:rPr>
                        <a:t>mdir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>
                          <a:effectLst/>
                        </a:rPr>
                        <a:t>make directory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8763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创建文件夹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588731"/>
                  </a:ext>
                </a:extLst>
              </a:tr>
              <a:tr h="892629">
                <a:tc>
                  <a:txBody>
                    <a:bodyPr/>
                    <a:lstStyle/>
                    <a:p>
                      <a:pPr indent="26670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>
                          <a:effectLst/>
                        </a:rPr>
                        <a:t>rm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>
                          <a:effectLst/>
                        </a:rPr>
                        <a:t>remove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8763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 dirty="0">
                          <a:effectLst/>
                        </a:rPr>
                        <a:t>删除文件或目录</a:t>
                      </a:r>
                      <a:endParaRPr lang="zh-CN" sz="3200" kern="90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7265649"/>
                  </a:ext>
                </a:extLst>
              </a:tr>
              <a:tr h="892629">
                <a:tc>
                  <a:txBody>
                    <a:bodyPr/>
                    <a:lstStyle/>
                    <a:p>
                      <a:pPr indent="26670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>
                          <a:effectLst/>
                        </a:rPr>
                        <a:t>cp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>
                          <a:effectLst/>
                        </a:rPr>
                        <a:t>copy file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8763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 dirty="0">
                          <a:effectLst/>
                        </a:rPr>
                        <a:t>复制文件</a:t>
                      </a:r>
                      <a:endParaRPr lang="zh-CN" sz="3200" kern="90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3150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37549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817" y="1012699"/>
            <a:ext cx="14952808" cy="748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矩形 6"/>
          <p:cNvSpPr>
            <a:spLocks noChangeArrowheads="1"/>
          </p:cNvSpPr>
          <p:nvPr/>
        </p:nvSpPr>
        <p:spPr bwMode="auto">
          <a:xfrm>
            <a:off x="0" y="9871014"/>
            <a:ext cx="24371300" cy="3841414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3598">
              <a:solidFill>
                <a:srgbClr val="FFFFFF"/>
              </a:solidFill>
            </a:endParaRPr>
          </a:p>
        </p:txBody>
      </p:sp>
      <p:sp>
        <p:nvSpPr>
          <p:cNvPr id="16393" name="文本框 58"/>
          <p:cNvSpPr txBox="1">
            <a:spLocks noChangeArrowheads="1"/>
          </p:cNvSpPr>
          <p:nvPr/>
        </p:nvSpPr>
        <p:spPr bwMode="auto">
          <a:xfrm>
            <a:off x="3141184" y="5321382"/>
            <a:ext cx="18027976" cy="155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en-US" altLang="zh-CN" sz="7196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166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2829621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初次运行 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A8EFBD-81E4-EE45-A768-59CAF0C4F717}"/>
              </a:ext>
            </a:extLst>
          </p:cNvPr>
          <p:cNvSpPr/>
          <p:nvPr/>
        </p:nvSpPr>
        <p:spPr>
          <a:xfrm>
            <a:off x="1677794" y="2353589"/>
            <a:ext cx="214022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先打开</a:t>
            </a:r>
            <a:r>
              <a:rPr lang="en" altLang="zh-CN" sz="4000" b="1" dirty="0" err="1">
                <a:solidFill>
                  <a:srgbClr val="333333"/>
                </a:solidFill>
                <a:latin typeface="Helvetica Neue" panose="02000503000000020004" pitchFamily="2" charset="0"/>
              </a:rPr>
              <a:t>Jupyter</a:t>
            </a:r>
            <a:r>
              <a:rPr lang="en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 Notebook</a:t>
            </a:r>
            <a:r>
              <a:rPr lang="zh-CN" altLang="e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，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并进入到想要将程序放置在计算机相应位置的文件夹中，单击主界面的“新建”（</a:t>
            </a:r>
            <a:r>
              <a:rPr lang="en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New</a:t>
            </a:r>
            <a:r>
              <a:rPr lang="zh-CN" altLang="e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）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按钮 。 </a:t>
            </a:r>
            <a:endParaRPr lang="zh-CN" altLang="en-US" sz="40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8384D5-85FB-644F-8591-580D2614D51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657" y="4542971"/>
            <a:ext cx="3497943" cy="5174343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7F9E865-B8AF-D74C-A3DD-35FEC821B6BC}"/>
              </a:ext>
            </a:extLst>
          </p:cNvPr>
          <p:cNvSpPr/>
          <p:nvPr/>
        </p:nvSpPr>
        <p:spPr>
          <a:xfrm>
            <a:off x="6508960" y="4797362"/>
            <a:ext cx="43840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/>
              <a:t>1</a:t>
            </a:r>
            <a:r>
              <a:rPr lang="zh-CN" altLang="en-US" sz="4000" dirty="0"/>
              <a:t>、</a:t>
            </a:r>
            <a:r>
              <a:rPr lang="zh-CN" altLang="zh-CN" sz="4000" dirty="0"/>
              <a:t>直接单击“</a:t>
            </a:r>
            <a:r>
              <a:rPr lang="en-US" altLang="zh-CN" sz="4000" dirty="0"/>
              <a:t>Python 3</a:t>
            </a:r>
            <a:r>
              <a:rPr lang="zh-CN" altLang="zh-CN" sz="4000" dirty="0"/>
              <a:t>”选项，即可生成新的文件 </a:t>
            </a:r>
            <a:endParaRPr lang="zh-CN" altLang="en-US" sz="4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81C0FEF-E4A2-9946-90E3-BAA06427EA9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9372" y="4441371"/>
            <a:ext cx="11887200" cy="3298372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5299525-D77E-C94B-9FD9-28F46FF265C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478" y="11138806"/>
            <a:ext cx="11853636" cy="1815193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FFCCDDA-6A15-1A4B-B54B-CC4FD48BD459}"/>
              </a:ext>
            </a:extLst>
          </p:cNvPr>
          <p:cNvSpPr/>
          <p:nvPr/>
        </p:nvSpPr>
        <p:spPr>
          <a:xfrm>
            <a:off x="11376025" y="8820835"/>
            <a:ext cx="1218565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4000" dirty="0"/>
              <a:t>2</a:t>
            </a:r>
            <a:r>
              <a:rPr lang="zh-CN" altLang="en-US" sz="4000" dirty="0"/>
              <a:t>、单元格模式选择代码</a:t>
            </a:r>
            <a:r>
              <a:rPr lang="zh-CN" altLang="zh-CN" sz="4000" dirty="0"/>
              <a:t>，并在单元格中编写代码，代码的输出结果将直接显示在代码单元格下方 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7651595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ECD63DF-4465-204E-9CBE-E1F3E315D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49" y="9956800"/>
            <a:ext cx="12388851" cy="179115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71399A8-D0EE-FC4D-A709-A354D2BDB06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5581650"/>
            <a:ext cx="12471400" cy="2622550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3E0A259-A4F2-A044-89C5-DC007489F52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2343150"/>
            <a:ext cx="12452350" cy="2355850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3877985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单元格的使用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AF9C3C-7FEB-C340-8EDB-5131FD340978}"/>
              </a:ext>
            </a:extLst>
          </p:cNvPr>
          <p:cNvSpPr/>
          <p:nvPr/>
        </p:nvSpPr>
        <p:spPr>
          <a:xfrm>
            <a:off x="14091477" y="2764401"/>
            <a:ext cx="9660835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4000" b="1" dirty="0"/>
              <a:t>代码单元格</a:t>
            </a:r>
            <a:r>
              <a:rPr lang="zh-CN" altLang="en-US" sz="4000" dirty="0"/>
              <a:t>，可以选择相应的代码内核，并在单元格中编写代码 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76A35AD-D5F0-684F-A135-0E675CF59BB2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2461" y="1828795"/>
            <a:ext cx="897278" cy="9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8198BF6-E00A-4843-B760-B01FDBDDC706}"/>
              </a:ext>
            </a:extLst>
          </p:cNvPr>
          <p:cNvSpPr/>
          <p:nvPr/>
        </p:nvSpPr>
        <p:spPr>
          <a:xfrm>
            <a:off x="14138551" y="5309008"/>
            <a:ext cx="9729719" cy="31700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zh-CN" sz="4000" b="1" dirty="0"/>
              <a:t>Markdown</a:t>
            </a:r>
            <a:r>
              <a:rPr lang="zh-CN" altLang="en-US" sz="4000" b="1" dirty="0"/>
              <a:t>单元格</a:t>
            </a:r>
            <a:r>
              <a:rPr lang="zh-CN" altLang="en-US" sz="4000" dirty="0"/>
              <a:t>，可以使用</a:t>
            </a:r>
            <a:r>
              <a:rPr lang="en-US" altLang="zh-CN" sz="4000" dirty="0"/>
              <a:t>Markdown</a:t>
            </a:r>
            <a:r>
              <a:rPr lang="zh-CN" altLang="zh-CN" sz="4000" dirty="0"/>
              <a:t>语言</a:t>
            </a:r>
            <a:r>
              <a:rPr lang="zh-CN" altLang="en-US" sz="4000" dirty="0"/>
              <a:t>，</a:t>
            </a:r>
            <a:r>
              <a:rPr lang="zh-CN" altLang="zh-CN" sz="4000" dirty="0"/>
              <a:t>通过纯文本的编辑方式展示出丰富的格式，它主要是通过一系列约定好的特殊符号来指定文本的格式，从而达到想要的效果 </a:t>
            </a:r>
            <a:endParaRPr lang="zh-CN" altLang="en-US" sz="40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4BD0114-FBC3-2F48-9258-F767C7853C5E}"/>
              </a:ext>
            </a:extLst>
          </p:cNvPr>
          <p:cNvSpPr/>
          <p:nvPr/>
        </p:nvSpPr>
        <p:spPr>
          <a:xfrm>
            <a:off x="14160638" y="9755114"/>
            <a:ext cx="9656832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4000" b="1" dirty="0"/>
              <a:t>原生单元格，</a:t>
            </a:r>
            <a:r>
              <a:rPr lang="zh-CN" altLang="en-US" sz="4000" dirty="0"/>
              <a:t>就是原始的单元格，单元格内输入的内容只是纯文本，既不会被内核当作程序执行，也不会被当作</a:t>
            </a:r>
            <a:r>
              <a:rPr lang="en" altLang="zh-CN" sz="4000" dirty="0"/>
              <a:t>Markdown</a:t>
            </a:r>
            <a:r>
              <a:rPr lang="zh-CN" altLang="en-US" sz="4000" dirty="0"/>
              <a:t>或</a:t>
            </a:r>
            <a:r>
              <a:rPr lang="en" altLang="zh-CN" sz="4000" dirty="0"/>
              <a:t>HTML</a:t>
            </a:r>
            <a:r>
              <a:rPr lang="zh-CN" altLang="en-US" sz="4000" dirty="0"/>
              <a:t>被渲染 </a:t>
            </a:r>
          </a:p>
        </p:txBody>
      </p:sp>
    </p:spTree>
    <p:extLst>
      <p:ext uri="{BB962C8B-B14F-4D97-AF65-F5344CB8AC3E}">
        <p14:creationId xmlns:p14="http://schemas.microsoft.com/office/powerpoint/2010/main" val="108710080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5724644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编辑模式与命令模式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A8EFBD-81E4-EE45-A768-59CAF0C4F717}"/>
              </a:ext>
            </a:extLst>
          </p:cNvPr>
          <p:cNvSpPr/>
          <p:nvPr/>
        </p:nvSpPr>
        <p:spPr>
          <a:xfrm>
            <a:off x="1677794" y="2353589"/>
            <a:ext cx="214022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在编辑模式下，单元格周围有绿色边框，同时单元格编辑器区域中显示闪烁的光标提示符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C95ED4-2100-194D-9AE0-F74C2F5D98C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0" y="3454400"/>
            <a:ext cx="14503400" cy="1905000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324310E-72AE-C24B-8E0C-459CCD2AD50C}"/>
              </a:ext>
            </a:extLst>
          </p:cNvPr>
          <p:cNvSpPr/>
          <p:nvPr/>
        </p:nvSpPr>
        <p:spPr>
          <a:xfrm>
            <a:off x="1753994" y="5960389"/>
            <a:ext cx="214022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在命令模式下，单元格左侧有蓝色边距，同时由灰色边框包围，如图</a:t>
            </a:r>
            <a:r>
              <a:rPr lang="en-US" altLang="zh-C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3-8</a:t>
            </a:r>
            <a:r>
              <a:rPr lang="zh-CN" altLang="en-US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所示。在命令模式下，可以对整个单元格进行操作，但不能在单元格中输入内容；同时，可以直接使用复制、粘贴等快捷键对单元格进行操作。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E2984B1-DA19-0247-AEC8-E8A9DC909CF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8959850"/>
            <a:ext cx="14630400" cy="1835150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54817293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8175636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快捷键的使用（</a:t>
            </a:r>
            <a:r>
              <a:rPr lang="en-US" altLang="zh-CN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A8EFBD-81E4-EE45-A768-59CAF0C4F717}"/>
              </a:ext>
            </a:extLst>
          </p:cNvPr>
          <p:cNvSpPr/>
          <p:nvPr/>
        </p:nvSpPr>
        <p:spPr>
          <a:xfrm>
            <a:off x="1638037" y="2989693"/>
            <a:ext cx="214022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4000" b="1" dirty="0" err="1">
                <a:solidFill>
                  <a:srgbClr val="333333"/>
                </a:solidFill>
                <a:latin typeface="Helvetica Neue" panose="02000503000000020004" pitchFamily="2" charset="0"/>
              </a:rPr>
              <a:t>Jupyter</a:t>
            </a:r>
            <a:r>
              <a:rPr lang="en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 Notebook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提供了一系列快捷键，让我们可以通过键盘组合实现更多的常用功能，达到无鼠标操作，从而极大地提高了工作效率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A6808F-F172-BE46-9D5C-ECB9B348D56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00" y="4470400"/>
            <a:ext cx="7912100" cy="7467600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832A993-E02E-AB4A-BABF-F35AC6B6118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9200" y="4565650"/>
            <a:ext cx="8737600" cy="6203950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DB97EE8-336B-6D47-9706-B0245F6022A4}"/>
              </a:ext>
            </a:extLst>
          </p:cNvPr>
          <p:cNvSpPr/>
          <p:nvPr/>
        </p:nvSpPr>
        <p:spPr>
          <a:xfrm>
            <a:off x="3083493" y="12439134"/>
            <a:ext cx="74863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Windows</a:t>
            </a:r>
            <a:r>
              <a:rPr lang="zh-CN" altLang="zh-C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系统的命令模式快捷键</a:t>
            </a:r>
            <a:r>
              <a:rPr lang="zh-CN" altLang="zh-CN" dirty="0"/>
              <a:t> 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5AD7F1-3BDB-E841-9CC7-A61DE239EFC3}"/>
              </a:ext>
            </a:extLst>
          </p:cNvPr>
          <p:cNvSpPr/>
          <p:nvPr/>
        </p:nvSpPr>
        <p:spPr>
          <a:xfrm>
            <a:off x="13624493" y="12439134"/>
            <a:ext cx="75761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Windows</a:t>
            </a:r>
            <a:r>
              <a:rPr lang="zh-CN" altLang="zh-C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系统的编辑模式快捷键 </a:t>
            </a:r>
            <a:endParaRPr lang="zh-CN" altLang="en-US" sz="4000" dirty="0">
              <a:solidFill>
                <a:srgbClr val="333333"/>
              </a:solidFill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77868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C83A845-6A78-D74D-835B-B1D7D73135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0950" y="4616450"/>
            <a:ext cx="8629650" cy="5238750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9266E2B-B505-554E-AAE4-72B8A126874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300" y="4495800"/>
            <a:ext cx="7886700" cy="7416800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7443063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快捷键的使用（</a:t>
            </a:r>
            <a:r>
              <a:rPr lang="en-US" altLang="zh-CN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macOS</a:t>
            </a: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A8EFBD-81E4-EE45-A768-59CAF0C4F717}"/>
              </a:ext>
            </a:extLst>
          </p:cNvPr>
          <p:cNvSpPr/>
          <p:nvPr/>
        </p:nvSpPr>
        <p:spPr>
          <a:xfrm>
            <a:off x="1638037" y="2989693"/>
            <a:ext cx="214022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4000" b="1" dirty="0" err="1">
                <a:solidFill>
                  <a:srgbClr val="333333"/>
                </a:solidFill>
                <a:latin typeface="Helvetica Neue" panose="02000503000000020004" pitchFamily="2" charset="0"/>
              </a:rPr>
              <a:t>Jupyter</a:t>
            </a:r>
            <a:r>
              <a:rPr lang="en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 Notebook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提供了一系列快捷键，让我们可以通过键盘组合实现更多的常用功能，达到无鼠标操作，从而极大地提高了工作效率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DB97EE8-336B-6D47-9706-B0245F6022A4}"/>
              </a:ext>
            </a:extLst>
          </p:cNvPr>
          <p:cNvSpPr/>
          <p:nvPr/>
        </p:nvSpPr>
        <p:spPr>
          <a:xfrm>
            <a:off x="3083493" y="12439134"/>
            <a:ext cx="60516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macOS</a:t>
            </a:r>
            <a:r>
              <a:rPr lang="zh-CN" altLang="zh-C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的命令模式快捷键</a:t>
            </a:r>
            <a:r>
              <a:rPr lang="zh-CN" altLang="zh-CN" dirty="0"/>
              <a:t> 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5AD7F1-3BDB-E841-9CC7-A61DE239EFC3}"/>
              </a:ext>
            </a:extLst>
          </p:cNvPr>
          <p:cNvSpPr/>
          <p:nvPr/>
        </p:nvSpPr>
        <p:spPr>
          <a:xfrm>
            <a:off x="13624493" y="12439134"/>
            <a:ext cx="61414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macOS</a:t>
            </a:r>
            <a:r>
              <a:rPr lang="zh-CN" altLang="zh-C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的编辑模式快捷键 </a:t>
            </a:r>
            <a:endParaRPr lang="zh-CN" altLang="en-US" sz="4000" dirty="0">
              <a:solidFill>
                <a:srgbClr val="333333"/>
              </a:solidFill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89010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4493538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魔法命令的使用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A8EFBD-81E4-EE45-A768-59CAF0C4F717}"/>
              </a:ext>
            </a:extLst>
          </p:cNvPr>
          <p:cNvSpPr/>
          <p:nvPr/>
        </p:nvSpPr>
        <p:spPr>
          <a:xfrm>
            <a:off x="16382999" y="2989693"/>
            <a:ext cx="6962073" cy="871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基本的魔法命令有两种形式，分别是行魔法和单元格魔法命令：</a:t>
            </a:r>
          </a:p>
          <a:p>
            <a:r>
              <a:rPr lang="en-US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		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行魔法命令</a:t>
            </a:r>
            <a:r>
              <a:rPr lang="zh-CN" altLang="en-US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的使用方法是在命令前面加上一个百分号“</a:t>
            </a:r>
            <a:r>
              <a:rPr lang="en-US" altLang="zh-C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%”</a:t>
            </a:r>
            <a:r>
              <a:rPr lang="zh-CN" altLang="en-US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。这个符号代表我们魔法命令的影响范围只有魔法命令所在的这一行，其他行仍然会按照原来的内核进行编译。</a:t>
            </a:r>
            <a:endParaRPr lang="en-US" altLang="zh-CN" sz="40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r>
              <a:rPr lang="en-US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		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单元格魔法命令</a:t>
            </a:r>
            <a:r>
              <a:rPr lang="zh-CN" altLang="en-US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的使用方法是在单元格开头输入两个百分号“</a:t>
            </a:r>
            <a:r>
              <a:rPr lang="en-US" altLang="zh-C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%%”</a:t>
            </a:r>
            <a:r>
              <a:rPr lang="zh-CN" altLang="en-US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，这表示我们希望魔法命令的影响范围是整个单元格。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52CE65-3292-E547-9DAB-9988566DD91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022600"/>
            <a:ext cx="14503400" cy="3378200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8099B23-1297-544C-87BC-88205209703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7499350"/>
            <a:ext cx="14554200" cy="3879850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2450247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3262432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常用魔法命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E2350E2-7F12-F949-88D9-9D5120577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9234"/>
              </p:ext>
            </p:extLst>
          </p:nvPr>
        </p:nvGraphicFramePr>
        <p:xfrm>
          <a:off x="2413000" y="3886200"/>
          <a:ext cx="18719800" cy="7772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39220">
                  <a:extLst>
                    <a:ext uri="{9D8B030D-6E8A-4147-A177-3AD203B41FA5}">
                      <a16:colId xmlns:a16="http://schemas.microsoft.com/office/drawing/2014/main" val="151476062"/>
                    </a:ext>
                  </a:extLst>
                </a:gridCol>
                <a:gridCol w="10080580">
                  <a:extLst>
                    <a:ext uri="{9D8B030D-6E8A-4147-A177-3AD203B41FA5}">
                      <a16:colId xmlns:a16="http://schemas.microsoft.com/office/drawing/2014/main" val="678595364"/>
                    </a:ext>
                  </a:extLst>
                </a:gridCol>
              </a:tblGrid>
              <a:tr h="863600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  <a:latin typeface="+mn-lt"/>
                        </a:rPr>
                        <a:t>魔法命令</a:t>
                      </a:r>
                      <a:endParaRPr lang="zh-CN" sz="3200" kern="900">
                        <a:effectLst/>
                        <a:latin typeface="+mn-lt"/>
                        <a:ea typeface="方正黑体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  <a:latin typeface="+mn-lt"/>
                        </a:rPr>
                        <a:t>功能</a:t>
                      </a:r>
                      <a:endParaRPr lang="zh-CN" sz="3200" kern="900">
                        <a:effectLst/>
                        <a:latin typeface="+mn-lt"/>
                        <a:ea typeface="方正黑体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4996343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indent="46355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>
                          <a:effectLst/>
                          <a:latin typeface="+mn-lt"/>
                        </a:rPr>
                        <a:t>%time</a:t>
                      </a:r>
                      <a:r>
                        <a:rPr lang="zh-CN" sz="3200" kern="900">
                          <a:effectLst/>
                          <a:latin typeface="+mn-lt"/>
                        </a:rPr>
                        <a:t>、</a:t>
                      </a:r>
                      <a:r>
                        <a:rPr lang="en-US" sz="3200" kern="900">
                          <a:effectLst/>
                          <a:latin typeface="+mn-lt"/>
                        </a:rPr>
                        <a:t>%%time</a:t>
                      </a:r>
                      <a:endParaRPr lang="zh-CN" sz="3200" kern="900">
                        <a:effectLst/>
                        <a:latin typeface="+mn-lt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355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  <a:latin typeface="+mn-lt"/>
                        </a:rPr>
                        <a:t>计算代码执行时间</a:t>
                      </a:r>
                      <a:r>
                        <a:rPr lang="en-US" sz="3200" kern="900">
                          <a:effectLst/>
                          <a:latin typeface="+mn-lt"/>
                        </a:rPr>
                        <a:t>/</a:t>
                      </a:r>
                      <a:r>
                        <a:rPr lang="zh-CN" sz="3200" kern="900">
                          <a:effectLst/>
                          <a:latin typeface="+mn-lt"/>
                        </a:rPr>
                        <a:t>平均时间</a:t>
                      </a:r>
                      <a:endParaRPr lang="zh-CN" sz="3200" kern="900">
                        <a:effectLst/>
                        <a:latin typeface="+mn-lt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4413167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indent="46355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>
                          <a:effectLst/>
                          <a:latin typeface="+mn-lt"/>
                        </a:rPr>
                        <a:t>%timeit</a:t>
                      </a:r>
                      <a:r>
                        <a:rPr lang="zh-CN" sz="3200" kern="900">
                          <a:effectLst/>
                          <a:latin typeface="+mn-lt"/>
                        </a:rPr>
                        <a:t>、</a:t>
                      </a:r>
                      <a:r>
                        <a:rPr lang="en-US" sz="3200" kern="900">
                          <a:effectLst/>
                          <a:latin typeface="+mn-lt"/>
                        </a:rPr>
                        <a:t>%%timeit</a:t>
                      </a:r>
                      <a:endParaRPr lang="zh-CN" sz="3200" kern="900">
                        <a:effectLst/>
                        <a:latin typeface="+mn-lt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355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  <a:latin typeface="+mn-lt"/>
                        </a:rPr>
                        <a:t>多次执行代码，取平均执行时间</a:t>
                      </a:r>
                      <a:endParaRPr lang="zh-CN" sz="3200" kern="900">
                        <a:effectLst/>
                        <a:latin typeface="+mn-lt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8530252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indent="46355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>
                          <a:effectLst/>
                          <a:latin typeface="+mn-lt"/>
                        </a:rPr>
                        <a:t>%run</a:t>
                      </a:r>
                      <a:endParaRPr lang="zh-CN" sz="3200" kern="900">
                        <a:effectLst/>
                        <a:latin typeface="+mn-lt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355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  <a:latin typeface="+mn-lt"/>
                        </a:rPr>
                        <a:t>执行</a:t>
                      </a:r>
                      <a:r>
                        <a:rPr lang="en-US" sz="3200" kern="900">
                          <a:effectLst/>
                          <a:latin typeface="+mn-lt"/>
                        </a:rPr>
                        <a:t>Python</a:t>
                      </a:r>
                      <a:r>
                        <a:rPr lang="zh-CN" sz="3200" kern="900">
                          <a:effectLst/>
                          <a:latin typeface="+mn-lt"/>
                        </a:rPr>
                        <a:t>脚本</a:t>
                      </a:r>
                      <a:endParaRPr lang="zh-CN" sz="3200" kern="900">
                        <a:effectLst/>
                        <a:latin typeface="+mn-lt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794308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indent="46355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>
                          <a:effectLst/>
                          <a:latin typeface="+mn-lt"/>
                        </a:rPr>
                        <a:t>%reset</a:t>
                      </a:r>
                      <a:endParaRPr lang="zh-CN" sz="3200" kern="900">
                        <a:effectLst/>
                        <a:latin typeface="+mn-lt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355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  <a:latin typeface="+mn-lt"/>
                        </a:rPr>
                        <a:t>清除当前全部变量</a:t>
                      </a:r>
                      <a:endParaRPr lang="zh-CN" sz="3200" kern="900">
                        <a:effectLst/>
                        <a:latin typeface="+mn-lt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513603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indent="46355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>
                          <a:effectLst/>
                          <a:latin typeface="+mn-lt"/>
                        </a:rPr>
                        <a:t>%lsmagic</a:t>
                      </a:r>
                      <a:endParaRPr lang="zh-CN" sz="3200" kern="900">
                        <a:effectLst/>
                        <a:latin typeface="+mn-lt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355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  <a:latin typeface="+mn-lt"/>
                        </a:rPr>
                        <a:t>查看魔法命令</a:t>
                      </a:r>
                      <a:endParaRPr lang="zh-CN" sz="3200" kern="900">
                        <a:effectLst/>
                        <a:latin typeface="+mn-lt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6243719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indent="46355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>
                          <a:effectLst/>
                          <a:latin typeface="+mn-lt"/>
                        </a:rPr>
                        <a:t>%load</a:t>
                      </a:r>
                      <a:endParaRPr lang="zh-CN" sz="3200" kern="900">
                        <a:effectLst/>
                        <a:latin typeface="+mn-lt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355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  <a:latin typeface="+mn-lt"/>
                        </a:rPr>
                        <a:t>将代码导入</a:t>
                      </a:r>
                      <a:r>
                        <a:rPr lang="en-US" sz="3200" kern="900">
                          <a:effectLst/>
                          <a:latin typeface="+mn-lt"/>
                        </a:rPr>
                        <a:t>Notebook</a:t>
                      </a:r>
                      <a:endParaRPr lang="zh-CN" sz="3200" kern="900">
                        <a:effectLst/>
                        <a:latin typeface="+mn-lt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8590201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indent="46355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>
                          <a:effectLst/>
                          <a:latin typeface="+mn-lt"/>
                        </a:rPr>
                        <a:t>%system</a:t>
                      </a:r>
                      <a:endParaRPr lang="zh-CN" sz="3200" kern="900">
                        <a:effectLst/>
                        <a:latin typeface="+mn-lt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355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  <a:latin typeface="+mn-lt"/>
                        </a:rPr>
                        <a:t>输入命令行指令</a:t>
                      </a:r>
                      <a:endParaRPr lang="zh-CN" sz="3200" kern="900">
                        <a:effectLst/>
                        <a:latin typeface="+mn-lt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0856547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indent="46355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>
                          <a:effectLst/>
                          <a:latin typeface="+mn-lt"/>
                        </a:rPr>
                        <a:t>%%HTML</a:t>
                      </a:r>
                      <a:endParaRPr lang="zh-CN" sz="3200" kern="900">
                        <a:effectLst/>
                        <a:latin typeface="+mn-lt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63550"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 dirty="0">
                          <a:effectLst/>
                          <a:latin typeface="+mn-lt"/>
                        </a:rPr>
                        <a:t>切换内核为</a:t>
                      </a:r>
                      <a:r>
                        <a:rPr lang="en-US" sz="3200" kern="900" dirty="0">
                          <a:effectLst/>
                          <a:latin typeface="+mn-lt"/>
                        </a:rPr>
                        <a:t>HTML</a:t>
                      </a:r>
                      <a:r>
                        <a:rPr lang="zh-CN" sz="3200" kern="900" dirty="0">
                          <a:effectLst/>
                          <a:latin typeface="+mn-lt"/>
                        </a:rPr>
                        <a:t>模式</a:t>
                      </a:r>
                      <a:endParaRPr lang="zh-CN" sz="3200" kern="900" dirty="0">
                        <a:effectLst/>
                        <a:latin typeface="+mn-lt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0879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131760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3877985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命令行的使用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A8EFBD-81E4-EE45-A768-59CAF0C4F717}"/>
              </a:ext>
            </a:extLst>
          </p:cNvPr>
          <p:cNvSpPr/>
          <p:nvPr/>
        </p:nvSpPr>
        <p:spPr>
          <a:xfrm>
            <a:off x="1638037" y="2989693"/>
            <a:ext cx="214022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4000" b="1" dirty="0" err="1">
                <a:solidFill>
                  <a:srgbClr val="333333"/>
                </a:solidFill>
                <a:latin typeface="Helvetica Neue" panose="02000503000000020004" pitchFamily="2" charset="0"/>
              </a:rPr>
              <a:t>Jupyter</a:t>
            </a:r>
            <a:r>
              <a:rPr lang="en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 Notebook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的代码单元格下，只需要在命令前加符号“</a:t>
            </a:r>
            <a:r>
              <a:rPr lang="en-US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!”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，即可实现命令行的交互操作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DD46333-EE84-3E49-B3FC-880BDEC92BA5}"/>
              </a:ext>
            </a:extLst>
          </p:cNvPr>
          <p:cNvSpPr/>
          <p:nvPr/>
        </p:nvSpPr>
        <p:spPr>
          <a:xfrm>
            <a:off x="2489050" y="12337534"/>
            <a:ext cx="184140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在代码单元格输入 “</a:t>
            </a:r>
            <a:r>
              <a:rPr lang="en-US" altLang="zh-C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!ls</a:t>
            </a:r>
            <a:r>
              <a:rPr lang="zh-CN" altLang="zh-C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”，单击“运行”按钮，就可以看到文件夹下的所有文件 </a:t>
            </a:r>
            <a:endParaRPr lang="zh-CN" altLang="en-US" sz="4000" dirty="0">
              <a:solidFill>
                <a:srgbClr val="333333"/>
              </a:solidFill>
              <a:latin typeface="Helvetica Neue" panose="02000503000000020004" pitchFamily="2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A0BF739-8102-8845-9417-EB1EC6EFFBE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4114800"/>
            <a:ext cx="15011400" cy="7747000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33187207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1690</TotalTime>
  <Words>665</Words>
  <Application>Microsoft Macintosh PowerPoint</Application>
  <PresentationFormat>自定义</PresentationFormat>
  <Paragraphs>81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微软雅黑</vt:lpstr>
      <vt:lpstr>Arial</vt:lpstr>
      <vt:lpstr>Calibri</vt:lpstr>
      <vt:lpstr>Calibri Light</vt:lpstr>
      <vt:lpstr>Helvetica Neue</vt:lpstr>
      <vt:lpstr>Times New Roman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Mao</dc:creator>
  <cp:lastModifiedBy>fu yufeng</cp:lastModifiedBy>
  <cp:revision>687</cp:revision>
  <dcterms:created xsi:type="dcterms:W3CDTF">2020-04-17T09:21:53Z</dcterms:created>
  <dcterms:modified xsi:type="dcterms:W3CDTF">2021-06-09T08:36:44Z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2052-2.1.2.3417</vt:lpwstr>
  </property>
</Properties>
</file>