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0"/>
  </p:notesMasterIdLst>
  <p:sldIdLst>
    <p:sldId id="296" r:id="rId2"/>
    <p:sldId id="423" r:id="rId3"/>
    <p:sldId id="413" r:id="rId4"/>
    <p:sldId id="424" r:id="rId5"/>
    <p:sldId id="421" r:id="rId6"/>
    <p:sldId id="422" r:id="rId7"/>
    <p:sldId id="420" r:id="rId8"/>
    <p:sldId id="418" r:id="rId9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6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77500" autoAdjust="0"/>
  </p:normalViewPr>
  <p:slideViewPr>
    <p:cSldViewPr snapToGrid="0">
      <p:cViewPr varScale="1">
        <p:scale>
          <a:sx n="41" d="100"/>
          <a:sy n="41" d="100"/>
        </p:scale>
        <p:origin x="1856" y="208"/>
      </p:cViewPr>
      <p:guideLst>
        <p:guide orient="horz" pos="4586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7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3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1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7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3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B7CFBA-098A-9848-B3EB-5FF7DDD0F71D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</a:t>
            </a:r>
            <a:r>
              <a:rPr lang="en-US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73865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起源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项目是一个非营利性开源项目，于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2014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年由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IPython Project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诞生，它支持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40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种编程语言的交互式数据科学和科学计算。</a:t>
            </a:r>
            <a:endParaRPr lang="zh-CN" altLang="en-US" sz="4000" b="1" dirty="0"/>
          </a:p>
        </p:txBody>
      </p:sp>
      <p:sp>
        <p:nvSpPr>
          <p:cNvPr id="5" name="îŝľîďè">
            <a:extLst>
              <a:ext uri="{FF2B5EF4-FFF2-40B4-BE49-F238E27FC236}">
                <a16:creationId xmlns:a16="http://schemas.microsoft.com/office/drawing/2014/main" id="{EFA6480E-CAE3-7840-9813-4DD3FF4266A3}"/>
              </a:ext>
            </a:extLst>
          </p:cNvPr>
          <p:cNvSpPr/>
          <p:nvPr/>
        </p:nvSpPr>
        <p:spPr bwMode="auto">
          <a:xfrm>
            <a:off x="2848661" y="6744867"/>
            <a:ext cx="2305912" cy="230999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IPython</a:t>
            </a:r>
            <a:endParaRPr lang="en-US" altLang="zh-CN" sz="3200" i="1" dirty="0">
              <a:solidFill>
                <a:schemeClr val="bg1"/>
              </a:solidFill>
            </a:endParaRPr>
          </a:p>
        </p:txBody>
      </p:sp>
      <p:sp>
        <p:nvSpPr>
          <p:cNvPr id="6" name="ïṣļïḋè">
            <a:extLst>
              <a:ext uri="{FF2B5EF4-FFF2-40B4-BE49-F238E27FC236}">
                <a16:creationId xmlns:a16="http://schemas.microsoft.com/office/drawing/2014/main" id="{78CE2336-3EB9-7C4C-9BD8-327B72158926}"/>
              </a:ext>
            </a:extLst>
          </p:cNvPr>
          <p:cNvSpPr/>
          <p:nvPr/>
        </p:nvSpPr>
        <p:spPr bwMode="auto">
          <a:xfrm rot="10800000">
            <a:off x="5489047" y="7584928"/>
            <a:ext cx="1627898" cy="629864"/>
          </a:xfrm>
          <a:custGeom>
            <a:avLst/>
            <a:gdLst>
              <a:gd name="T0" fmla="*/ 881 w 881"/>
              <a:gd name="T1" fmla="*/ 129 h 257"/>
              <a:gd name="T2" fmla="*/ 831 w 881"/>
              <a:gd name="T3" fmla="*/ 79 h 257"/>
              <a:gd name="T4" fmla="*/ 170 w 881"/>
              <a:gd name="T5" fmla="*/ 79 h 257"/>
              <a:gd name="T6" fmla="*/ 170 w 881"/>
              <a:gd name="T7" fmla="*/ 0 h 257"/>
              <a:gd name="T8" fmla="*/ 0 w 881"/>
              <a:gd name="T9" fmla="*/ 129 h 257"/>
              <a:gd name="T10" fmla="*/ 170 w 881"/>
              <a:gd name="T11" fmla="*/ 257 h 257"/>
              <a:gd name="T12" fmla="*/ 170 w 881"/>
              <a:gd name="T13" fmla="*/ 178 h 257"/>
              <a:gd name="T14" fmla="*/ 831 w 881"/>
              <a:gd name="T15" fmla="*/ 178 h 257"/>
              <a:gd name="T16" fmla="*/ 881 w 881"/>
              <a:gd name="T17" fmla="*/ 12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" h="257">
                <a:moveTo>
                  <a:pt x="881" y="129"/>
                </a:moveTo>
                <a:cubicBezTo>
                  <a:pt x="881" y="100"/>
                  <a:pt x="860" y="79"/>
                  <a:pt x="831" y="79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0" y="0"/>
                  <a:pt x="170" y="0"/>
                  <a:pt x="170" y="0"/>
                </a:cubicBezTo>
                <a:cubicBezTo>
                  <a:pt x="0" y="129"/>
                  <a:pt x="0" y="129"/>
                  <a:pt x="0" y="129"/>
                </a:cubicBezTo>
                <a:cubicBezTo>
                  <a:pt x="170" y="257"/>
                  <a:pt x="170" y="257"/>
                  <a:pt x="170" y="257"/>
                </a:cubicBezTo>
                <a:cubicBezTo>
                  <a:pt x="170" y="178"/>
                  <a:pt x="170" y="178"/>
                  <a:pt x="170" y="178"/>
                </a:cubicBezTo>
                <a:cubicBezTo>
                  <a:pt x="831" y="178"/>
                  <a:pt x="831" y="178"/>
                  <a:pt x="831" y="178"/>
                </a:cubicBezTo>
                <a:cubicBezTo>
                  <a:pt x="861" y="178"/>
                  <a:pt x="881" y="153"/>
                  <a:pt x="881" y="129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ïsḻíḓè">
            <a:extLst>
              <a:ext uri="{FF2B5EF4-FFF2-40B4-BE49-F238E27FC236}">
                <a16:creationId xmlns:a16="http://schemas.microsoft.com/office/drawing/2014/main" id="{6A1E1525-4AB0-D94C-BBDA-98AF7B5C8D70}"/>
              </a:ext>
            </a:extLst>
          </p:cNvPr>
          <p:cNvSpPr/>
          <p:nvPr/>
        </p:nvSpPr>
        <p:spPr bwMode="auto">
          <a:xfrm>
            <a:off x="9677233" y="7584928"/>
            <a:ext cx="2168574" cy="629864"/>
          </a:xfrm>
          <a:custGeom>
            <a:avLst/>
            <a:gdLst>
              <a:gd name="T0" fmla="*/ 881 w 881"/>
              <a:gd name="T1" fmla="*/ 129 h 257"/>
              <a:gd name="T2" fmla="*/ 711 w 881"/>
              <a:gd name="T3" fmla="*/ 0 h 257"/>
              <a:gd name="T4" fmla="*/ 711 w 881"/>
              <a:gd name="T5" fmla="*/ 79 h 257"/>
              <a:gd name="T6" fmla="*/ 50 w 881"/>
              <a:gd name="T7" fmla="*/ 79 h 257"/>
              <a:gd name="T8" fmla="*/ 0 w 881"/>
              <a:gd name="T9" fmla="*/ 129 h 257"/>
              <a:gd name="T10" fmla="*/ 50 w 881"/>
              <a:gd name="T11" fmla="*/ 178 h 257"/>
              <a:gd name="T12" fmla="*/ 711 w 881"/>
              <a:gd name="T13" fmla="*/ 178 h 257"/>
              <a:gd name="T14" fmla="*/ 711 w 881"/>
              <a:gd name="T15" fmla="*/ 257 h 257"/>
              <a:gd name="T16" fmla="*/ 881 w 881"/>
              <a:gd name="T17" fmla="*/ 12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" h="257">
                <a:moveTo>
                  <a:pt x="881" y="129"/>
                </a:moveTo>
                <a:cubicBezTo>
                  <a:pt x="711" y="0"/>
                  <a:pt x="711" y="0"/>
                  <a:pt x="711" y="0"/>
                </a:cubicBezTo>
                <a:cubicBezTo>
                  <a:pt x="711" y="79"/>
                  <a:pt x="711" y="79"/>
                  <a:pt x="711" y="79"/>
                </a:cubicBezTo>
                <a:cubicBezTo>
                  <a:pt x="50" y="79"/>
                  <a:pt x="50" y="79"/>
                  <a:pt x="50" y="79"/>
                </a:cubicBezTo>
                <a:cubicBezTo>
                  <a:pt x="21" y="79"/>
                  <a:pt x="0" y="100"/>
                  <a:pt x="0" y="129"/>
                </a:cubicBezTo>
                <a:cubicBezTo>
                  <a:pt x="0" y="153"/>
                  <a:pt x="20" y="178"/>
                  <a:pt x="50" y="178"/>
                </a:cubicBezTo>
                <a:cubicBezTo>
                  <a:pt x="711" y="178"/>
                  <a:pt x="711" y="178"/>
                  <a:pt x="711" y="178"/>
                </a:cubicBezTo>
                <a:cubicBezTo>
                  <a:pt x="711" y="257"/>
                  <a:pt x="711" y="257"/>
                  <a:pt x="711" y="257"/>
                </a:cubicBezTo>
                <a:lnTo>
                  <a:pt x="881" y="129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8" name="ïŝļïḑè">
            <a:extLst>
              <a:ext uri="{FF2B5EF4-FFF2-40B4-BE49-F238E27FC236}">
                <a16:creationId xmlns:a16="http://schemas.microsoft.com/office/drawing/2014/main" id="{306CBB79-1E5A-4D4C-A58E-D918F949A12E}"/>
              </a:ext>
            </a:extLst>
          </p:cNvPr>
          <p:cNvSpPr/>
          <p:nvPr/>
        </p:nvSpPr>
        <p:spPr bwMode="auto">
          <a:xfrm>
            <a:off x="9393936" y="8716672"/>
            <a:ext cx="1026765" cy="1013824"/>
          </a:xfrm>
          <a:custGeom>
            <a:avLst/>
            <a:gdLst>
              <a:gd name="T0" fmla="*/ 330 w 417"/>
              <a:gd name="T1" fmla="*/ 259 h 413"/>
              <a:gd name="T2" fmla="*/ 87 w 417"/>
              <a:gd name="T3" fmla="*/ 20 h 413"/>
              <a:gd name="T4" fmla="*/ 16 w 417"/>
              <a:gd name="T5" fmla="*/ 20 h 413"/>
              <a:gd name="T6" fmla="*/ 0 w 417"/>
              <a:gd name="T7" fmla="*/ 52 h 413"/>
              <a:gd name="T8" fmla="*/ 16 w 417"/>
              <a:gd name="T9" fmla="*/ 91 h 413"/>
              <a:gd name="T10" fmla="*/ 258 w 417"/>
              <a:gd name="T11" fmla="*/ 329 h 413"/>
              <a:gd name="T12" fmla="*/ 204 w 417"/>
              <a:gd name="T13" fmla="*/ 383 h 413"/>
              <a:gd name="T14" fmla="*/ 417 w 417"/>
              <a:gd name="T15" fmla="*/ 413 h 413"/>
              <a:gd name="T16" fmla="*/ 387 w 417"/>
              <a:gd name="T17" fmla="*/ 203 h 413"/>
              <a:gd name="T18" fmla="*/ 330 w 417"/>
              <a:gd name="T19" fmla="*/ 259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413">
                <a:moveTo>
                  <a:pt x="330" y="259"/>
                </a:moveTo>
                <a:cubicBezTo>
                  <a:pt x="87" y="20"/>
                  <a:pt x="87" y="20"/>
                  <a:pt x="87" y="20"/>
                </a:cubicBezTo>
                <a:cubicBezTo>
                  <a:pt x="66" y="0"/>
                  <a:pt x="37" y="0"/>
                  <a:pt x="16" y="20"/>
                </a:cubicBezTo>
                <a:cubicBezTo>
                  <a:pt x="7" y="27"/>
                  <a:pt x="1" y="39"/>
                  <a:pt x="0" y="52"/>
                </a:cubicBezTo>
                <a:cubicBezTo>
                  <a:pt x="0" y="66"/>
                  <a:pt x="5" y="80"/>
                  <a:pt x="16" y="91"/>
                </a:cubicBezTo>
                <a:cubicBezTo>
                  <a:pt x="258" y="329"/>
                  <a:pt x="258" y="329"/>
                  <a:pt x="258" y="329"/>
                </a:cubicBezTo>
                <a:cubicBezTo>
                  <a:pt x="204" y="383"/>
                  <a:pt x="204" y="383"/>
                  <a:pt x="204" y="383"/>
                </a:cubicBezTo>
                <a:cubicBezTo>
                  <a:pt x="417" y="413"/>
                  <a:pt x="417" y="413"/>
                  <a:pt x="417" y="413"/>
                </a:cubicBezTo>
                <a:cubicBezTo>
                  <a:pt x="387" y="203"/>
                  <a:pt x="387" y="203"/>
                  <a:pt x="387" y="203"/>
                </a:cubicBezTo>
                <a:lnTo>
                  <a:pt x="330" y="259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9" name="i$ľiḍè">
            <a:extLst>
              <a:ext uri="{FF2B5EF4-FFF2-40B4-BE49-F238E27FC236}">
                <a16:creationId xmlns:a16="http://schemas.microsoft.com/office/drawing/2014/main" id="{E157DCC7-0DC9-D648-941C-7718F26FC735}"/>
              </a:ext>
            </a:extLst>
          </p:cNvPr>
          <p:cNvSpPr/>
          <p:nvPr/>
        </p:nvSpPr>
        <p:spPr bwMode="auto">
          <a:xfrm>
            <a:off x="9393936" y="6069229"/>
            <a:ext cx="1026765" cy="1013824"/>
          </a:xfrm>
          <a:custGeom>
            <a:avLst/>
            <a:gdLst>
              <a:gd name="T0" fmla="*/ 50 w 417"/>
              <a:gd name="T1" fmla="*/ 411 h 411"/>
              <a:gd name="T2" fmla="*/ 87 w 417"/>
              <a:gd name="T3" fmla="*/ 398 h 411"/>
              <a:gd name="T4" fmla="*/ 330 w 417"/>
              <a:gd name="T5" fmla="*/ 157 h 411"/>
              <a:gd name="T6" fmla="*/ 387 w 417"/>
              <a:gd name="T7" fmla="*/ 210 h 411"/>
              <a:gd name="T8" fmla="*/ 417 w 417"/>
              <a:gd name="T9" fmla="*/ 0 h 411"/>
              <a:gd name="T10" fmla="*/ 205 w 417"/>
              <a:gd name="T11" fmla="*/ 30 h 411"/>
              <a:gd name="T12" fmla="*/ 259 w 417"/>
              <a:gd name="T13" fmla="*/ 86 h 411"/>
              <a:gd name="T14" fmla="*/ 16 w 417"/>
              <a:gd name="T15" fmla="*/ 327 h 411"/>
              <a:gd name="T16" fmla="*/ 0 w 417"/>
              <a:gd name="T17" fmla="*/ 363 h 411"/>
              <a:gd name="T18" fmla="*/ 16 w 417"/>
              <a:gd name="T19" fmla="*/ 398 h 411"/>
              <a:gd name="T20" fmla="*/ 50 w 417"/>
              <a:gd name="T21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7" h="411">
                <a:moveTo>
                  <a:pt x="50" y="411"/>
                </a:moveTo>
                <a:cubicBezTo>
                  <a:pt x="66" y="411"/>
                  <a:pt x="78" y="407"/>
                  <a:pt x="87" y="398"/>
                </a:cubicBezTo>
                <a:cubicBezTo>
                  <a:pt x="330" y="157"/>
                  <a:pt x="330" y="157"/>
                  <a:pt x="330" y="157"/>
                </a:cubicBezTo>
                <a:cubicBezTo>
                  <a:pt x="387" y="210"/>
                  <a:pt x="387" y="210"/>
                  <a:pt x="387" y="210"/>
                </a:cubicBezTo>
                <a:cubicBezTo>
                  <a:pt x="417" y="0"/>
                  <a:pt x="417" y="0"/>
                  <a:pt x="417" y="0"/>
                </a:cubicBezTo>
                <a:cubicBezTo>
                  <a:pt x="205" y="30"/>
                  <a:pt x="205" y="30"/>
                  <a:pt x="205" y="30"/>
                </a:cubicBezTo>
                <a:cubicBezTo>
                  <a:pt x="259" y="86"/>
                  <a:pt x="259" y="86"/>
                  <a:pt x="259" y="86"/>
                </a:cubicBezTo>
                <a:cubicBezTo>
                  <a:pt x="16" y="327"/>
                  <a:pt x="16" y="327"/>
                  <a:pt x="16" y="327"/>
                </a:cubicBezTo>
                <a:cubicBezTo>
                  <a:pt x="6" y="337"/>
                  <a:pt x="0" y="350"/>
                  <a:pt x="0" y="363"/>
                </a:cubicBezTo>
                <a:cubicBezTo>
                  <a:pt x="0" y="376"/>
                  <a:pt x="6" y="388"/>
                  <a:pt x="16" y="398"/>
                </a:cubicBezTo>
                <a:cubicBezTo>
                  <a:pt x="24" y="406"/>
                  <a:pt x="37" y="411"/>
                  <a:pt x="50" y="411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10" name="íŝļíďê">
            <a:extLst>
              <a:ext uri="{FF2B5EF4-FFF2-40B4-BE49-F238E27FC236}">
                <a16:creationId xmlns:a16="http://schemas.microsoft.com/office/drawing/2014/main" id="{A10E965E-ADF2-C340-BF2F-4498DC9E844E}"/>
              </a:ext>
            </a:extLst>
          </p:cNvPr>
          <p:cNvSpPr/>
          <p:nvPr/>
        </p:nvSpPr>
        <p:spPr bwMode="auto">
          <a:xfrm>
            <a:off x="13622431" y="3845413"/>
            <a:ext cx="8241741" cy="203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 dirty="0" err="1"/>
              <a:t>Jupyter’s</a:t>
            </a:r>
            <a:r>
              <a:rPr lang="en-US" altLang="zh-CN" sz="3200" b="1" dirty="0"/>
              <a:t> Next-Generation Notebook Interface</a:t>
            </a:r>
          </a:p>
          <a:p>
            <a:pPr fontAlgn="t"/>
            <a:r>
              <a:rPr lang="en-US" altLang="zh-CN" sz="3200" dirty="0" err="1"/>
              <a:t>JupyterLab</a:t>
            </a:r>
            <a:r>
              <a:rPr lang="zh-CN" altLang="en-US" sz="3200" dirty="0"/>
              <a:t>是用于</a:t>
            </a:r>
            <a:r>
              <a:rPr lang="en-US" altLang="zh-CN" sz="3200" dirty="0" err="1"/>
              <a:t>JupyterNotebook</a:t>
            </a:r>
            <a:r>
              <a:rPr lang="zh-CN" altLang="en-US" sz="3200" dirty="0"/>
              <a:t>，代码和数据的基于</a:t>
            </a:r>
            <a:r>
              <a:rPr lang="en-US" altLang="zh-CN" sz="3200" dirty="0"/>
              <a:t>Web</a:t>
            </a:r>
            <a:r>
              <a:rPr lang="zh-CN" altLang="en-US" sz="3200" dirty="0"/>
              <a:t>的交互式开发环境。</a:t>
            </a:r>
          </a:p>
          <a:p>
            <a:pPr>
              <a:lnSpc>
                <a:spcPct val="150000"/>
              </a:lnSpc>
            </a:pPr>
            <a:endParaRPr lang="en-US" altLang="zh-CN" sz="3200" dirty="0"/>
          </a:p>
        </p:txBody>
      </p:sp>
      <p:sp>
        <p:nvSpPr>
          <p:cNvPr id="11" name="íṥlîḋe">
            <a:extLst>
              <a:ext uri="{FF2B5EF4-FFF2-40B4-BE49-F238E27FC236}">
                <a16:creationId xmlns:a16="http://schemas.microsoft.com/office/drawing/2014/main" id="{25D744B5-635D-7642-9298-35D127D5699F}"/>
              </a:ext>
            </a:extLst>
          </p:cNvPr>
          <p:cNvSpPr/>
          <p:nvPr/>
        </p:nvSpPr>
        <p:spPr bwMode="auto">
          <a:xfrm>
            <a:off x="15237601" y="6385603"/>
            <a:ext cx="8241741" cy="226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en-US" altLang="zh-CN" sz="3200" dirty="0" err="1"/>
              <a:t>Jupyter</a:t>
            </a:r>
            <a:r>
              <a:rPr lang="en-US" altLang="zh-CN" sz="3200" dirty="0"/>
              <a:t> Notebook</a:t>
            </a:r>
            <a:r>
              <a:rPr lang="zh-CN" altLang="en-US" sz="3200" dirty="0"/>
              <a:t>是一个开源</a:t>
            </a:r>
            <a:r>
              <a:rPr lang="en-US" altLang="zh-CN" sz="3200" dirty="0"/>
              <a:t>Web</a:t>
            </a:r>
            <a:r>
              <a:rPr lang="zh-CN" altLang="en-US" sz="3200" dirty="0"/>
              <a:t>应用程序，它使您可以创建和共享包含实时代码，方程式，可视化效果和叙述文本的文档。</a:t>
            </a:r>
            <a:endParaRPr lang="en-US" altLang="zh-CN" sz="3200" dirty="0"/>
          </a:p>
        </p:txBody>
      </p:sp>
      <p:sp>
        <p:nvSpPr>
          <p:cNvPr id="12" name="iṧľíde">
            <a:extLst>
              <a:ext uri="{FF2B5EF4-FFF2-40B4-BE49-F238E27FC236}">
                <a16:creationId xmlns:a16="http://schemas.microsoft.com/office/drawing/2014/main" id="{6701DBC8-5DBC-E54D-9F69-E8D01063409C}"/>
              </a:ext>
            </a:extLst>
          </p:cNvPr>
          <p:cNvSpPr/>
          <p:nvPr/>
        </p:nvSpPr>
        <p:spPr bwMode="auto">
          <a:xfrm>
            <a:off x="13336701" y="9566990"/>
            <a:ext cx="8241741" cy="158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zh-CN" altLang="en-US" sz="3200" dirty="0"/>
              <a:t>专为公司，学校和研究实验室设计的多用户版本的</a:t>
            </a:r>
            <a:r>
              <a:rPr lang="en-US" altLang="zh-CN" sz="3200" dirty="0"/>
              <a:t>Notebook</a:t>
            </a:r>
          </a:p>
        </p:txBody>
      </p:sp>
      <p:sp>
        <p:nvSpPr>
          <p:cNvPr id="13" name="îŝľîďè">
            <a:extLst>
              <a:ext uri="{FF2B5EF4-FFF2-40B4-BE49-F238E27FC236}">
                <a16:creationId xmlns:a16="http://schemas.microsoft.com/office/drawing/2014/main" id="{678D234A-A0C3-3542-9DCA-F8033D1D50C1}"/>
              </a:ext>
            </a:extLst>
          </p:cNvPr>
          <p:cNvSpPr/>
          <p:nvPr/>
        </p:nvSpPr>
        <p:spPr bwMode="auto">
          <a:xfrm>
            <a:off x="7371321" y="6744865"/>
            <a:ext cx="2305912" cy="230999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Jupyter</a:t>
            </a:r>
            <a:endParaRPr lang="en-US" altLang="zh-CN" sz="3200" i="1" dirty="0">
              <a:solidFill>
                <a:schemeClr val="bg1"/>
              </a:solidFill>
            </a:endParaRPr>
          </a:p>
        </p:txBody>
      </p:sp>
      <p:sp>
        <p:nvSpPr>
          <p:cNvPr id="14" name="îŝľîďè">
            <a:extLst>
              <a:ext uri="{FF2B5EF4-FFF2-40B4-BE49-F238E27FC236}">
                <a16:creationId xmlns:a16="http://schemas.microsoft.com/office/drawing/2014/main" id="{C69B873F-4EA7-BA43-A94B-D3713A765E3D}"/>
              </a:ext>
            </a:extLst>
          </p:cNvPr>
          <p:cNvSpPr/>
          <p:nvPr/>
        </p:nvSpPr>
        <p:spPr bwMode="auto">
          <a:xfrm>
            <a:off x="10420701" y="4223099"/>
            <a:ext cx="2916000" cy="172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Jupyter</a:t>
            </a:r>
            <a:endParaRPr lang="en-US" altLang="zh-CN" sz="3200" i="1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zh-CN" sz="3200" i="1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15" name="îŝľîďè">
            <a:extLst>
              <a:ext uri="{FF2B5EF4-FFF2-40B4-BE49-F238E27FC236}">
                <a16:creationId xmlns:a16="http://schemas.microsoft.com/office/drawing/2014/main" id="{8F68EDDC-2821-8E4F-95A4-FDA602A153FF}"/>
              </a:ext>
            </a:extLst>
          </p:cNvPr>
          <p:cNvSpPr/>
          <p:nvPr/>
        </p:nvSpPr>
        <p:spPr bwMode="auto">
          <a:xfrm>
            <a:off x="12321601" y="6744757"/>
            <a:ext cx="2916000" cy="172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Jupyter</a:t>
            </a:r>
            <a:r>
              <a:rPr lang="en-US" altLang="zh-CN" sz="3200" i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16" name="îŝľîďè">
            <a:extLst>
              <a:ext uri="{FF2B5EF4-FFF2-40B4-BE49-F238E27FC236}">
                <a16:creationId xmlns:a16="http://schemas.microsoft.com/office/drawing/2014/main" id="{17001773-EE61-614B-8D2B-46D1A3B0CD17}"/>
              </a:ext>
            </a:extLst>
          </p:cNvPr>
          <p:cNvSpPr/>
          <p:nvPr/>
        </p:nvSpPr>
        <p:spPr bwMode="auto">
          <a:xfrm>
            <a:off x="10387807" y="9286782"/>
            <a:ext cx="2916000" cy="172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JupyterHub</a:t>
            </a:r>
            <a:endParaRPr lang="en-US" altLang="zh-CN" sz="3200" i="1" dirty="0">
              <a:solidFill>
                <a:schemeClr val="bg1"/>
              </a:solidFill>
            </a:endParaRPr>
          </a:p>
        </p:txBody>
      </p:sp>
      <p:sp>
        <p:nvSpPr>
          <p:cNvPr id="17" name="iṧľíde">
            <a:extLst>
              <a:ext uri="{FF2B5EF4-FFF2-40B4-BE49-F238E27FC236}">
                <a16:creationId xmlns:a16="http://schemas.microsoft.com/office/drawing/2014/main" id="{339385F7-1F15-3844-971D-D2A85A37D2E5}"/>
              </a:ext>
            </a:extLst>
          </p:cNvPr>
          <p:cNvSpPr/>
          <p:nvPr/>
        </p:nvSpPr>
        <p:spPr bwMode="auto">
          <a:xfrm>
            <a:off x="9501560" y="11797414"/>
            <a:ext cx="8241741" cy="158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zh-CN" altLang="en-US" sz="3200" dirty="0"/>
              <a:t>帮助用户将</a:t>
            </a:r>
            <a:r>
              <a:rPr lang="en-US" altLang="zh-CN" sz="3200" dirty="0" err="1"/>
              <a:t>JupyterNotebook</a:t>
            </a:r>
            <a:r>
              <a:rPr lang="zh-CN" altLang="en-US" sz="3200" dirty="0"/>
              <a:t>转换成一个独立的</a:t>
            </a:r>
            <a:r>
              <a:rPr lang="en-US" altLang="zh-CN" sz="3200" dirty="0"/>
              <a:t>web</a:t>
            </a:r>
            <a:r>
              <a:rPr lang="zh-CN" altLang="en-US" sz="3200" dirty="0"/>
              <a:t>应用</a:t>
            </a:r>
            <a:endParaRPr lang="en-US" altLang="zh-CN" sz="3200" dirty="0"/>
          </a:p>
        </p:txBody>
      </p:sp>
      <p:sp>
        <p:nvSpPr>
          <p:cNvPr id="18" name="îŝľîďè">
            <a:extLst>
              <a:ext uri="{FF2B5EF4-FFF2-40B4-BE49-F238E27FC236}">
                <a16:creationId xmlns:a16="http://schemas.microsoft.com/office/drawing/2014/main" id="{568773D6-A3AF-7246-96E8-47F64D362393}"/>
              </a:ext>
            </a:extLst>
          </p:cNvPr>
          <p:cNvSpPr/>
          <p:nvPr/>
        </p:nvSpPr>
        <p:spPr bwMode="auto">
          <a:xfrm>
            <a:off x="6430407" y="11281886"/>
            <a:ext cx="2916000" cy="172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>
                <a:solidFill>
                  <a:schemeClr val="bg1"/>
                </a:solidFill>
              </a:rPr>
              <a:t>Voilà</a:t>
            </a:r>
          </a:p>
        </p:txBody>
      </p:sp>
      <p:sp>
        <p:nvSpPr>
          <p:cNvPr id="19" name="ïŝļïḑè">
            <a:extLst>
              <a:ext uri="{FF2B5EF4-FFF2-40B4-BE49-F238E27FC236}">
                <a16:creationId xmlns:a16="http://schemas.microsoft.com/office/drawing/2014/main" id="{DE574B50-C015-574E-8CC4-4DBADB5777E3}"/>
              </a:ext>
            </a:extLst>
          </p:cNvPr>
          <p:cNvSpPr/>
          <p:nvPr/>
        </p:nvSpPr>
        <p:spPr bwMode="auto">
          <a:xfrm rot="2879882">
            <a:off x="7863545" y="9221362"/>
            <a:ext cx="1018025" cy="1007595"/>
          </a:xfrm>
          <a:custGeom>
            <a:avLst/>
            <a:gdLst>
              <a:gd name="T0" fmla="*/ 330 w 417"/>
              <a:gd name="T1" fmla="*/ 259 h 413"/>
              <a:gd name="T2" fmla="*/ 87 w 417"/>
              <a:gd name="T3" fmla="*/ 20 h 413"/>
              <a:gd name="T4" fmla="*/ 16 w 417"/>
              <a:gd name="T5" fmla="*/ 20 h 413"/>
              <a:gd name="T6" fmla="*/ 0 w 417"/>
              <a:gd name="T7" fmla="*/ 52 h 413"/>
              <a:gd name="T8" fmla="*/ 16 w 417"/>
              <a:gd name="T9" fmla="*/ 91 h 413"/>
              <a:gd name="T10" fmla="*/ 258 w 417"/>
              <a:gd name="T11" fmla="*/ 329 h 413"/>
              <a:gd name="T12" fmla="*/ 204 w 417"/>
              <a:gd name="T13" fmla="*/ 383 h 413"/>
              <a:gd name="T14" fmla="*/ 417 w 417"/>
              <a:gd name="T15" fmla="*/ 413 h 413"/>
              <a:gd name="T16" fmla="*/ 387 w 417"/>
              <a:gd name="T17" fmla="*/ 203 h 413"/>
              <a:gd name="T18" fmla="*/ 330 w 417"/>
              <a:gd name="T19" fmla="*/ 259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413">
                <a:moveTo>
                  <a:pt x="330" y="259"/>
                </a:moveTo>
                <a:cubicBezTo>
                  <a:pt x="87" y="20"/>
                  <a:pt x="87" y="20"/>
                  <a:pt x="87" y="20"/>
                </a:cubicBezTo>
                <a:cubicBezTo>
                  <a:pt x="66" y="0"/>
                  <a:pt x="37" y="0"/>
                  <a:pt x="16" y="20"/>
                </a:cubicBezTo>
                <a:cubicBezTo>
                  <a:pt x="7" y="27"/>
                  <a:pt x="1" y="39"/>
                  <a:pt x="0" y="52"/>
                </a:cubicBezTo>
                <a:cubicBezTo>
                  <a:pt x="0" y="66"/>
                  <a:pt x="5" y="80"/>
                  <a:pt x="16" y="91"/>
                </a:cubicBezTo>
                <a:cubicBezTo>
                  <a:pt x="258" y="329"/>
                  <a:pt x="258" y="329"/>
                  <a:pt x="258" y="329"/>
                </a:cubicBezTo>
                <a:cubicBezTo>
                  <a:pt x="204" y="383"/>
                  <a:pt x="204" y="383"/>
                  <a:pt x="204" y="383"/>
                </a:cubicBezTo>
                <a:cubicBezTo>
                  <a:pt x="417" y="413"/>
                  <a:pt x="417" y="413"/>
                  <a:pt x="417" y="413"/>
                </a:cubicBezTo>
                <a:cubicBezTo>
                  <a:pt x="387" y="203"/>
                  <a:pt x="387" y="203"/>
                  <a:pt x="387" y="203"/>
                </a:cubicBezTo>
                <a:lnTo>
                  <a:pt x="330" y="259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62851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Jupyterter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9A079C-38E9-9441-89DF-FCAA09BA7061}"/>
              </a:ext>
            </a:extLst>
          </p:cNvPr>
          <p:cNvSpPr/>
          <p:nvPr/>
        </p:nvSpPr>
        <p:spPr>
          <a:xfrm>
            <a:off x="1613647" y="2689411"/>
            <a:ext cx="20654682" cy="9583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spc="-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支持在浏览器中编辑代码，具有自动语法突出显示、缩进和制表符完成</a:t>
            </a:r>
            <a:r>
              <a:rPr lang="en-US" altLang="zh-CN" sz="3600" kern="1050" spc="-10" dirty="0">
                <a:latin typeface="Times New Roman" panose="02020603050405020304" pitchFamily="18" charset="0"/>
                <a:ea typeface="方正书宋简体"/>
              </a:rPr>
              <a:t>/</a:t>
            </a:r>
            <a:r>
              <a:rPr lang="zh-CN" altLang="zh-CN" sz="3600" kern="1050" spc="-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自省的功能。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支持在浏览器中执行代码，并将计算结果附在代码下方。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提供丰富的形式展示计算结果，如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HTML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LaTeX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PNG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SVG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等。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Matplotlib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库还支持高质量的图形。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支持在浏览器中使用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Markdown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语法编写文档，可以为代码编写说明文档，而不仅仅限于纯文本。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LaTeX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编写数学文档，便于编写包含复杂数学符号的文档，并由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</a:rPr>
              <a:t>MathJax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显示出来。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持</a:t>
            </a:r>
            <a:r>
              <a:rPr lang="en-US" altLang="zh-CN" sz="3600" kern="1050" spc="10" dirty="0">
                <a:latin typeface="Times New Roman" panose="02020603050405020304" pitchFamily="18" charset="0"/>
                <a:ea typeface="方正书宋简体"/>
              </a:rPr>
              <a:t>40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多种语言，包括一些数据科学领域很流行的语言，如</a:t>
            </a:r>
            <a:r>
              <a:rPr lang="en-US" altLang="zh-CN" sz="3600" kern="1050" spc="10" dirty="0">
                <a:latin typeface="Times New Roman" panose="02020603050405020304" pitchFamily="18" charset="0"/>
                <a:ea typeface="方正书宋简体"/>
              </a:rPr>
              <a:t> Python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spc="10" dirty="0">
                <a:latin typeface="Times New Roman" panose="02020603050405020304" pitchFamily="18" charset="0"/>
                <a:ea typeface="方正书宋简体"/>
              </a:rPr>
              <a:t>R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spc="10" dirty="0">
                <a:latin typeface="Times New Roman" panose="02020603050405020304" pitchFamily="18" charset="0"/>
                <a:ea typeface="方正书宋简体"/>
              </a:rPr>
              <a:t>Scala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等。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Notebook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文档保存了完整且独立的计算记录，其文档可转换成各种格式，并能够使用电子邮件、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Dropbox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Git/GitHub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或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</a:rPr>
              <a:t>nbviewer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进行共享。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</a:rPr>
              <a:t>nbconvert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命令将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Notebook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导出成一系列静态格式，包括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HTML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（例如，博客文章）、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</a:rPr>
              <a:t>reStructuredText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LaTeX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PDF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PPT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7238007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F63EC5-8E81-D048-B6D0-F65DC45CE8CD}"/>
              </a:ext>
            </a:extLst>
          </p:cNvPr>
          <p:cNvSpPr/>
          <p:nvPr/>
        </p:nvSpPr>
        <p:spPr>
          <a:xfrm>
            <a:off x="1049947" y="2448441"/>
            <a:ext cx="8679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准备文件：</a:t>
            </a:r>
            <a:r>
              <a:rPr lang="en-US" altLang="zh-CN" sz="3600" kern="1050" dirty="0">
                <a:latin typeface="Times New Roman" panose="02020603050405020304" pitchFamily="18" charset="0"/>
                <a:ea typeface="Heiti SC Medium" pitchFamily="2" charset="-128"/>
              </a:rPr>
              <a:t>Anaconda Individual Edition-Python3.8-64-Bit Graphical Installer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34B38E-1377-AA4B-BE05-3084EC2EF8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1553" r="1053" b="1520"/>
          <a:stretch>
            <a:fillRect/>
          </a:stretch>
        </p:blipFill>
        <p:spPr bwMode="auto">
          <a:xfrm>
            <a:off x="658369" y="4092210"/>
            <a:ext cx="10058400" cy="8087598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751DBD-BD67-7D4B-A475-89083F34EA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212" y="4110608"/>
            <a:ext cx="12273852" cy="8105776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453715-EEEE-1446-9C16-A4D3226937CB}"/>
              </a:ext>
            </a:extLst>
          </p:cNvPr>
          <p:cNvSpPr/>
          <p:nvPr/>
        </p:nvSpPr>
        <p:spPr>
          <a:xfrm>
            <a:off x="13930795" y="2710569"/>
            <a:ext cx="8679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安装完成后的启动界面</a:t>
            </a:r>
            <a:endParaRPr lang="en-US" altLang="zh-CN" sz="3600" kern="1050" dirty="0">
              <a:latin typeface="Times New Roman" panose="02020603050405020304" pitchFamily="18" charset="0"/>
              <a:ea typeface="Heiti SC Medium" pitchFamily="2" charset="-128"/>
            </a:endParaRPr>
          </a:p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选择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Heiti SC Medium" pitchFamily="2" charset="-128"/>
              </a:rPr>
              <a:t>Jupyte</a:t>
            </a:r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启动</a:t>
            </a:r>
            <a:r>
              <a:rPr lang="en-US" altLang="zh-CN" sz="3600" kern="1050" dirty="0">
                <a:latin typeface="Times New Roman" panose="02020603050405020304" pitchFamily="18" charset="0"/>
                <a:ea typeface="Heiti SC Medium" pitchFamily="2" charset="-128"/>
              </a:rPr>
              <a:t>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235729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650543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acOS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BA7311-A2F5-2A44-97E3-C6F55A5F6B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2917888"/>
            <a:ext cx="5041392" cy="3738944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206AD-3C05-3044-9550-F646DE9EFA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01" y="8558784"/>
            <a:ext cx="3225991" cy="2826639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4C7C4E-E8EC-3D47-BE78-6DB094DBE66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248" y="2340864"/>
            <a:ext cx="12472416" cy="10021824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F6D998-0E44-874D-9B8A-D1BC8EC018FD}"/>
              </a:ext>
            </a:extLst>
          </p:cNvPr>
          <p:cNvSpPr/>
          <p:nvPr/>
        </p:nvSpPr>
        <p:spPr>
          <a:xfrm>
            <a:off x="3098203" y="7020441"/>
            <a:ext cx="275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下载选项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5196C7-2CFF-6A4F-AB5B-B02DD6B4FC96}"/>
              </a:ext>
            </a:extLst>
          </p:cNvPr>
          <p:cNvSpPr/>
          <p:nvPr/>
        </p:nvSpPr>
        <p:spPr>
          <a:xfrm>
            <a:off x="3579787" y="11891145"/>
            <a:ext cx="275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安装包</a:t>
            </a:r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92FF3F-8320-B543-996E-6C3C44CD47BC}"/>
              </a:ext>
            </a:extLst>
          </p:cNvPr>
          <p:cNvSpPr/>
          <p:nvPr/>
        </p:nvSpPr>
        <p:spPr>
          <a:xfrm>
            <a:off x="14924443" y="12555609"/>
            <a:ext cx="275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开始安装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076868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603254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6B9B17-B209-2548-BC5A-F507D13A36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2" y="2450592"/>
            <a:ext cx="17849088" cy="402336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B541A48-108B-CD4C-83A0-B0ADAFA8BF76}"/>
              </a:ext>
            </a:extLst>
          </p:cNvPr>
          <p:cNvSpPr/>
          <p:nvPr/>
        </p:nvSpPr>
        <p:spPr>
          <a:xfrm>
            <a:off x="867405" y="3564374"/>
            <a:ext cx="3777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使用指令下载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Anaconda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安装包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39DF90-73AD-2041-881D-8D0F102BC57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36" y="6939153"/>
            <a:ext cx="17702784" cy="4179952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A25B63C-4978-B742-B76F-481320C5D3A9}"/>
              </a:ext>
            </a:extLst>
          </p:cNvPr>
          <p:cNvSpPr/>
          <p:nvPr/>
        </p:nvSpPr>
        <p:spPr>
          <a:xfrm>
            <a:off x="946652" y="832535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执行安装脚本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43EBA8-98A8-9F49-A96B-236E520A04B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2" y="11943016"/>
            <a:ext cx="13715999" cy="912496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5C4F05-778A-2C4F-B6D6-3FEF8634B9E5}"/>
              </a:ext>
            </a:extLst>
          </p:cNvPr>
          <p:cNvSpPr/>
          <p:nvPr/>
        </p:nvSpPr>
        <p:spPr>
          <a:xfrm>
            <a:off x="330956" y="12098774"/>
            <a:ext cx="43331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启动</a:t>
            </a:r>
            <a:r>
              <a:rPr lang="en-US" altLang="zh-CN" sz="3600" dirty="0"/>
              <a:t>anaconda</a:t>
            </a:r>
          </a:p>
          <a:p>
            <a:r>
              <a:rPr lang="zh-CN" altLang="en-US" sz="3600" dirty="0"/>
              <a:t>之后选择打卡</a:t>
            </a:r>
            <a:r>
              <a:rPr lang="en-US" altLang="zh-CN" sz="3600" dirty="0" err="1"/>
              <a:t>Jupyter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6685580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26243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4DFECD-1E2B-2F4A-B7F8-2FF755DEFE8E}"/>
              </a:ext>
            </a:extLst>
          </p:cNvPr>
          <p:cNvSpPr/>
          <p:nvPr/>
        </p:nvSpPr>
        <p:spPr>
          <a:xfrm>
            <a:off x="1901952" y="1865376"/>
            <a:ext cx="19897344" cy="11210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 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Python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的软件包管理系统，它可以安装和管理第三方软件包。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版本号查询，查看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版本及其服务于哪个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Python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版本。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-V</a:t>
            </a:r>
            <a:endParaRPr lang="zh-CN" altLang="zh-CN" sz="3600" kern="1050" dirty="0">
              <a:highlight>
                <a:srgbClr val="C0C0C0"/>
              </a:highlight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可以使用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指令查看已经安装的软件包列表，指令如下。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list</a:t>
            </a:r>
            <a:endParaRPr lang="zh-CN" altLang="zh-CN" sz="3600" kern="1050" dirty="0">
              <a:highlight>
                <a:srgbClr val="C0C0C0"/>
              </a:highlight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可以使用以下指令查看软件包安装路径、软件的版本等信息。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show list</a:t>
            </a:r>
            <a:endParaRPr lang="zh-CN" altLang="zh-CN" sz="3600" kern="1050" dirty="0">
              <a:highlight>
                <a:srgbClr val="C0C0C0"/>
              </a:highlight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可以直接帮助我们安装软件包，同时支持安装某个软件包的特定版本。下面是使用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安装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pandas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的指令，若想要安装特定版本的软件包，在软件包名称后加上“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==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版本号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”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即可。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</a:t>
            </a:r>
            <a:r>
              <a:rPr lang="en-US" altLang="zh-CN" sz="36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install</a:t>
            </a: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pandas</a:t>
            </a:r>
            <a:endParaRPr lang="zh-CN" altLang="zh-CN" sz="36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</a:t>
            </a:r>
            <a:r>
              <a:rPr lang="en-US" altLang="zh-CN" sz="36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install</a:t>
            </a: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pandas ==1.1.4</a:t>
            </a:r>
            <a:endParaRPr lang="zh-CN" altLang="zh-CN" sz="3600" kern="1050" dirty="0">
              <a:highlight>
                <a:srgbClr val="C0C0C0"/>
              </a:highlight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若想要卸载一个软件包，可使用以下指令。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uninstall pandas</a:t>
            </a:r>
            <a:endParaRPr lang="zh-CN" altLang="zh-CN" sz="3600" dirty="0">
              <a:effectLst/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425505749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547</Words>
  <Application>Microsoft Macintosh PowerPoint</Application>
  <PresentationFormat>自定义</PresentationFormat>
  <Paragraphs>60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Courier New</vt:lpstr>
      <vt:lpstr>Helvetica Neue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651</cp:revision>
  <dcterms:created xsi:type="dcterms:W3CDTF">2020-04-17T09:21:53Z</dcterms:created>
  <dcterms:modified xsi:type="dcterms:W3CDTF">2021-05-05T05:00:56Z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