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1"/>
  </p:notesMasterIdLst>
  <p:sldIdLst>
    <p:sldId id="296" r:id="rId2"/>
    <p:sldId id="423" r:id="rId3"/>
    <p:sldId id="426" r:id="rId4"/>
    <p:sldId id="428" r:id="rId5"/>
    <p:sldId id="437" r:id="rId6"/>
    <p:sldId id="429" r:id="rId7"/>
    <p:sldId id="438" r:id="rId8"/>
    <p:sldId id="431" r:id="rId9"/>
    <p:sldId id="418" r:id="rId10"/>
  </p:sldIdLst>
  <p:sldSz cx="243713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0" userDrawn="1">
          <p15:clr>
            <a:srgbClr val="A4A3A4"/>
          </p15:clr>
        </p15:guide>
        <p15:guide id="2" pos="8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A"/>
    <a:srgbClr val="AC7302"/>
    <a:srgbClr val="00B0F0"/>
    <a:srgbClr val="0070C0"/>
    <a:srgbClr val="00A1DA"/>
    <a:srgbClr val="F9F99D"/>
    <a:srgbClr val="007AD6"/>
    <a:srgbClr val="404040"/>
    <a:srgbClr val="202A36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0" autoAdjust="0"/>
    <p:restoredTop sz="95952" autoAdjust="0"/>
  </p:normalViewPr>
  <p:slideViewPr>
    <p:cSldViewPr snapToGrid="0">
      <p:cViewPr>
        <p:scale>
          <a:sx n="73" d="100"/>
          <a:sy n="73" d="100"/>
        </p:scale>
        <p:origin x="1136" y="144"/>
      </p:cViewPr>
      <p:guideLst>
        <p:guide orient="horz" pos="2370"/>
        <p:guide pos="8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263B4-AE17-4D25-AB44-4A86CEB2FD0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71282-9224-455F-A57E-7968FE50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91393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827864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274179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365572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456966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548359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639752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731145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1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8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3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1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7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3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74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2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6413" y="2244726"/>
            <a:ext cx="18278475" cy="4775200"/>
          </a:xfrm>
        </p:spPr>
        <p:txBody>
          <a:bodyPr anchor="b"/>
          <a:lstStyle>
            <a:lvl1pPr algn="ctr"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6413" y="7204076"/>
            <a:ext cx="18278475" cy="3311524"/>
          </a:xfrm>
        </p:spPr>
        <p:txBody>
          <a:bodyPr/>
          <a:lstStyle>
            <a:lvl1pPr marL="0" indent="0" algn="ctr">
              <a:buNone/>
              <a:defRPr sz="4798"/>
            </a:lvl1pPr>
            <a:lvl2pPr marL="913943" indent="0" algn="ctr">
              <a:buNone/>
              <a:defRPr sz="3998"/>
            </a:lvl2pPr>
            <a:lvl3pPr marL="1827886" indent="0" algn="ctr">
              <a:buNone/>
              <a:defRPr sz="3598"/>
            </a:lvl3pPr>
            <a:lvl4pPr marL="2741828" indent="0" algn="ctr">
              <a:buNone/>
              <a:defRPr sz="3198"/>
            </a:lvl4pPr>
            <a:lvl5pPr marL="3655771" indent="0" algn="ctr">
              <a:buNone/>
              <a:defRPr sz="3198"/>
            </a:lvl5pPr>
            <a:lvl6pPr marL="4569714" indent="0" algn="ctr">
              <a:buNone/>
              <a:defRPr sz="3198"/>
            </a:lvl6pPr>
            <a:lvl7pPr marL="5483657" indent="0" algn="ctr">
              <a:buNone/>
              <a:defRPr sz="3198"/>
            </a:lvl7pPr>
            <a:lvl8pPr marL="6397600" indent="0" algn="ctr">
              <a:buNone/>
              <a:defRPr sz="3198"/>
            </a:lvl8pPr>
            <a:lvl9pPr marL="7311542" indent="0" algn="ctr">
              <a:buNone/>
              <a:defRPr sz="31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7F5653-76E0-42F8-92E1-1302A644EA9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371FB-48DE-436C-8DC0-C0FA19D2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7CAC6-3487-4B84-A527-4B0978F38CB7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CD4BB-C23D-42FC-A8B3-B6DC6ECE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173D4-66F5-42F3-8EDD-E9FCBD78934D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1F99D-11EB-4D67-8CCC-9EA3546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49"/>
          <p:cNvSpPr>
            <a:spLocks noChangeArrowheads="1"/>
          </p:cNvSpPr>
          <p:nvPr userDrawn="1"/>
        </p:nvSpPr>
        <p:spPr bwMode="auto">
          <a:xfrm>
            <a:off x="1244995" y="330712"/>
            <a:ext cx="23165428" cy="1101724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 dirty="0">
              <a:solidFill>
                <a:srgbClr val="FFFFFF"/>
              </a:solidFill>
            </a:endParaRPr>
          </a:p>
        </p:txBody>
      </p:sp>
      <p:sp>
        <p:nvSpPr>
          <p:cNvPr id="3" name="平行四边形 50"/>
          <p:cNvSpPr>
            <a:spLocks noChangeArrowheads="1"/>
          </p:cNvSpPr>
          <p:nvPr userDrawn="1"/>
        </p:nvSpPr>
        <p:spPr bwMode="auto">
          <a:xfrm>
            <a:off x="12696" y="330712"/>
            <a:ext cx="1504166" cy="1101724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61DA05-CA71-EB49-99F7-4842360F2F76}"/>
              </a:ext>
            </a:extLst>
          </p:cNvPr>
          <p:cNvSpPr txBox="1"/>
          <p:nvPr userDrawn="1"/>
        </p:nvSpPr>
        <p:spPr>
          <a:xfrm>
            <a:off x="18066327" y="609599"/>
            <a:ext cx="5209309" cy="52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《</a:t>
            </a:r>
            <a:r>
              <a:rPr kumimoji="1" lang="en" altLang="zh-CN" sz="2800" b="1" dirty="0" err="1">
                <a:solidFill>
                  <a:schemeClr val="bg1"/>
                </a:solidFill>
              </a:rPr>
              <a:t>Jupyter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金融应用从入门到实践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》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145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54B13A-C25E-4BD4-A182-EF99CDEA6C3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C15BD-7B16-492D-AC1C-CD5CEF536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</p:spPr>
        <p:txBody>
          <a:bodyPr anchor="b"/>
          <a:lstStyle>
            <a:lvl1pPr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74B35-2CB5-478A-93D6-6F5A758111CC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E4B2B-5049-4B41-91A8-FF818986E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5F18A-B9DB-4EC7-B8DD-93BAD9A9D6F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B3ECB-D89B-4A56-AC36-12AE696FE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AE942-DEDF-46C5-8F0D-85A73406F10B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0A67-37C3-4CF9-9BDF-705F68B37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EFE5F-2A43-4D9F-9B11-909316E3C1C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944C7-9264-40D1-83B9-994B3139A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8482B-9714-4ADC-BDF6-AB1BEB5DA2D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559ED-EDD0-43BF-AD2A-E750636F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921D7F-B211-4655-91B5-D6DC942F7F9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44EC9-776D-4F5D-B210-015A3A3FF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9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</p:spPr>
        <p:txBody>
          <a:bodyPr anchor="t"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D0A83-28AD-47D5-961B-D3CDE6CF1ABC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E83A0-8CC4-4444-A699-95E94BD6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DA89F0-6659-4D88-AC57-367E293871F8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3E17F0-A094-4CA3-94BB-0BB941CA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7886" rtl="0" eaLnBrk="1" latinLnBrk="0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0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71664" y="3096342"/>
            <a:ext cx="18027976" cy="155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　反欺诈模型实例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2">
            <a:extLst>
              <a:ext uri="{FF2B5EF4-FFF2-40B4-BE49-F238E27FC236}">
                <a16:creationId xmlns:a16="http://schemas.microsoft.com/office/drawing/2014/main" id="{6BA738F9-62D4-AB45-8043-1194BD1D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0" y="11350477"/>
            <a:ext cx="9553903" cy="10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金融应用从入门到实践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场景介绍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069169-1EA9-A44A-943C-2D9A592C9662}"/>
              </a:ext>
            </a:extLst>
          </p:cNvPr>
          <p:cNvSpPr/>
          <p:nvPr/>
        </p:nvSpPr>
        <p:spPr>
          <a:xfrm>
            <a:off x="3586763" y="3875472"/>
            <a:ext cx="15972224" cy="331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		</a:t>
            </a: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金融欺诈是指以获取非法收益为目的，通过非常规手段进行交易的行为，包括网络诈骗、电话诈骗、账户盗用等。通过对欺诈交易行为进行识别，能够有效支持银行风险管理，降低操作风险。在线的反欺诈是互联网金融必不可少的一部分，本章涉及的反欺诈案例，来自消费金融领域的信用卡盗刷。</a:t>
            </a:r>
          </a:p>
        </p:txBody>
      </p:sp>
    </p:spTree>
    <p:extLst>
      <p:ext uri="{BB962C8B-B14F-4D97-AF65-F5344CB8AC3E}">
        <p14:creationId xmlns:p14="http://schemas.microsoft.com/office/powerpoint/2010/main" val="9765159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829621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数据准备 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414309-48E7-B848-8281-2FDC6F1FB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979" y="2826710"/>
            <a:ext cx="16650882" cy="793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685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DEE269-D0D2-D64F-A1F4-F098A05B08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2632902"/>
            <a:ext cx="11049775" cy="7553089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CE4AEBC-6643-F04B-9EB1-46600AE46DAF}"/>
              </a:ext>
            </a:extLst>
          </p:cNvPr>
          <p:cNvSpPr/>
          <p:nvPr/>
        </p:nvSpPr>
        <p:spPr>
          <a:xfrm>
            <a:off x="13769533" y="2923228"/>
            <a:ext cx="9260588" cy="671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通过对特征的统计可以发现，特征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Time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和特征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Amount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相对于其他特征取值［均值（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mean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）或最大值（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max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）］特别大，离散程度［标准差（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std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）］也特别高。</a:t>
            </a:r>
            <a:endParaRPr lang="zh-CN" altLang="zh-CN" sz="3200" kern="1050" dirty="0">
              <a:latin typeface="Times New Roman" panose="02020603050405020304" pitchFamily="18" charset="0"/>
              <a:ea typeface="方正书宋简体"/>
            </a:endParaRP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这是由于特征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Time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是按秒计，取值过大，可将时间从单位秒转换为单位小时。而对于交易金额（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Amount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），可采用对数压缩取值范围，注意取对数的时候要留意非法零值，因此可对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Amount+1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取对数，即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</a:rPr>
              <a:t>ln(Amount+1)</a:t>
            </a:r>
            <a:r>
              <a:rPr lang="zh-C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。</a:t>
            </a:r>
            <a:endParaRPr lang="zh-CN" altLang="zh-CN" sz="3200" kern="1050" dirty="0">
              <a:latin typeface="Times New Roman" panose="02020603050405020304" pitchFamily="18" charset="0"/>
              <a:ea typeface="方正书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292306916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646878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E4AEBC-6643-F04B-9EB1-46600AE46DAF}"/>
              </a:ext>
            </a:extLst>
          </p:cNvPr>
          <p:cNvSpPr/>
          <p:nvPr/>
        </p:nvSpPr>
        <p:spPr>
          <a:xfrm>
            <a:off x="2169042" y="2455395"/>
            <a:ext cx="20797284" cy="4436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经过特征转换，特征</a:t>
            </a:r>
            <a:r>
              <a:rPr lang="e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Time</a:t>
            </a: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和</a:t>
            </a:r>
            <a:r>
              <a:rPr lang="e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Amount</a:t>
            </a: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的数据规格与特征</a:t>
            </a:r>
            <a:r>
              <a:rPr lang="e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V1</a:t>
            </a: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至</a:t>
            </a:r>
            <a:r>
              <a:rPr lang="e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V28</a:t>
            </a: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仍有一定差别，需要对其进行特征缩放，将特征缩放至同一个规格。这是因为在聚类算法中，使用了距离来度量样本的相似性，但是特征变量的量纲和数值的量级不一样，对输出变量的影响程度就不一样。例如，使用欧式距离的一些距离算法，可能在某些取值较大的差异特征上计算出远超一般水平的距离数据。原始数据经过特征缩放处理后，可以消除特征间的规格差异，各变量处于同一数量级，适合进行综合对比评价。主要的方法有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3</a:t>
            </a: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种：正则化（</a:t>
            </a:r>
            <a:r>
              <a:rPr lang="e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Normalization</a:t>
            </a:r>
            <a:r>
              <a:rPr lang="zh-CN" altLang="e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），</a:t>
            </a: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最小值</a:t>
            </a:r>
            <a:r>
              <a:rPr lang="en-US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-</a:t>
            </a: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最大值归一化（</a:t>
            </a:r>
            <a:r>
              <a:rPr lang="e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Min-Max Scaling</a:t>
            </a:r>
            <a:r>
              <a:rPr lang="zh-CN" altLang="e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</a:t>
            </a: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以及</a:t>
            </a:r>
            <a:r>
              <a:rPr lang="e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Z-score</a:t>
            </a: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标准化（</a:t>
            </a:r>
            <a:r>
              <a:rPr lang="e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Z-score Normalization</a:t>
            </a:r>
            <a:r>
              <a:rPr lang="zh-CN" altLang="e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）。</a:t>
            </a:r>
            <a:endParaRPr lang="zh-CN" altLang="zh-CN" sz="3200" kern="1050" dirty="0">
              <a:latin typeface="Times New Roman" panose="02020603050405020304" pitchFamily="18" charset="0"/>
              <a:ea typeface="方正书宋简体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76678A-47F1-FC41-89AC-D27AA7CC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74" y="7465384"/>
            <a:ext cx="17012388" cy="524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8429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829621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建立模型 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8D88D4-4971-E24D-B8F7-EBC2926E18F5}"/>
              </a:ext>
            </a:extLst>
          </p:cNvPr>
          <p:cNvSpPr/>
          <p:nvPr/>
        </p:nvSpPr>
        <p:spPr>
          <a:xfrm>
            <a:off x="1644393" y="3762375"/>
            <a:ext cx="5497812" cy="5175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本章使用</a:t>
            </a:r>
            <a:r>
              <a:rPr lang="e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K</a:t>
            </a: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均值聚类方法来处理信用卡反欺诈数据集。在这个数据集里，每一条样本代表一条信用卡交易记录，是否存在欺诈由变量</a:t>
            </a:r>
            <a:r>
              <a:rPr lang="en" altLang="zh-CN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Class</a:t>
            </a:r>
            <a:r>
              <a:rPr lang="zh-CN" altLang="en-US" sz="32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给出。在训练模型时，可以放弃这一变量。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39E419-807F-BA4F-8D60-CE25CE486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887" y="1915542"/>
            <a:ext cx="13429364" cy="1135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5359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829621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建立模型 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8612ED-F0A0-284E-BDCF-377FF1583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558" y="1988527"/>
            <a:ext cx="13539132" cy="112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8207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66121"/>
            <a:ext cx="2829621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验证评估 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B385D8-3880-3541-9132-B7B5897D12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79"/>
          <a:stretch/>
        </p:blipFill>
        <p:spPr>
          <a:xfrm>
            <a:off x="4885813" y="2145323"/>
            <a:ext cx="14076945" cy="102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2727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41184" y="5321382"/>
            <a:ext cx="18027976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6655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3767</TotalTime>
  <Words>450</Words>
  <Application>Microsoft Macintosh PowerPoint</Application>
  <PresentationFormat>自定义</PresentationFormat>
  <Paragraphs>24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微软雅黑</vt:lpstr>
      <vt:lpstr>Arial</vt:lpstr>
      <vt:lpstr>Calibri</vt:lpstr>
      <vt:lpstr>Calibri Light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fu yufeng</cp:lastModifiedBy>
  <cp:revision>868</cp:revision>
  <dcterms:created xsi:type="dcterms:W3CDTF">2020-04-17T09:21:53Z</dcterms:created>
  <dcterms:modified xsi:type="dcterms:W3CDTF">2021-05-06T14:55:15Z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