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3"/>
  </p:notesMasterIdLst>
  <p:sldIdLst>
    <p:sldId id="296" r:id="rId2"/>
    <p:sldId id="423" r:id="rId3"/>
    <p:sldId id="425" r:id="rId4"/>
    <p:sldId id="426" r:id="rId5"/>
    <p:sldId id="427" r:id="rId6"/>
    <p:sldId id="430" r:id="rId7"/>
    <p:sldId id="429" r:id="rId8"/>
    <p:sldId id="431" r:id="rId9"/>
    <p:sldId id="432" r:id="rId10"/>
    <p:sldId id="433" r:id="rId11"/>
    <p:sldId id="418" r:id="rId12"/>
  </p:sldIdLst>
  <p:sldSz cx="243713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86" userDrawn="1">
          <p15:clr>
            <a:srgbClr val="A4A3A4"/>
          </p15:clr>
        </p15:guide>
        <p15:guide id="2" pos="7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FA"/>
    <a:srgbClr val="AC7302"/>
    <a:srgbClr val="00B0F0"/>
    <a:srgbClr val="0070C0"/>
    <a:srgbClr val="00A1DA"/>
    <a:srgbClr val="F9F99D"/>
    <a:srgbClr val="007AD6"/>
    <a:srgbClr val="404040"/>
    <a:srgbClr val="202A36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4321" autoAdjust="0"/>
    <p:restoredTop sz="77500" autoAdjust="0"/>
  </p:normalViewPr>
  <p:slideViewPr>
    <p:cSldViewPr snapToGrid="0">
      <p:cViewPr varScale="1">
        <p:scale>
          <a:sx n="53" d="100"/>
          <a:sy n="53" d="100"/>
        </p:scale>
        <p:origin x="200" y="280"/>
      </p:cViewPr>
      <p:guideLst>
        <p:guide orient="horz" pos="4586"/>
        <p:guide pos="7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263B4-AE17-4D25-AB44-4A86CEB2FD0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71282-9224-455F-A57E-7968FE50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91393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827864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274179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365572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456966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548359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639752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731145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18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223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2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87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988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40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28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067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60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689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20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6413" y="2244726"/>
            <a:ext cx="18278475" cy="4775200"/>
          </a:xfrm>
        </p:spPr>
        <p:txBody>
          <a:bodyPr anchor="b"/>
          <a:lstStyle>
            <a:lvl1pPr algn="ctr"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6413" y="7204076"/>
            <a:ext cx="18278475" cy="3311524"/>
          </a:xfrm>
        </p:spPr>
        <p:txBody>
          <a:bodyPr/>
          <a:lstStyle>
            <a:lvl1pPr marL="0" indent="0" algn="ctr">
              <a:buNone/>
              <a:defRPr sz="4798"/>
            </a:lvl1pPr>
            <a:lvl2pPr marL="913943" indent="0" algn="ctr">
              <a:buNone/>
              <a:defRPr sz="3998"/>
            </a:lvl2pPr>
            <a:lvl3pPr marL="1827886" indent="0" algn="ctr">
              <a:buNone/>
              <a:defRPr sz="3598"/>
            </a:lvl3pPr>
            <a:lvl4pPr marL="2741828" indent="0" algn="ctr">
              <a:buNone/>
              <a:defRPr sz="3198"/>
            </a:lvl4pPr>
            <a:lvl5pPr marL="3655771" indent="0" algn="ctr">
              <a:buNone/>
              <a:defRPr sz="3198"/>
            </a:lvl5pPr>
            <a:lvl6pPr marL="4569714" indent="0" algn="ctr">
              <a:buNone/>
              <a:defRPr sz="3198"/>
            </a:lvl6pPr>
            <a:lvl7pPr marL="5483657" indent="0" algn="ctr">
              <a:buNone/>
              <a:defRPr sz="3198"/>
            </a:lvl7pPr>
            <a:lvl8pPr marL="6397600" indent="0" algn="ctr">
              <a:buNone/>
              <a:defRPr sz="3198"/>
            </a:lvl8pPr>
            <a:lvl9pPr marL="7311542" indent="0" algn="ctr">
              <a:buNone/>
              <a:defRPr sz="31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7F5653-76E0-42F8-92E1-1302A644EA9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371FB-48DE-436C-8DC0-C0FA19D2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5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97CAC6-3487-4B84-A527-4B0978F38CB7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CD4BB-C23D-42FC-A8B3-B6DC6ECE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2173D4-66F5-42F3-8EDD-E9FCBD78934D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1F99D-11EB-4D67-8CCC-9EA3546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0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49"/>
          <p:cNvSpPr>
            <a:spLocks noChangeArrowheads="1"/>
          </p:cNvSpPr>
          <p:nvPr userDrawn="1"/>
        </p:nvSpPr>
        <p:spPr bwMode="auto">
          <a:xfrm>
            <a:off x="1244995" y="330712"/>
            <a:ext cx="23165428" cy="1101724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3" name="平行四边形 50"/>
          <p:cNvSpPr>
            <a:spLocks noChangeArrowheads="1"/>
          </p:cNvSpPr>
          <p:nvPr userDrawn="1"/>
        </p:nvSpPr>
        <p:spPr bwMode="auto">
          <a:xfrm>
            <a:off x="12696" y="330712"/>
            <a:ext cx="1504166" cy="1101724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F71C3-D3FA-C54C-A3B2-03719FA4A67B}"/>
              </a:ext>
            </a:extLst>
          </p:cNvPr>
          <p:cNvSpPr txBox="1"/>
          <p:nvPr userDrawn="1"/>
        </p:nvSpPr>
        <p:spPr>
          <a:xfrm>
            <a:off x="18066327" y="609599"/>
            <a:ext cx="5209309" cy="52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《</a:t>
            </a:r>
            <a:r>
              <a:rPr kumimoji="1" lang="en" altLang="zh-CN" sz="2800" b="1" dirty="0" err="1">
                <a:solidFill>
                  <a:schemeClr val="bg1"/>
                </a:solidFill>
              </a:rPr>
              <a:t>Jupyter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金融应用从入门到实践</a:t>
            </a:r>
            <a:r>
              <a:rPr kumimoji="1" lang="en-US" altLang="zh-CN" sz="2800" b="1" dirty="0">
                <a:solidFill>
                  <a:schemeClr val="bg1"/>
                </a:solidFill>
              </a:rPr>
              <a:t>》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3145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54B13A-C25E-4BD4-A182-EF99CDEA6C3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C15BD-7B16-492D-AC1C-CD5CEF536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9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</p:spPr>
        <p:txBody>
          <a:bodyPr anchor="b"/>
          <a:lstStyle>
            <a:lvl1pPr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74B35-2CB5-478A-93D6-6F5A758111C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E4B2B-5049-4B41-91A8-FF818986E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5F18A-B9DB-4EC7-B8DD-93BAD9A9D6F4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B3ECB-D89B-4A56-AC36-12AE696FE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AE942-DEDF-46C5-8F0D-85A73406F10B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0A67-37C3-4CF9-9BDF-705F68B37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5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EFE5F-2A43-4D9F-9B11-909316E3C1C9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944C7-9264-40D1-83B9-994B3139A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8482B-9714-4ADC-BDF6-AB1BEB5DA2D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559ED-EDD0-43BF-AD2A-E750636F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2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921D7F-B211-4655-91B5-D6DC942F7F91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44EC9-776D-4F5D-B210-015A3A3FF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9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</p:spPr>
        <p:txBody>
          <a:bodyPr anchor="t"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D0A83-28AD-47D5-961B-D3CDE6CF1ABC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E83A0-8CC4-4444-A699-95E94BD6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DA89F0-6659-4D88-AC57-367E293871F8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3E17F0-A094-4CA3-94BB-0BB941CA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827886" rtl="0" eaLnBrk="1" latinLnBrk="0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0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71664" y="3096342"/>
            <a:ext cx="18027976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　</a:t>
            </a:r>
            <a:r>
              <a:rPr lang="en" altLang="zh-CN" sz="7196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2">
            <a:extLst>
              <a:ext uri="{FF2B5EF4-FFF2-40B4-BE49-F238E27FC236}">
                <a16:creationId xmlns:a16="http://schemas.microsoft.com/office/drawing/2014/main" id="{6BA738F9-62D4-AB45-8043-1194BD1D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0" y="11350477"/>
            <a:ext cx="9553903" cy="106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金融应用从入门到实践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2031325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交互区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30017" y="2274077"/>
            <a:ext cx="20434851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应用界面菜单栏和工具栏下方就是交互区，交互区是编写文档、代码的位置。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 Notebook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交互区由一系列单元格（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cell</a:t>
            </a:r>
            <a:r>
              <a:rPr lang="zh-CN" altLang="e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组成，包括代码单元格、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Markdown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单元格、原生</a:t>
            </a:r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NBConvert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单元格和标题单元格这</a:t>
            </a:r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4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种形式。可以根据需求选择单元格的格式并对单元格进行操作，最常用的是代码单元格和</a:t>
            </a:r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MarkDown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单元格。 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22A54E2-75A9-9541-B8D7-3C92BB09DD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827" y="5645426"/>
            <a:ext cx="15544800" cy="1908313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C74512F-BFFE-8549-99D3-F416C0A8241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30" y="11217138"/>
            <a:ext cx="15823095" cy="1624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17E18DC-2A83-524F-97EA-FA68430F622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826" y="8086310"/>
            <a:ext cx="15544800" cy="2727463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48680DC-2FA9-3F4D-958F-132C38E3C98E}"/>
              </a:ext>
            </a:extLst>
          </p:cNvPr>
          <p:cNvSpPr/>
          <p:nvPr/>
        </p:nvSpPr>
        <p:spPr>
          <a:xfrm>
            <a:off x="2186761" y="9058726"/>
            <a:ext cx="2853666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MarkDown</a:t>
            </a:r>
            <a:endParaRPr lang="zh-CN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94F245-EFB5-8A46-94C2-4865C88ECDAA}"/>
              </a:ext>
            </a:extLst>
          </p:cNvPr>
          <p:cNvSpPr/>
          <p:nvPr/>
        </p:nvSpPr>
        <p:spPr>
          <a:xfrm>
            <a:off x="2226518" y="6275769"/>
            <a:ext cx="2864887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单元格        </a:t>
            </a:r>
            <a:endParaRPr lang="zh-CN" altLang="en-US" sz="4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E666D6-A88C-B94A-B180-D3E05EA2C3DB}"/>
              </a:ext>
            </a:extLst>
          </p:cNvPr>
          <p:cNvSpPr/>
          <p:nvPr/>
        </p:nvSpPr>
        <p:spPr>
          <a:xfrm>
            <a:off x="2186761" y="11762169"/>
            <a:ext cx="2864887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NBConvert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8612022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41184" y="5321382"/>
            <a:ext cx="18027976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66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5429692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文件（</a:t>
            </a:r>
            <a:r>
              <a:rPr lang="en-US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）界面 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77794" y="2353589"/>
            <a:ext cx="214022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首次启动</a:t>
            </a:r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Jupyter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 Notebook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时，浏览器会自动打开应用的主界面。主界面中有</a:t>
            </a:r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3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个子界面可以显示，分别是文件（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Files</a:t>
            </a:r>
            <a:r>
              <a:rPr lang="zh-CN" altLang="e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界面、运行（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Running</a:t>
            </a:r>
            <a:r>
              <a:rPr lang="zh-CN" altLang="e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界面和集群（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Clusters</a:t>
            </a:r>
            <a:r>
              <a:rPr lang="zh-CN" altLang="e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界面。下图为文件界面内容。 </a:t>
            </a:r>
            <a:endParaRPr lang="zh-CN" altLang="en-US" sz="4000" b="1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A6DC87C-74E9-8F4F-BBC4-FCD624E55C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75" y="4733364"/>
            <a:ext cx="21569083" cy="7368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651595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5429692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文件（</a:t>
            </a:r>
            <a:r>
              <a:rPr lang="en-US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）界面 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C2A51C-ED90-6249-8432-CEACA3003B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27" y="5578716"/>
            <a:ext cx="12509500" cy="3395382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29432C-1FF5-4141-A275-BE22EE85F84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27" y="9785073"/>
            <a:ext cx="12508947" cy="3056283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013954-3962-A545-A980-E9D43AFD065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27" y="2345630"/>
            <a:ext cx="12508947" cy="2342598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AF9C3C-7FEB-C340-8EDB-5131FD340978}"/>
              </a:ext>
            </a:extLst>
          </p:cNvPr>
          <p:cNvSpPr/>
          <p:nvPr/>
        </p:nvSpPr>
        <p:spPr>
          <a:xfrm>
            <a:off x="14193077" y="2154801"/>
            <a:ext cx="9660835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4000" dirty="0"/>
              <a:t>文件列表中的文件名左侧有        图标，右侧有“运行”字样，表示该软件正在运行。例如图中的</a:t>
            </a:r>
            <a:r>
              <a:rPr lang="en" altLang="zh-CN" sz="4000" dirty="0"/>
              <a:t>example.</a:t>
            </a:r>
            <a:r>
              <a:rPr lang="zh-CN" altLang="en-US" sz="4000" dirty="0"/>
              <a:t>就是正在运行的状态，而</a:t>
            </a:r>
            <a:r>
              <a:rPr lang="en" altLang="zh-CN" sz="4000" dirty="0"/>
              <a:t>example_2</a:t>
            </a:r>
            <a:r>
              <a:rPr lang="zh-CN" altLang="en-US" sz="4000" dirty="0"/>
              <a:t>则已经关闭。 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76A35AD-D5F0-684F-A135-0E675CF59BB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461" y="1828795"/>
            <a:ext cx="897278" cy="9770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8198BF6-E00A-4843-B760-B01FDBDDC706}"/>
              </a:ext>
            </a:extLst>
          </p:cNvPr>
          <p:cNvSpPr/>
          <p:nvPr/>
        </p:nvSpPr>
        <p:spPr>
          <a:xfrm>
            <a:off x="14163951" y="5461408"/>
            <a:ext cx="9729719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4000" dirty="0"/>
              <a:t>单击方框可以选中相应的文件，并在菜单栏选择相应的操作。</a:t>
            </a:r>
            <a:endParaRPr lang="en-US" altLang="zh-CN" sz="4000" dirty="0"/>
          </a:p>
          <a:p>
            <a:r>
              <a:rPr lang="zh-CN" altLang="zh-CN" sz="4000" dirty="0"/>
              <a:t>若选中的是正在运行的文件，则对该文件的操作包含“复制”（</a:t>
            </a:r>
            <a:r>
              <a:rPr lang="en-US" altLang="zh-CN" sz="4000" dirty="0"/>
              <a:t>Duplicate</a:t>
            </a:r>
            <a:r>
              <a:rPr lang="zh-CN" altLang="zh-CN" sz="4000" dirty="0"/>
              <a:t>）、“关闭”（</a:t>
            </a:r>
            <a:r>
              <a:rPr lang="en-US" altLang="zh-CN" sz="4000" dirty="0"/>
              <a:t>Shutdown</a:t>
            </a:r>
            <a:r>
              <a:rPr lang="zh-CN" altLang="zh-CN" sz="4000" dirty="0"/>
              <a:t>）、“查看”（</a:t>
            </a:r>
            <a:r>
              <a:rPr lang="en-US" altLang="zh-CN" sz="4000" dirty="0"/>
              <a:t>View</a:t>
            </a:r>
            <a:r>
              <a:rPr lang="zh-CN" altLang="zh-CN" sz="4000" dirty="0"/>
              <a:t>）、“编辑”（</a:t>
            </a:r>
            <a:r>
              <a:rPr lang="en-US" altLang="zh-CN" sz="4000" dirty="0"/>
              <a:t>Edit</a:t>
            </a:r>
            <a:r>
              <a:rPr lang="zh-CN" altLang="zh-CN" sz="4000" dirty="0"/>
              <a:t>）和“删除” </a:t>
            </a:r>
            <a:endParaRPr lang="zh-CN" altLang="en-US" sz="4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BD0114-FBC3-2F48-9258-F767C7853C5E}"/>
              </a:ext>
            </a:extLst>
          </p:cNvPr>
          <p:cNvSpPr/>
          <p:nvPr/>
        </p:nvSpPr>
        <p:spPr>
          <a:xfrm>
            <a:off x="14236838" y="9907514"/>
            <a:ext cx="9656832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4000" dirty="0"/>
              <a:t>若选中的不是正在运行的文件，则对该文件的操作包含“复制”（</a:t>
            </a:r>
            <a:r>
              <a:rPr lang="en" altLang="zh-CN" sz="4000" dirty="0"/>
              <a:t>Duplicate</a:t>
            </a:r>
            <a:r>
              <a:rPr lang="zh-CN" altLang="en" sz="4000" dirty="0"/>
              <a:t>）、“</a:t>
            </a:r>
            <a:r>
              <a:rPr lang="zh-CN" altLang="en-US" sz="4000" dirty="0"/>
              <a:t>重命名”（</a:t>
            </a:r>
            <a:r>
              <a:rPr lang="en" altLang="zh-CN" sz="4000" dirty="0"/>
              <a:t>Rename</a:t>
            </a:r>
            <a:r>
              <a:rPr lang="zh-CN" altLang="en" sz="4000" dirty="0"/>
              <a:t>）、“</a:t>
            </a:r>
            <a:r>
              <a:rPr lang="zh-CN" altLang="en-US" sz="4000" dirty="0"/>
              <a:t>移动”（</a:t>
            </a:r>
            <a:r>
              <a:rPr lang="en" altLang="zh-CN" sz="4000" dirty="0"/>
              <a:t>Move</a:t>
            </a:r>
            <a:r>
              <a:rPr lang="zh-CN" altLang="en" sz="4000" dirty="0"/>
              <a:t>）、“</a:t>
            </a:r>
            <a:r>
              <a:rPr lang="zh-CN" altLang="en-US" sz="4000" dirty="0"/>
              <a:t>下载”（</a:t>
            </a:r>
            <a:r>
              <a:rPr lang="en" altLang="zh-CN" sz="4000" dirty="0"/>
              <a:t>Download</a:t>
            </a:r>
            <a:r>
              <a:rPr lang="zh-CN" altLang="en" sz="4000" dirty="0"/>
              <a:t>）、“</a:t>
            </a:r>
            <a:r>
              <a:rPr lang="zh-CN" altLang="en-US" sz="4000" dirty="0"/>
              <a:t>查看”（</a:t>
            </a:r>
            <a:r>
              <a:rPr lang="en" altLang="zh-CN" sz="4000" dirty="0"/>
              <a:t>View</a:t>
            </a:r>
            <a:r>
              <a:rPr lang="zh-CN" altLang="en" sz="4000" dirty="0"/>
              <a:t>）、“</a:t>
            </a:r>
            <a:r>
              <a:rPr lang="zh-CN" altLang="en-US" sz="4000" dirty="0"/>
              <a:t>编辑”（</a:t>
            </a:r>
            <a:r>
              <a:rPr lang="en" altLang="zh-CN" sz="4000" dirty="0"/>
              <a:t>Edit</a:t>
            </a:r>
            <a:r>
              <a:rPr lang="zh-CN" altLang="en" sz="4000" dirty="0"/>
              <a:t>）</a:t>
            </a:r>
            <a:r>
              <a:rPr lang="zh-CN" altLang="en-US" sz="4000" dirty="0"/>
              <a:t>和“删除” </a:t>
            </a:r>
            <a:r>
              <a:rPr lang="zh-CN" altLang="zh-CN" sz="4000" dirty="0"/>
              <a:t> 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8710080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6495689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运行（</a:t>
            </a: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Running</a:t>
            </a:r>
            <a:r>
              <a:rPr lang="zh-CN" altLang="e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77794" y="2353589"/>
            <a:ext cx="214022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运行（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Running</a:t>
            </a:r>
            <a:r>
              <a:rPr lang="zh-CN" altLang="e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界面显示的是当前文件目录下所有正在运行的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Notebook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文档及其所在的目录。该界面提供了一种方便的方法来跟踪长时间运行在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Notebook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服务器中的文件，如图所示。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6AFBA6-5EDA-C541-A778-ADCE309C9F8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748" y="4990547"/>
            <a:ext cx="21150469" cy="6658113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5481729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6353919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集群（</a:t>
            </a: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Clusters</a:t>
            </a:r>
            <a:r>
              <a:rPr lang="zh-CN" altLang="e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38037" y="2989693"/>
            <a:ext cx="214022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当选择“集群”（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Clusters</a:t>
            </a:r>
            <a:r>
              <a:rPr lang="zh-CN" altLang="e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），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可以看到图所示的内容。目前集群功能由</a:t>
            </a:r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IPython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并行提供，该功能大家暂时不会用到，在此不作介绍。如果大家感兴趣，可以单击</a:t>
            </a:r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'</a:t>
            </a:r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IPython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 parallel'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查看安装细节。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BA736F-C40E-6B4B-8CF9-9697AB8A7E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76287"/>
            <a:ext cx="21428765" cy="3424306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3277868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4943982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文件（</a:t>
            </a: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38037" y="2989693"/>
            <a:ext cx="214022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从文件（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Files</a:t>
            </a:r>
            <a:r>
              <a:rPr lang="zh-CN" altLang="e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界面打开一个</a:t>
            </a:r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Jupyter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 Notebook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代码文件，可以选择在</a:t>
            </a:r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Jupyter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中导入并打开本书配套源代码中的“第</a:t>
            </a:r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2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章 </a:t>
            </a:r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Jupyter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 Notebook 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界面</a:t>
            </a:r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.</a:t>
            </a:r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ipynb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”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文件，如图所示，此界面由以下几个部分组成：标题栏、菜单栏、工具栏和代码交互区。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72B999-6E6F-AD41-802F-365E2E3D95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36" y="5475632"/>
            <a:ext cx="14550886" cy="42647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3B57FE1-5245-6149-8EBB-14183A63807B}"/>
              </a:ext>
            </a:extLst>
          </p:cNvPr>
          <p:cNvSpPr/>
          <p:nvPr/>
        </p:nvSpPr>
        <p:spPr>
          <a:xfrm>
            <a:off x="1989219" y="10616319"/>
            <a:ext cx="214022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菜单栏包含“文件”（</a:t>
            </a:r>
            <a:r>
              <a:rPr lang="e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File</a:t>
            </a:r>
            <a:r>
              <a:rPr lang="zh-CN" altLang="e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编辑”（</a:t>
            </a:r>
            <a:r>
              <a:rPr lang="e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Edit</a:t>
            </a:r>
            <a:r>
              <a:rPr lang="zh-CN" altLang="e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查看”（</a:t>
            </a:r>
            <a:r>
              <a:rPr lang="e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View</a:t>
            </a:r>
            <a:r>
              <a:rPr lang="zh-CN" altLang="e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插入”（</a:t>
            </a:r>
            <a:r>
              <a:rPr lang="e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Insert</a:t>
            </a:r>
            <a:r>
              <a:rPr lang="zh-CN" altLang="e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单元格”（</a:t>
            </a:r>
            <a:r>
              <a:rPr lang="e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Cell</a:t>
            </a:r>
            <a:r>
              <a:rPr lang="zh-CN" altLang="e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服务”（</a:t>
            </a:r>
            <a:r>
              <a:rPr lang="e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Kernel</a:t>
            </a:r>
            <a:r>
              <a:rPr lang="zh-CN" altLang="e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）“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组件”（</a:t>
            </a:r>
            <a:r>
              <a:rPr lang="e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Widgets</a:t>
            </a:r>
            <a:r>
              <a:rPr lang="zh-CN" altLang="e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帮助”（</a:t>
            </a:r>
            <a:r>
              <a:rPr lang="en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Help</a:t>
            </a:r>
            <a:r>
              <a:rPr lang="zh-CN" altLang="e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这</a:t>
            </a:r>
            <a:r>
              <a:rPr lang="en-US" altLang="zh-CN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8</a:t>
            </a:r>
            <a:r>
              <a:rPr lang="zh-CN" altLang="en-US" sz="4000" dirty="0">
                <a:solidFill>
                  <a:srgbClr val="333333"/>
                </a:solidFill>
                <a:latin typeface="Helvetica Neue" panose="02000503000000020004" pitchFamily="2" charset="0"/>
              </a:rPr>
              <a:t>个部分， </a:t>
            </a:r>
          </a:p>
        </p:txBody>
      </p:sp>
    </p:spTree>
    <p:extLst>
      <p:ext uri="{BB962C8B-B14F-4D97-AF65-F5344CB8AC3E}">
        <p14:creationId xmlns:p14="http://schemas.microsoft.com/office/powerpoint/2010/main" val="362450247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4943982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文件（</a:t>
            </a: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914400" y="1995778"/>
            <a:ext cx="16379687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“文件”（</a:t>
            </a:r>
            <a:r>
              <a:rPr lang="en" altLang="zh-C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File</a:t>
            </a:r>
            <a:r>
              <a:rPr lang="zh-CN" altLang="e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菜单包含“新建</a:t>
            </a:r>
            <a:r>
              <a:rPr lang="en" altLang="zh-C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Notebook”</a:t>
            </a:r>
            <a:r>
              <a:rPr lang="zh-CN" altLang="e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（</a:t>
            </a:r>
            <a:r>
              <a:rPr lang="en" altLang="zh-C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New Notebook</a:t>
            </a:r>
            <a:r>
              <a:rPr lang="zh-CN" altLang="e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打开”（</a:t>
            </a:r>
            <a:r>
              <a:rPr lang="en" altLang="zh-C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Open</a:t>
            </a:r>
            <a:r>
              <a:rPr lang="zh-CN" altLang="e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复制”（</a:t>
            </a:r>
            <a:r>
              <a:rPr lang="en" altLang="zh-C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Make a Copy</a:t>
            </a:r>
            <a:r>
              <a:rPr lang="zh-CN" altLang="e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另存为”（</a:t>
            </a:r>
            <a:r>
              <a:rPr lang="en" altLang="zh-C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Save as</a:t>
            </a:r>
            <a:r>
              <a:rPr lang="zh-CN" altLang="e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重命名”（</a:t>
            </a:r>
            <a:r>
              <a:rPr lang="en" altLang="zh-C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Rename</a:t>
            </a:r>
            <a:r>
              <a:rPr lang="zh-CN" altLang="e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保存”（</a:t>
            </a:r>
            <a:r>
              <a:rPr lang="en" altLang="zh-C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Save and Checkpoint</a:t>
            </a:r>
            <a:r>
              <a:rPr lang="zh-CN" altLang="e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恢复”（</a:t>
            </a:r>
            <a:r>
              <a:rPr lang="en" altLang="zh-C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Revert to Checkpoint</a:t>
            </a:r>
            <a:r>
              <a:rPr lang="zh-CN" altLang="e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打印预览”（</a:t>
            </a:r>
            <a:r>
              <a:rPr lang="en" altLang="zh-C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Print Preview</a:t>
            </a:r>
            <a:r>
              <a:rPr lang="zh-CN" altLang="e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下载”（</a:t>
            </a:r>
            <a:r>
              <a:rPr lang="en" altLang="zh-C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Download as</a:t>
            </a:r>
            <a:r>
              <a:rPr lang="zh-CN" altLang="e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）、“</a:t>
            </a:r>
            <a:r>
              <a:rPr lang="zh-CN" alt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关闭”（</a:t>
            </a:r>
            <a:r>
              <a:rPr lang="en" altLang="zh-C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Close and Halt</a:t>
            </a:r>
            <a:r>
              <a:rPr lang="zh-CN" altLang="en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en-US" sz="3600" dirty="0">
                <a:solidFill>
                  <a:srgbClr val="333333"/>
                </a:solidFill>
                <a:latin typeface="Helvetica Neue" panose="02000503000000020004" pitchFamily="2" charset="0"/>
              </a:rPr>
              <a:t>等选项，如图所示。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A3B118-00B3-774C-9BC0-742587CD0F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217" y="2822712"/>
            <a:ext cx="5088836" cy="9819863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C993FAF-16F1-944B-B2DA-C5164C3A7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08084"/>
              </p:ext>
            </p:extLst>
          </p:nvPr>
        </p:nvGraphicFramePr>
        <p:xfrm>
          <a:off x="914401" y="5486400"/>
          <a:ext cx="16419442" cy="7465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32635">
                  <a:extLst>
                    <a:ext uri="{9D8B030D-6E8A-4147-A177-3AD203B41FA5}">
                      <a16:colId xmlns:a16="http://schemas.microsoft.com/office/drawing/2014/main" val="1750118647"/>
                    </a:ext>
                  </a:extLst>
                </a:gridCol>
                <a:gridCol w="12186807">
                  <a:extLst>
                    <a:ext uri="{9D8B030D-6E8A-4147-A177-3AD203B41FA5}">
                      <a16:colId xmlns:a16="http://schemas.microsoft.com/office/drawing/2014/main" val="2869256578"/>
                    </a:ext>
                  </a:extLst>
                </a:gridCol>
              </a:tblGrid>
              <a:tr h="597982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 dirty="0">
                          <a:effectLst/>
                        </a:rPr>
                        <a:t>选项</a:t>
                      </a:r>
                      <a:endParaRPr lang="zh-CN" sz="3200" kern="900" dirty="0"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功能</a:t>
                      </a:r>
                      <a:endParaRPr lang="zh-CN" sz="3200" kern="900"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1120125"/>
                  </a:ext>
                </a:extLst>
              </a:tr>
              <a:tr h="597982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New Notebook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 dirty="0">
                          <a:effectLst/>
                        </a:rPr>
                        <a:t>新建一个</a:t>
                      </a:r>
                      <a:r>
                        <a:rPr lang="en-US" sz="3200" kern="900" dirty="0">
                          <a:effectLst/>
                        </a:rPr>
                        <a:t>Notebook</a:t>
                      </a:r>
                      <a:r>
                        <a:rPr lang="zh-CN" sz="3200" kern="900" dirty="0">
                          <a:effectLst/>
                        </a:rPr>
                        <a:t>代码文件</a:t>
                      </a:r>
                      <a:endParaRPr lang="zh-CN" sz="3200" kern="9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2145732"/>
                  </a:ext>
                </a:extLst>
              </a:tr>
              <a:tr h="597982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Open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在新的网页中打开主界面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1498710"/>
                  </a:ext>
                </a:extLst>
              </a:tr>
              <a:tr h="597982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Make a Copy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复制当前的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r>
                        <a:rPr lang="zh-CN" sz="3200" kern="900">
                          <a:effectLst/>
                        </a:rPr>
                        <a:t>，生成一个新的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4730911"/>
                  </a:ext>
                </a:extLst>
              </a:tr>
              <a:tr h="597982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save as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将当前的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r>
                        <a:rPr lang="zh-CN" sz="3200" kern="900">
                          <a:effectLst/>
                        </a:rPr>
                        <a:t>另存为另一个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3250005"/>
                  </a:ext>
                </a:extLst>
              </a:tr>
              <a:tr h="50102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Rename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重命名当前的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1285653"/>
                  </a:ext>
                </a:extLst>
              </a:tr>
              <a:tr h="597982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Save and Checkpoint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保存当前的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9143701"/>
                  </a:ext>
                </a:extLst>
              </a:tr>
              <a:tr h="1090374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 dirty="0">
                          <a:effectLst/>
                        </a:rPr>
                        <a:t>Revert to Checkpoint</a:t>
                      </a:r>
                      <a:endParaRPr lang="zh-CN" sz="3200" kern="9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将当前的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r>
                        <a:rPr lang="zh-CN" sz="3200" kern="900">
                          <a:effectLst/>
                        </a:rPr>
                        <a:t>恢复到上一个保存节点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3952069"/>
                  </a:ext>
                </a:extLst>
              </a:tr>
              <a:tr h="597982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Print Preview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打印前预览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9186439"/>
                  </a:ext>
                </a:extLst>
              </a:tr>
              <a:tr h="1090374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Download as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下载当前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r>
                        <a:rPr lang="zh-CN" sz="3200" kern="900">
                          <a:effectLst/>
                        </a:rPr>
                        <a:t>并保存为一种格式，单击之后会有格式选择步骤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2639204"/>
                  </a:ext>
                </a:extLst>
              </a:tr>
              <a:tr h="597982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3200" kern="900">
                          <a:effectLst/>
                        </a:rPr>
                        <a:t>Close and Halt 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 dirty="0">
                          <a:effectLst/>
                        </a:rPr>
                        <a:t>结束当前</a:t>
                      </a:r>
                      <a:r>
                        <a:rPr lang="en-US" sz="3200" kern="900" dirty="0">
                          <a:effectLst/>
                        </a:rPr>
                        <a:t>Notebook</a:t>
                      </a:r>
                      <a:r>
                        <a:rPr lang="zh-CN" sz="3200" kern="900" dirty="0">
                          <a:effectLst/>
                        </a:rPr>
                        <a:t>的运行并关闭</a:t>
                      </a:r>
                      <a:endParaRPr lang="zh-CN" sz="3200" kern="9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040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13176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7086299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内核服务（</a:t>
            </a:r>
            <a:r>
              <a:rPr lang="en" altLang="zh-CN" sz="4798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Kernal</a:t>
            </a:r>
            <a:r>
              <a:rPr lang="zh-CN" altLang="e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38037" y="2989693"/>
            <a:ext cx="214022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如表所示，“内核服务”（</a:t>
            </a:r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Kernal</a:t>
            </a:r>
            <a:r>
              <a:rPr lang="zh-CN" altLang="e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）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菜单主要用于在页面中运行代码时进行相应的控制。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BC86511-6988-2D40-8E17-BA4069AC8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58564"/>
              </p:ext>
            </p:extLst>
          </p:nvPr>
        </p:nvGraphicFramePr>
        <p:xfrm>
          <a:off x="2822713" y="4492486"/>
          <a:ext cx="17771165" cy="8030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1498">
                  <a:extLst>
                    <a:ext uri="{9D8B030D-6E8A-4147-A177-3AD203B41FA5}">
                      <a16:colId xmlns:a16="http://schemas.microsoft.com/office/drawing/2014/main" val="528097288"/>
                    </a:ext>
                  </a:extLst>
                </a:gridCol>
                <a:gridCol w="11289667">
                  <a:extLst>
                    <a:ext uri="{9D8B030D-6E8A-4147-A177-3AD203B41FA5}">
                      <a16:colId xmlns:a16="http://schemas.microsoft.com/office/drawing/2014/main" val="1711594942"/>
                    </a:ext>
                  </a:extLst>
                </a:gridCol>
              </a:tblGrid>
              <a:tr h="1003852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选项</a:t>
                      </a:r>
                      <a:endParaRPr lang="zh-CN" sz="3200" kern="900"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功能</a:t>
                      </a:r>
                      <a:endParaRPr lang="zh-CN" sz="3200" kern="900"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2361629"/>
                  </a:ext>
                </a:extLst>
              </a:tr>
              <a:tr h="1003852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3200" kern="900">
                          <a:effectLst/>
                        </a:rPr>
                        <a:t>Interrupt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3200" kern="900">
                          <a:effectLst/>
                        </a:rPr>
                        <a:t>中断当前代码的运行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0573397"/>
                  </a:ext>
                </a:extLst>
              </a:tr>
              <a:tr h="1003852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3200" kern="900">
                          <a:effectLst/>
                        </a:rPr>
                        <a:t>Restart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3200" kern="900" dirty="0">
                          <a:effectLst/>
                        </a:rPr>
                        <a:t>重启当前的</a:t>
                      </a:r>
                      <a:r>
                        <a:rPr lang="en-US" sz="3200" kern="900" dirty="0">
                          <a:effectLst/>
                        </a:rPr>
                        <a:t>Notebook</a:t>
                      </a:r>
                      <a:endParaRPr lang="zh-CN" sz="3200" kern="9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3513365"/>
                  </a:ext>
                </a:extLst>
              </a:tr>
              <a:tr h="1003852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3200" kern="900">
                          <a:effectLst/>
                        </a:rPr>
                        <a:t>Restart &amp;Clear Output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3200" kern="900">
                          <a:effectLst/>
                        </a:rPr>
                        <a:t>重启当前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r>
                        <a:rPr lang="zh-CN" sz="3200" kern="900">
                          <a:effectLst/>
                        </a:rPr>
                        <a:t>并清空所有代码单元格的输出结果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4216641"/>
                  </a:ext>
                </a:extLst>
              </a:tr>
              <a:tr h="1003852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3200" kern="900">
                          <a:effectLst/>
                        </a:rPr>
                        <a:t>Restart &amp;Run All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3200" kern="900">
                          <a:effectLst/>
                        </a:rPr>
                        <a:t>重启当前的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r>
                        <a:rPr lang="zh-CN" sz="3200" kern="900">
                          <a:effectLst/>
                        </a:rPr>
                        <a:t>并运行所有代码单元格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1806083"/>
                  </a:ext>
                </a:extLst>
              </a:tr>
              <a:tr h="1003852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3200" kern="900" dirty="0">
                          <a:effectLst/>
                        </a:rPr>
                        <a:t>Reconnect</a:t>
                      </a:r>
                      <a:endParaRPr lang="zh-CN" sz="3200" kern="9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3200" kern="900">
                          <a:effectLst/>
                        </a:rPr>
                        <a:t>将当前的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r>
                        <a:rPr lang="zh-CN" sz="3200" kern="900">
                          <a:effectLst/>
                        </a:rPr>
                        <a:t>重新连接到内核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8458828"/>
                  </a:ext>
                </a:extLst>
              </a:tr>
              <a:tr h="1003852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3200" kern="900">
                          <a:effectLst/>
                        </a:rPr>
                        <a:t>Shutdown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3200" kern="900">
                          <a:effectLst/>
                        </a:rPr>
                        <a:t>关闭当前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r>
                        <a:rPr lang="zh-CN" sz="3200" kern="900">
                          <a:effectLst/>
                        </a:rPr>
                        <a:t>内核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0825790"/>
                  </a:ext>
                </a:extLst>
              </a:tr>
              <a:tr h="1003852">
                <a:tc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3200" kern="900">
                          <a:effectLst/>
                        </a:rPr>
                        <a:t>Change Kernel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zh-CN" sz="3200" kern="900" dirty="0">
                          <a:effectLst/>
                        </a:rPr>
                        <a:t>切换当前</a:t>
                      </a:r>
                      <a:r>
                        <a:rPr lang="en-US" sz="3200" kern="900" dirty="0">
                          <a:effectLst/>
                        </a:rPr>
                        <a:t>Notebook</a:t>
                      </a:r>
                      <a:r>
                        <a:rPr lang="zh-CN" sz="3200" kern="900" dirty="0">
                          <a:effectLst/>
                        </a:rPr>
                        <a:t>的内核，如由</a:t>
                      </a:r>
                      <a:r>
                        <a:rPr lang="en-US" sz="3200" kern="900" dirty="0">
                          <a:effectLst/>
                        </a:rPr>
                        <a:t>Python2</a:t>
                      </a:r>
                      <a:r>
                        <a:rPr lang="zh-CN" sz="3200" kern="900" dirty="0">
                          <a:effectLst/>
                        </a:rPr>
                        <a:t>切换到</a:t>
                      </a:r>
                      <a:r>
                        <a:rPr lang="en-US" sz="3200" kern="900" dirty="0">
                          <a:effectLst/>
                        </a:rPr>
                        <a:t>Python3</a:t>
                      </a:r>
                      <a:endParaRPr lang="zh-CN" sz="3200" kern="9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420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18720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2031325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工具栏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4659531" y="2313833"/>
            <a:ext cx="138272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工具栏的作用主要是提供针对菜单栏中常用功能的快捷操作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B0CE36-321B-4840-9F2A-CCEE6F0CF1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04" y="3458815"/>
            <a:ext cx="19401181" cy="115294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DFAC62C-CE83-E843-91B5-F922B05D5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34051"/>
              </p:ext>
            </p:extLst>
          </p:nvPr>
        </p:nvGraphicFramePr>
        <p:xfrm>
          <a:off x="2464904" y="5088833"/>
          <a:ext cx="19401183" cy="8150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5345">
                  <a:extLst>
                    <a:ext uri="{9D8B030D-6E8A-4147-A177-3AD203B41FA5}">
                      <a16:colId xmlns:a16="http://schemas.microsoft.com/office/drawing/2014/main" val="1444876726"/>
                    </a:ext>
                  </a:extLst>
                </a:gridCol>
                <a:gridCol w="11515838">
                  <a:extLst>
                    <a:ext uri="{9D8B030D-6E8A-4147-A177-3AD203B41FA5}">
                      <a16:colId xmlns:a16="http://schemas.microsoft.com/office/drawing/2014/main" val="3290579766"/>
                    </a:ext>
                  </a:extLst>
                </a:gridCol>
              </a:tblGrid>
              <a:tr h="543339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选项</a:t>
                      </a:r>
                      <a:endParaRPr lang="zh-CN" sz="3200" kern="900"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功能</a:t>
                      </a:r>
                      <a:endParaRPr lang="zh-CN" sz="3200" kern="900"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8135390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保存（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保存当前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r>
                        <a:rPr lang="zh-CN" sz="3200" kern="900">
                          <a:effectLst/>
                        </a:rPr>
                        <a:t>，覆盖之前保存的内容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6055676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添加新单元格（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在当前选中的单元格下方插入新的空白单元格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5504590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剪切（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剪切当前选中的代码单元格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6265934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复制（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复制当前选中的代码单元格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915889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粘贴（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粘贴当前选中的代码单元格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5259942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上移（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将当前选中的代码单元格向上移动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8136159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下移（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将当前选中的代码单元格向下移动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4582676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运行（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运行当前选中的代码单元格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709767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中断服务（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中断正在运行的代码单元格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7717723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重启服务（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重启当前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r>
                        <a:rPr lang="zh-CN" sz="3200" kern="900">
                          <a:effectLst/>
                        </a:rPr>
                        <a:t>内核，单击之后会有弹窗提醒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2752711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重启并运行所有代码块（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重启并运行当前</a:t>
                      </a:r>
                      <a:r>
                        <a:rPr lang="en-US" sz="3200" kern="900">
                          <a:effectLst/>
                        </a:rPr>
                        <a:t>Notebook</a:t>
                      </a:r>
                      <a:r>
                        <a:rPr lang="zh-CN" sz="3200" kern="900">
                          <a:effectLst/>
                        </a:rPr>
                        <a:t>，单击之后会有弹窗提醒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3351169"/>
                  </a:ext>
                </a:extLst>
              </a:tr>
              <a:tr h="108667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代码单元格格式类型（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 dirty="0">
                          <a:effectLst/>
                        </a:rPr>
                        <a:t>设定当前代码单元格的类型，包含代码、</a:t>
                      </a:r>
                      <a:r>
                        <a:rPr lang="en-US" sz="3200" kern="900" dirty="0">
                          <a:effectLst/>
                        </a:rPr>
                        <a:t>Markdown</a:t>
                      </a:r>
                      <a:r>
                        <a:rPr lang="zh-CN" sz="3200" kern="900" dirty="0">
                          <a:effectLst/>
                        </a:rPr>
                        <a:t>等多种类型</a:t>
                      </a:r>
                      <a:endParaRPr lang="zh-CN" sz="3200" kern="9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5360345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>
                          <a:effectLst/>
                        </a:rPr>
                        <a:t>命令面板（</a:t>
                      </a:r>
                      <a:r>
                        <a:rPr lang="en-US" sz="3200" kern="900">
                          <a:effectLst/>
                        </a:rPr>
                        <a:t> </a:t>
                      </a:r>
                      <a:r>
                        <a:rPr lang="zh-CN" sz="3200" kern="900">
                          <a:effectLst/>
                        </a:rPr>
                        <a:t>）</a:t>
                      </a:r>
                      <a:endParaRPr lang="zh-CN" sz="3200" kern="9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3200" kern="900" dirty="0">
                          <a:effectLst/>
                        </a:rPr>
                        <a:t>可查看并对当前</a:t>
                      </a:r>
                      <a:r>
                        <a:rPr lang="en-US" sz="3200" kern="900" dirty="0">
                          <a:effectLst/>
                        </a:rPr>
                        <a:t>Notebook</a:t>
                      </a:r>
                      <a:r>
                        <a:rPr lang="zh-CN" sz="3200" kern="900" dirty="0">
                          <a:effectLst/>
                        </a:rPr>
                        <a:t>运行各种命令</a:t>
                      </a:r>
                      <a:endParaRPr lang="zh-CN" sz="3200" kern="9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4204582"/>
                  </a:ext>
                </a:extLst>
              </a:tr>
            </a:tbl>
          </a:graphicData>
        </a:graphic>
      </p:graphicFrame>
      <p:pic>
        <p:nvPicPr>
          <p:cNvPr id="4109" name="图片 6">
            <a:extLst>
              <a:ext uri="{FF2B5EF4-FFF2-40B4-BE49-F238E27FC236}">
                <a16:creationId xmlns:a16="http://schemas.microsoft.com/office/drawing/2014/main" id="{F54D807D-D49E-EF48-8B7A-8647C8A07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1397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图片 7">
            <a:extLst>
              <a:ext uri="{FF2B5EF4-FFF2-40B4-BE49-F238E27FC236}">
                <a16:creationId xmlns:a16="http://schemas.microsoft.com/office/drawing/2014/main" id="{70AB029E-4EE3-B14B-ACEF-12BC8E901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1397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图片 8">
            <a:extLst>
              <a:ext uri="{FF2B5EF4-FFF2-40B4-BE49-F238E27FC236}">
                <a16:creationId xmlns:a16="http://schemas.microsoft.com/office/drawing/2014/main" id="{0A4EDBAF-F5DD-E340-BEAB-8B9C61E70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1397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图片 9">
            <a:extLst>
              <a:ext uri="{FF2B5EF4-FFF2-40B4-BE49-F238E27FC236}">
                <a16:creationId xmlns:a16="http://schemas.microsoft.com/office/drawing/2014/main" id="{57220D02-D342-094E-B0B2-F899B8DD5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190500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图片 10">
            <a:extLst>
              <a:ext uri="{FF2B5EF4-FFF2-40B4-BE49-F238E27FC236}">
                <a16:creationId xmlns:a16="http://schemas.microsoft.com/office/drawing/2014/main" id="{BA3F026B-A867-0A47-8C92-1BBCF5596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1397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图片 11">
            <a:extLst>
              <a:ext uri="{FF2B5EF4-FFF2-40B4-BE49-F238E27FC236}">
                <a16:creationId xmlns:a16="http://schemas.microsoft.com/office/drawing/2014/main" id="{759B5AE4-7FDB-8A49-A23A-C4FFC9A71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165100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图片 14">
            <a:extLst>
              <a:ext uri="{FF2B5EF4-FFF2-40B4-BE49-F238E27FC236}">
                <a16:creationId xmlns:a16="http://schemas.microsoft.com/office/drawing/2014/main" id="{9B1F69CD-7C26-7C47-93DD-31770346E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1651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图片 15">
            <a:extLst>
              <a:ext uri="{FF2B5EF4-FFF2-40B4-BE49-F238E27FC236}">
                <a16:creationId xmlns:a16="http://schemas.microsoft.com/office/drawing/2014/main" id="{0605CBFC-0213-F740-A780-5E83FBF87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3810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图片 16">
            <a:extLst>
              <a:ext uri="{FF2B5EF4-FFF2-40B4-BE49-F238E27FC236}">
                <a16:creationId xmlns:a16="http://schemas.microsoft.com/office/drawing/2014/main" id="{78BA04FC-2049-754B-9B27-3AE5FF4F5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127000" cy="12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图片 17">
            <a:extLst>
              <a:ext uri="{FF2B5EF4-FFF2-40B4-BE49-F238E27FC236}">
                <a16:creationId xmlns:a16="http://schemas.microsoft.com/office/drawing/2014/main" id="{FF5839A0-A496-A74C-8F0F-253BAE9CE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1397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图片 18">
            <a:extLst>
              <a:ext uri="{FF2B5EF4-FFF2-40B4-BE49-F238E27FC236}">
                <a16:creationId xmlns:a16="http://schemas.microsoft.com/office/drawing/2014/main" id="{04891EC3-F2D8-1A49-91BE-5BA64F035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1397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图片 21">
            <a:extLst>
              <a:ext uri="{FF2B5EF4-FFF2-40B4-BE49-F238E27FC236}">
                <a16:creationId xmlns:a16="http://schemas.microsoft.com/office/drawing/2014/main" id="{DD05E9C1-0983-894E-89B4-3439C992E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7874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图片 22">
            <a:extLst>
              <a:ext uri="{FF2B5EF4-FFF2-40B4-BE49-F238E27FC236}">
                <a16:creationId xmlns:a16="http://schemas.microsoft.com/office/drawing/2014/main" id="{831FD64D-2D68-5743-930C-6486A343A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7148513"/>
            <a:ext cx="215900" cy="1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3754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1084</Words>
  <Application>Microsoft Macintosh PowerPoint</Application>
  <PresentationFormat>自定义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Calibri Light</vt:lpstr>
      <vt:lpstr>Helvetica Neue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</dc:creator>
  <cp:lastModifiedBy>fu yufeng</cp:lastModifiedBy>
  <cp:revision>670</cp:revision>
  <dcterms:created xsi:type="dcterms:W3CDTF">2020-04-17T09:21:53Z</dcterms:created>
  <dcterms:modified xsi:type="dcterms:W3CDTF">2021-05-05T05:01:26Z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