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25" r:id="rId4"/>
    <p:sldId id="426" r:id="rId5"/>
    <p:sldId id="427" r:id="rId6"/>
    <p:sldId id="434" r:id="rId7"/>
    <p:sldId id="430" r:id="rId8"/>
    <p:sldId id="429" r:id="rId9"/>
    <p:sldId id="431" r:id="rId10"/>
    <p:sldId id="432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237" autoAdjust="0"/>
    <p:restoredTop sz="95909" autoAdjust="0"/>
  </p:normalViewPr>
  <p:slideViewPr>
    <p:cSldViewPr snapToGrid="0">
      <p:cViewPr varScale="1">
        <p:scale>
          <a:sx n="55" d="100"/>
          <a:sy n="55" d="100"/>
        </p:scale>
        <p:origin x="560" y="224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0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CB112-844C-7248-AEB5-1E66773648BB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命令行常用的命令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2D9107-2876-144A-A9FF-989FD0A5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72041"/>
              </p:ext>
            </p:extLst>
          </p:nvPr>
        </p:nvGraphicFramePr>
        <p:xfrm>
          <a:off x="3378200" y="4241800"/>
          <a:ext cx="16865599" cy="6248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1566">
                  <a:extLst>
                    <a:ext uri="{9D8B030D-6E8A-4147-A177-3AD203B41FA5}">
                      <a16:colId xmlns:a16="http://schemas.microsoft.com/office/drawing/2014/main" val="3989489366"/>
                    </a:ext>
                  </a:extLst>
                </a:gridCol>
                <a:gridCol w="4529356">
                  <a:extLst>
                    <a:ext uri="{9D8B030D-6E8A-4147-A177-3AD203B41FA5}">
                      <a16:colId xmlns:a16="http://schemas.microsoft.com/office/drawing/2014/main" val="3414429595"/>
                    </a:ext>
                  </a:extLst>
                </a:gridCol>
                <a:gridCol w="9284677">
                  <a:extLst>
                    <a:ext uri="{9D8B030D-6E8A-4147-A177-3AD203B41FA5}">
                      <a16:colId xmlns:a16="http://schemas.microsoft.com/office/drawing/2014/main" val="4178527590"/>
                    </a:ext>
                  </a:extLst>
                </a:gridCol>
              </a:tblGrid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命令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含义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作用</a:t>
                      </a:r>
                      <a:endParaRPr lang="zh-CN" sz="3200" kern="900" dirty="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16617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ls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list files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显示指定工作目录下的内容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697564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cd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change directory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进入某个文件夹内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96398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mv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move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文件改名或移动某个文件或文件夹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38028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mdir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make directory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创建文件夹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88731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rm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remove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删除文件或目录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265649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cp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copy file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复制文件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15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75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初次运行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先打开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并进入到想要将程序放置在计算机相应位置的文件夹中，单击主界面的“新建”（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New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按钮 。 </a:t>
            </a:r>
            <a:endParaRPr lang="zh-CN" altLang="en-US" sz="4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384D5-85FB-644F-8591-580D2614D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57" y="4542971"/>
            <a:ext cx="3497943" cy="517434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F9E865-B8AF-D74C-A3DD-35FEC821B6BC}"/>
              </a:ext>
            </a:extLst>
          </p:cNvPr>
          <p:cNvSpPr/>
          <p:nvPr/>
        </p:nvSpPr>
        <p:spPr>
          <a:xfrm>
            <a:off x="6508960" y="4797362"/>
            <a:ext cx="4384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</a:t>
            </a:r>
            <a:r>
              <a:rPr lang="zh-CN" altLang="zh-CN" sz="4000" dirty="0"/>
              <a:t>直接单击“</a:t>
            </a:r>
            <a:r>
              <a:rPr lang="en-US" altLang="zh-CN" sz="4000" dirty="0"/>
              <a:t>Python 3</a:t>
            </a:r>
            <a:r>
              <a:rPr lang="zh-CN" altLang="zh-CN" sz="4000" dirty="0"/>
              <a:t>”选项，即可生成新的文件 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1C0FEF-E4A2-9946-90E3-BAA06427EA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372" y="4441371"/>
            <a:ext cx="11887200" cy="329837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299525-D77E-C94B-9FD9-28F46FF265C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78" y="11138806"/>
            <a:ext cx="11853636" cy="181519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FCCDDA-6A15-1A4B-B54B-CC4FD48BD459}"/>
              </a:ext>
            </a:extLst>
          </p:cNvPr>
          <p:cNvSpPr/>
          <p:nvPr/>
        </p:nvSpPr>
        <p:spPr>
          <a:xfrm>
            <a:off x="11376025" y="8820835"/>
            <a:ext cx="121856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、单元格模式选择代码</a:t>
            </a:r>
            <a:r>
              <a:rPr lang="zh-CN" altLang="zh-CN" sz="4000" dirty="0"/>
              <a:t>，并在单元格中编写代码，代码的输出结果将直接显示在代码单元格下方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CD63DF-4465-204E-9CBE-E1F3E315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9" y="9956800"/>
            <a:ext cx="12388851" cy="1791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1399A8-D0EE-FC4D-A709-A354D2BDB0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581650"/>
            <a:ext cx="12471400" cy="26225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E0A259-A4F2-A044-89C5-DC007489F52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343150"/>
            <a:ext cx="12452350" cy="23558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F9C3C-7FEB-C340-8EDB-5131FD340978}"/>
              </a:ext>
            </a:extLst>
          </p:cNvPr>
          <p:cNvSpPr/>
          <p:nvPr/>
        </p:nvSpPr>
        <p:spPr>
          <a:xfrm>
            <a:off x="14091477" y="2764401"/>
            <a:ext cx="96608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/>
              <a:t>代码单元格</a:t>
            </a:r>
            <a:r>
              <a:rPr lang="zh-CN" altLang="en-US" sz="4000" dirty="0"/>
              <a:t>，可以选择相应的代码内核，并在单元格中编写代码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6A35AD-D5F0-684F-A135-0E675CF59BB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61" y="1828795"/>
            <a:ext cx="897278" cy="9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198BF6-E00A-4843-B760-B01FDBDDC706}"/>
              </a:ext>
            </a:extLst>
          </p:cNvPr>
          <p:cNvSpPr/>
          <p:nvPr/>
        </p:nvSpPr>
        <p:spPr>
          <a:xfrm>
            <a:off x="14138551" y="5309008"/>
            <a:ext cx="972971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4000" b="1" dirty="0"/>
              <a:t>Markdown</a:t>
            </a:r>
            <a:r>
              <a:rPr lang="zh-CN" altLang="en-US" sz="4000" b="1" dirty="0"/>
              <a:t>单元格</a:t>
            </a:r>
            <a:r>
              <a:rPr lang="zh-CN" altLang="en-US" sz="4000" dirty="0"/>
              <a:t>，可以使用</a:t>
            </a:r>
            <a:r>
              <a:rPr lang="en-US" altLang="zh-CN" sz="4000" dirty="0"/>
              <a:t>Markdown</a:t>
            </a:r>
            <a:r>
              <a:rPr lang="zh-CN" altLang="zh-CN" sz="4000" dirty="0"/>
              <a:t>语言</a:t>
            </a:r>
            <a:r>
              <a:rPr lang="zh-CN" altLang="en-US" sz="4000" dirty="0"/>
              <a:t>，</a:t>
            </a:r>
            <a:r>
              <a:rPr lang="zh-CN" altLang="zh-CN" sz="4000" dirty="0"/>
              <a:t>通过纯文本的编辑方式展示出丰富的格式，它主要是通过一系列约定好的特殊符号来指定文本的格式，从而达到想要的效果 </a:t>
            </a:r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BD0114-FBC3-2F48-9258-F767C7853C5E}"/>
              </a:ext>
            </a:extLst>
          </p:cNvPr>
          <p:cNvSpPr/>
          <p:nvPr/>
        </p:nvSpPr>
        <p:spPr>
          <a:xfrm>
            <a:off x="14160638" y="9755114"/>
            <a:ext cx="9656832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/>
              <a:t>原生单元格，</a:t>
            </a:r>
            <a:r>
              <a:rPr lang="zh-CN" altLang="en-US" sz="4000" dirty="0"/>
              <a:t>就是原始的单元格，单元格内输入的内容只是纯文本，既不会被内核当作程序执行，也不会被当作</a:t>
            </a:r>
            <a:r>
              <a:rPr lang="en" altLang="zh-CN" sz="4000" dirty="0"/>
              <a:t>Markdown</a:t>
            </a:r>
            <a:r>
              <a:rPr lang="zh-CN" altLang="en-US" sz="4000" dirty="0"/>
              <a:t>或</a:t>
            </a:r>
            <a:r>
              <a:rPr lang="en" altLang="zh-CN" sz="4000" dirty="0"/>
              <a:t>HTML</a:t>
            </a:r>
            <a:r>
              <a:rPr lang="zh-CN" altLang="en-US" sz="4000" dirty="0"/>
              <a:t>被渲染 </a:t>
            </a:r>
          </a:p>
        </p:txBody>
      </p: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724644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编辑模式与命令模式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在编辑模式下，单元格周围有绿色边框，同时单元格编辑器区域中显示闪烁的光标提示符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C95ED4-2100-194D-9AE0-F74C2F5D98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454400"/>
            <a:ext cx="14503400" cy="1905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24310E-72AE-C24B-8E0C-459CCD2AD50C}"/>
              </a:ext>
            </a:extLst>
          </p:cNvPr>
          <p:cNvSpPr/>
          <p:nvPr/>
        </p:nvSpPr>
        <p:spPr>
          <a:xfrm>
            <a:off x="1753994" y="596038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在命令模式下，单元格左侧有蓝色边距，同时由灰色边框包围，如图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3-8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所示。在命令模式下，可以对整个单元格进行操作，但不能在单元格中输入内容；同时，可以直接使用复制、粘贴等快捷键对单元格进行操作。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2984B1-DA19-0247-AEC8-E8A9DC909C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959850"/>
            <a:ext cx="14630400" cy="18351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8172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817563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快捷键的使用（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提供了一系列快捷键，让我们可以通过键盘组合实现更多的常用功能，达到无鼠标操作，从而极大地提高了工作效率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6808F-F172-BE46-9D5C-ECB9B348D5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4470400"/>
            <a:ext cx="7912100" cy="74676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32A993-E02E-AB4A-BABF-F35AC6B611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4565650"/>
            <a:ext cx="8737600" cy="62039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B97EE8-336B-6D47-9706-B0245F6022A4}"/>
              </a:ext>
            </a:extLst>
          </p:cNvPr>
          <p:cNvSpPr/>
          <p:nvPr/>
        </p:nvSpPr>
        <p:spPr>
          <a:xfrm>
            <a:off x="3083493" y="12439134"/>
            <a:ext cx="7486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Windows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系统的命令模式快捷键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AD7F1-3BDB-E841-9CC7-A61DE239EFC3}"/>
              </a:ext>
            </a:extLst>
          </p:cNvPr>
          <p:cNvSpPr/>
          <p:nvPr/>
        </p:nvSpPr>
        <p:spPr>
          <a:xfrm>
            <a:off x="13624493" y="12439134"/>
            <a:ext cx="7576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Windows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系统的编辑模式快捷键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786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C83A845-6A78-D74D-835B-B1D7D73135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50" y="4616450"/>
            <a:ext cx="8629650" cy="52387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66E2B-B505-554E-AAE4-72B8A12687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4495800"/>
            <a:ext cx="7886700" cy="74168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443063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快捷键的使用（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提供了一系列快捷键，让我们可以通过键盘组合实现更多的常用功能，达到无鼠标操作，从而极大地提高了工作效率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B97EE8-336B-6D47-9706-B0245F6022A4}"/>
              </a:ext>
            </a:extLst>
          </p:cNvPr>
          <p:cNvSpPr/>
          <p:nvPr/>
        </p:nvSpPr>
        <p:spPr>
          <a:xfrm>
            <a:off x="3083493" y="12439134"/>
            <a:ext cx="6051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macOS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的命令模式快捷键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AD7F1-3BDB-E841-9CC7-A61DE239EFC3}"/>
              </a:ext>
            </a:extLst>
          </p:cNvPr>
          <p:cNvSpPr/>
          <p:nvPr/>
        </p:nvSpPr>
        <p:spPr>
          <a:xfrm>
            <a:off x="13624493" y="12439134"/>
            <a:ext cx="6141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macOS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的编辑模式快捷键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901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49353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魔法命令的使用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2999" y="2989693"/>
            <a:ext cx="696207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基本的魔法命令有两种形式，分别是行魔法和单元格魔法命令：</a:t>
            </a:r>
          </a:p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		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行魔法命令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的使用方法是在命令前面加上一个百分号“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%”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。这个符号代表我们魔法命令的影响范围只有魔法命令所在的这一行，其他行仍然会按照原来的内核进行编译。</a:t>
            </a:r>
            <a:endParaRPr lang="en-US" altLang="zh-CN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		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单元格魔法命令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的使用方法是在单元格开头输入两个百分号“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%%”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，这表示我们希望魔法命令的影响范围是整个单元格。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2CE65-3292-E547-9DAB-9988566DD9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22600"/>
            <a:ext cx="14503400" cy="33782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99B23-1297-544C-87BC-8820520970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7499350"/>
            <a:ext cx="14554200" cy="38798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5024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26243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常用魔法命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2350E2-7F12-F949-88D9-9D512057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234"/>
              </p:ext>
            </p:extLst>
          </p:nvPr>
        </p:nvGraphicFramePr>
        <p:xfrm>
          <a:off x="2413000" y="3886200"/>
          <a:ext cx="18719800" cy="777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220">
                  <a:extLst>
                    <a:ext uri="{9D8B030D-6E8A-4147-A177-3AD203B41FA5}">
                      <a16:colId xmlns:a16="http://schemas.microsoft.com/office/drawing/2014/main" val="151476062"/>
                    </a:ext>
                  </a:extLst>
                </a:gridCol>
                <a:gridCol w="10080580">
                  <a:extLst>
                    <a:ext uri="{9D8B030D-6E8A-4147-A177-3AD203B41FA5}">
                      <a16:colId xmlns:a16="http://schemas.microsoft.com/office/drawing/2014/main" val="678595364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魔法命令</a:t>
                      </a:r>
                      <a:endParaRPr lang="zh-CN" sz="3200" kern="900">
                        <a:effectLst/>
                        <a:latin typeface="+mn-lt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功能</a:t>
                      </a:r>
                      <a:endParaRPr lang="zh-CN" sz="3200" kern="900">
                        <a:effectLst/>
                        <a:latin typeface="+mn-lt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99634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%time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、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%%time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计算代码执行时间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/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平均时间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41316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%timeit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、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%%timeit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多次执行代码，取平均执行时间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53025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%run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执行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Python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脚本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94308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%reset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清除当前全部变量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5136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%lsmagic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查看魔法命令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243719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%load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将代码导入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Notebook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85902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%system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输入命令行指令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85654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%%HTML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  <a:latin typeface="+mn-lt"/>
                        </a:rPr>
                        <a:t>切换内核为</a:t>
                      </a:r>
                      <a:r>
                        <a:rPr lang="en-US" sz="3200" kern="900" dirty="0">
                          <a:effectLst/>
                          <a:latin typeface="+mn-lt"/>
                        </a:rPr>
                        <a:t>HTML</a:t>
                      </a:r>
                      <a:r>
                        <a:rPr lang="zh-CN" sz="3200" kern="900" dirty="0">
                          <a:effectLst/>
                          <a:latin typeface="+mn-lt"/>
                        </a:rPr>
                        <a:t>模式</a:t>
                      </a:r>
                      <a:endParaRPr lang="zh-CN" sz="3200" kern="900" dirty="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87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317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的代码单元格下，只需要在命令前加符号“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!”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，即可实现命令行的交互操作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46333-EE84-3E49-B3FC-880BDEC92BA5}"/>
              </a:ext>
            </a:extLst>
          </p:cNvPr>
          <p:cNvSpPr/>
          <p:nvPr/>
        </p:nvSpPr>
        <p:spPr>
          <a:xfrm>
            <a:off x="2489050" y="12337534"/>
            <a:ext cx="18414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在代码单元格输入 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!ls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”，单击“运行”按钮，就可以看到文件夹下的所有文件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BF739-8102-8845-9417-EB1EC6EFFB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114800"/>
            <a:ext cx="15011400" cy="7747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318720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665</Words>
  <Application>Microsoft Macintosh PowerPoint</Application>
  <PresentationFormat>自定义</PresentationFormat>
  <Paragraphs>81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687</cp:revision>
  <dcterms:created xsi:type="dcterms:W3CDTF">2020-04-17T09:21:53Z</dcterms:created>
  <dcterms:modified xsi:type="dcterms:W3CDTF">2021-05-05T05:01:43Z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