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1" userDrawn="1">
          <p15:clr>
            <a:srgbClr val="A4A3A4"/>
          </p15:clr>
        </p15:guide>
        <p15:guide id="2" pos="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 autoAdjust="0"/>
    <p:restoredTop sz="95948" autoAdjust="0"/>
  </p:normalViewPr>
  <p:slideViewPr>
    <p:cSldViewPr snapToGrid="0">
      <p:cViewPr>
        <p:scale>
          <a:sx n="69" d="100"/>
          <a:sy n="69" d="100"/>
        </p:scale>
        <p:origin x="1088" y="184"/>
      </p:cViewPr>
      <p:guideLst>
        <p:guide orient="horz" pos="1281"/>
        <p:guide pos="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3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9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9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3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3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5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机器学习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K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均值聚类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6830F2-850D-6246-A608-EB8442DB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4" y="7006771"/>
            <a:ext cx="2437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59DB16C-56BD-5E49-832E-FA95DF30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5321415"/>
            <a:ext cx="9547970" cy="369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均值聚类（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K-means</a:t>
            </a:r>
            <a:r>
              <a:rPr lang="zh-CN" altLang="e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是一种应用较广泛的聚类模型，属于无监督学习。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是人为设定的簇的个数，假设数据集合可以分为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类，那么其模型目标就是将样本划分到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个簇中，其中每个样本归属于距离最近的簇，利用训练数据来训练出这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个分类来。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65A6F96-5A94-9749-9CCB-6F627022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98" y="5725340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0" algn="ctr"/>
                <a:tab pos="5334000" algn="r"/>
              </a:tabLst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38B03B-54FC-BE4B-8B96-0181421EE3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978" y="3680564"/>
            <a:ext cx="9887605" cy="8505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80788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机器学习概述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586763" y="3875472"/>
            <a:ext cx="15972224" cy="581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1950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年，阿兰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·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图灵（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Alan Turing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发表了题名为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《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计算机与智能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》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的论文，讨论了创造一种智能机器的可能性，并提出著名的“图灵测试”。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1956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年的达特茅斯会议上“人工智能”被提出并作为本研究领域的名称，从此开启了人工智能跌宕起伏几十年的发展历程。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1997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年汤姆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·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米切尔（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Tom Mitchell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定义机器学习时提到“机器学习是对能通过经验自动改进的计算机算法的研究”。机器学习作为一种实现人工智能的重要方法，帮助科学家们在弱人工智能领域取得了巨大的突破。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机器学习常用术语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7D22E6-F38B-5542-A963-89A3826C4E42}"/>
              </a:ext>
            </a:extLst>
          </p:cNvPr>
          <p:cNvSpPr/>
          <p:nvPr/>
        </p:nvSpPr>
        <p:spPr>
          <a:xfrm>
            <a:off x="2537930" y="2065340"/>
            <a:ext cx="18082724" cy="1079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</a:t>
            </a:r>
            <a:r>
              <a:rPr lang="zh-CN" altLang="en-US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．数据集：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是计算机对现实世界多个维度的观测，每一次观测都形成一条记录，记录也可被称为样本，样本的集合被称为“数据集”。根据不同的使用目的，数据集还可以进一步分为“训练集”“验证集”和“测试集”。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2</a:t>
            </a:r>
            <a:r>
              <a:rPr lang="zh-CN" altLang="en-US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．特征与标签：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每一条样本数据通常都由输入和对应的输出组成。输入变量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表示从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en" altLang="zh-CN" sz="3600" kern="1050" baseline="-25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至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en" altLang="zh-CN" sz="3600" kern="1050" baseline="-25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维列向量，下文同理），也被称为特征或解释变量；而输出变量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也可以视为标签或被解释变量。特征用来从多个维度描述一条样本。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．模型训练：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计算机利用给定的训练集修正模型参数的过程，被称为训练。模型是机器学习训练数据的表现形式，可以表示为条件概率分布 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P(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y|x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或者决策函数 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y=f(x)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。训练是为了让模型不断逼近数据内在的真实规律。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4</a:t>
            </a:r>
            <a:r>
              <a:rPr lang="zh-CN" altLang="en-US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．超参数：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模型本身有许多未知的变量：一种是通过训练可以求解的，被称为参数；一种要在训练之前设置，被称为超参数。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5</a:t>
            </a:r>
            <a:r>
              <a:rPr lang="zh-CN" altLang="en-US" sz="3600" b="1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．模型预测：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使用模型对测试集进行预测的过程称为模型预测。对具体的输入进行相应的输出预测时，写作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P(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y|x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或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y=f(x)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149267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机器学习算法分类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EF3EEE-2CFE-3540-9CCA-AA28A7B8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98" y="2425473"/>
            <a:ext cx="18124354" cy="106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466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线性回归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DD53EF-DD38-E247-A455-10A17438A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771" y="3938438"/>
            <a:ext cx="12196037" cy="83966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353967-10BB-5948-AB1A-E874962F8435}"/>
              </a:ext>
            </a:extLst>
          </p:cNvPr>
          <p:cNvSpPr/>
          <p:nvPr/>
        </p:nvSpPr>
        <p:spPr>
          <a:xfrm>
            <a:off x="1268962" y="5167348"/>
            <a:ext cx="8528181" cy="4565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线性回归的数学表达式一般如下。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>
              <a:lnSpc>
                <a:spcPct val="150000"/>
              </a:lnSpc>
              <a:spcAft>
                <a:spcPts val="500"/>
              </a:spcAft>
              <a:tabLst>
                <a:tab pos="2667000" algn="ctr"/>
                <a:tab pos="5334000" algn="r"/>
              </a:tabLst>
            </a:pP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	</a:t>
            </a:r>
            <a:r>
              <a:rPr lang="en-US" altLang="zh-CN" sz="3200" b="1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y 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= </a:t>
            </a:r>
            <a:r>
              <a:rPr lang="en-US" altLang="zh-CN" sz="3200" b="1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W</a:t>
            </a:r>
            <a:r>
              <a:rPr lang="en-US" altLang="zh-CN" sz="3200" b="1" i="1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T</a:t>
            </a:r>
            <a:r>
              <a:rPr lang="en-US" altLang="zh-CN" sz="3200" b="1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X 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+ </a:t>
            </a:r>
            <a:r>
              <a:rPr lang="en-US" altLang="zh-CN" sz="32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书宋简体"/>
              </a:rPr>
              <a:t>b</a:t>
            </a:r>
            <a:endParaRPr lang="zh-CN" altLang="zh-CN" sz="3200" kern="100" dirty="0">
              <a:solidFill>
                <a:srgbClr val="000000"/>
              </a:solidFill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其中</a:t>
            </a:r>
            <a:r>
              <a:rPr lang="en-US" altLang="zh-CN" sz="3200" b="1" i="1" kern="1050" dirty="0">
                <a:latin typeface="Times New Roman" panose="02020603050405020304" pitchFamily="18" charset="0"/>
                <a:ea typeface="方正书宋简体"/>
              </a:rPr>
              <a:t>X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为输入变量，也是自变量；</a:t>
            </a:r>
            <a:r>
              <a:rPr lang="en-US" altLang="zh-CN" sz="3200" i="1" kern="1050" dirty="0">
                <a:latin typeface="Times New Roman" panose="02020603050405020304" pitchFamily="18" charset="0"/>
                <a:ea typeface="方正书宋简体"/>
              </a:rPr>
              <a:t>y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是输出变量，也是因变量；</a:t>
            </a:r>
            <a:r>
              <a:rPr lang="en-US" altLang="zh-CN" sz="3200" b="1" i="1" kern="1050" dirty="0">
                <a:latin typeface="Times New Roman" panose="02020603050405020304" pitchFamily="18" charset="0"/>
                <a:ea typeface="方正书宋简体"/>
              </a:rPr>
              <a:t>W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叫作</a:t>
            </a:r>
            <a:r>
              <a:rPr lang="en-US" altLang="zh-CN" sz="3200" b="1" i="1" kern="1050" dirty="0">
                <a:latin typeface="Times New Roman" panose="02020603050405020304" pitchFamily="18" charset="0"/>
                <a:ea typeface="方正书宋简体"/>
              </a:rPr>
              <a:t>X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的系数（</a:t>
            </a:r>
            <a:r>
              <a:rPr lang="en-US" altLang="zh-CN" sz="3200" b="1" i="1" kern="1050" dirty="0">
                <a:latin typeface="Times New Roman" panose="02020603050405020304" pitchFamily="18" charset="0"/>
                <a:ea typeface="方正书宋简体"/>
              </a:rPr>
              <a:t>W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表示从</a:t>
            </a:r>
            <a:r>
              <a:rPr lang="en-US" altLang="zh-CN" sz="3200" i="1" kern="1050" dirty="0">
                <a:latin typeface="Times New Roman" panose="02020603050405020304" pitchFamily="18" charset="0"/>
                <a:ea typeface="方正书宋简体"/>
              </a:rPr>
              <a:t>w</a:t>
            </a:r>
            <a:r>
              <a:rPr lang="en-US" altLang="zh-CN" sz="3200" kern="1050" baseline="-25000" dirty="0">
                <a:latin typeface="Times New Roman" panose="02020603050405020304" pitchFamily="18" charset="0"/>
                <a:ea typeface="方正书宋简体"/>
              </a:rPr>
              <a:t>1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至</a:t>
            </a:r>
            <a:r>
              <a:rPr lang="en-US" altLang="zh-CN" sz="3200" i="1" kern="1050" dirty="0" err="1">
                <a:latin typeface="Times New Roman" panose="02020603050405020304" pitchFamily="18" charset="0"/>
                <a:ea typeface="方正书宋简体"/>
              </a:rPr>
              <a:t>w</a:t>
            </a:r>
            <a:r>
              <a:rPr lang="en-US" altLang="zh-CN" sz="3200" i="1" kern="1050" baseline="-25000" dirty="0" err="1">
                <a:latin typeface="Times New Roman" panose="02020603050405020304" pitchFamily="18" charset="0"/>
                <a:ea typeface="方正书宋简体"/>
              </a:rPr>
              <a:t>n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n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维列向量），</a:t>
            </a:r>
            <a:r>
              <a:rPr lang="en-US" altLang="zh-CN" sz="3200" i="1" kern="1050" dirty="0">
                <a:latin typeface="Times New Roman" panose="02020603050405020304" pitchFamily="18" charset="0"/>
                <a:ea typeface="方正书宋简体"/>
              </a:rPr>
              <a:t>b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叫作偏置项，它们都是模型的参数。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2060685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逻辑回归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D939C70-F871-054E-8780-4DB4417F1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42" y="5486379"/>
            <a:ext cx="858416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逻辑回归（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Logistic Regression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）。通过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sigmoid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函数将一般线性回归的结果映射到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之间：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6F8621E-8B0E-7748-AF2E-BC25632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21" y="7606315"/>
            <a:ext cx="4273420" cy="5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1A6830F2-850D-6246-A608-EB8442DB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4" y="7006771"/>
            <a:ext cx="2437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0A1976-262A-E548-9025-83F8D9553D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92" y="3583027"/>
            <a:ext cx="11601198" cy="8061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736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支持向量机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6830F2-850D-6246-A608-EB8442DB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4" y="7006771"/>
            <a:ext cx="2437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00ED38C-747D-154C-BCC3-20A49BF22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93216"/>
              </p:ext>
            </p:extLst>
          </p:nvPr>
        </p:nvGraphicFramePr>
        <p:xfrm>
          <a:off x="2021990" y="6064897"/>
          <a:ext cx="3092068" cy="57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4" imgW="30721300" imgH="6146800" progId="Equation.DSMT4">
                  <p:embed/>
                </p:oleObj>
              </mc:Choice>
              <mc:Fallback>
                <p:oleObj r:id="rId4" imgW="30721300" imgH="614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990" y="6064897"/>
                        <a:ext cx="3092068" cy="578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F65A547-B8FD-8440-836A-789494845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55016"/>
              </p:ext>
            </p:extLst>
          </p:nvPr>
        </p:nvGraphicFramePr>
        <p:xfrm>
          <a:off x="2052735" y="9504007"/>
          <a:ext cx="3135085" cy="105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6" imgW="32473900" imgH="10528300" progId="Equation.DSMT4">
                  <p:embed/>
                </p:oleObj>
              </mc:Choice>
              <mc:Fallback>
                <p:oleObj r:id="rId6" imgW="32473900" imgH="1052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735" y="9504007"/>
                        <a:ext cx="3135085" cy="1054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359DB16C-56BD-5E49-832E-FA95DF30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3847817"/>
            <a:ext cx="100397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支持向量机（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SVM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）也是一种经典的二分类模型。其函数表达也是建立在一般线性回归上。支持向量机函数表达式如下：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C277110-DE29-C242-BA69-D2DAF823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59" y="7486495"/>
            <a:ext cx="97971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其中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sign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函数的含义是，对于一般线性回归所形成的直线，当点在直线右边为正例，在直线左边为反例：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65A6F96-5A94-9749-9CCB-6F627022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98" y="5725340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0" algn="ctr"/>
                <a:tab pos="5334000" algn="r"/>
              </a:tabLst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CD8118E-3747-154B-B133-B265C0798B7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542" y="3497989"/>
            <a:ext cx="10269894" cy="706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67013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决策树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6830F2-850D-6246-A608-EB8442DB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4" y="7006771"/>
            <a:ext cx="2437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59DB16C-56BD-5E49-832E-FA95DF30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92" y="4967107"/>
            <a:ext cx="10816932" cy="369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决策树（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Decision Tree</a:t>
            </a:r>
            <a:r>
              <a:rPr lang="zh-CN" altLang="e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是一种基本的分类和回归模型。决策树由节点和有向边组成，内部节点表示一个特征，叶结点表示类别标签。从根结点开始，对样本的每个特征进行分配计算，一步一步分配到子节点，直至到达叶节点，得到分类结果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65A6F96-5A94-9749-9CCB-6F627022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98" y="5725340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0" algn="ctr"/>
                <a:tab pos="5334000" algn="r"/>
              </a:tabLst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B2CDDD-27F3-F346-9299-5EE7F7B805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051" y="3721391"/>
            <a:ext cx="9837303" cy="7605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72567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机器学习常用模型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36BF06-6461-BB4F-9F82-F895E97A35DC}"/>
              </a:ext>
            </a:extLst>
          </p:cNvPr>
          <p:cNvSpPr/>
          <p:nvPr/>
        </p:nvSpPr>
        <p:spPr>
          <a:xfrm>
            <a:off x="1328755" y="2513202"/>
            <a:ext cx="2608763" cy="74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随机森林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A6830F2-850D-6246-A608-EB8442DB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74" y="7006771"/>
            <a:ext cx="24371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59DB16C-56BD-5E49-832E-FA95DF30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4952082"/>
            <a:ext cx="9547970" cy="443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随机森林（</a:t>
            </a:r>
            <a:r>
              <a:rPr lang="en" altLang="zh-C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Random Forest</a:t>
            </a:r>
            <a:r>
              <a:rPr lang="zh-CN" altLang="en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建立在决策树的基础上，以决策树为基学习器，将多个决策树集成起来，从而从“树”变成了“森林”。所谓的“随机”在于其在训练过程中随机划分特征，从候选特征中随机生成包含部分特征的子集；同时在训练机器学习时，采用有放回随机采样的方式训练，减少训练噪声。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65A6F96-5A94-9749-9CCB-6F627022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98" y="5725340"/>
            <a:ext cx="298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334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0" algn="ctr"/>
                <a:tab pos="5334000" algn="r"/>
              </a:tabLst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A1E44-4114-A942-B2D0-C8FCB8DC7B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67256"/>
          <a:stretch>
            <a:fillRect/>
          </a:stretch>
        </p:blipFill>
        <p:spPr bwMode="auto">
          <a:xfrm>
            <a:off x="12391053" y="4963885"/>
            <a:ext cx="10804851" cy="4142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23200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3640</TotalTime>
  <Words>902</Words>
  <Application>Microsoft Macintosh PowerPoint</Application>
  <PresentationFormat>自定义</PresentationFormat>
  <Paragraphs>48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822</cp:revision>
  <dcterms:created xsi:type="dcterms:W3CDTF">2020-04-17T09:21:53Z</dcterms:created>
  <dcterms:modified xsi:type="dcterms:W3CDTF">2021-05-05T15:49:28Z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