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0"/>
  </p:notesMasterIdLst>
  <p:sldIdLst>
    <p:sldId id="296" r:id="rId2"/>
    <p:sldId id="423" r:id="rId3"/>
    <p:sldId id="413" r:id="rId4"/>
    <p:sldId id="424" r:id="rId5"/>
    <p:sldId id="421" r:id="rId6"/>
    <p:sldId id="422" r:id="rId7"/>
    <p:sldId id="420" r:id="rId8"/>
    <p:sldId id="418" r:id="rId9"/>
  </p:sldIdLst>
  <p:sldSz cx="243713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86" userDrawn="1">
          <p15:clr>
            <a:srgbClr val="A4A3A4"/>
          </p15:clr>
        </p15:guide>
        <p15:guide id="2" pos="7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FFA"/>
    <a:srgbClr val="AC7302"/>
    <a:srgbClr val="00B0F0"/>
    <a:srgbClr val="0070C0"/>
    <a:srgbClr val="00A1DA"/>
    <a:srgbClr val="F9F99D"/>
    <a:srgbClr val="007AD6"/>
    <a:srgbClr val="404040"/>
    <a:srgbClr val="202A36"/>
    <a:srgbClr val="0060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77500" autoAdjust="0"/>
  </p:normalViewPr>
  <p:slideViewPr>
    <p:cSldViewPr snapToGrid="0">
      <p:cViewPr varScale="1">
        <p:scale>
          <a:sx n="41" d="100"/>
          <a:sy n="41" d="100"/>
        </p:scale>
        <p:origin x="1856" y="208"/>
      </p:cViewPr>
      <p:guideLst>
        <p:guide orient="horz" pos="4586"/>
        <p:guide pos="75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263B4-AE17-4D25-AB44-4A86CEB2FD0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71282-9224-455F-A57E-7968FE50BD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4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91393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827864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274179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365572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4569660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5483592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6397526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7311458" algn="l" defTabSz="1827864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91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8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37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335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17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79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3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271282-9224-455F-A57E-7968FE50BD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2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6413" y="2244726"/>
            <a:ext cx="18278475" cy="4775200"/>
          </a:xfrm>
        </p:spPr>
        <p:txBody>
          <a:bodyPr anchor="b"/>
          <a:lstStyle>
            <a:lvl1pPr algn="ctr"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6413" y="7204076"/>
            <a:ext cx="18278475" cy="3311524"/>
          </a:xfrm>
        </p:spPr>
        <p:txBody>
          <a:bodyPr/>
          <a:lstStyle>
            <a:lvl1pPr marL="0" indent="0" algn="ctr">
              <a:buNone/>
              <a:defRPr sz="4798"/>
            </a:lvl1pPr>
            <a:lvl2pPr marL="913943" indent="0" algn="ctr">
              <a:buNone/>
              <a:defRPr sz="3998"/>
            </a:lvl2pPr>
            <a:lvl3pPr marL="1827886" indent="0" algn="ctr">
              <a:buNone/>
              <a:defRPr sz="3598"/>
            </a:lvl3pPr>
            <a:lvl4pPr marL="2741828" indent="0" algn="ctr">
              <a:buNone/>
              <a:defRPr sz="3198"/>
            </a:lvl4pPr>
            <a:lvl5pPr marL="3655771" indent="0" algn="ctr">
              <a:buNone/>
              <a:defRPr sz="3198"/>
            </a:lvl5pPr>
            <a:lvl6pPr marL="4569714" indent="0" algn="ctr">
              <a:buNone/>
              <a:defRPr sz="3198"/>
            </a:lvl6pPr>
            <a:lvl7pPr marL="5483657" indent="0" algn="ctr">
              <a:buNone/>
              <a:defRPr sz="3198"/>
            </a:lvl7pPr>
            <a:lvl8pPr marL="6397600" indent="0" algn="ctr">
              <a:buNone/>
              <a:defRPr sz="3198"/>
            </a:lvl8pPr>
            <a:lvl9pPr marL="7311542" indent="0" algn="ctr">
              <a:buNone/>
              <a:defRPr sz="31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7F5653-76E0-42F8-92E1-1302A644EA9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371FB-48DE-436C-8DC0-C0FA19D2A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8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97CAC6-3487-4B84-A527-4B0978F38CB7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CD4BB-C23D-42FC-A8B3-B6DC6ECEF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2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0711" y="730250"/>
            <a:ext cx="5255062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527" y="730250"/>
            <a:ext cx="15460543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2173D4-66F5-42F3-8EDD-E9FCBD78934D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81F99D-11EB-4D67-8CCC-9EA3546D52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00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49"/>
          <p:cNvSpPr>
            <a:spLocks noChangeArrowheads="1"/>
          </p:cNvSpPr>
          <p:nvPr userDrawn="1"/>
        </p:nvSpPr>
        <p:spPr bwMode="auto">
          <a:xfrm>
            <a:off x="1244995" y="330712"/>
            <a:ext cx="23165428" cy="1101724"/>
          </a:xfrm>
          <a:prstGeom prst="parallelogram">
            <a:avLst>
              <a:gd name="adj" fmla="val 41491"/>
            </a:avLst>
          </a:prstGeom>
          <a:solidFill>
            <a:srgbClr val="40404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3" name="平行四边形 50"/>
          <p:cNvSpPr>
            <a:spLocks noChangeArrowheads="1"/>
          </p:cNvSpPr>
          <p:nvPr userDrawn="1"/>
        </p:nvSpPr>
        <p:spPr bwMode="auto">
          <a:xfrm>
            <a:off x="12696" y="330712"/>
            <a:ext cx="1504166" cy="1101724"/>
          </a:xfrm>
          <a:prstGeom prst="parallelogram">
            <a:avLst>
              <a:gd name="adj" fmla="val 41517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90204" pitchFamily="34" charset="0"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B7CFBA-098A-9848-B3EB-5FF7DDD0F71D}"/>
              </a:ext>
            </a:extLst>
          </p:cNvPr>
          <p:cNvSpPr txBox="1"/>
          <p:nvPr userDrawn="1"/>
        </p:nvSpPr>
        <p:spPr>
          <a:xfrm>
            <a:off x="18066327" y="609599"/>
            <a:ext cx="5209309" cy="52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chemeClr val="bg1"/>
                </a:solidFill>
              </a:rPr>
              <a:t>《</a:t>
            </a:r>
            <a:r>
              <a:rPr kumimoji="1" lang="en" altLang="zh-CN" sz="2800" b="1" dirty="0" err="1">
                <a:solidFill>
                  <a:schemeClr val="bg1"/>
                </a:solidFill>
              </a:rPr>
              <a:t>Jupyter</a:t>
            </a:r>
            <a:r>
              <a:rPr kumimoji="1" lang="zh-CN" altLang="en-US" sz="2800" b="1" dirty="0">
                <a:solidFill>
                  <a:schemeClr val="bg1"/>
                </a:solidFill>
              </a:rPr>
              <a:t>金融应用从入门到实践</a:t>
            </a:r>
            <a:r>
              <a:rPr kumimoji="1" lang="en-US" altLang="zh-CN" sz="2800" b="1" dirty="0">
                <a:solidFill>
                  <a:schemeClr val="bg1"/>
                </a:solidFill>
              </a:rPr>
              <a:t>》</a:t>
            </a:r>
            <a:endParaRPr kumimoji="1" lang="zh-CN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33145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54B13A-C25E-4BD4-A182-EF99CDEA6C3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EC15BD-7B16-492D-AC1C-CD5CEF536D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834" y="3419477"/>
            <a:ext cx="21020246" cy="5705474"/>
          </a:xfrm>
        </p:spPr>
        <p:txBody>
          <a:bodyPr anchor="b"/>
          <a:lstStyle>
            <a:lvl1pPr>
              <a:defRPr sz="119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2834" y="9178927"/>
            <a:ext cx="21020246" cy="3000374"/>
          </a:xfrm>
        </p:spPr>
        <p:txBody>
          <a:bodyPr/>
          <a:lstStyle>
            <a:lvl1pPr marL="0" indent="0">
              <a:buNone/>
              <a:defRPr sz="4798">
                <a:solidFill>
                  <a:schemeClr val="tx1">
                    <a:tint val="75000"/>
                  </a:schemeClr>
                </a:solidFill>
              </a:defRPr>
            </a:lvl1pPr>
            <a:lvl2pPr marL="913943" indent="0">
              <a:buNone/>
              <a:defRPr sz="3998">
                <a:solidFill>
                  <a:schemeClr val="tx1">
                    <a:tint val="75000"/>
                  </a:schemeClr>
                </a:solidFill>
              </a:defRPr>
            </a:lvl2pPr>
            <a:lvl3pPr marL="1827886" indent="0">
              <a:buNone/>
              <a:defRPr sz="3598">
                <a:solidFill>
                  <a:schemeClr val="tx1">
                    <a:tint val="75000"/>
                  </a:schemeClr>
                </a:solidFill>
              </a:defRPr>
            </a:lvl3pPr>
            <a:lvl4pPr marL="2741828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4pPr>
            <a:lvl5pPr marL="3655771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5pPr>
            <a:lvl6pPr marL="4569714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6pPr>
            <a:lvl7pPr marL="5483657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7pPr>
            <a:lvl8pPr marL="6397600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8pPr>
            <a:lvl9pPr marL="7311542" indent="0">
              <a:buNone/>
              <a:defRPr sz="3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874B35-2CB5-478A-93D6-6F5A758111C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2E4B2B-5049-4B41-91A8-FF818986E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9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527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37970" y="3651250"/>
            <a:ext cx="10357803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5F18A-B9DB-4EC7-B8DD-93BAD9A9D6F4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B3ECB-D89B-4A56-AC36-12AE696FE3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0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1" y="730251"/>
            <a:ext cx="21020246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702" y="3362326"/>
            <a:ext cx="10310201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8702" y="5010150"/>
            <a:ext cx="10310201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37971" y="3362326"/>
            <a:ext cx="10360977" cy="1647824"/>
          </a:xfrm>
        </p:spPr>
        <p:txBody>
          <a:bodyPr anchor="b"/>
          <a:lstStyle>
            <a:lvl1pPr marL="0" indent="0">
              <a:buNone/>
              <a:defRPr sz="4798" b="1"/>
            </a:lvl1pPr>
            <a:lvl2pPr marL="913943" indent="0">
              <a:buNone/>
              <a:defRPr sz="3998" b="1"/>
            </a:lvl2pPr>
            <a:lvl3pPr marL="1827886" indent="0">
              <a:buNone/>
              <a:defRPr sz="3598" b="1"/>
            </a:lvl3pPr>
            <a:lvl4pPr marL="2741828" indent="0">
              <a:buNone/>
              <a:defRPr sz="3198" b="1"/>
            </a:lvl4pPr>
            <a:lvl5pPr marL="3655771" indent="0">
              <a:buNone/>
              <a:defRPr sz="3198" b="1"/>
            </a:lvl5pPr>
            <a:lvl6pPr marL="4569714" indent="0">
              <a:buNone/>
              <a:defRPr sz="3198" b="1"/>
            </a:lvl6pPr>
            <a:lvl7pPr marL="5483657" indent="0">
              <a:buNone/>
              <a:defRPr sz="3198" b="1"/>
            </a:lvl7pPr>
            <a:lvl8pPr marL="6397600" indent="0">
              <a:buNone/>
              <a:defRPr sz="3198" b="1"/>
            </a:lvl8pPr>
            <a:lvl9pPr marL="7311542" indent="0">
              <a:buNone/>
              <a:defRPr sz="31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37971" y="5010150"/>
            <a:ext cx="10360977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AE942-DEDF-46C5-8F0D-85A73406F10B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880A67-37C3-4CF9-9BDF-705F68B376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5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0EFE5F-2A43-4D9F-9B11-909316E3C1C9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944C7-9264-40D1-83B9-994B3139A3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6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482B-9714-4ADC-BDF6-AB1BEB5DA2D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9559ED-EDD0-43BF-AD2A-E750636F37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62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0977" y="1974851"/>
            <a:ext cx="12337971" cy="9747250"/>
          </a:xfrm>
        </p:spPr>
        <p:txBody>
          <a:bodyPr/>
          <a:lstStyle>
            <a:lvl1pPr>
              <a:defRPr sz="6397"/>
            </a:lvl1pPr>
            <a:lvl2pPr>
              <a:defRPr sz="5597"/>
            </a:lvl2pPr>
            <a:lvl3pPr>
              <a:defRPr sz="4798"/>
            </a:lvl3pPr>
            <a:lvl4pPr>
              <a:defRPr sz="3998"/>
            </a:lvl4pPr>
            <a:lvl5pPr>
              <a:defRPr sz="3998"/>
            </a:lvl5pPr>
            <a:lvl6pPr>
              <a:defRPr sz="3998"/>
            </a:lvl6pPr>
            <a:lvl7pPr>
              <a:defRPr sz="3998"/>
            </a:lvl7pPr>
            <a:lvl8pPr>
              <a:defRPr sz="3998"/>
            </a:lvl8pPr>
            <a:lvl9pPr>
              <a:defRPr sz="39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921D7F-B211-4655-91B5-D6DC942F7F91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44EC9-776D-4F5D-B210-015A3A3FF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9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02" y="914400"/>
            <a:ext cx="7860378" cy="3200400"/>
          </a:xfrm>
        </p:spPr>
        <p:txBody>
          <a:bodyPr anchor="b"/>
          <a:lstStyle>
            <a:lvl1pPr>
              <a:defRPr sz="63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0977" y="1974851"/>
            <a:ext cx="12337971" cy="9747250"/>
          </a:xfrm>
        </p:spPr>
        <p:txBody>
          <a:bodyPr anchor="t"/>
          <a:lstStyle>
            <a:lvl1pPr marL="0" indent="0">
              <a:buNone/>
              <a:defRPr sz="6397"/>
            </a:lvl1pPr>
            <a:lvl2pPr marL="913943" indent="0">
              <a:buNone/>
              <a:defRPr sz="5597"/>
            </a:lvl2pPr>
            <a:lvl3pPr marL="1827886" indent="0">
              <a:buNone/>
              <a:defRPr sz="4798"/>
            </a:lvl3pPr>
            <a:lvl4pPr marL="2741828" indent="0">
              <a:buNone/>
              <a:defRPr sz="3998"/>
            </a:lvl4pPr>
            <a:lvl5pPr marL="3655771" indent="0">
              <a:buNone/>
              <a:defRPr sz="3998"/>
            </a:lvl5pPr>
            <a:lvl6pPr marL="4569714" indent="0">
              <a:buNone/>
              <a:defRPr sz="3998"/>
            </a:lvl6pPr>
            <a:lvl7pPr marL="5483657" indent="0">
              <a:buNone/>
              <a:defRPr sz="3998"/>
            </a:lvl7pPr>
            <a:lvl8pPr marL="6397600" indent="0">
              <a:buNone/>
              <a:defRPr sz="3998"/>
            </a:lvl8pPr>
            <a:lvl9pPr marL="7311542" indent="0">
              <a:buNone/>
              <a:defRPr sz="39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702" y="4114800"/>
            <a:ext cx="7860378" cy="7623176"/>
          </a:xfrm>
        </p:spPr>
        <p:txBody>
          <a:bodyPr/>
          <a:lstStyle>
            <a:lvl1pPr marL="0" indent="0">
              <a:buNone/>
              <a:defRPr sz="3198"/>
            </a:lvl1pPr>
            <a:lvl2pPr marL="913943" indent="0">
              <a:buNone/>
              <a:defRPr sz="2799"/>
            </a:lvl2pPr>
            <a:lvl3pPr marL="1827886" indent="0">
              <a:buNone/>
              <a:defRPr sz="2399"/>
            </a:lvl3pPr>
            <a:lvl4pPr marL="2741828" indent="0">
              <a:buNone/>
              <a:defRPr sz="1999"/>
            </a:lvl4pPr>
            <a:lvl5pPr marL="3655771" indent="0">
              <a:buNone/>
              <a:defRPr sz="1999"/>
            </a:lvl5pPr>
            <a:lvl6pPr marL="4569714" indent="0">
              <a:buNone/>
              <a:defRPr sz="1999"/>
            </a:lvl6pPr>
            <a:lvl7pPr marL="5483657" indent="0">
              <a:buNone/>
              <a:defRPr sz="1999"/>
            </a:lvl7pPr>
            <a:lvl8pPr marL="6397600" indent="0">
              <a:buNone/>
              <a:defRPr sz="1999"/>
            </a:lvl8pPr>
            <a:lvl9pPr marL="7311542" indent="0">
              <a:buNone/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7D0A83-28AD-47D5-961B-D3CDE6CF1ABC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E83A0-8CC4-4444-A699-95E94BD67A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527" y="730251"/>
            <a:ext cx="21020246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527" y="3651250"/>
            <a:ext cx="21020246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527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DA89F0-6659-4D88-AC57-367E293871F8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2993" y="12712701"/>
            <a:ext cx="82253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2230" y="12712701"/>
            <a:ext cx="54835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3E17F0-A094-4CA3-94BB-0BB941CA98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7886" rtl="0" eaLnBrk="1" latinLnBrk="0" hangingPunct="1">
        <a:lnSpc>
          <a:spcPct val="90000"/>
        </a:lnSpc>
        <a:spcBef>
          <a:spcPct val="0"/>
        </a:spcBef>
        <a:buNone/>
        <a:defRPr sz="8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71" indent="-456971" algn="l" defTabSz="1827886" rtl="0" eaLnBrk="1" latinLnBrk="0" hangingPunct="1">
        <a:lnSpc>
          <a:spcPct val="90000"/>
        </a:lnSpc>
        <a:spcBef>
          <a:spcPts val="1999"/>
        </a:spcBef>
        <a:buFont typeface="Arial" panose="020B0604020202020204" pitchFamily="34" charset="0"/>
        <a:buChar char="•"/>
        <a:defRPr sz="5597" kern="1200">
          <a:solidFill>
            <a:schemeClr val="tx1"/>
          </a:solidFill>
          <a:latin typeface="+mn-lt"/>
          <a:ea typeface="+mn-ea"/>
          <a:cs typeface="+mn-cs"/>
        </a:defRPr>
      </a:lvl1pPr>
      <a:lvl2pPr marL="13709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4798" kern="1200">
          <a:solidFill>
            <a:schemeClr val="tx1"/>
          </a:solidFill>
          <a:latin typeface="+mn-lt"/>
          <a:ea typeface="+mn-ea"/>
          <a:cs typeface="+mn-cs"/>
        </a:defRPr>
      </a:lvl2pPr>
      <a:lvl3pPr marL="2284857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998" kern="1200">
          <a:solidFill>
            <a:schemeClr val="tx1"/>
          </a:solidFill>
          <a:latin typeface="+mn-lt"/>
          <a:ea typeface="+mn-ea"/>
          <a:cs typeface="+mn-cs"/>
        </a:defRPr>
      </a:lvl3pPr>
      <a:lvl4pPr marL="3198800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4112743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5026685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940628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854571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768514" indent="-456971" algn="l" defTabSz="18278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1pPr>
      <a:lvl2pPr marL="913943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2pPr>
      <a:lvl3pPr marL="1827886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3pPr>
      <a:lvl4pPr marL="2741828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4pPr>
      <a:lvl5pPr marL="3655771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5pPr>
      <a:lvl6pPr marL="4569714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6pPr>
      <a:lvl7pPr marL="5483657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7pPr>
      <a:lvl8pPr marL="6397600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8pPr>
      <a:lvl9pPr marL="7311542" algn="l" defTabSz="1827886" rtl="0" eaLnBrk="1" latinLnBrk="0" hangingPunct="1">
        <a:defRPr sz="35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71664" y="309634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　</a:t>
            </a:r>
            <a:r>
              <a:rPr lang="en-US" altLang="zh-CN" sz="7196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en-US" altLang="zh-CN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Notebook</a:t>
            </a: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2">
            <a:extLst>
              <a:ext uri="{FF2B5EF4-FFF2-40B4-BE49-F238E27FC236}">
                <a16:creationId xmlns:a16="http://schemas.microsoft.com/office/drawing/2014/main" id="{6BA738F9-62D4-AB45-8043-1194BD1D3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1600" y="11350477"/>
            <a:ext cx="9553903" cy="1069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4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金融应用从入门到实践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373865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起源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A8EFBD-81E4-EE45-A768-59CAF0C4F717}"/>
              </a:ext>
            </a:extLst>
          </p:cNvPr>
          <p:cNvSpPr/>
          <p:nvPr/>
        </p:nvSpPr>
        <p:spPr>
          <a:xfrm>
            <a:off x="1677794" y="2353589"/>
            <a:ext cx="214022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4000" b="1" dirty="0" err="1">
                <a:solidFill>
                  <a:srgbClr val="333333"/>
                </a:solidFill>
                <a:latin typeface="Helvetica Neue" panose="02000503000000020004" pitchFamily="2" charset="0"/>
              </a:rPr>
              <a:t>Jupyter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项目是一个非营利性开源项目，于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2014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年由</a:t>
            </a:r>
            <a:r>
              <a:rPr lang="en" altLang="zh-CN" sz="4000" b="1" dirty="0">
                <a:solidFill>
                  <a:srgbClr val="333333"/>
                </a:solidFill>
                <a:latin typeface="Helvetica Neue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IPython Project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诞生，它支持</a:t>
            </a:r>
            <a:r>
              <a:rPr lang="en-US" altLang="zh-CN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40</a:t>
            </a:r>
            <a:r>
              <a:rPr lang="zh-CN" altLang="en-US" sz="4000" b="1" dirty="0">
                <a:solidFill>
                  <a:srgbClr val="333333"/>
                </a:solidFill>
                <a:latin typeface="Helvetica Neue" panose="02000503000000020004" pitchFamily="2" charset="0"/>
              </a:rPr>
              <a:t>种编程语言的交互式数据科学和科学计算。</a:t>
            </a:r>
            <a:endParaRPr lang="zh-CN" altLang="en-US" sz="4000" b="1" dirty="0"/>
          </a:p>
        </p:txBody>
      </p:sp>
      <p:sp>
        <p:nvSpPr>
          <p:cNvPr id="5" name="îŝľîďè">
            <a:extLst>
              <a:ext uri="{FF2B5EF4-FFF2-40B4-BE49-F238E27FC236}">
                <a16:creationId xmlns:a16="http://schemas.microsoft.com/office/drawing/2014/main" id="{EFA6480E-CAE3-7840-9813-4DD3FF4266A3}"/>
              </a:ext>
            </a:extLst>
          </p:cNvPr>
          <p:cNvSpPr/>
          <p:nvPr/>
        </p:nvSpPr>
        <p:spPr bwMode="auto">
          <a:xfrm>
            <a:off x="2848661" y="6744867"/>
            <a:ext cx="2305912" cy="230999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i="1" dirty="0" err="1">
                <a:solidFill>
                  <a:schemeClr val="bg1"/>
                </a:solidFill>
              </a:rPr>
              <a:t>IPython</a:t>
            </a:r>
            <a:endParaRPr lang="en-US" altLang="zh-CN" sz="3200" i="1" dirty="0">
              <a:solidFill>
                <a:schemeClr val="bg1"/>
              </a:solidFill>
            </a:endParaRPr>
          </a:p>
        </p:txBody>
      </p:sp>
      <p:sp>
        <p:nvSpPr>
          <p:cNvPr id="6" name="ïṣļïḋè">
            <a:extLst>
              <a:ext uri="{FF2B5EF4-FFF2-40B4-BE49-F238E27FC236}">
                <a16:creationId xmlns:a16="http://schemas.microsoft.com/office/drawing/2014/main" id="{78CE2336-3EB9-7C4C-9BD8-327B72158926}"/>
              </a:ext>
            </a:extLst>
          </p:cNvPr>
          <p:cNvSpPr/>
          <p:nvPr/>
        </p:nvSpPr>
        <p:spPr bwMode="auto">
          <a:xfrm rot="10800000">
            <a:off x="5489047" y="7584928"/>
            <a:ext cx="1627898" cy="629864"/>
          </a:xfrm>
          <a:custGeom>
            <a:avLst/>
            <a:gdLst>
              <a:gd name="T0" fmla="*/ 881 w 881"/>
              <a:gd name="T1" fmla="*/ 129 h 257"/>
              <a:gd name="T2" fmla="*/ 831 w 881"/>
              <a:gd name="T3" fmla="*/ 79 h 257"/>
              <a:gd name="T4" fmla="*/ 170 w 881"/>
              <a:gd name="T5" fmla="*/ 79 h 257"/>
              <a:gd name="T6" fmla="*/ 170 w 881"/>
              <a:gd name="T7" fmla="*/ 0 h 257"/>
              <a:gd name="T8" fmla="*/ 0 w 881"/>
              <a:gd name="T9" fmla="*/ 129 h 257"/>
              <a:gd name="T10" fmla="*/ 170 w 881"/>
              <a:gd name="T11" fmla="*/ 257 h 257"/>
              <a:gd name="T12" fmla="*/ 170 w 881"/>
              <a:gd name="T13" fmla="*/ 178 h 257"/>
              <a:gd name="T14" fmla="*/ 831 w 881"/>
              <a:gd name="T15" fmla="*/ 178 h 257"/>
              <a:gd name="T16" fmla="*/ 881 w 881"/>
              <a:gd name="T17" fmla="*/ 12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1" h="257">
                <a:moveTo>
                  <a:pt x="881" y="129"/>
                </a:moveTo>
                <a:cubicBezTo>
                  <a:pt x="881" y="100"/>
                  <a:pt x="860" y="79"/>
                  <a:pt x="831" y="79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0" y="0"/>
                  <a:pt x="170" y="0"/>
                  <a:pt x="170" y="0"/>
                </a:cubicBezTo>
                <a:cubicBezTo>
                  <a:pt x="0" y="129"/>
                  <a:pt x="0" y="129"/>
                  <a:pt x="0" y="129"/>
                </a:cubicBezTo>
                <a:cubicBezTo>
                  <a:pt x="170" y="257"/>
                  <a:pt x="170" y="257"/>
                  <a:pt x="170" y="257"/>
                </a:cubicBezTo>
                <a:cubicBezTo>
                  <a:pt x="170" y="178"/>
                  <a:pt x="170" y="178"/>
                  <a:pt x="170" y="178"/>
                </a:cubicBezTo>
                <a:cubicBezTo>
                  <a:pt x="831" y="178"/>
                  <a:pt x="831" y="178"/>
                  <a:pt x="831" y="178"/>
                </a:cubicBezTo>
                <a:cubicBezTo>
                  <a:pt x="861" y="178"/>
                  <a:pt x="881" y="153"/>
                  <a:pt x="881" y="129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7" name="ïsḻíḓè">
            <a:extLst>
              <a:ext uri="{FF2B5EF4-FFF2-40B4-BE49-F238E27FC236}">
                <a16:creationId xmlns:a16="http://schemas.microsoft.com/office/drawing/2014/main" id="{6A1E1525-4AB0-D94C-BBDA-98AF7B5C8D70}"/>
              </a:ext>
            </a:extLst>
          </p:cNvPr>
          <p:cNvSpPr/>
          <p:nvPr/>
        </p:nvSpPr>
        <p:spPr bwMode="auto">
          <a:xfrm>
            <a:off x="9677233" y="7584928"/>
            <a:ext cx="2168574" cy="629864"/>
          </a:xfrm>
          <a:custGeom>
            <a:avLst/>
            <a:gdLst>
              <a:gd name="T0" fmla="*/ 881 w 881"/>
              <a:gd name="T1" fmla="*/ 129 h 257"/>
              <a:gd name="T2" fmla="*/ 711 w 881"/>
              <a:gd name="T3" fmla="*/ 0 h 257"/>
              <a:gd name="T4" fmla="*/ 711 w 881"/>
              <a:gd name="T5" fmla="*/ 79 h 257"/>
              <a:gd name="T6" fmla="*/ 50 w 881"/>
              <a:gd name="T7" fmla="*/ 79 h 257"/>
              <a:gd name="T8" fmla="*/ 0 w 881"/>
              <a:gd name="T9" fmla="*/ 129 h 257"/>
              <a:gd name="T10" fmla="*/ 50 w 881"/>
              <a:gd name="T11" fmla="*/ 178 h 257"/>
              <a:gd name="T12" fmla="*/ 711 w 881"/>
              <a:gd name="T13" fmla="*/ 178 h 257"/>
              <a:gd name="T14" fmla="*/ 711 w 881"/>
              <a:gd name="T15" fmla="*/ 257 h 257"/>
              <a:gd name="T16" fmla="*/ 881 w 881"/>
              <a:gd name="T17" fmla="*/ 129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1" h="257">
                <a:moveTo>
                  <a:pt x="881" y="129"/>
                </a:moveTo>
                <a:cubicBezTo>
                  <a:pt x="711" y="0"/>
                  <a:pt x="711" y="0"/>
                  <a:pt x="711" y="0"/>
                </a:cubicBezTo>
                <a:cubicBezTo>
                  <a:pt x="711" y="79"/>
                  <a:pt x="711" y="79"/>
                  <a:pt x="711" y="79"/>
                </a:cubicBezTo>
                <a:cubicBezTo>
                  <a:pt x="50" y="79"/>
                  <a:pt x="50" y="79"/>
                  <a:pt x="50" y="79"/>
                </a:cubicBezTo>
                <a:cubicBezTo>
                  <a:pt x="21" y="79"/>
                  <a:pt x="0" y="100"/>
                  <a:pt x="0" y="129"/>
                </a:cubicBezTo>
                <a:cubicBezTo>
                  <a:pt x="0" y="153"/>
                  <a:pt x="20" y="178"/>
                  <a:pt x="50" y="178"/>
                </a:cubicBezTo>
                <a:cubicBezTo>
                  <a:pt x="711" y="178"/>
                  <a:pt x="711" y="178"/>
                  <a:pt x="711" y="178"/>
                </a:cubicBezTo>
                <a:cubicBezTo>
                  <a:pt x="711" y="257"/>
                  <a:pt x="711" y="257"/>
                  <a:pt x="711" y="257"/>
                </a:cubicBezTo>
                <a:lnTo>
                  <a:pt x="881" y="129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8" name="ïŝļïḑè">
            <a:extLst>
              <a:ext uri="{FF2B5EF4-FFF2-40B4-BE49-F238E27FC236}">
                <a16:creationId xmlns:a16="http://schemas.microsoft.com/office/drawing/2014/main" id="{306CBB79-1E5A-4D4C-A58E-D918F949A12E}"/>
              </a:ext>
            </a:extLst>
          </p:cNvPr>
          <p:cNvSpPr/>
          <p:nvPr/>
        </p:nvSpPr>
        <p:spPr bwMode="auto">
          <a:xfrm>
            <a:off x="9393936" y="8716672"/>
            <a:ext cx="1026765" cy="1013824"/>
          </a:xfrm>
          <a:custGeom>
            <a:avLst/>
            <a:gdLst>
              <a:gd name="T0" fmla="*/ 330 w 417"/>
              <a:gd name="T1" fmla="*/ 259 h 413"/>
              <a:gd name="T2" fmla="*/ 87 w 417"/>
              <a:gd name="T3" fmla="*/ 20 h 413"/>
              <a:gd name="T4" fmla="*/ 16 w 417"/>
              <a:gd name="T5" fmla="*/ 20 h 413"/>
              <a:gd name="T6" fmla="*/ 0 w 417"/>
              <a:gd name="T7" fmla="*/ 52 h 413"/>
              <a:gd name="T8" fmla="*/ 16 w 417"/>
              <a:gd name="T9" fmla="*/ 91 h 413"/>
              <a:gd name="T10" fmla="*/ 258 w 417"/>
              <a:gd name="T11" fmla="*/ 329 h 413"/>
              <a:gd name="T12" fmla="*/ 204 w 417"/>
              <a:gd name="T13" fmla="*/ 383 h 413"/>
              <a:gd name="T14" fmla="*/ 417 w 417"/>
              <a:gd name="T15" fmla="*/ 413 h 413"/>
              <a:gd name="T16" fmla="*/ 387 w 417"/>
              <a:gd name="T17" fmla="*/ 203 h 413"/>
              <a:gd name="T18" fmla="*/ 330 w 417"/>
              <a:gd name="T19" fmla="*/ 259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" h="413">
                <a:moveTo>
                  <a:pt x="330" y="259"/>
                </a:moveTo>
                <a:cubicBezTo>
                  <a:pt x="87" y="20"/>
                  <a:pt x="87" y="20"/>
                  <a:pt x="87" y="20"/>
                </a:cubicBezTo>
                <a:cubicBezTo>
                  <a:pt x="66" y="0"/>
                  <a:pt x="37" y="0"/>
                  <a:pt x="16" y="20"/>
                </a:cubicBezTo>
                <a:cubicBezTo>
                  <a:pt x="7" y="27"/>
                  <a:pt x="1" y="39"/>
                  <a:pt x="0" y="52"/>
                </a:cubicBezTo>
                <a:cubicBezTo>
                  <a:pt x="0" y="66"/>
                  <a:pt x="5" y="80"/>
                  <a:pt x="16" y="91"/>
                </a:cubicBezTo>
                <a:cubicBezTo>
                  <a:pt x="258" y="329"/>
                  <a:pt x="258" y="329"/>
                  <a:pt x="258" y="329"/>
                </a:cubicBezTo>
                <a:cubicBezTo>
                  <a:pt x="204" y="383"/>
                  <a:pt x="204" y="383"/>
                  <a:pt x="204" y="383"/>
                </a:cubicBezTo>
                <a:cubicBezTo>
                  <a:pt x="417" y="413"/>
                  <a:pt x="417" y="413"/>
                  <a:pt x="417" y="413"/>
                </a:cubicBezTo>
                <a:cubicBezTo>
                  <a:pt x="387" y="203"/>
                  <a:pt x="387" y="203"/>
                  <a:pt x="387" y="203"/>
                </a:cubicBezTo>
                <a:lnTo>
                  <a:pt x="330" y="259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9" name="i$ľiḍè">
            <a:extLst>
              <a:ext uri="{FF2B5EF4-FFF2-40B4-BE49-F238E27FC236}">
                <a16:creationId xmlns:a16="http://schemas.microsoft.com/office/drawing/2014/main" id="{E157DCC7-0DC9-D648-941C-7718F26FC735}"/>
              </a:ext>
            </a:extLst>
          </p:cNvPr>
          <p:cNvSpPr/>
          <p:nvPr/>
        </p:nvSpPr>
        <p:spPr bwMode="auto">
          <a:xfrm>
            <a:off x="9393936" y="6069229"/>
            <a:ext cx="1026765" cy="1013824"/>
          </a:xfrm>
          <a:custGeom>
            <a:avLst/>
            <a:gdLst>
              <a:gd name="T0" fmla="*/ 50 w 417"/>
              <a:gd name="T1" fmla="*/ 411 h 411"/>
              <a:gd name="T2" fmla="*/ 87 w 417"/>
              <a:gd name="T3" fmla="*/ 398 h 411"/>
              <a:gd name="T4" fmla="*/ 330 w 417"/>
              <a:gd name="T5" fmla="*/ 157 h 411"/>
              <a:gd name="T6" fmla="*/ 387 w 417"/>
              <a:gd name="T7" fmla="*/ 210 h 411"/>
              <a:gd name="T8" fmla="*/ 417 w 417"/>
              <a:gd name="T9" fmla="*/ 0 h 411"/>
              <a:gd name="T10" fmla="*/ 205 w 417"/>
              <a:gd name="T11" fmla="*/ 30 h 411"/>
              <a:gd name="T12" fmla="*/ 259 w 417"/>
              <a:gd name="T13" fmla="*/ 86 h 411"/>
              <a:gd name="T14" fmla="*/ 16 w 417"/>
              <a:gd name="T15" fmla="*/ 327 h 411"/>
              <a:gd name="T16" fmla="*/ 0 w 417"/>
              <a:gd name="T17" fmla="*/ 363 h 411"/>
              <a:gd name="T18" fmla="*/ 16 w 417"/>
              <a:gd name="T19" fmla="*/ 398 h 411"/>
              <a:gd name="T20" fmla="*/ 50 w 417"/>
              <a:gd name="T21" fmla="*/ 411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17" h="411">
                <a:moveTo>
                  <a:pt x="50" y="411"/>
                </a:moveTo>
                <a:cubicBezTo>
                  <a:pt x="66" y="411"/>
                  <a:pt x="78" y="407"/>
                  <a:pt x="87" y="398"/>
                </a:cubicBezTo>
                <a:cubicBezTo>
                  <a:pt x="330" y="157"/>
                  <a:pt x="330" y="157"/>
                  <a:pt x="330" y="157"/>
                </a:cubicBezTo>
                <a:cubicBezTo>
                  <a:pt x="387" y="210"/>
                  <a:pt x="387" y="210"/>
                  <a:pt x="387" y="210"/>
                </a:cubicBezTo>
                <a:cubicBezTo>
                  <a:pt x="417" y="0"/>
                  <a:pt x="417" y="0"/>
                  <a:pt x="417" y="0"/>
                </a:cubicBezTo>
                <a:cubicBezTo>
                  <a:pt x="205" y="30"/>
                  <a:pt x="205" y="30"/>
                  <a:pt x="205" y="30"/>
                </a:cubicBezTo>
                <a:cubicBezTo>
                  <a:pt x="259" y="86"/>
                  <a:pt x="259" y="86"/>
                  <a:pt x="259" y="86"/>
                </a:cubicBezTo>
                <a:cubicBezTo>
                  <a:pt x="16" y="327"/>
                  <a:pt x="16" y="327"/>
                  <a:pt x="16" y="327"/>
                </a:cubicBezTo>
                <a:cubicBezTo>
                  <a:pt x="6" y="337"/>
                  <a:pt x="0" y="350"/>
                  <a:pt x="0" y="363"/>
                </a:cubicBezTo>
                <a:cubicBezTo>
                  <a:pt x="0" y="376"/>
                  <a:pt x="6" y="388"/>
                  <a:pt x="16" y="398"/>
                </a:cubicBezTo>
                <a:cubicBezTo>
                  <a:pt x="24" y="406"/>
                  <a:pt x="37" y="411"/>
                  <a:pt x="50" y="411"/>
                </a:cubicBez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2400" dirty="0"/>
          </a:p>
        </p:txBody>
      </p:sp>
      <p:sp>
        <p:nvSpPr>
          <p:cNvPr id="10" name="íŝļíďê">
            <a:extLst>
              <a:ext uri="{FF2B5EF4-FFF2-40B4-BE49-F238E27FC236}">
                <a16:creationId xmlns:a16="http://schemas.microsoft.com/office/drawing/2014/main" id="{A10E965E-ADF2-C340-BF2F-4498DC9E844E}"/>
              </a:ext>
            </a:extLst>
          </p:cNvPr>
          <p:cNvSpPr/>
          <p:nvPr/>
        </p:nvSpPr>
        <p:spPr bwMode="auto">
          <a:xfrm>
            <a:off x="13622431" y="3845413"/>
            <a:ext cx="8241741" cy="2036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200" b="1" dirty="0" err="1"/>
              <a:t>Jupyter’s</a:t>
            </a:r>
            <a:r>
              <a:rPr lang="en-US" altLang="zh-CN" sz="3200" b="1" dirty="0"/>
              <a:t> Next-Generation Notebook Interface</a:t>
            </a:r>
          </a:p>
          <a:p>
            <a:pPr fontAlgn="t"/>
            <a:r>
              <a:rPr lang="en-US" altLang="zh-CN" sz="3200" dirty="0" err="1"/>
              <a:t>JupyterLab</a:t>
            </a:r>
            <a:r>
              <a:rPr lang="zh-CN" altLang="en-US" sz="3200" dirty="0"/>
              <a:t>是用于</a:t>
            </a:r>
            <a:r>
              <a:rPr lang="en-US" altLang="zh-CN" sz="3200" dirty="0" err="1"/>
              <a:t>JupyterNotebook</a:t>
            </a:r>
            <a:r>
              <a:rPr lang="zh-CN" altLang="en-US" sz="3200" dirty="0"/>
              <a:t>，代码和数据的基于</a:t>
            </a:r>
            <a:r>
              <a:rPr lang="en-US" altLang="zh-CN" sz="3200" dirty="0"/>
              <a:t>Web</a:t>
            </a:r>
            <a:r>
              <a:rPr lang="zh-CN" altLang="en-US" sz="3200" dirty="0"/>
              <a:t>的交互式开发环境。</a:t>
            </a:r>
          </a:p>
          <a:p>
            <a:pPr>
              <a:lnSpc>
                <a:spcPct val="150000"/>
              </a:lnSpc>
            </a:pPr>
            <a:endParaRPr lang="en-US" altLang="zh-CN" sz="3200" dirty="0"/>
          </a:p>
        </p:txBody>
      </p:sp>
      <p:sp>
        <p:nvSpPr>
          <p:cNvPr id="11" name="íṥlîḋe">
            <a:extLst>
              <a:ext uri="{FF2B5EF4-FFF2-40B4-BE49-F238E27FC236}">
                <a16:creationId xmlns:a16="http://schemas.microsoft.com/office/drawing/2014/main" id="{25D744B5-635D-7642-9298-35D127D5699F}"/>
              </a:ext>
            </a:extLst>
          </p:cNvPr>
          <p:cNvSpPr/>
          <p:nvPr/>
        </p:nvSpPr>
        <p:spPr bwMode="auto">
          <a:xfrm>
            <a:off x="15237601" y="6385603"/>
            <a:ext cx="8241741" cy="226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t">
              <a:lnSpc>
                <a:spcPct val="150000"/>
              </a:lnSpc>
            </a:pPr>
            <a:r>
              <a:rPr lang="en-US" altLang="zh-CN" sz="3200" dirty="0" err="1"/>
              <a:t>Jupyter</a:t>
            </a:r>
            <a:r>
              <a:rPr lang="en-US" altLang="zh-CN" sz="3200" dirty="0"/>
              <a:t> Notebook</a:t>
            </a:r>
            <a:r>
              <a:rPr lang="zh-CN" altLang="en-US" sz="3200" dirty="0"/>
              <a:t>是一个开源</a:t>
            </a:r>
            <a:r>
              <a:rPr lang="en-US" altLang="zh-CN" sz="3200" dirty="0"/>
              <a:t>Web</a:t>
            </a:r>
            <a:r>
              <a:rPr lang="zh-CN" altLang="en-US" sz="3200" dirty="0"/>
              <a:t>应用程序，它使您可以创建和共享包含实时代码，方程式，可视化效果和叙述文本的文档。</a:t>
            </a:r>
            <a:endParaRPr lang="en-US" altLang="zh-CN" sz="3200" dirty="0"/>
          </a:p>
        </p:txBody>
      </p:sp>
      <p:sp>
        <p:nvSpPr>
          <p:cNvPr id="12" name="iṧľíde">
            <a:extLst>
              <a:ext uri="{FF2B5EF4-FFF2-40B4-BE49-F238E27FC236}">
                <a16:creationId xmlns:a16="http://schemas.microsoft.com/office/drawing/2014/main" id="{6701DBC8-5DBC-E54D-9F69-E8D01063409C}"/>
              </a:ext>
            </a:extLst>
          </p:cNvPr>
          <p:cNvSpPr/>
          <p:nvPr/>
        </p:nvSpPr>
        <p:spPr bwMode="auto">
          <a:xfrm>
            <a:off x="13336701" y="9566990"/>
            <a:ext cx="8241741" cy="158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t">
              <a:lnSpc>
                <a:spcPct val="150000"/>
              </a:lnSpc>
            </a:pPr>
            <a:r>
              <a:rPr lang="zh-CN" altLang="en-US" sz="3200" dirty="0"/>
              <a:t>专为公司，学校和研究实验室设计的多用户版本的</a:t>
            </a:r>
            <a:r>
              <a:rPr lang="en-US" altLang="zh-CN" sz="3200" dirty="0"/>
              <a:t>Notebook</a:t>
            </a:r>
          </a:p>
        </p:txBody>
      </p:sp>
      <p:sp>
        <p:nvSpPr>
          <p:cNvPr id="13" name="îŝľîďè">
            <a:extLst>
              <a:ext uri="{FF2B5EF4-FFF2-40B4-BE49-F238E27FC236}">
                <a16:creationId xmlns:a16="http://schemas.microsoft.com/office/drawing/2014/main" id="{678D234A-A0C3-3542-9DCA-F8033D1D50C1}"/>
              </a:ext>
            </a:extLst>
          </p:cNvPr>
          <p:cNvSpPr/>
          <p:nvPr/>
        </p:nvSpPr>
        <p:spPr bwMode="auto">
          <a:xfrm>
            <a:off x="7371321" y="6744865"/>
            <a:ext cx="2305912" cy="230999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i="1" dirty="0" err="1">
                <a:solidFill>
                  <a:schemeClr val="bg1"/>
                </a:solidFill>
              </a:rPr>
              <a:t>Jupyter</a:t>
            </a:r>
            <a:endParaRPr lang="en-US" altLang="zh-CN" sz="3200" i="1" dirty="0">
              <a:solidFill>
                <a:schemeClr val="bg1"/>
              </a:solidFill>
            </a:endParaRPr>
          </a:p>
        </p:txBody>
      </p:sp>
      <p:sp>
        <p:nvSpPr>
          <p:cNvPr id="14" name="îŝľîďè">
            <a:extLst>
              <a:ext uri="{FF2B5EF4-FFF2-40B4-BE49-F238E27FC236}">
                <a16:creationId xmlns:a16="http://schemas.microsoft.com/office/drawing/2014/main" id="{C69B873F-4EA7-BA43-A94B-D3713A765E3D}"/>
              </a:ext>
            </a:extLst>
          </p:cNvPr>
          <p:cNvSpPr/>
          <p:nvPr/>
        </p:nvSpPr>
        <p:spPr bwMode="auto">
          <a:xfrm>
            <a:off x="10420701" y="4223099"/>
            <a:ext cx="2916000" cy="172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i="1" dirty="0" err="1">
                <a:solidFill>
                  <a:schemeClr val="bg1"/>
                </a:solidFill>
              </a:rPr>
              <a:t>Jupyter</a:t>
            </a:r>
            <a:endParaRPr lang="en-US" altLang="zh-CN" sz="3200" i="1" dirty="0">
              <a:solidFill>
                <a:schemeClr val="bg1"/>
              </a:solidFill>
            </a:endParaRPr>
          </a:p>
          <a:p>
            <a:pPr algn="ctr">
              <a:spcBef>
                <a:spcPct val="0"/>
              </a:spcBef>
            </a:pPr>
            <a:r>
              <a:rPr lang="en-US" altLang="zh-CN" sz="3200" i="1" dirty="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15" name="îŝľîďè">
            <a:extLst>
              <a:ext uri="{FF2B5EF4-FFF2-40B4-BE49-F238E27FC236}">
                <a16:creationId xmlns:a16="http://schemas.microsoft.com/office/drawing/2014/main" id="{8F68EDDC-2821-8E4F-95A4-FDA602A153FF}"/>
              </a:ext>
            </a:extLst>
          </p:cNvPr>
          <p:cNvSpPr/>
          <p:nvPr/>
        </p:nvSpPr>
        <p:spPr bwMode="auto">
          <a:xfrm>
            <a:off x="12321601" y="6744757"/>
            <a:ext cx="2916000" cy="172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i="1" dirty="0" err="1">
                <a:solidFill>
                  <a:schemeClr val="bg1"/>
                </a:solidFill>
              </a:rPr>
              <a:t>Jupyter</a:t>
            </a:r>
            <a:r>
              <a:rPr lang="en-US" altLang="zh-CN" sz="3200" i="1" dirty="0">
                <a:solidFill>
                  <a:schemeClr val="bg1"/>
                </a:solidFill>
              </a:rPr>
              <a:t> Notebook</a:t>
            </a:r>
          </a:p>
        </p:txBody>
      </p:sp>
      <p:sp>
        <p:nvSpPr>
          <p:cNvPr id="16" name="îŝľîďè">
            <a:extLst>
              <a:ext uri="{FF2B5EF4-FFF2-40B4-BE49-F238E27FC236}">
                <a16:creationId xmlns:a16="http://schemas.microsoft.com/office/drawing/2014/main" id="{17001773-EE61-614B-8D2B-46D1A3B0CD17}"/>
              </a:ext>
            </a:extLst>
          </p:cNvPr>
          <p:cNvSpPr/>
          <p:nvPr/>
        </p:nvSpPr>
        <p:spPr bwMode="auto">
          <a:xfrm>
            <a:off x="10387807" y="9286782"/>
            <a:ext cx="2916000" cy="172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i="1" dirty="0" err="1">
                <a:solidFill>
                  <a:schemeClr val="bg1"/>
                </a:solidFill>
              </a:rPr>
              <a:t>JupyterHub</a:t>
            </a:r>
            <a:endParaRPr lang="en-US" altLang="zh-CN" sz="3200" i="1" dirty="0">
              <a:solidFill>
                <a:schemeClr val="bg1"/>
              </a:solidFill>
            </a:endParaRPr>
          </a:p>
        </p:txBody>
      </p:sp>
      <p:sp>
        <p:nvSpPr>
          <p:cNvPr id="17" name="iṧľíde">
            <a:extLst>
              <a:ext uri="{FF2B5EF4-FFF2-40B4-BE49-F238E27FC236}">
                <a16:creationId xmlns:a16="http://schemas.microsoft.com/office/drawing/2014/main" id="{339385F7-1F15-3844-971D-D2A85A37D2E5}"/>
              </a:ext>
            </a:extLst>
          </p:cNvPr>
          <p:cNvSpPr/>
          <p:nvPr/>
        </p:nvSpPr>
        <p:spPr bwMode="auto">
          <a:xfrm>
            <a:off x="9501560" y="11797414"/>
            <a:ext cx="8241741" cy="1587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fontAlgn="t">
              <a:lnSpc>
                <a:spcPct val="150000"/>
              </a:lnSpc>
            </a:pPr>
            <a:r>
              <a:rPr lang="zh-CN" altLang="en-US" sz="3200" dirty="0"/>
              <a:t>帮助用户将</a:t>
            </a:r>
            <a:r>
              <a:rPr lang="en-US" altLang="zh-CN" sz="3200" dirty="0" err="1"/>
              <a:t>JupyterNotebook</a:t>
            </a:r>
            <a:r>
              <a:rPr lang="zh-CN" altLang="en-US" sz="3200" dirty="0"/>
              <a:t>转换成一个独立的</a:t>
            </a:r>
            <a:r>
              <a:rPr lang="en-US" altLang="zh-CN" sz="3200" dirty="0"/>
              <a:t>web</a:t>
            </a:r>
            <a:r>
              <a:rPr lang="zh-CN" altLang="en-US" sz="3200" dirty="0"/>
              <a:t>应用</a:t>
            </a:r>
            <a:endParaRPr lang="en-US" altLang="zh-CN" sz="3200" dirty="0"/>
          </a:p>
        </p:txBody>
      </p:sp>
      <p:sp>
        <p:nvSpPr>
          <p:cNvPr id="18" name="îŝľîďè">
            <a:extLst>
              <a:ext uri="{FF2B5EF4-FFF2-40B4-BE49-F238E27FC236}">
                <a16:creationId xmlns:a16="http://schemas.microsoft.com/office/drawing/2014/main" id="{568773D6-A3AF-7246-96E8-47F64D362393}"/>
              </a:ext>
            </a:extLst>
          </p:cNvPr>
          <p:cNvSpPr/>
          <p:nvPr/>
        </p:nvSpPr>
        <p:spPr bwMode="auto">
          <a:xfrm>
            <a:off x="6430407" y="11281886"/>
            <a:ext cx="2916000" cy="17280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bg1">
                <a:lumMod val="95000"/>
              </a:schemeClr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zh-CN" sz="3200" i="1" dirty="0">
                <a:solidFill>
                  <a:schemeClr val="bg1"/>
                </a:solidFill>
              </a:rPr>
              <a:t>Voilà</a:t>
            </a:r>
          </a:p>
        </p:txBody>
      </p:sp>
      <p:sp>
        <p:nvSpPr>
          <p:cNvPr id="19" name="ïŝļïḑè">
            <a:extLst>
              <a:ext uri="{FF2B5EF4-FFF2-40B4-BE49-F238E27FC236}">
                <a16:creationId xmlns:a16="http://schemas.microsoft.com/office/drawing/2014/main" id="{DE574B50-C015-574E-8CC4-4DBADB5777E3}"/>
              </a:ext>
            </a:extLst>
          </p:cNvPr>
          <p:cNvSpPr/>
          <p:nvPr/>
        </p:nvSpPr>
        <p:spPr bwMode="auto">
          <a:xfrm rot="2879882">
            <a:off x="7863545" y="9221362"/>
            <a:ext cx="1018025" cy="1007595"/>
          </a:xfrm>
          <a:custGeom>
            <a:avLst/>
            <a:gdLst>
              <a:gd name="T0" fmla="*/ 330 w 417"/>
              <a:gd name="T1" fmla="*/ 259 h 413"/>
              <a:gd name="T2" fmla="*/ 87 w 417"/>
              <a:gd name="T3" fmla="*/ 20 h 413"/>
              <a:gd name="T4" fmla="*/ 16 w 417"/>
              <a:gd name="T5" fmla="*/ 20 h 413"/>
              <a:gd name="T6" fmla="*/ 0 w 417"/>
              <a:gd name="T7" fmla="*/ 52 h 413"/>
              <a:gd name="T8" fmla="*/ 16 w 417"/>
              <a:gd name="T9" fmla="*/ 91 h 413"/>
              <a:gd name="T10" fmla="*/ 258 w 417"/>
              <a:gd name="T11" fmla="*/ 329 h 413"/>
              <a:gd name="T12" fmla="*/ 204 w 417"/>
              <a:gd name="T13" fmla="*/ 383 h 413"/>
              <a:gd name="T14" fmla="*/ 417 w 417"/>
              <a:gd name="T15" fmla="*/ 413 h 413"/>
              <a:gd name="T16" fmla="*/ 387 w 417"/>
              <a:gd name="T17" fmla="*/ 203 h 413"/>
              <a:gd name="T18" fmla="*/ 330 w 417"/>
              <a:gd name="T19" fmla="*/ 259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7" h="413">
                <a:moveTo>
                  <a:pt x="330" y="259"/>
                </a:moveTo>
                <a:cubicBezTo>
                  <a:pt x="87" y="20"/>
                  <a:pt x="87" y="20"/>
                  <a:pt x="87" y="20"/>
                </a:cubicBezTo>
                <a:cubicBezTo>
                  <a:pt x="66" y="0"/>
                  <a:pt x="37" y="0"/>
                  <a:pt x="16" y="20"/>
                </a:cubicBezTo>
                <a:cubicBezTo>
                  <a:pt x="7" y="27"/>
                  <a:pt x="1" y="39"/>
                  <a:pt x="0" y="52"/>
                </a:cubicBezTo>
                <a:cubicBezTo>
                  <a:pt x="0" y="66"/>
                  <a:pt x="5" y="80"/>
                  <a:pt x="16" y="91"/>
                </a:cubicBezTo>
                <a:cubicBezTo>
                  <a:pt x="258" y="329"/>
                  <a:pt x="258" y="329"/>
                  <a:pt x="258" y="329"/>
                </a:cubicBezTo>
                <a:cubicBezTo>
                  <a:pt x="204" y="383"/>
                  <a:pt x="204" y="383"/>
                  <a:pt x="204" y="383"/>
                </a:cubicBezTo>
                <a:cubicBezTo>
                  <a:pt x="417" y="413"/>
                  <a:pt x="417" y="413"/>
                  <a:pt x="417" y="413"/>
                </a:cubicBezTo>
                <a:cubicBezTo>
                  <a:pt x="387" y="203"/>
                  <a:pt x="387" y="203"/>
                  <a:pt x="387" y="203"/>
                </a:cubicBezTo>
                <a:lnTo>
                  <a:pt x="330" y="259"/>
                </a:lnTo>
                <a:close/>
              </a:path>
            </a:pathLst>
          </a:custGeom>
          <a:solidFill>
            <a:schemeClr val="accent1"/>
          </a:solidFill>
          <a:ln w="38100">
            <a:solidFill>
              <a:schemeClr val="bg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6515954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4628511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Jupyterter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9A079C-38E9-9441-89DF-FCAA09BA7061}"/>
              </a:ext>
            </a:extLst>
          </p:cNvPr>
          <p:cNvSpPr/>
          <p:nvPr/>
        </p:nvSpPr>
        <p:spPr>
          <a:xfrm>
            <a:off x="1613647" y="2689411"/>
            <a:ext cx="20654682" cy="9583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zh-CN" sz="3600" kern="1050" spc="-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支持在浏览器中编辑代码，具有自动语法突出显示、缩进和制表符完成</a:t>
            </a:r>
            <a:r>
              <a:rPr lang="en-US" altLang="zh-CN" sz="3600" kern="1050" spc="-10" dirty="0">
                <a:latin typeface="Times New Roman" panose="02020603050405020304" pitchFamily="18" charset="0"/>
                <a:ea typeface="方正书宋简体"/>
              </a:rPr>
              <a:t>/</a:t>
            </a:r>
            <a:r>
              <a:rPr lang="zh-CN" altLang="zh-CN" sz="3600" kern="1050" spc="-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自省的功能。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支持在浏览器中执行代码，并将计算结果附在代码下方。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提供丰富的形式展示计算结果，如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HTML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LaTeX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PNG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SVG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等。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Matplotlib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库还支持高质量的图形。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支持在浏览器中使用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Markdown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语法编写文档，可以为代码编写说明文档，而不仅仅限于纯文本。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LaTeX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编写数学文档，便于编写包含复杂数学符号的文档，并由</a:t>
            </a:r>
            <a:r>
              <a:rPr lang="en-US" altLang="zh-CN" sz="3600" kern="1050" dirty="0" err="1">
                <a:latin typeface="Times New Roman" panose="02020603050405020304" pitchFamily="18" charset="0"/>
                <a:ea typeface="方正书宋简体"/>
              </a:rPr>
              <a:t>MathJax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显示出来。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</a:t>
            </a:r>
            <a:r>
              <a:rPr lang="zh-CN" altLang="zh-CN" sz="3600" kern="1050" spc="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持</a:t>
            </a:r>
            <a:r>
              <a:rPr lang="en-US" altLang="zh-CN" sz="3600" kern="1050" spc="10" dirty="0">
                <a:latin typeface="Times New Roman" panose="02020603050405020304" pitchFamily="18" charset="0"/>
                <a:ea typeface="方正书宋简体"/>
              </a:rPr>
              <a:t>40</a:t>
            </a:r>
            <a:r>
              <a:rPr lang="zh-CN" altLang="zh-CN" sz="3600" kern="1050" spc="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多种语言，包括一些数据科学领域很流行的语言，如</a:t>
            </a:r>
            <a:r>
              <a:rPr lang="en-US" altLang="zh-CN" sz="3600" kern="1050" spc="10" dirty="0">
                <a:latin typeface="Times New Roman" panose="02020603050405020304" pitchFamily="18" charset="0"/>
                <a:ea typeface="方正书宋简体"/>
              </a:rPr>
              <a:t> Python</a:t>
            </a:r>
            <a:r>
              <a:rPr lang="zh-CN" altLang="zh-CN" sz="3600" kern="1050" spc="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spc="10" dirty="0">
                <a:latin typeface="Times New Roman" panose="02020603050405020304" pitchFamily="18" charset="0"/>
                <a:ea typeface="方正书宋简体"/>
              </a:rPr>
              <a:t>R</a:t>
            </a:r>
            <a:r>
              <a:rPr lang="zh-CN" altLang="zh-CN" sz="3600" kern="1050" spc="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spc="10" dirty="0">
                <a:latin typeface="Times New Roman" panose="02020603050405020304" pitchFamily="18" charset="0"/>
                <a:ea typeface="方正书宋简体"/>
              </a:rPr>
              <a:t>Scala</a:t>
            </a:r>
            <a:r>
              <a:rPr lang="zh-CN" altLang="zh-CN" sz="3600" kern="1050" spc="1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Julia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等。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Notebook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文档保存了完整且独立的计算记录，其文档可转换成各种格式，并能够使用电子邮件、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Dropbox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Git/GitHub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或</a:t>
            </a:r>
            <a:r>
              <a:rPr lang="en-US" altLang="zh-CN" sz="3600" kern="1050" dirty="0" err="1">
                <a:latin typeface="Times New Roman" panose="02020603050405020304" pitchFamily="18" charset="0"/>
                <a:ea typeface="方正书宋简体"/>
              </a:rPr>
              <a:t>nbviewer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进行共享。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marL="571500" indent="-571500" algn="just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支持</a:t>
            </a:r>
            <a:r>
              <a:rPr lang="en-US" altLang="zh-CN" sz="3600" kern="1050" dirty="0" err="1">
                <a:latin typeface="Times New Roman" panose="02020603050405020304" pitchFamily="18" charset="0"/>
                <a:ea typeface="方正书宋简体"/>
              </a:rPr>
              <a:t>nbconvert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命令将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Notebook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导出成一系列静态格式，包括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HTML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（例如，博客文章）、</a:t>
            </a:r>
            <a:r>
              <a:rPr lang="en-US" altLang="zh-CN" sz="3600" kern="1050" dirty="0" err="1">
                <a:latin typeface="Times New Roman" panose="02020603050405020304" pitchFamily="18" charset="0"/>
                <a:ea typeface="方正书宋简体"/>
              </a:rPr>
              <a:t>reStructuredText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LaTeX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、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PDF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和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PPT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7238007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F63EC5-8E81-D048-B6D0-F65DC45CE8CD}"/>
              </a:ext>
            </a:extLst>
          </p:cNvPr>
          <p:cNvSpPr/>
          <p:nvPr/>
        </p:nvSpPr>
        <p:spPr>
          <a:xfrm>
            <a:off x="1049947" y="2448441"/>
            <a:ext cx="86792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准备文件：</a:t>
            </a:r>
            <a:r>
              <a:rPr lang="en-US" altLang="zh-CN" sz="3600" kern="1050" dirty="0">
                <a:latin typeface="Times New Roman" panose="02020603050405020304" pitchFamily="18" charset="0"/>
                <a:ea typeface="Heiti SC Medium" pitchFamily="2" charset="-128"/>
              </a:rPr>
              <a:t>Anaconda Individual Edition-Python3.8-64-Bit Graphical Installer</a:t>
            </a:r>
            <a:r>
              <a:rPr lang="zh-CN" altLang="zh-CN" sz="3600" dirty="0"/>
              <a:t> 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34B38E-1377-AA4B-BE05-3084EC2EF8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" t="1553" r="1053" b="1520"/>
          <a:stretch>
            <a:fillRect/>
          </a:stretch>
        </p:blipFill>
        <p:spPr bwMode="auto">
          <a:xfrm>
            <a:off x="658369" y="4092210"/>
            <a:ext cx="10058400" cy="8087598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751DBD-BD67-7D4B-A475-89083F34EA9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212" y="4110608"/>
            <a:ext cx="12273852" cy="8105776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5453715-EEEE-1446-9C16-A4D3226937CB}"/>
              </a:ext>
            </a:extLst>
          </p:cNvPr>
          <p:cNvSpPr/>
          <p:nvPr/>
        </p:nvSpPr>
        <p:spPr>
          <a:xfrm>
            <a:off x="13930795" y="2710569"/>
            <a:ext cx="86792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安装完成后的启动界面</a:t>
            </a:r>
            <a:endParaRPr lang="en-US" altLang="zh-CN" sz="3600" kern="1050" dirty="0">
              <a:latin typeface="Times New Roman" panose="02020603050405020304" pitchFamily="18" charset="0"/>
              <a:ea typeface="Heiti SC Medium" pitchFamily="2" charset="-128"/>
            </a:endParaRPr>
          </a:p>
          <a:p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选择</a:t>
            </a:r>
            <a:r>
              <a:rPr lang="en-US" altLang="zh-CN" sz="3600" kern="1050" dirty="0" err="1">
                <a:latin typeface="Times New Roman" panose="02020603050405020304" pitchFamily="18" charset="0"/>
                <a:ea typeface="Heiti SC Medium" pitchFamily="2" charset="-128"/>
              </a:rPr>
              <a:t>Jupyte</a:t>
            </a:r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启动</a:t>
            </a:r>
            <a:r>
              <a:rPr lang="en-US" altLang="zh-CN" sz="3600" kern="1050" dirty="0">
                <a:latin typeface="Times New Roman" panose="02020603050405020304" pitchFamily="18" charset="0"/>
                <a:ea typeface="Heiti SC Medium" pitchFamily="2" charset="-128"/>
              </a:rPr>
              <a:t>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235729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6505435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acOS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BA7311-A2F5-2A44-97E3-C6F55A5F6B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6" y="2917888"/>
            <a:ext cx="5041392" cy="3738944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9206AD-3C05-3044-9550-F646DE9EFA2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201" y="8558784"/>
            <a:ext cx="3225991" cy="2826639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4C7C4E-E8EC-3D47-BE78-6DB094DBE66C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248" y="2340864"/>
            <a:ext cx="12472416" cy="10021824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4F6D998-0E44-874D-9B8A-D1BC8EC018FD}"/>
              </a:ext>
            </a:extLst>
          </p:cNvPr>
          <p:cNvSpPr/>
          <p:nvPr/>
        </p:nvSpPr>
        <p:spPr>
          <a:xfrm>
            <a:off x="3098203" y="7020441"/>
            <a:ext cx="275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下载选项</a:t>
            </a:r>
            <a:endParaRPr lang="zh-CN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5196C7-2CFF-6A4F-AB5B-B02DD6B4FC96}"/>
              </a:ext>
            </a:extLst>
          </p:cNvPr>
          <p:cNvSpPr/>
          <p:nvPr/>
        </p:nvSpPr>
        <p:spPr>
          <a:xfrm>
            <a:off x="3579787" y="11891145"/>
            <a:ext cx="275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安装包</a:t>
            </a:r>
            <a:endParaRPr lang="zh-CN" altLang="en-US" sz="3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92FF3F-8320-B543-996E-6C3C44CD47BC}"/>
              </a:ext>
            </a:extLst>
          </p:cNvPr>
          <p:cNvSpPr/>
          <p:nvPr/>
        </p:nvSpPr>
        <p:spPr>
          <a:xfrm>
            <a:off x="14924443" y="12555609"/>
            <a:ext cx="2753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kern="1050" dirty="0">
                <a:latin typeface="Times New Roman" panose="02020603050405020304" pitchFamily="18" charset="0"/>
                <a:ea typeface="Heiti SC Medium" pitchFamily="2" charset="-128"/>
              </a:rPr>
              <a:t>开始安装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7076868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6032549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" altLang="zh-CN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</a:t>
            </a:r>
            <a:r>
              <a:rPr lang="en" altLang="zh-CN" sz="4798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Jupyter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6B9B17-B209-2548-BC5A-F507D13A36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2" y="2450592"/>
            <a:ext cx="17849088" cy="4023360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B541A48-108B-CD4C-83A0-B0ADAFA8BF76}"/>
              </a:ext>
            </a:extLst>
          </p:cNvPr>
          <p:cNvSpPr/>
          <p:nvPr/>
        </p:nvSpPr>
        <p:spPr>
          <a:xfrm>
            <a:off x="867405" y="3564374"/>
            <a:ext cx="37777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使用指令下载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Anaconda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安装包</a:t>
            </a:r>
            <a:r>
              <a:rPr lang="zh-CN" altLang="zh-CN" sz="3600" dirty="0"/>
              <a:t> 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39DF90-73AD-2041-881D-8D0F102BC57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336" y="6939153"/>
            <a:ext cx="17702784" cy="4179952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A25B63C-4978-B742-B76F-481320C5D3A9}"/>
              </a:ext>
            </a:extLst>
          </p:cNvPr>
          <p:cNvSpPr/>
          <p:nvPr/>
        </p:nvSpPr>
        <p:spPr>
          <a:xfrm>
            <a:off x="946652" y="832535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执行安装脚本</a:t>
            </a:r>
            <a:endParaRPr lang="zh-CN" alt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43EBA8-98A8-9F49-A96B-236E520A04B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912" y="11943016"/>
            <a:ext cx="13715999" cy="912496"/>
          </a:xfrm>
          <a:prstGeom prst="rect">
            <a:avLst/>
          </a:prstGeom>
          <a:noFill/>
          <a:ln w="6350" algn="ctr">
            <a:solidFill>
              <a:srgbClr val="000000"/>
            </a:solidFill>
            <a:miter lim="800000"/>
            <a:headEnd/>
            <a:tailEnd/>
          </a:ln>
          <a:effectLst/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95C4F05-778A-2C4F-B6D6-3FEF8634B9E5}"/>
              </a:ext>
            </a:extLst>
          </p:cNvPr>
          <p:cNvSpPr/>
          <p:nvPr/>
        </p:nvSpPr>
        <p:spPr>
          <a:xfrm>
            <a:off x="330956" y="12098774"/>
            <a:ext cx="433310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/>
              <a:t>启动</a:t>
            </a:r>
            <a:r>
              <a:rPr lang="en-US" altLang="zh-CN" sz="3600" dirty="0"/>
              <a:t>anaconda</a:t>
            </a:r>
          </a:p>
          <a:p>
            <a:r>
              <a:rPr lang="zh-CN" altLang="en-US" sz="3600" dirty="0"/>
              <a:t>之后选择打卡</a:t>
            </a:r>
            <a:r>
              <a:rPr lang="en-US" altLang="zh-CN" sz="3600" dirty="0" err="1"/>
              <a:t>Jupyter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6685580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52"/>
          <p:cNvSpPr>
            <a:spLocks noChangeArrowheads="1"/>
          </p:cNvSpPr>
          <p:nvPr/>
        </p:nvSpPr>
        <p:spPr bwMode="auto">
          <a:xfrm>
            <a:off x="1677794" y="416693"/>
            <a:ext cx="3262432" cy="83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798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软件包管理</a:t>
            </a:r>
            <a:endParaRPr lang="zh-CN" altLang="zh-CN" sz="4798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4DFECD-1E2B-2F4A-B7F8-2FF755DEFE8E}"/>
              </a:ext>
            </a:extLst>
          </p:cNvPr>
          <p:cNvSpPr/>
          <p:nvPr/>
        </p:nvSpPr>
        <p:spPr>
          <a:xfrm>
            <a:off x="1901952" y="1865376"/>
            <a:ext cx="19897344" cy="11210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pip 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是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Python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的软件包管理系统，它可以安装和管理第三方软件包。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pip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版本号查询，查看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pip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版本及其服务于哪个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Python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版本。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pip -V</a:t>
            </a:r>
            <a:endParaRPr lang="zh-CN" altLang="zh-CN" sz="3600" kern="1050" dirty="0">
              <a:highlight>
                <a:srgbClr val="C0C0C0"/>
              </a:highlight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可以使用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pip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指令查看已经安装的软件包列表，指令如下。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pip list</a:t>
            </a:r>
            <a:endParaRPr lang="zh-CN" altLang="zh-CN" sz="3600" kern="1050" dirty="0">
              <a:highlight>
                <a:srgbClr val="C0C0C0"/>
              </a:highlight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可以使用以下指令查看软件包安装路径、软件的版本等信息。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pip show list</a:t>
            </a:r>
            <a:endParaRPr lang="zh-CN" altLang="zh-CN" sz="3600" kern="1050" dirty="0">
              <a:highlight>
                <a:srgbClr val="C0C0C0"/>
              </a:highlight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pip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可以直接帮助我们安装软件包，同时支持安装某个软件包的特定版本。下面是使用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pip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安装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pandas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的指令，若想要安装特定版本的软件包，在软件包名称后加上“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==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版本号</a:t>
            </a:r>
            <a:r>
              <a:rPr lang="en-US" altLang="zh-CN" sz="3600" kern="1050" dirty="0">
                <a:latin typeface="Times New Roman" panose="02020603050405020304" pitchFamily="18" charset="0"/>
                <a:ea typeface="方正书宋简体"/>
              </a:rPr>
              <a:t>”</a:t>
            </a: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即可。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pip </a:t>
            </a:r>
            <a:r>
              <a:rPr lang="en-US" altLang="zh-CN" sz="36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install</a:t>
            </a: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pandas</a:t>
            </a:r>
            <a:endParaRPr lang="zh-CN" altLang="zh-CN" sz="3600" dirty="0"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pip </a:t>
            </a:r>
            <a:r>
              <a:rPr lang="en-US" altLang="zh-CN" sz="3600" b="1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install</a:t>
            </a: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 pandas ==1.1.4</a:t>
            </a:r>
            <a:endParaRPr lang="zh-CN" altLang="zh-CN" sz="3600" kern="1050" dirty="0">
              <a:highlight>
                <a:srgbClr val="C0C0C0"/>
              </a:highlight>
              <a:latin typeface="Times New Roman" panose="02020603050405020304" pitchFamily="18" charset="0"/>
              <a:ea typeface="方正书宋简体"/>
            </a:endParaRPr>
          </a:p>
          <a:p>
            <a:pPr indent="266700" algn="just">
              <a:lnSpc>
                <a:spcPct val="150000"/>
              </a:lnSpc>
              <a:spcAft>
                <a:spcPts val="500"/>
              </a:spcAft>
            </a:pPr>
            <a:r>
              <a:rPr lang="zh-CN" altLang="zh-CN" sz="3600" kern="1050" dirty="0">
                <a:latin typeface="Times New Roman" panose="02020603050405020304" pitchFamily="18" charset="0"/>
                <a:ea typeface="方正书宋简体"/>
                <a:cs typeface="Times New Roman" panose="02020603050405020304" pitchFamily="18" charset="0"/>
              </a:rPr>
              <a:t>若想要卸载一个软件包，可使用以下指令。</a:t>
            </a:r>
            <a:endParaRPr lang="zh-CN" altLang="zh-CN" sz="3600" kern="1050" dirty="0">
              <a:latin typeface="Times New Roman" panose="02020603050405020304" pitchFamily="18" charset="0"/>
              <a:ea typeface="方正书宋简体"/>
            </a:endParaRPr>
          </a:p>
          <a:p>
            <a:pPr indent="269875" algn="just">
              <a:lnSpc>
                <a:spcPct val="150000"/>
              </a:lnSpc>
            </a:pPr>
            <a:r>
              <a:rPr lang="en-US" altLang="zh-CN" sz="3600" dirty="0">
                <a:solidFill>
                  <a:srgbClr val="000000"/>
                </a:solidFill>
                <a:highlight>
                  <a:srgbClr val="C0C0C0"/>
                </a:highlight>
                <a:latin typeface="Courier New" panose="02070309020205020404" pitchFamily="49" charset="0"/>
                <a:ea typeface="方正仿宋简体"/>
              </a:rPr>
              <a:t>$ pip uninstall pandas</a:t>
            </a:r>
            <a:endParaRPr lang="zh-CN" altLang="zh-CN" sz="3600" dirty="0">
              <a:effectLst/>
              <a:highlight>
                <a:srgbClr val="C0C0C0"/>
              </a:highlight>
              <a:latin typeface="Courier New" panose="02070309020205020404" pitchFamily="49" charset="0"/>
              <a:ea typeface="方正仿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425505749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817" y="1012699"/>
            <a:ext cx="14952808" cy="748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矩形 6"/>
          <p:cNvSpPr>
            <a:spLocks noChangeArrowheads="1"/>
          </p:cNvSpPr>
          <p:nvPr/>
        </p:nvSpPr>
        <p:spPr bwMode="auto">
          <a:xfrm>
            <a:off x="0" y="9871014"/>
            <a:ext cx="24371300" cy="384141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3598">
              <a:solidFill>
                <a:srgbClr val="FFFFFF"/>
              </a:solidFill>
            </a:endParaRPr>
          </a:p>
        </p:txBody>
      </p:sp>
      <p:sp>
        <p:nvSpPr>
          <p:cNvPr id="16393" name="文本框 58"/>
          <p:cNvSpPr txBox="1">
            <a:spLocks noChangeArrowheads="1"/>
          </p:cNvSpPr>
          <p:nvPr/>
        </p:nvSpPr>
        <p:spPr bwMode="auto">
          <a:xfrm>
            <a:off x="3141184" y="5321382"/>
            <a:ext cx="18027976" cy="1557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7196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en-US" altLang="zh-CN" sz="7196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1665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547</Words>
  <Application>Microsoft Macintosh PowerPoint</Application>
  <PresentationFormat>自定义</PresentationFormat>
  <Paragraphs>60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Calibri Light</vt:lpstr>
      <vt:lpstr>Courier New</vt:lpstr>
      <vt:lpstr>Helvetica Neue</vt:lpstr>
      <vt:lpstr>Times New Roman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</dc:creator>
  <cp:lastModifiedBy>fu yufeng</cp:lastModifiedBy>
  <cp:revision>653</cp:revision>
  <dcterms:created xsi:type="dcterms:W3CDTF">2020-04-17T09:21:53Z</dcterms:created>
  <dcterms:modified xsi:type="dcterms:W3CDTF">2021-06-14T07:41:53Z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