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69" r:id="rId6"/>
    <p:sldId id="275" r:id="rId7"/>
    <p:sldId id="276" r:id="rId8"/>
    <p:sldId id="271" r:id="rId9"/>
    <p:sldId id="272" r:id="rId10"/>
    <p:sldId id="274" r:id="rId11"/>
    <p:sldId id="273" r:id="rId12"/>
    <p:sldId id="277" r:id="rId13"/>
    <p:sldId id="270" r:id="rId14"/>
    <p:sldId id="278" r:id="rId15"/>
    <p:sldId id="279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00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C6AF-D7C3-4C00-981B-A40E9FB3BD3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179D-12D5-40F1-AF58-80CA30BC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D6549-FEAA-4A3A-BB73-0088AEB1C44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35BD-BC28-4B2C-BFBD-A1AF06727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35BD-BC28-4B2C-BFBD-A1AF06727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687CD20E-242F-44E0-9F1B-AB1D4F9EB94C}" type="datetime1">
              <a:rPr lang="zh-CN" altLang="en-US" smtClean="0"/>
              <a:pPr/>
              <a:t>2018/12/20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3D58D-73A9-4A92-BE79-3C1E5AFE7A60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FF8DD-19DE-4EBD-8607-C46E70DAFF98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94878-6599-4272-9EFD-82A503AFE9EA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21DC34-5309-4A88-B135-0820EE50E2C9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09B60-8CEE-49E4-B9C7-EF649FFF4A9B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8F851-E17E-496A-AC8E-D6B2F33A8FAC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793C7-880A-4E11-8D62-422A761B21C9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FBB9F-FD7F-46C4-A0E1-A0AD04A1BC6A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73B480-0183-4F9B-8D4E-B01EE656294A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+mj-lt"/>
              <a:ea typeface="+mj-ea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92544" y="6226174"/>
            <a:ext cx="1180407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fld id="{63B09E56-5A87-43B7-8623-7CA0CB7872D0}" type="datetime1">
              <a:rPr lang="zh-CN" altLang="en-US" smtClean="0"/>
              <a:pPr/>
              <a:t>2018/12/20</a:t>
            </a:fld>
            <a:endParaRPr lang="zh-CN" altLang="zh-CN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4578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语言从零开始 第三讲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248128" y="6464578"/>
            <a:ext cx="38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变量入门</a:t>
            </a: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u.com/yunaos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fengYU/C_Programming_Course" TargetMode="External"/><Relationship Id="rId5" Type="http://schemas.openxmlformats.org/officeDocument/2006/relationships/hyperlink" Target="http://space.bilibili.com/16199448" TargetMode="External"/><Relationship Id="rId4" Type="http://schemas.openxmlformats.org/officeDocument/2006/relationships/hyperlink" Target="http://i.youku.com/jasonyy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urse163.org/" TargetMode="External"/><Relationship Id="rId2" Type="http://schemas.openxmlformats.org/officeDocument/2006/relationships/hyperlink" Target="http://noi.openjudge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icourse163.org/course/pku-10015530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第三讲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变量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9048328" y="4223891"/>
            <a:ext cx="26693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361-B8F0-482A-95B7-D825F938BD73}" type="datetime1">
              <a:rPr lang="zh-CN" altLang="en-US" smtClean="0"/>
              <a:t>2018/12/20</a:t>
            </a:fld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5FF2-1B34-4B8A-A213-15B1E30F826C}" type="slidenum">
              <a:rPr lang="zh-CN" altLang="zh-CN" smtClean="0"/>
              <a:pPr/>
              <a:t>1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191344" y="260648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斗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鱼直播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://www.douyu.com/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yunaoshi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优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酷视频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://i.youku.com/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jasonyyf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    B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站视频：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http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://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space.bilibili.com/16199448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代码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PPT：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://github.com/YufengYU/C_Programming_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Course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变量的声明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限定符 （只读）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声明时可以给定初始值</a:t>
            </a:r>
            <a:endParaRPr lang="en-US" altLang="zh-CN" dirty="0" smtClean="0"/>
          </a:p>
          <a:p>
            <a:pPr lvl="1"/>
            <a:r>
              <a:rPr lang="zh-CN" altLang="en-US" dirty="0"/>
              <a:t>声明后无法进行</a:t>
            </a:r>
            <a:r>
              <a:rPr lang="zh-CN" altLang="en-US" dirty="0" smtClean="0"/>
              <a:t>修改（否则编译报错）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另外，如果作为函数参数，如果在函数内不会被修改，则加上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限定符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10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19536" y="980728"/>
            <a:ext cx="151216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1919536" y="1350060"/>
            <a:ext cx="288032" cy="42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1521293" y="17728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类型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3592" y="177142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变量名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05811" y="1350060"/>
            <a:ext cx="177821" cy="42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3431704" y="1763921"/>
            <a:ext cx="7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初值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148070" y="1345613"/>
            <a:ext cx="643674" cy="4183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956429" y="3922888"/>
            <a:ext cx="22142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10989" y="3862789"/>
            <a:ext cx="17120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07159" y="3909401"/>
            <a:ext cx="581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√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6355126" y="3893566"/>
            <a:ext cx="581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4" grpId="0"/>
      <p:bldP spid="20" grpId="0" animBg="1"/>
      <p:bldP spid="21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/>
              <a:t>预定</a:t>
            </a:r>
            <a:r>
              <a:rPr lang="zh-CN" altLang="en-US" dirty="0" smtClean="0"/>
              <a:t>义一些不会再改变的参数，也可以使用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限定符定义常量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可定义数组长度，例如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#define MAXLENGTH 1</a:t>
            </a:r>
          </a:p>
          <a:p>
            <a:pPr lvl="2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a[MAXLENGTH+1]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11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5520" y="908720"/>
            <a:ext cx="16561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a 1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1775520" y="1196752"/>
            <a:ext cx="432048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1343472" y="21642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  <a:ea typeface="+mj-ea"/>
              </a:rPr>
              <a:t>“</a:t>
            </a:r>
            <a:r>
              <a:rPr lang="zh-CN" altLang="en-US" dirty="0" smtClean="0">
                <a:latin typeface="+mj-lt"/>
                <a:ea typeface="+mj-ea"/>
              </a:rPr>
              <a:t>定义</a:t>
            </a:r>
            <a:r>
              <a:rPr lang="en-US" altLang="zh-CN" dirty="0" smtClean="0">
                <a:latin typeface="+mj-lt"/>
                <a:ea typeface="+mj-ea"/>
              </a:rPr>
              <a:t>”</a:t>
            </a:r>
            <a:endParaRPr lang="zh-CN" altLang="en-US" dirty="0" smtClean="0">
              <a:latin typeface="+mj-lt"/>
              <a:ea typeface="+mj-ea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927648" y="1196752"/>
            <a:ext cx="72008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2657618" y="216421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名称</a:t>
            </a:r>
            <a:endParaRPr lang="zh-CN" altLang="en-US" dirty="0" smtClean="0">
              <a:latin typeface="+mj-lt"/>
              <a:ea typeface="+mj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3215680" y="1196752"/>
            <a:ext cx="9361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3863752" y="21642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2482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385" y="812800"/>
            <a:ext cx="5691592" cy="5424488"/>
          </a:xfrm>
        </p:spPr>
        <p:txBody>
          <a:bodyPr/>
          <a:lstStyle/>
          <a:p>
            <a:r>
              <a:rPr lang="zh-CN" altLang="en-US" dirty="0" smtClean="0"/>
              <a:t>在没有显式说明的情况下，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第一个枚举名为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，所有未</a:t>
            </a:r>
            <a:r>
              <a:rPr lang="zh-CN" altLang="en-US" dirty="0"/>
              <a:t>显</a:t>
            </a:r>
            <a:r>
              <a:rPr lang="zh-CN" altLang="en-US" dirty="0" smtClean="0"/>
              <a:t>式赋值的枚举名的值为前一个枚举名的值</a:t>
            </a:r>
            <a:r>
              <a:rPr lang="en-US" altLang="zh-CN" dirty="0" smtClean="0"/>
              <a:t>+1</a:t>
            </a:r>
          </a:p>
          <a:p>
            <a:endParaRPr lang="en-US" altLang="zh-CN" dirty="0"/>
          </a:p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相当于很多个</a:t>
            </a:r>
            <a:r>
              <a:rPr lang="en-US" altLang="zh-CN" dirty="0" smtClean="0"/>
              <a:t>define</a:t>
            </a:r>
          </a:p>
          <a:p>
            <a:r>
              <a:rPr lang="zh-CN" altLang="en-US" dirty="0" smtClean="0"/>
              <a:t>不同枚举型内的枚举名也不能一样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枚举型可以定义变量（其实相当于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，但预定义了很多枚举类型）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型变量可以比较大小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12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42285" y="1412775"/>
            <a:ext cx="208823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months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JAN = 1,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FEB,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MAR,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JUN = 6,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JUL,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AUG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98868" y="1412776"/>
            <a:ext cx="208823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months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JAN = 1,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2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MAR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JUN = 6,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7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AUG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 8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7226" y="3259434"/>
            <a:ext cx="358656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months {JAN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,FEB};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my {FEB};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31416" y="3721099"/>
            <a:ext cx="186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</a:rPr>
              <a:t>编译错误：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</a:rPr>
            </a:b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</a:rPr>
              <a:t>重定义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42285" y="4951030"/>
            <a:ext cx="33380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months {JAN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,FEB};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months month =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FEB;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(month==2)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yes!");</a:t>
            </a:r>
          </a:p>
        </p:txBody>
      </p:sp>
    </p:spTree>
    <p:extLst>
      <p:ext uri="{BB962C8B-B14F-4D97-AF65-F5344CB8AC3E}">
        <p14:creationId xmlns:p14="http://schemas.microsoft.com/office/powerpoint/2010/main" val="25649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浮点型表示方法（补充内容）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单精度浮点数： </a:t>
            </a:r>
            <a:r>
              <a:rPr lang="en-US" altLang="zh-CN" dirty="0"/>
              <a:t>1</a:t>
            </a:r>
            <a:r>
              <a:rPr lang="zh-CN" altLang="en-US" dirty="0"/>
              <a:t>位符号位   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zh-CN" altLang="en-US" dirty="0"/>
              <a:t>位阶码位   </a:t>
            </a:r>
            <a:r>
              <a:rPr lang="en-US" altLang="zh-CN" dirty="0"/>
              <a:t>23</a:t>
            </a:r>
            <a:r>
              <a:rPr lang="zh-CN" altLang="en-US" dirty="0"/>
              <a:t>位尾数</a:t>
            </a:r>
          </a:p>
          <a:p>
            <a:r>
              <a:rPr lang="zh-CN" altLang="en-US" dirty="0"/>
              <a:t>双精度浮点数： </a:t>
            </a:r>
            <a:r>
              <a:rPr lang="en-US" altLang="zh-CN" dirty="0"/>
              <a:t>1</a:t>
            </a:r>
            <a:r>
              <a:rPr lang="zh-CN" altLang="en-US" dirty="0"/>
              <a:t>位符号位   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</a:t>
            </a:r>
            <a:r>
              <a:rPr lang="zh-CN" altLang="en-US" dirty="0"/>
              <a:t>阶码位   </a:t>
            </a:r>
            <a:r>
              <a:rPr lang="en-US" altLang="zh-CN" dirty="0"/>
              <a:t>52</a:t>
            </a:r>
            <a:r>
              <a:rPr lang="zh-CN" altLang="en-US" dirty="0"/>
              <a:t>位</a:t>
            </a:r>
            <a:r>
              <a:rPr lang="zh-CN" altLang="en-US" dirty="0" smtClean="0"/>
              <a:t>尾数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科学计数法表示</a:t>
            </a:r>
            <a:endParaRPr lang="en-US" altLang="zh-CN" dirty="0" smtClean="0"/>
          </a:p>
          <a:p>
            <a:pPr lvl="1"/>
            <a:r>
              <a:rPr lang="en-US" altLang="zh-CN" dirty="0"/>
              <a:t>R=M*2^e (</a:t>
            </a:r>
            <a:r>
              <a:rPr lang="en-US" altLang="zh-CN" dirty="0" err="1"/>
              <a:t>R:Real</a:t>
            </a:r>
            <a:r>
              <a:rPr lang="en-US" altLang="zh-CN" dirty="0"/>
              <a:t>       M:Mantissa</a:t>
            </a:r>
            <a:r>
              <a:rPr lang="zh-CN" altLang="en-US" dirty="0"/>
              <a:t>尾数     </a:t>
            </a:r>
            <a:r>
              <a:rPr lang="en-US" altLang="zh-CN" dirty="0"/>
              <a:t>e:exponent</a:t>
            </a:r>
            <a:r>
              <a:rPr lang="zh-CN" altLang="en-US" dirty="0"/>
              <a:t>阶码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符号位</a:t>
            </a:r>
            <a:endParaRPr lang="en-US" altLang="zh-CN" dirty="0"/>
          </a:p>
          <a:p>
            <a:pPr lvl="1"/>
            <a:r>
              <a:rPr lang="en-US" altLang="zh-CN" dirty="0" smtClean="0"/>
              <a:t>"+":</a:t>
            </a:r>
            <a:r>
              <a:rPr lang="en-US" altLang="zh-CN" dirty="0"/>
              <a:t>0        "-":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阶码：码字为无符号型，解码后值为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单精度</a:t>
            </a:r>
            <a:r>
              <a:rPr lang="en-US" altLang="zh-CN" dirty="0" smtClean="0"/>
              <a:t>e=-(2^7-1)+a</a:t>
            </a:r>
          </a:p>
          <a:p>
            <a:pPr lvl="1"/>
            <a:r>
              <a:rPr lang="zh-CN" altLang="en-US" dirty="0" smtClean="0"/>
              <a:t>双精度</a:t>
            </a:r>
            <a:r>
              <a:rPr lang="en-US" altLang="zh-CN" dirty="0" smtClean="0"/>
              <a:t>e=-(2^10-1)+a</a:t>
            </a:r>
          </a:p>
          <a:p>
            <a:r>
              <a:rPr lang="zh-CN" altLang="en-US" dirty="0" smtClean="0"/>
              <a:t>尾数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用科学计数法表示后，保留小数部分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13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181553" y="3645024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以</a:t>
            </a:r>
            <a:r>
              <a:rPr lang="en-US" altLang="zh-CN" dirty="0" smtClean="0"/>
              <a:t>125</a:t>
            </a:r>
            <a:r>
              <a:rPr lang="zh-CN" altLang="en-US" dirty="0" smtClean="0"/>
              <a:t>转化为单精度浮点数为例：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j-lt"/>
                <a:ea typeface="+mj-ea"/>
              </a:rPr>
              <a:t>125</a:t>
            </a:r>
            <a:r>
              <a:rPr lang="zh-CN" altLang="en-US" dirty="0" smtClean="0">
                <a:latin typeface="+mj-lt"/>
                <a:ea typeface="+mj-ea"/>
              </a:rPr>
              <a:t>转二进制科学计数法</a:t>
            </a:r>
            <a:r>
              <a:rPr lang="en-US" altLang="zh-CN" dirty="0" smtClean="0"/>
              <a:t>1.111101*2^6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符号位</a:t>
            </a:r>
            <a:r>
              <a:rPr lang="en-US" altLang="zh-CN" dirty="0" smtClean="0">
                <a:latin typeface="+mj-lt"/>
                <a:ea typeface="+mj-ea"/>
              </a:rPr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阶码</a:t>
            </a:r>
            <a:r>
              <a:rPr lang="en-US" altLang="zh-CN" dirty="0" smtClean="0">
                <a:latin typeface="+mj-lt"/>
                <a:ea typeface="+mj-ea"/>
              </a:rPr>
              <a:t>=6+127=133</a:t>
            </a:r>
            <a:r>
              <a:rPr lang="zh-CN" altLang="en-US" dirty="0" smtClean="0">
                <a:latin typeface="+mj-lt"/>
                <a:ea typeface="+mj-ea"/>
              </a:rPr>
              <a:t>，转二进制</a:t>
            </a:r>
            <a:r>
              <a:rPr lang="en-US" altLang="zh-CN" dirty="0" smtClean="0"/>
              <a:t>10000101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尾数</a:t>
            </a:r>
            <a:r>
              <a:rPr lang="en-US" altLang="zh-CN" dirty="0" smtClean="0">
                <a:latin typeface="+mj-lt"/>
                <a:ea typeface="+mj-ea"/>
              </a:rPr>
              <a:t>111101000000…..000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综合后，表示如下：</a:t>
            </a:r>
            <a:endParaRPr lang="en-US" altLang="zh-CN" dirty="0" smtClean="0">
              <a:latin typeface="+mj-lt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0 10000101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11110100000000000000000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10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如何看一个数据的二进制表示（补充内容）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计算器（程序员型）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进制或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(“%x”)</a:t>
            </a:r>
            <a:r>
              <a:rPr lang="zh-CN" altLang="en-US" dirty="0" smtClean="0"/>
              <a:t>和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(“%o”)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写一个程序</a:t>
            </a:r>
            <a:endParaRPr lang="en-US" altLang="zh-CN" dirty="0"/>
          </a:p>
          <a:p>
            <a:pPr lvl="1"/>
            <a:r>
              <a:rPr lang="zh-CN" altLang="en-US" dirty="0" smtClean="0"/>
              <a:t>铺垫：位运算</a:t>
            </a:r>
            <a:r>
              <a:rPr lang="en-US" altLang="zh-CN" dirty="0" smtClean="0"/>
              <a:t>&amp;</a:t>
            </a:r>
          </a:p>
          <a:p>
            <a:pPr lvl="1"/>
            <a:r>
              <a:rPr lang="en-US" altLang="zh-CN" dirty="0" smtClean="0"/>
              <a:t>11011010 &amp; 01010101 = 01010000</a:t>
            </a:r>
          </a:p>
          <a:p>
            <a:pPr lvl="1"/>
            <a:r>
              <a:rPr lang="en-US" altLang="zh-CN" dirty="0" smtClean="0"/>
              <a:t>char a; a&amp;1</a:t>
            </a:r>
            <a:r>
              <a:rPr lang="zh-CN" altLang="en-US" dirty="0" smtClean="0"/>
              <a:t>即显示最后一位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91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做题啦</a:t>
            </a:r>
            <a:r>
              <a:rPr lang="en-US" altLang="zh-CN" dirty="0" smtClean="0"/>
              <a:t>~~</a:t>
            </a:r>
            <a:r>
              <a:rPr lang="zh-CN" altLang="en-US" dirty="0" smtClean="0"/>
              <a:t>（补充内容）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lvl="1" indent="-319088">
              <a:spcBef>
                <a:spcPct val="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zh-CN" dirty="0">
                <a:hlinkClick r:id="rId2"/>
              </a:rPr>
              <a:t>http://noi.openjudge.cn/</a:t>
            </a:r>
            <a:endParaRPr lang="en-US" altLang="zh-CN" dirty="0"/>
          </a:p>
          <a:p>
            <a:r>
              <a:rPr lang="en-US" altLang="zh-CN" dirty="0"/>
              <a:t>1.2</a:t>
            </a:r>
            <a:r>
              <a:rPr lang="zh-CN" altLang="en-US" dirty="0"/>
              <a:t>编程基础之变量定义、赋值及转换</a:t>
            </a:r>
            <a:r>
              <a:rPr lang="en-US" altLang="zh-CN" dirty="0"/>
              <a:t>(10</a:t>
            </a:r>
            <a:r>
              <a:rPr lang="zh-CN" altLang="en-US" dirty="0"/>
              <a:t>题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09</a:t>
            </a:r>
            <a:r>
              <a:rPr lang="zh-CN" altLang="en-US" dirty="0" smtClean="0"/>
              <a:t>整型和布尔型的转换不用做，因为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语言没有布尔型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95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本期之前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节奏上有一定调整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尽量讲的细一些，解释一下书上没有的内容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练习题也相对改简单些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网上测试平台更改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http://noi.openjudge.cn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题目非常基础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做个推广：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http://www.icourse163.org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网络课堂，有作业、考试，通过后还会有证书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程序设计相关课程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www.icourse163.org/course/pku-1001553023</a:t>
            </a:r>
            <a:endParaRPr lang="en-US" altLang="zh-CN" dirty="0" smtClean="0"/>
          </a:p>
          <a:p>
            <a:pPr lvl="2"/>
            <a:r>
              <a:rPr lang="zh-CN" altLang="en-US" dirty="0"/>
              <a:t>讲一部分</a:t>
            </a:r>
            <a:r>
              <a:rPr lang="zh-CN" altLang="en-US" dirty="0" smtClean="0"/>
              <a:t>算法，需要相对熟悉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C++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</a:t>
            </a:fld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48" y="608013"/>
            <a:ext cx="5400600" cy="34480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179" y="4415631"/>
            <a:ext cx="5702762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计算机如何存储数据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位二进制可以表示的数字</a:t>
            </a:r>
            <a:r>
              <a:rPr lang="en-US" altLang="zh-CN" dirty="0"/>
              <a:t>0~2^n-1</a:t>
            </a:r>
          </a:p>
          <a:p>
            <a:endParaRPr lang="en-US" altLang="zh-CN" dirty="0"/>
          </a:p>
          <a:p>
            <a:r>
              <a:rPr lang="zh-CN" altLang="en-US" dirty="0"/>
              <a:t>字节为单位，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r>
              <a:rPr lang="en-US" altLang="zh-CN" dirty="0"/>
              <a:t>=8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0: 	00000000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1: 					00000001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2: 00000010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11: 00001011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255: 11111111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3</a:t>
            </a:fld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48855"/>
              </p:ext>
            </p:extLst>
          </p:nvPr>
        </p:nvGraphicFramePr>
        <p:xfrm>
          <a:off x="695400" y="1340768"/>
          <a:ext cx="10081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9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367808" y="2996952"/>
            <a:ext cx="4248472" cy="276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defTabSz="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1pPr>
            <a:lvl2pPr marL="731838" indent="-274638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2pPr>
            <a:lvl3pPr marL="99695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SzPct val="9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3pPr>
            <a:lvl4pPr marL="1216025" indent="-182563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SzPct val="9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4pPr>
            <a:lvl5pPr marL="1425575" indent="-180975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SzPct val="90000"/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两字节的数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0: 00000000 00000000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1: 00000000 00000001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2: 		00000000 00000010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256: 00000001 00000000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65535: 11111111 11111111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75130" y="422108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+mj-ea"/>
              </a:rPr>
              <a:t>如何表示负数？？</a:t>
            </a:r>
          </a:p>
        </p:txBody>
      </p:sp>
    </p:spTree>
    <p:extLst>
      <p:ext uri="{BB962C8B-B14F-4D97-AF65-F5344CB8AC3E}">
        <p14:creationId xmlns:p14="http://schemas.microsoft.com/office/powerpoint/2010/main" val="36258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简单的想法：把其中一位（最高位）作为正负号标志位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00000001=1, 10000001=-1</a:t>
            </a:r>
          </a:p>
          <a:p>
            <a:pPr lvl="1"/>
            <a:r>
              <a:rPr lang="zh-CN" altLang="en-US" dirty="0" smtClean="0"/>
              <a:t>一字节可表示的范围为</a:t>
            </a:r>
            <a:r>
              <a:rPr lang="en-US" altLang="zh-CN" dirty="0" smtClean="0"/>
              <a:t>[-(2^7-1), 2^7-1]=[-127, 127]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个数（少了一个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00000000</a:t>
            </a:r>
            <a:r>
              <a:rPr lang="zh-CN" altLang="en-US" dirty="0" smtClean="0"/>
              <a:t>，负</a:t>
            </a:r>
            <a:r>
              <a:rPr lang="en-US" altLang="zh-CN" dirty="0" smtClean="0"/>
              <a:t>0</a:t>
            </a:r>
            <a:r>
              <a:rPr lang="zh-CN" altLang="en-US" dirty="0"/>
              <a:t>：</a:t>
            </a:r>
            <a:r>
              <a:rPr lang="en-US" altLang="zh-CN" dirty="0" smtClean="0"/>
              <a:t>10000000</a:t>
            </a:r>
          </a:p>
          <a:p>
            <a:pPr lvl="2"/>
            <a:r>
              <a:rPr lang="zh-CN" altLang="en-US" dirty="0"/>
              <a:t>两</a:t>
            </a:r>
            <a:r>
              <a:rPr lang="zh-CN" altLang="en-US" dirty="0" smtClean="0"/>
              <a:t>数相等，但内存却不一样，不好不好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另一个缺点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在计数过程中</a:t>
            </a:r>
            <a:r>
              <a:rPr lang="en-US" altLang="zh-CN" dirty="0" smtClean="0"/>
              <a:t>:+0(00000000), 1(00000001), 2,…,127(01111111), -0(10000000), -1(10000001)</a:t>
            </a:r>
          </a:p>
          <a:p>
            <a:pPr lvl="2"/>
            <a:r>
              <a:rPr lang="zh-CN" altLang="en-US" dirty="0" smtClean="0"/>
              <a:t>负数每加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反倒变更小了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更合理的计数方式</a:t>
            </a:r>
            <a:r>
              <a:rPr lang="en-US" altLang="zh-CN" dirty="0" smtClean="0"/>
              <a:t>0, 1, 2, 3,…, 127, -128, -127, … -1</a:t>
            </a:r>
          </a:p>
          <a:p>
            <a:endParaRPr lang="en-US" altLang="zh-CN" dirty="0"/>
          </a:p>
          <a:p>
            <a:r>
              <a:rPr lang="zh-CN" altLang="en-US" dirty="0" smtClean="0"/>
              <a:t>计算机中的负数表示：补码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绝对值的二进制表示中所有位取负，得反码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反码</a:t>
            </a:r>
            <a:r>
              <a:rPr lang="en-US" altLang="zh-CN" dirty="0" smtClean="0"/>
              <a:t>+1=</a:t>
            </a:r>
            <a:r>
              <a:rPr lang="zh-CN" altLang="en-US" dirty="0" smtClean="0"/>
              <a:t>补码（去掉超出边界的进位）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4</a:t>
            </a:fld>
            <a:endParaRPr lang="zh-CN" altLang="zh-CN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5303912" y="3284984"/>
            <a:ext cx="302433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5951984" y="3356992"/>
            <a:ext cx="403244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7091781" y="4412999"/>
            <a:ext cx="28926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-12</a:t>
            </a:r>
            <a:r>
              <a:rPr lang="zh-CN" altLang="en-US" b="1" dirty="0" smtClean="0">
                <a:solidFill>
                  <a:srgbClr val="FF0000"/>
                </a:solidFill>
              </a:rPr>
              <a:t>为例：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原码：</a:t>
            </a:r>
            <a:r>
              <a:rPr lang="en-US" altLang="zh-CN" b="1" dirty="0" smtClean="0">
                <a:solidFill>
                  <a:srgbClr val="FF0000"/>
                </a:solidFill>
              </a:rPr>
              <a:t>00001100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反码：</a:t>
            </a:r>
            <a:r>
              <a:rPr lang="en-US" altLang="zh-CN" b="1" dirty="0" smtClean="0">
                <a:solidFill>
                  <a:srgbClr val="FF0000"/>
                </a:solidFill>
              </a:rPr>
              <a:t>11110011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补码：</a:t>
            </a:r>
            <a:r>
              <a:rPr lang="en-US" altLang="zh-CN" b="1" dirty="0" smtClean="0">
                <a:solidFill>
                  <a:srgbClr val="FF0000"/>
                </a:solidFill>
              </a:rPr>
              <a:t>11110100</a:t>
            </a:r>
          </a:p>
        </p:txBody>
      </p:sp>
    </p:spTree>
    <p:extLst>
      <p:ext uri="{BB962C8B-B14F-4D97-AF65-F5344CB8AC3E}">
        <p14:creationId xmlns:p14="http://schemas.microsoft.com/office/powerpoint/2010/main" val="29679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变量类型和长度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变量区分维度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字长：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解释方式：整型，浮点型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是否有符号：有符号</a:t>
            </a:r>
            <a:r>
              <a:rPr lang="en-US" altLang="zh-CN" dirty="0" smtClean="0"/>
              <a:t>(signed)</a:t>
            </a:r>
            <a:r>
              <a:rPr lang="zh-CN" altLang="en-US" dirty="0" smtClean="0"/>
              <a:t>，无符号</a:t>
            </a:r>
            <a:r>
              <a:rPr lang="en-US" altLang="zh-CN" dirty="0" smtClean="0"/>
              <a:t>unsigned</a:t>
            </a:r>
          </a:p>
          <a:p>
            <a:endParaRPr lang="en-US" altLang="zh-CN" dirty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语言中的变量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5</a:t>
            </a:fld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39064"/>
              </p:ext>
            </p:extLst>
          </p:nvPr>
        </p:nvGraphicFramePr>
        <p:xfrm>
          <a:off x="695400" y="3102928"/>
          <a:ext cx="726757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长度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字节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无符号型</a:t>
                      </a:r>
                      <a:r>
                        <a:rPr lang="en-US" altLang="zh-CN" dirty="0" smtClean="0"/>
                        <a:t>unsigned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[-128,127]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 255]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[-32768, 32767]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</a:t>
                      </a:r>
                      <a:r>
                        <a:rPr lang="en-US" altLang="zh-CN" baseline="0" dirty="0" smtClean="0"/>
                        <a:t> 65535]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或</a:t>
                      </a:r>
                      <a:r>
                        <a:rPr lang="en-US" altLang="zh-CN" baseline="0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[-2^31, 2^31-1]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 2^32-1]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[-2^31, 2^31-1]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 2^32-1]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----------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----------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28248" y="530120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浮点型怎么表示：科学计数法</a:t>
            </a:r>
            <a:endParaRPr lang="en-US" altLang="zh-CN" dirty="0" smtClean="0">
              <a:latin typeface="+mj-lt"/>
              <a:ea typeface="+mj-ea"/>
            </a:endParaRPr>
          </a:p>
          <a:p>
            <a:r>
              <a:rPr lang="zh-CN" altLang="en-US" dirty="0" smtClean="0">
                <a:latin typeface="+mj-lt"/>
                <a:ea typeface="+mj-ea"/>
              </a:rPr>
              <a:t>（见补充内容）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20335" y="3861048"/>
            <a:ext cx="206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+mj-ea"/>
              </a:rPr>
              <a:t>无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j-lt"/>
                <a:ea typeface="+mj-ea"/>
              </a:rPr>
              <a:t>bool</a:t>
            </a:r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+mj-ea"/>
              </a:rPr>
              <a:t>布尔类型</a:t>
            </a:r>
          </a:p>
        </p:txBody>
      </p:sp>
    </p:spTree>
    <p:extLst>
      <p:ext uri="{BB962C8B-B14F-4D97-AF65-F5344CB8AC3E}">
        <p14:creationId xmlns:p14="http://schemas.microsoft.com/office/powerpoint/2010/main" val="340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型，多说两句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表对应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6</a:t>
            </a:fld>
            <a:endParaRPr lang="zh-CN" altLang="zh-CN"/>
          </a:p>
        </p:txBody>
      </p:sp>
      <p:pic>
        <p:nvPicPr>
          <p:cNvPr id="1026" name="Picture 2" descr="https://imgsa.baidu.com/baike/c0%3Dbaike150%2C5%2C5%2C150%2C50/sign=066152a5e4fe9925df01610255c135ba/7e3e6709c93d70cf078fe06dfcdcd100baa12b5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85" y="722857"/>
            <a:ext cx="7966215" cy="56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型，多说两句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表对应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7</a:t>
            </a:fld>
            <a:endParaRPr lang="zh-CN" altLang="zh-CN"/>
          </a:p>
        </p:txBody>
      </p:sp>
      <p:pic>
        <p:nvPicPr>
          <p:cNvPr id="1028" name="Picture 4" descr="https://imgsa.baidu.com/baike/c0%3Dbaike116%2C5%2C5%2C116%2C38/sign=a8d28ca3d3ca7bcb6976cf7ddf600006/b7003af33a87e950eff6460c14385343faf2b4e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741619"/>
            <a:ext cx="5707071" cy="556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转换方式（例如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char</a:t>
            </a:r>
            <a:r>
              <a:rPr lang="zh-CN" altLang="en-US" sz="2000" dirty="0" smtClean="0"/>
              <a:t>型，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型）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显式</a:t>
            </a:r>
            <a:r>
              <a:rPr lang="zh-CN" altLang="en-US" sz="1800" dirty="0" smtClean="0">
                <a:sym typeface="Wingdings" panose="05000000000000000000" pitchFamily="2" charset="2"/>
              </a:rPr>
              <a:t>：</a:t>
            </a:r>
            <a:r>
              <a:rPr lang="en-US" altLang="zh-CN" sz="1800" dirty="0" smtClean="0">
                <a:sym typeface="Wingdings" panose="05000000000000000000" pitchFamily="2" charset="2"/>
              </a:rPr>
              <a:t>a = (char)b; b = (</a:t>
            </a:r>
            <a:r>
              <a:rPr lang="en-US" altLang="zh-CN" sz="1800" dirty="0" err="1" smtClean="0">
                <a:sym typeface="Wingdings" panose="05000000000000000000" pitchFamily="2" charset="2"/>
              </a:rPr>
              <a:t>int</a:t>
            </a:r>
            <a:r>
              <a:rPr lang="en-US" altLang="zh-CN" sz="1800" dirty="0" smtClean="0">
                <a:sym typeface="Wingdings" panose="05000000000000000000" pitchFamily="2" charset="2"/>
              </a:rPr>
              <a:t>)a;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隐式：</a:t>
            </a:r>
            <a:r>
              <a:rPr lang="en-US" altLang="zh-CN" sz="1800" dirty="0" smtClean="0"/>
              <a:t>a = b; b = a;</a:t>
            </a:r>
          </a:p>
          <a:p>
            <a:pPr lvl="1"/>
            <a:endParaRPr lang="en-US" altLang="zh-CN" sz="1800" dirty="0" smtClean="0"/>
          </a:p>
          <a:p>
            <a:r>
              <a:rPr lang="zh-CN" altLang="en-US" sz="2000" dirty="0" smtClean="0"/>
              <a:t>从小变到大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例如</a:t>
            </a:r>
            <a:r>
              <a:rPr lang="en-US" altLang="zh-CN" sz="1800" dirty="0" smtClean="0"/>
              <a:t>char</a:t>
            </a:r>
            <a:r>
              <a:rPr lang="zh-CN" altLang="en-US" sz="1800" dirty="0" smtClean="0"/>
              <a:t>转</a:t>
            </a:r>
            <a:r>
              <a:rPr lang="en-US" altLang="zh-CN" sz="1800" dirty="0" smtClean="0"/>
              <a:t>short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short</a:t>
            </a:r>
            <a:r>
              <a:rPr lang="zh-CN" altLang="en-US" sz="1800" dirty="0" smtClean="0"/>
              <a:t>转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值不变，高位补对应值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对于</a:t>
            </a:r>
            <a:r>
              <a:rPr lang="en-US" altLang="zh-CN" sz="1600" dirty="0" smtClean="0"/>
              <a:t>unsigned</a:t>
            </a:r>
            <a:r>
              <a:rPr lang="zh-CN" altLang="en-US" sz="1600" dirty="0" smtClean="0"/>
              <a:t>无符号型，直接补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，对于有符号型，补符号位的值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例如</a:t>
            </a:r>
            <a:r>
              <a:rPr lang="en-US" altLang="zh-CN" sz="1800" dirty="0" smtClean="0"/>
              <a:t>char</a:t>
            </a:r>
            <a:r>
              <a:rPr lang="zh-CN" altLang="en-US" sz="1800" dirty="0" smtClean="0"/>
              <a:t>中</a:t>
            </a:r>
            <a:r>
              <a:rPr lang="en-US" altLang="zh-CN" sz="1800" dirty="0"/>
              <a:t>-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转为</a:t>
            </a:r>
            <a:r>
              <a:rPr lang="en-US" altLang="zh-CN" sz="1800" dirty="0" smtClean="0"/>
              <a:t>short</a:t>
            </a:r>
            <a:r>
              <a:rPr lang="zh-CN" altLang="en-US" sz="1800" dirty="0" smtClean="0"/>
              <a:t>型</a:t>
            </a:r>
            <a:endParaRPr lang="en-US" altLang="zh-CN" sz="1800" dirty="0" smtClean="0"/>
          </a:p>
          <a:p>
            <a:pPr lvl="2"/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11110100</a:t>
            </a:r>
          </a:p>
          <a:p>
            <a:pPr lvl="2"/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11111111 11110100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从大变到小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直接复制低位内存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有符号和无符号相互转换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直接复制内存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注意：如果是负数或超界，赋值再判断就不相等了！！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2018/12/20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8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744072" y="4363307"/>
            <a:ext cx="460851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char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uch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("equal\n");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("not equal\n");</a:t>
            </a:r>
          </a:p>
        </p:txBody>
      </p:sp>
    </p:spTree>
    <p:extLst>
      <p:ext uri="{BB962C8B-B14F-4D97-AF65-F5344CB8AC3E}">
        <p14:creationId xmlns:p14="http://schemas.microsoft.com/office/powerpoint/2010/main" val="19981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变量的读写（输入与输出章节）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("%[format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]",&amp;data);</a:t>
            </a:r>
          </a:p>
          <a:p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写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("%[format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]",data);</a:t>
            </a: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如果用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来读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会怎么样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相当于读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后转成对应变量类型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%d, %f, %lf</a:t>
            </a:r>
            <a:r>
              <a:rPr lang="zh-CN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千万别用错，用错值就完全不同了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>
                <a:cs typeface="Consolas" panose="020B0609020204030204" pitchFamily="49" charset="0"/>
              </a:rPr>
              <a:t>2018/12/20</a:t>
            </a:fld>
            <a:endParaRPr lang="zh-CN" altLang="zh-CN" dirty="0"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pPr/>
              <a:t>9</a:t>
            </a:fld>
            <a:endParaRPr lang="zh-CN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27622"/>
              </p:ext>
            </p:extLst>
          </p:nvPr>
        </p:nvGraphicFramePr>
        <p:xfrm>
          <a:off x="767408" y="1700808"/>
          <a:ext cx="737838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变量类型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format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读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写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(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(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5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44072" y="4685589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+mj-lt"/>
                <a:ea typeface="+mj-ea"/>
              </a:rPr>
              <a:t>关于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("%[x].[y][format]",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输出至少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宽度，右对齐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保留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位小数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例如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("%10.2f",12.3456);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输出：</a:t>
            </a:r>
            <a:r>
              <a:rPr lang="zh-CN" alt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12.35</a:t>
            </a:r>
            <a:endParaRPr lang="en-US" altLang="zh-CN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988</TotalTime>
  <Words>1321</Words>
  <Application>Microsoft Office PowerPoint</Application>
  <PresentationFormat>宽屏</PresentationFormat>
  <Paragraphs>350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华文楷体</vt:lpstr>
      <vt:lpstr>隶书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POSS</vt:lpstr>
      <vt:lpstr>C语言从零开始 第三讲</vt:lpstr>
      <vt:lpstr>本期之前</vt:lpstr>
      <vt:lpstr>计算机如何存储数据</vt:lpstr>
      <vt:lpstr>负数的表示</vt:lpstr>
      <vt:lpstr>变量类型和长度</vt:lpstr>
      <vt:lpstr>关于char型，多说两句</vt:lpstr>
      <vt:lpstr>关于char型，多说两句</vt:lpstr>
      <vt:lpstr>变量的转换</vt:lpstr>
      <vt:lpstr>变量的读写（输入与输出章节）</vt:lpstr>
      <vt:lpstr>变量的声明</vt:lpstr>
      <vt:lpstr>常量</vt:lpstr>
      <vt:lpstr>枚举类型</vt:lpstr>
      <vt:lpstr>浮点型表示方法（补充内容）</vt:lpstr>
      <vt:lpstr>如何看一个数据的二进制表示（补充内容）</vt:lpstr>
      <vt:lpstr>做题啦~~（补充内容）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ThinkPad</cp:lastModifiedBy>
  <cp:revision>251</cp:revision>
  <dcterms:created xsi:type="dcterms:W3CDTF">2017-01-14T09:54:21Z</dcterms:created>
  <dcterms:modified xsi:type="dcterms:W3CDTF">2018-12-20T12:44:22Z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