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1" r:id="rId3"/>
    <p:sldId id="308" r:id="rId4"/>
    <p:sldId id="309" r:id="rId5"/>
    <p:sldId id="311" r:id="rId6"/>
    <p:sldId id="312" r:id="rId7"/>
    <p:sldId id="293" r:id="rId8"/>
    <p:sldId id="294" r:id="rId9"/>
    <p:sldId id="295" r:id="rId10"/>
    <p:sldId id="296" r:id="rId11"/>
    <p:sldId id="297" r:id="rId12"/>
    <p:sldId id="299" r:id="rId13"/>
    <p:sldId id="298" r:id="rId14"/>
    <p:sldId id="300" r:id="rId15"/>
    <p:sldId id="301" r:id="rId16"/>
    <p:sldId id="302" r:id="rId17"/>
    <p:sldId id="303" r:id="rId18"/>
    <p:sldId id="304" r:id="rId19"/>
    <p:sldId id="305" r:id="rId20"/>
    <p:sldId id="292" r:id="rId21"/>
    <p:sldId id="307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CC00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33" autoAdjust="0"/>
  </p:normalViewPr>
  <p:slideViewPr>
    <p:cSldViewPr>
      <p:cViewPr varScale="1">
        <p:scale>
          <a:sx n="68" d="100"/>
          <a:sy n="68" d="100"/>
        </p:scale>
        <p:origin x="7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7C6AF-D7C3-4C00-981B-A40E9FB3BD3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179D-12D5-40F1-AF58-80CA30BC1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D6549-FEAA-4A3A-BB73-0088AEB1C44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35BD-BC28-4B2C-BFBD-A1AF06727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35BD-BC28-4B2C-BFBD-A1AF067270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3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920536" y="6237288"/>
            <a:ext cx="1252415" cy="230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fld id="{6A7FF7A2-5091-4287-9DC9-F8CEC42E02C8}" type="datetime1">
              <a:rPr lang="zh-CN" altLang="en-US" smtClean="0"/>
              <a:t>2018/12/21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65FF2-1B34-4B8A-A213-15B1E30F826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078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28B0E5-1BBA-41E8-BD0C-05E7BF2CD959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5DB7-00F8-4A62-A053-0E9AEAC75BAA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373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749300"/>
            <a:ext cx="2916767" cy="54879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385" y="749300"/>
            <a:ext cx="8547100" cy="54879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FECDA-5088-4C05-9E03-D534626B21E9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04C86-DF53-431E-AD70-B7517422586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3580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D66F53-0A4D-4697-8DC0-0A26A7EF64D1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32D7D-6432-4910-975E-47B8AFFB5AF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727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C22D11-09E8-4307-893D-A7FF028E636C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570CA-36E5-4108-881B-09670B13255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223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384" y="1119188"/>
            <a:ext cx="5731933" cy="51181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3518" y="1119188"/>
            <a:ext cx="5731933" cy="5118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111F21-C75E-43B5-9ECB-C3A2E73B9A69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313C9-A04E-422F-94CC-C602C3501EE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438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8E0BAA-8FF0-4F67-A01B-BCDD7DA7F90D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1A843-4197-4306-BB38-2A1201F9511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636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E388FD-2024-4023-A928-94A392BCBEFB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4ED20-B540-4C15-8DD0-BFEE777337A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79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A4ABB7-278D-4F7E-85F9-4C0BF6C845B1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971E8-28BA-4B83-85B9-8757EBE1458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35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4C524C-05E5-4D38-BBD6-E1EB2DB0CFF7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7C51A-BB32-4A61-8D36-0C6B12559C7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739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5194AC-B0C2-4CD0-8273-400940BBE1B8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6262C-5885-473C-B990-2C95496F257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916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19051" y="6446838"/>
            <a:ext cx="12192000" cy="404812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+mj-lt"/>
              <a:ea typeface="+mj-ea"/>
              <a:sym typeface="华文楷体" panose="02010600040101010101" pitchFamily="2" charset="-122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20536" y="6226174"/>
            <a:ext cx="1252415" cy="22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424242"/>
                </a:solidFill>
                <a:latin typeface="+mj-lt"/>
                <a:ea typeface="+mj-ea"/>
              </a:defRPr>
            </a:lvl1pPr>
          </a:lstStyle>
          <a:p>
            <a:fld id="{6E331ADD-26F5-45C0-B1B6-FB5A63A4C348}" type="datetime1">
              <a:rPr lang="zh-CN" altLang="en-US" smtClean="0"/>
              <a:t>2018/12/21</a:t>
            </a:fld>
            <a:endParaRPr lang="zh-CN" altLang="zh-CN" dirty="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237288"/>
            <a:ext cx="411056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424242"/>
                </a:solidFill>
                <a:latin typeface="+mj-lt"/>
                <a:ea typeface="+mj-ea"/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84467" y="6477000"/>
            <a:ext cx="97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fld id="{6821063F-8FB0-4623-8342-74908E0D20F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103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384" y="812800"/>
            <a:ext cx="11667067" cy="542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Corbel" panose="020B0503020204020204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Corbel" panose="020B0503020204020204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Corbel" panose="020B0503020204020204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Corbel" panose="020B0503020204020204" pitchFamily="34" charset="0"/>
              </a:rPr>
              <a:t>第五级</a:t>
            </a:r>
          </a:p>
        </p:txBody>
      </p:sp>
      <p:sp>
        <p:nvSpPr>
          <p:cNvPr id="103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8017" y="152400"/>
            <a:ext cx="1163743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单击此处编辑母版标题样式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94040" y="6469013"/>
            <a:ext cx="249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C</a:t>
            </a:r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语言从零开始 第五讲</a:t>
            </a:r>
            <a:endParaRPr lang="zh-CN" altLang="en-US" dirty="0">
              <a:ln>
                <a:noFill/>
              </a:ln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248128" y="6469013"/>
            <a:ext cx="382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控制流：条件分支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3462216" y="646901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鱼脑湿：</a:t>
            </a:r>
            <a:r>
              <a:rPr lang="en-US" altLang="zh-CN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http://space.bilibili.com/16199448</a:t>
            </a:r>
            <a:endParaRPr lang="zh-CN" altLang="en-US" dirty="0">
              <a:ln>
                <a:noFill/>
              </a:ln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040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  <a:sym typeface="Corbel" panose="020B05030202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9pPr>
    </p:titleStyle>
    <p:bodyStyle>
      <a:lvl1pPr marL="438150" indent="-319088" algn="l" defTabSz="0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1pPr>
      <a:lvl2pPr marL="731838" indent="-274638" algn="l" defTabSz="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2pPr>
      <a:lvl3pPr marL="99695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SzPct val="9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3pPr>
      <a:lvl4pPr marL="1216025" indent="-182563" algn="l" defTabSz="0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SzPct val="9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4pPr>
      <a:lvl5pPr marL="1425575" indent="-180975" algn="l" defTabSz="0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SzPct val="90000"/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yu.com/yunaosh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ufengYU/C_Programming_Course" TargetMode="External"/><Relationship Id="rId5" Type="http://schemas.openxmlformats.org/officeDocument/2006/relationships/hyperlink" Target="http://space.bilibili.com/16199448" TargetMode="External"/><Relationship Id="rId4" Type="http://schemas.openxmlformats.org/officeDocument/2006/relationships/hyperlink" Target="http://i.youku.com/jasonyy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04/17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04/01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0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altLang="zh-CN" sz="4400" dirty="0" smtClean="0"/>
              <a:t>C</a:t>
            </a:r>
            <a:r>
              <a:rPr lang="zh-CN" altLang="en-US" sz="4400" dirty="0" smtClean="0"/>
              <a:t>语言从零开始 第六讲</a:t>
            </a:r>
            <a:endParaRPr lang="zh-CN" altLang="zh-CN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zh-CN" altLang="en-US" sz="3200" dirty="0" smtClean="0"/>
              <a:t>控制流：循环分支</a:t>
            </a:r>
            <a:endParaRPr lang="zh-CN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8961477" y="4223891"/>
            <a:ext cx="284302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  <a:sp3d/>
          </a:bodyPr>
          <a:lstStyle/>
          <a:p>
            <a:pPr algn="ctr"/>
            <a:r>
              <a:rPr lang="zh-CN" altLang="en-US" sz="3600" b="1" i="1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鱼脑</a:t>
            </a:r>
            <a:r>
              <a:rPr lang="zh-CN" altLang="en-US" sz="36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湿</a:t>
            </a:r>
            <a:endParaRPr lang="en-US" altLang="zh-CN" sz="3600" b="1" i="1" dirty="0" smtClean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2017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年</a:t>
            </a:r>
            <a:r>
              <a:rPr lang="en-US" altLang="zh-CN" sz="28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11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月</a:t>
            </a:r>
            <a:r>
              <a:rPr lang="en-US" altLang="zh-CN" sz="28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22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日</a:t>
            </a:r>
            <a:endParaRPr lang="zh-CN" altLang="en-US" sz="2800" b="1" i="1" cap="none" spc="0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C86E-AB3E-49DD-BC16-FEFD3772B0C6}" type="datetime1">
              <a:rPr lang="zh-CN" altLang="en-US" smtClean="0"/>
              <a:t>2018/12/21</a:t>
            </a:fld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5FF2-1B34-4B8A-A213-15B1E30F826C}" type="slidenum">
              <a:rPr lang="zh-CN" altLang="zh-CN" smtClean="0"/>
              <a:pPr/>
              <a:t>1</a:t>
            </a:fld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191344" y="260648"/>
            <a:ext cx="9361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 斗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鱼直播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https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://www.douyu.com/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yunaoshi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 优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酷视频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http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://i.youku.com/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jasonyyf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    B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站视频：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http</a:t>
            </a:r>
            <a:r>
              <a:rPr lang="en-US" altLang="zh-CN" sz="2400" dirty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://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space.bilibili.com/16199448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代码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和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PPT：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https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://github.com/YufengYU/C_Programming_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Course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程序的执行：顺序执行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函数作为入口，一条一条执行语句，直到退出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BBE8-0518-4964-BEBC-DE56EB558081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10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34471" y="2180786"/>
            <a:ext cx="3312368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d%d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a,&amp;b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c =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,c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6312024" y="1556792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825970" y="2357114"/>
            <a:ext cx="190821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定义变量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25970" y="3157436"/>
            <a:ext cx="190821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 smtClean="0"/>
              <a:t>读取变量</a:t>
            </a:r>
            <a:r>
              <a:rPr lang="en-US" altLang="zh-CN" dirty="0" err="1" smtClean="0"/>
              <a:t>a,b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825970" y="3957758"/>
            <a:ext cx="190821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的值为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a+b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825970" y="4758080"/>
            <a:ext cx="190821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 smtClean="0"/>
              <a:t>打印</a:t>
            </a:r>
            <a:r>
              <a:rPr lang="en-US" altLang="zh-CN" dirty="0" smtClean="0"/>
              <a:t>c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312024" y="5558401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退出</a:t>
            </a:r>
          </a:p>
        </p:txBody>
      </p: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 bwMode="auto">
          <a:xfrm>
            <a:off x="6780076" y="1988840"/>
            <a:ext cx="0" cy="368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 bwMode="auto">
          <a:xfrm>
            <a:off x="6780076" y="2789162"/>
            <a:ext cx="0" cy="368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9" idx="2"/>
            <a:endCxn id="10" idx="0"/>
          </p:cNvCxnSpPr>
          <p:nvPr/>
        </p:nvCxnSpPr>
        <p:spPr bwMode="auto">
          <a:xfrm>
            <a:off x="6780076" y="3589484"/>
            <a:ext cx="0" cy="368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stCxn id="10" idx="2"/>
            <a:endCxn id="11" idx="0"/>
          </p:cNvCxnSpPr>
          <p:nvPr/>
        </p:nvCxnSpPr>
        <p:spPr bwMode="auto">
          <a:xfrm>
            <a:off x="6780076" y="4389806"/>
            <a:ext cx="0" cy="368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>
            <a:stCxn id="11" idx="2"/>
            <a:endCxn id="12" idx="0"/>
          </p:cNvCxnSpPr>
          <p:nvPr/>
        </p:nvCxnSpPr>
        <p:spPr bwMode="auto">
          <a:xfrm>
            <a:off x="6780076" y="5190128"/>
            <a:ext cx="0" cy="368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103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条件分支</a:t>
            </a:r>
            <a:r>
              <a:rPr lang="en-US" altLang="zh-CN" dirty="0" smtClean="0"/>
              <a:t>if-else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举个例子：</a:t>
            </a:r>
            <a:endParaRPr lang="en-US" altLang="zh-CN" dirty="0" smtClean="0"/>
          </a:p>
          <a:p>
            <a:r>
              <a:rPr lang="zh-CN" altLang="en-US" dirty="0" smtClean="0"/>
              <a:t>如果今天下雨，那我就不出门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否则我就出门</a:t>
            </a:r>
            <a:endParaRPr lang="en-US" altLang="zh-CN" dirty="0" smtClean="0"/>
          </a:p>
          <a:p>
            <a:endParaRPr lang="en-US" altLang="zh-CN" dirty="0"/>
          </a:p>
          <a:p>
            <a:pPr marL="119062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if-else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如果表达式成立，执行语句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zh-CN" altLang="en-US" dirty="0" smtClean="0"/>
              <a:t>否则执行语句</a:t>
            </a:r>
            <a:r>
              <a:rPr lang="en-US" altLang="zh-CN" dirty="0" smtClean="0"/>
              <a:t>2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else</a:t>
            </a:r>
            <a:r>
              <a:rPr lang="zh-CN" altLang="en-US" dirty="0" smtClean="0"/>
              <a:t>部分可以省略</a:t>
            </a:r>
            <a:endParaRPr lang="en-US" altLang="zh-CN" dirty="0" smtClean="0"/>
          </a:p>
          <a:p>
            <a:r>
              <a:rPr lang="zh-CN" altLang="en-US" dirty="0" smtClean="0"/>
              <a:t>语句可以为简单或复合语句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9FA-F55F-4520-80E6-13A9E1283556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11</a:t>
            </a:fld>
            <a:endParaRPr lang="zh-CN" altLang="zh-CN"/>
          </a:p>
        </p:txBody>
      </p:sp>
      <p:grpSp>
        <p:nvGrpSpPr>
          <p:cNvPr id="40" name="组合 39"/>
          <p:cNvGrpSpPr/>
          <p:nvPr/>
        </p:nvGrpSpPr>
        <p:grpSpPr>
          <a:xfrm>
            <a:off x="4799856" y="548680"/>
            <a:ext cx="3900335" cy="2191586"/>
            <a:chOff x="4799856" y="548680"/>
            <a:chExt cx="3900335" cy="2191586"/>
          </a:xfrm>
        </p:grpSpPr>
        <p:sp>
          <p:nvSpPr>
            <p:cNvPr id="6" name="流程图: 决策 5"/>
            <p:cNvSpPr/>
            <p:nvPr/>
          </p:nvSpPr>
          <p:spPr bwMode="auto">
            <a:xfrm>
              <a:off x="4799856" y="548680"/>
              <a:ext cx="2664296" cy="1008112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今天下雨？</a:t>
              </a:r>
            </a:p>
          </p:txBody>
        </p:sp>
        <p:cxnSp>
          <p:nvCxnSpPr>
            <p:cNvPr id="8" name="直接箭头连接符 7"/>
            <p:cNvCxnSpPr>
              <a:stCxn id="6" idx="2"/>
              <a:endCxn id="13" idx="0"/>
            </p:cNvCxnSpPr>
            <p:nvPr/>
          </p:nvCxnSpPr>
          <p:spPr bwMode="auto">
            <a:xfrm>
              <a:off x="6132004" y="1556792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文本框 9"/>
            <p:cNvSpPr txBox="1"/>
            <p:nvPr/>
          </p:nvSpPr>
          <p:spPr>
            <a:xfrm>
              <a:off x="6132004" y="1663154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591944" y="2276872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不出门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620071" y="1991444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出门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806043" y="694357"/>
              <a:ext cx="52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cxnSp>
          <p:nvCxnSpPr>
            <p:cNvPr id="20" name="肘形连接符 19"/>
            <p:cNvCxnSpPr>
              <a:stCxn id="6" idx="3"/>
              <a:endCxn id="14" idx="0"/>
            </p:cNvCxnSpPr>
            <p:nvPr/>
          </p:nvCxnSpPr>
          <p:spPr bwMode="auto">
            <a:xfrm>
              <a:off x="7464152" y="1052736"/>
              <a:ext cx="695979" cy="93870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文本框 26"/>
          <p:cNvSpPr txBox="1"/>
          <p:nvPr/>
        </p:nvSpPr>
        <p:spPr>
          <a:xfrm>
            <a:off x="9414100" y="1151202"/>
            <a:ext cx="250319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([rain])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[not go out];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[go out];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60036" y="3523117"/>
            <a:ext cx="201622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1];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2];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750023" y="3250270"/>
            <a:ext cx="3900335" cy="2191586"/>
            <a:chOff x="4799856" y="548680"/>
            <a:chExt cx="3900335" cy="2191586"/>
          </a:xfrm>
        </p:grpSpPr>
        <p:sp>
          <p:nvSpPr>
            <p:cNvPr id="42" name="流程图: 决策 41"/>
            <p:cNvSpPr/>
            <p:nvPr/>
          </p:nvSpPr>
          <p:spPr bwMode="auto">
            <a:xfrm>
              <a:off x="4799856" y="548680"/>
              <a:ext cx="2664296" cy="1008112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 smtClean="0"/>
                <a:t>表达式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3" name="直接箭头连接符 42"/>
            <p:cNvCxnSpPr>
              <a:stCxn id="42" idx="2"/>
              <a:endCxn id="45" idx="0"/>
            </p:cNvCxnSpPr>
            <p:nvPr/>
          </p:nvCxnSpPr>
          <p:spPr bwMode="auto">
            <a:xfrm>
              <a:off x="6132004" y="1556792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本框 43"/>
            <p:cNvSpPr txBox="1"/>
            <p:nvPr/>
          </p:nvSpPr>
          <p:spPr>
            <a:xfrm>
              <a:off x="6132004" y="1663154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591944" y="2276872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 smtClean="0"/>
                <a:t>语句</a:t>
              </a:r>
              <a:r>
                <a:rPr lang="en-US" altLang="zh-CN" dirty="0" smtClean="0"/>
                <a:t>1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7620071" y="1991444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语句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806043" y="694357"/>
              <a:ext cx="52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cxnSp>
          <p:nvCxnSpPr>
            <p:cNvPr id="48" name="肘形连接符 47"/>
            <p:cNvCxnSpPr>
              <a:stCxn id="42" idx="3"/>
              <a:endCxn id="46" idx="0"/>
            </p:cNvCxnSpPr>
            <p:nvPr/>
          </p:nvCxnSpPr>
          <p:spPr bwMode="auto">
            <a:xfrm>
              <a:off x="7464152" y="1052736"/>
              <a:ext cx="695979" cy="93870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558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举例：判断闰年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给定一个年份，判断该年份是否为闰年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闰年的条件：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能被</a:t>
            </a:r>
            <a:r>
              <a:rPr lang="en-US" altLang="zh-CN" dirty="0" smtClean="0"/>
              <a:t>400</a:t>
            </a:r>
            <a:r>
              <a:rPr lang="zh-CN" altLang="en-US" dirty="0" smtClean="0"/>
              <a:t>整除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，但不能被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3200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整除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/>
              <a:t>能被</a:t>
            </a:r>
            <a:r>
              <a:rPr lang="en-US" altLang="zh-CN" dirty="0" smtClean="0"/>
              <a:t>4</a:t>
            </a:r>
            <a:r>
              <a:rPr lang="zh-CN" altLang="en-US" dirty="0" smtClean="0"/>
              <a:t>整除，但不能被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整除（</a:t>
            </a:r>
            <a:r>
              <a:rPr lang="zh-CN" altLang="en-US" dirty="0"/>
              <a:t>例如</a:t>
            </a:r>
            <a:r>
              <a:rPr lang="en-US" altLang="zh-CN" dirty="0"/>
              <a:t>1900</a:t>
            </a:r>
            <a:r>
              <a:rPr lang="zh-CN" altLang="en-US" dirty="0"/>
              <a:t>不是闰年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能被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172800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整除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3B18-3E50-4F3E-BFD5-8E48C2032AC6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12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11424" y="3429000"/>
            <a:ext cx="4824536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(a%400==0 || (a%4==0 &amp;&amp; a%100!=0))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printf("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zh-CN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printf("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368" y="5785684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http://noi.openjudge.cn/ch0104/17</a:t>
            </a:r>
            <a:r>
              <a:rPr lang="zh-CN" altLang="en-US" dirty="0" smtClean="0">
                <a:hlinkClick r:id="rId2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77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if-else</a:t>
            </a:r>
            <a:r>
              <a:rPr lang="zh-CN" altLang="en-US" dirty="0" smtClean="0"/>
              <a:t>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条件语句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可进行嵌套，嵌套过程中，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对应离它最近的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注意：缩进格式不影响逻辑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6C7D-D48D-4679-9D4D-0BC03DABE8A0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13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5400" y="1412776"/>
            <a:ext cx="2664296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(a&gt;b)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(b&gt;c)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("*");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("-");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66712" y="1412776"/>
            <a:ext cx="2735321" cy="2308413"/>
            <a:chOff x="5087888" y="1556792"/>
            <a:chExt cx="2735321" cy="2308413"/>
          </a:xfrm>
        </p:grpSpPr>
        <p:sp>
          <p:nvSpPr>
            <p:cNvPr id="8" name="流程图: 决策 7"/>
            <p:cNvSpPr/>
            <p:nvPr/>
          </p:nvSpPr>
          <p:spPr bwMode="auto">
            <a:xfrm>
              <a:off x="5087888" y="1556792"/>
              <a:ext cx="1656184" cy="515009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/>
                <a:t>a&gt;b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箭头连接符 8"/>
            <p:cNvCxnSpPr>
              <a:stCxn id="8" idx="2"/>
            </p:cNvCxnSpPr>
            <p:nvPr/>
          </p:nvCxnSpPr>
          <p:spPr bwMode="auto">
            <a:xfrm>
              <a:off x="5915980" y="2071801"/>
              <a:ext cx="0" cy="3704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文本框 9"/>
            <p:cNvSpPr txBox="1"/>
            <p:nvPr/>
          </p:nvSpPr>
          <p:spPr>
            <a:xfrm>
              <a:off x="5963886" y="2093229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12808" y="1810098"/>
              <a:ext cx="52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22" name="流程图: 决策 21"/>
            <p:cNvSpPr/>
            <p:nvPr/>
          </p:nvSpPr>
          <p:spPr bwMode="auto">
            <a:xfrm>
              <a:off x="5088871" y="2453411"/>
              <a:ext cx="1656184" cy="515009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/>
                <a:t>b&gt;c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5" name="直接箭头连接符 24"/>
            <p:cNvCxnSpPr>
              <a:endCxn id="26" idx="0"/>
            </p:cNvCxnSpPr>
            <p:nvPr/>
          </p:nvCxnSpPr>
          <p:spPr bwMode="auto">
            <a:xfrm>
              <a:off x="5915980" y="2968420"/>
              <a:ext cx="0" cy="4333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矩形 25"/>
            <p:cNvSpPr/>
            <p:nvPr/>
          </p:nvSpPr>
          <p:spPr bwMode="auto">
            <a:xfrm>
              <a:off x="5375920" y="3401811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 smtClean="0"/>
                <a:t>打印</a:t>
              </a:r>
              <a:r>
                <a:rPr lang="en-US" altLang="zh-CN" dirty="0" smtClean="0"/>
                <a:t>”*”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743089" y="3161613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 smtClean="0"/>
                <a:t>打印</a:t>
              </a:r>
              <a:r>
                <a:rPr lang="en-US" altLang="zh-CN" dirty="0" smtClean="0"/>
                <a:t>”-”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8" name="肘形连接符 27"/>
            <p:cNvCxnSpPr>
              <a:stCxn id="22" idx="3"/>
              <a:endCxn id="27" idx="0"/>
            </p:cNvCxnSpPr>
            <p:nvPr/>
          </p:nvCxnSpPr>
          <p:spPr bwMode="auto">
            <a:xfrm>
              <a:off x="6745055" y="2710916"/>
              <a:ext cx="538094" cy="45069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/>
            <p:cNvCxnSpPr>
              <a:stCxn id="8" idx="3"/>
            </p:cNvCxnSpPr>
            <p:nvPr/>
          </p:nvCxnSpPr>
          <p:spPr bwMode="auto">
            <a:xfrm flipV="1">
              <a:off x="6744072" y="1810098"/>
              <a:ext cx="792088" cy="41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文本框 34"/>
            <p:cNvSpPr txBox="1"/>
            <p:nvPr/>
          </p:nvSpPr>
          <p:spPr>
            <a:xfrm>
              <a:off x="5915980" y="3012358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771334" y="2685919"/>
              <a:ext cx="52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911424" y="4748847"/>
            <a:ext cx="2664296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(a&gt;b)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(b&gt;c)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("*");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("-");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75720" y="59021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结果同上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061119" y="4194850"/>
            <a:ext cx="2664296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(a&gt;b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(b&gt;c)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("*");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("-");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944399" y="3891405"/>
            <a:ext cx="3045018" cy="2308413"/>
            <a:chOff x="8944399" y="3891405"/>
            <a:chExt cx="3045018" cy="2308413"/>
          </a:xfrm>
        </p:grpSpPr>
        <p:sp>
          <p:nvSpPr>
            <p:cNvPr id="42" name="流程图: 决策 41"/>
            <p:cNvSpPr/>
            <p:nvPr/>
          </p:nvSpPr>
          <p:spPr bwMode="auto">
            <a:xfrm>
              <a:off x="8944399" y="3891405"/>
              <a:ext cx="1656184" cy="515009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/>
                <a:t>a&gt;b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3" name="直接箭头连接符 42"/>
            <p:cNvCxnSpPr>
              <a:stCxn id="42" idx="2"/>
            </p:cNvCxnSpPr>
            <p:nvPr/>
          </p:nvCxnSpPr>
          <p:spPr bwMode="auto">
            <a:xfrm>
              <a:off x="9772491" y="4406414"/>
              <a:ext cx="0" cy="3704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本框 43"/>
            <p:cNvSpPr txBox="1"/>
            <p:nvPr/>
          </p:nvSpPr>
          <p:spPr>
            <a:xfrm>
              <a:off x="9820397" y="4427842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669319" y="4144711"/>
              <a:ext cx="52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46" name="流程图: 决策 45"/>
            <p:cNvSpPr/>
            <p:nvPr/>
          </p:nvSpPr>
          <p:spPr bwMode="auto">
            <a:xfrm>
              <a:off x="8945382" y="4788024"/>
              <a:ext cx="1656184" cy="515009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/>
                <a:t>b&gt;c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7" name="直接箭头连接符 46"/>
            <p:cNvCxnSpPr>
              <a:endCxn id="48" idx="0"/>
            </p:cNvCxnSpPr>
            <p:nvPr/>
          </p:nvCxnSpPr>
          <p:spPr bwMode="auto">
            <a:xfrm>
              <a:off x="9772491" y="5303033"/>
              <a:ext cx="0" cy="4333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矩形 47"/>
            <p:cNvSpPr/>
            <p:nvPr/>
          </p:nvSpPr>
          <p:spPr bwMode="auto">
            <a:xfrm>
              <a:off x="9232431" y="5736424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 smtClean="0"/>
                <a:t>打印</a:t>
              </a:r>
              <a:r>
                <a:rPr lang="en-US" altLang="zh-CN" dirty="0" smtClean="0"/>
                <a:t>”*”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10599600" y="5496226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 smtClean="0"/>
                <a:t>打印</a:t>
              </a:r>
              <a:r>
                <a:rPr lang="en-US" altLang="zh-CN" dirty="0" smtClean="0"/>
                <a:t>”-”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0" name="肘形连接符 49"/>
            <p:cNvCxnSpPr>
              <a:stCxn id="42" idx="3"/>
              <a:endCxn id="49" idx="0"/>
            </p:cNvCxnSpPr>
            <p:nvPr/>
          </p:nvCxnSpPr>
          <p:spPr bwMode="auto">
            <a:xfrm>
              <a:off x="10600583" y="4148910"/>
              <a:ext cx="539077" cy="134731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/>
            <p:cNvCxnSpPr>
              <a:stCxn id="46" idx="3"/>
            </p:cNvCxnSpPr>
            <p:nvPr/>
          </p:nvCxnSpPr>
          <p:spPr bwMode="auto">
            <a:xfrm flipV="1">
              <a:off x="10601566" y="5045528"/>
              <a:ext cx="1387851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文本框 51"/>
            <p:cNvSpPr txBox="1"/>
            <p:nvPr/>
          </p:nvSpPr>
          <p:spPr>
            <a:xfrm>
              <a:off x="9772491" y="5346971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1467211" y="4719135"/>
              <a:ext cx="52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54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39" grpId="0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else-if</a:t>
            </a:r>
            <a:r>
              <a:rPr lang="zh-CN" altLang="en-US" dirty="0" smtClean="0"/>
              <a:t>的一个简单写法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有时会遇到这种情况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嵌套过长，通常会</a:t>
            </a:r>
            <a:r>
              <a:rPr lang="zh-CN" altLang="en-US" dirty="0" smtClean="0"/>
              <a:t>简写为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逻辑与左侧一致，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时钟与最后一个</a:t>
            </a:r>
            <a:r>
              <a:rPr lang="en-US" altLang="zh-CN" dirty="0" smtClean="0"/>
              <a:t>if</a:t>
            </a:r>
            <a:r>
              <a:rPr lang="zh-CN" altLang="en-US" dirty="0" smtClean="0"/>
              <a:t>对应</a:t>
            </a:r>
            <a:endParaRPr lang="en-US" altLang="zh-CN" dirty="0" smtClean="0"/>
          </a:p>
          <a:p>
            <a:r>
              <a:rPr lang="zh-CN" altLang="en-US" dirty="0" smtClean="0"/>
              <a:t>更简短易懂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DE52-6A64-422D-8AA2-E925ECE07DB9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14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5400" y="1693079"/>
            <a:ext cx="3024336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1])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1];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2])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2];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3])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 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3];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 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4];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00056" y="1693079"/>
            <a:ext cx="3024336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1])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1];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2])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2];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3])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3];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4];</a:t>
            </a:r>
          </a:p>
        </p:txBody>
      </p:sp>
    </p:spTree>
    <p:extLst>
      <p:ext uri="{BB962C8B-B14F-4D97-AF65-F5344CB8AC3E}">
        <p14:creationId xmlns:p14="http://schemas.microsoft.com/office/powerpoint/2010/main" val="58410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else-if</a:t>
            </a:r>
            <a:r>
              <a:rPr lang="zh-CN" altLang="en-US" dirty="0" smtClean="0"/>
              <a:t>应用举例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，判断正负性</a:t>
            </a:r>
            <a:endParaRPr lang="en-US" altLang="zh-CN" dirty="0" smtClean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N &gt; 0, </a:t>
            </a:r>
            <a:r>
              <a:rPr lang="zh-CN" altLang="en-US" dirty="0"/>
              <a:t>输出</a:t>
            </a:r>
            <a:r>
              <a:rPr lang="en-US" altLang="zh-CN" dirty="0"/>
              <a:t>positive;</a:t>
            </a:r>
            <a:br>
              <a:rPr lang="en-US" altLang="zh-CN" dirty="0"/>
            </a:br>
            <a:r>
              <a:rPr lang="zh-CN" altLang="en-US" dirty="0"/>
              <a:t>如果</a:t>
            </a:r>
            <a:r>
              <a:rPr lang="en-US" altLang="zh-CN" dirty="0"/>
              <a:t>N = 0, </a:t>
            </a:r>
            <a:r>
              <a:rPr lang="zh-CN" altLang="en-US" dirty="0"/>
              <a:t>输出</a:t>
            </a:r>
            <a:r>
              <a:rPr lang="en-US" altLang="zh-CN" dirty="0"/>
              <a:t>zero;</a:t>
            </a:r>
            <a:br>
              <a:rPr lang="en-US" altLang="zh-CN" dirty="0"/>
            </a:br>
            <a:r>
              <a:rPr lang="zh-CN" altLang="en-US" dirty="0"/>
              <a:t>如果</a:t>
            </a:r>
            <a:r>
              <a:rPr lang="en-US" altLang="zh-CN" dirty="0"/>
              <a:t>N &lt; 0, </a:t>
            </a:r>
            <a:r>
              <a:rPr lang="zh-CN" altLang="en-US" dirty="0"/>
              <a:t>输出</a:t>
            </a:r>
            <a:r>
              <a:rPr lang="en-US" altLang="zh-CN" dirty="0" smtClean="0"/>
              <a:t>negative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程序逻辑上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N&gt;0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positive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满足上述条件：如果</a:t>
            </a:r>
            <a:r>
              <a:rPr lang="en-US" altLang="zh-CN" dirty="0" smtClean="0"/>
              <a:t>N=0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zero;</a:t>
            </a:r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满足上述条件：输出</a:t>
            </a:r>
            <a:r>
              <a:rPr lang="en-US" altLang="zh-CN" dirty="0" smtClean="0"/>
              <a:t>negative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0A1C-1855-4E0D-A591-3525553DA9D7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3C9-A04E-422F-94CC-C602C3501EE1}" type="slidenum">
              <a:rPr lang="zh-CN" altLang="zh-CN" smtClean="0"/>
              <a:pPr/>
              <a:t>15</a:t>
            </a:fld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002070" y="3068960"/>
            <a:ext cx="3384376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(N&gt;0)</a:t>
            </a:r>
          </a:p>
          <a:p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printf("positive\n");</a:t>
            </a:r>
          </a:p>
          <a:p>
            <a:r>
              <a:rPr lang="pt-BR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(N==0)</a:t>
            </a:r>
          </a:p>
          <a:p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printf("zero\n");</a:t>
            </a:r>
          </a:p>
          <a:p>
            <a:r>
              <a:rPr lang="pt-BR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printf("negative\n");</a:t>
            </a:r>
          </a:p>
        </p:txBody>
      </p:sp>
      <p:sp>
        <p:nvSpPr>
          <p:cNvPr id="10" name="矩形 9"/>
          <p:cNvSpPr/>
          <p:nvPr/>
        </p:nvSpPr>
        <p:spPr>
          <a:xfrm>
            <a:off x="559768" y="5938084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http://noi.openjudge.cn/ch</a:t>
            </a:r>
            <a:r>
              <a:rPr lang="zh-CN" altLang="en-US" dirty="0" smtClean="0">
                <a:hlinkClick r:id="rId2"/>
              </a:rPr>
              <a:t>0104/</a:t>
            </a:r>
            <a:r>
              <a:rPr lang="en-US" altLang="zh-CN" dirty="0" smtClean="0">
                <a:hlinkClick r:id="rId2"/>
              </a:rPr>
              <a:t>01</a:t>
            </a:r>
            <a:r>
              <a:rPr lang="zh-CN" altLang="en-US" dirty="0" smtClean="0">
                <a:hlinkClick r:id="rId2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469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条件分支</a:t>
            </a:r>
            <a:r>
              <a:rPr lang="en-US" altLang="zh-CN" dirty="0" smtClean="0"/>
              <a:t>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是一种多路判断语句，判定表达式是否与一些</a:t>
            </a:r>
            <a:r>
              <a:rPr lang="zh-CN" altLang="en-US" dirty="0"/>
              <a:t>整型</a:t>
            </a:r>
            <a:r>
              <a:rPr lang="zh-CN" altLang="en-US" b="1" dirty="0" smtClean="0">
                <a:solidFill>
                  <a:srgbClr val="FF0000"/>
                </a:solidFill>
              </a:rPr>
              <a:t>常量</a:t>
            </a:r>
            <a:r>
              <a:rPr lang="zh-CN" altLang="en-US" dirty="0" smtClean="0"/>
              <a:t>的某个值匹配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如果某个分支与表达式值一致，则</a:t>
            </a:r>
            <a:r>
              <a:rPr lang="zh-CN" altLang="en-US" dirty="0" smtClean="0">
                <a:solidFill>
                  <a:srgbClr val="FF0000"/>
                </a:solidFill>
              </a:rPr>
              <a:t>从这个分支开始执行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例如：上述例子中，如果常量表达式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和表达式值一致，则执行</a:t>
            </a:r>
            <a:r>
              <a:rPr lang="zh-CN" altLang="en-US" dirty="0" smtClean="0">
                <a:solidFill>
                  <a:srgbClr val="FF0000"/>
                </a:solidFill>
              </a:rPr>
              <a:t>语句序列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及以下所有内容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default</a:t>
            </a:r>
            <a:r>
              <a:rPr lang="zh-CN" altLang="en-US" dirty="0" smtClean="0"/>
              <a:t>为缺省条件，如果所有条件都不满足，则执行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0AF6-7D87-4134-BA76-61B72EA6B85D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16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23392" y="1493719"/>
            <a:ext cx="4104456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常量表达式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1: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语句序列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常量表达式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2: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语句序列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语句序列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37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判断一个数是否为偶数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ED81-CEF9-4900-9F97-7C86CAEB2274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17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5400" y="1412776"/>
            <a:ext cx="3168352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(a%2==0)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0: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odd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1424" y="4031358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j-lt"/>
                <a:ea typeface="+mj-ea"/>
              </a:rPr>
              <a:t>错误：</a:t>
            </a:r>
            <a:endParaRPr lang="en-US" altLang="zh-CN" dirty="0" smtClean="0">
              <a:solidFill>
                <a:srgbClr val="FF0000"/>
              </a:solidFill>
              <a:latin typeface="+mj-lt"/>
              <a:ea typeface="+mj-ea"/>
            </a:endParaRPr>
          </a:p>
          <a:p>
            <a:r>
              <a:rPr lang="zh-CN" altLang="en-US" dirty="0" smtClean="0">
                <a:latin typeface="+mj-lt"/>
                <a:ea typeface="+mj-ea"/>
              </a:rPr>
              <a:t>当</a:t>
            </a:r>
            <a:r>
              <a:rPr lang="en-US" altLang="zh-CN" dirty="0" smtClean="0">
                <a:latin typeface="+mj-lt"/>
                <a:ea typeface="+mj-ea"/>
              </a:rPr>
              <a:t>a=1</a:t>
            </a:r>
            <a:r>
              <a:rPr lang="zh-CN" altLang="en-US" dirty="0" smtClean="0">
                <a:latin typeface="+mj-lt"/>
                <a:ea typeface="+mj-ea"/>
              </a:rPr>
              <a:t>时，会输出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en-US" altLang="zh-CN" dirty="0" smtClean="0">
                <a:latin typeface="+mj-lt"/>
                <a:ea typeface="+mj-ea"/>
              </a:rPr>
              <a:t>odd error</a:t>
            </a:r>
          </a:p>
          <a:p>
            <a:r>
              <a:rPr lang="zh-CN" altLang="en-US" dirty="0" smtClean="0">
                <a:latin typeface="+mj-lt"/>
                <a:ea typeface="+mj-ea"/>
              </a:rPr>
              <a:t>当</a:t>
            </a:r>
            <a:r>
              <a:rPr lang="en-US" altLang="zh-CN" dirty="0" smtClean="0">
                <a:latin typeface="+mj-lt"/>
                <a:ea typeface="+mj-ea"/>
              </a:rPr>
              <a:t>a=2</a:t>
            </a:r>
            <a:r>
              <a:rPr lang="zh-CN" altLang="en-US" dirty="0" smtClean="0">
                <a:latin typeface="+mj-lt"/>
                <a:ea typeface="+mj-ea"/>
              </a:rPr>
              <a:t>时，会输出</a:t>
            </a:r>
            <a:endParaRPr lang="en-US" altLang="zh-CN" dirty="0" smtClean="0">
              <a:latin typeface="+mj-lt"/>
              <a:ea typeface="+mj-ea"/>
            </a:endParaRPr>
          </a:p>
          <a:p>
            <a:r>
              <a:rPr lang="en-US" altLang="zh-CN" dirty="0" smtClean="0">
                <a:latin typeface="+mj-lt"/>
                <a:ea typeface="+mj-ea"/>
              </a:rPr>
              <a:t>even odd error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88088" y="1407792"/>
            <a:ext cx="3168352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(a%2==0)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("even\n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0: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("odd\n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("error\n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7392144" y="813100"/>
            <a:ext cx="1656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9062" indent="0">
              <a:buNone/>
            </a:pPr>
            <a:r>
              <a:rPr lang="zh-CN" altLang="en-US" sz="2400" dirty="0">
                <a:latin typeface="+mj-ea"/>
                <a:ea typeface="+mj-ea"/>
              </a:rPr>
              <a:t>正确写法</a:t>
            </a:r>
          </a:p>
        </p:txBody>
      </p:sp>
      <p:sp>
        <p:nvSpPr>
          <p:cNvPr id="11" name="矩形 10"/>
          <p:cNvSpPr/>
          <p:nvPr/>
        </p:nvSpPr>
        <p:spPr>
          <a:xfrm>
            <a:off x="6598866" y="5030260"/>
            <a:ext cx="5256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9062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</a:rPr>
              <a:t>break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为跳出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</a:rPr>
              <a:t>switch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语句，非常重要</a:t>
            </a:r>
            <a:endParaRPr lang="zh-CN" altLang="en-US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56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正常的例子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给出一个整数</a:t>
            </a:r>
            <a:r>
              <a:rPr lang="en-US" altLang="zh-CN" dirty="0" smtClean="0"/>
              <a:t>N(1&lt;=N&lt;=12)</a:t>
            </a:r>
            <a:r>
              <a:rPr lang="zh-CN" altLang="en-US" dirty="0" smtClean="0"/>
              <a:t>，判断该月的天数（假设非闰年）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尝试和闰年的判断结合：给定年月，判断该月有多少天？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A353-04C8-493E-A0C5-68567C9947B4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18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5400" y="1412776"/>
            <a:ext cx="7920880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(N)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1: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5: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7: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8: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10: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12: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("31\n");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4: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6: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9: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11: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("30\n");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2: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("28\n");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("The number is illegal!\n");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81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简单语句与复合语句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简单语句用“</a:t>
            </a:r>
            <a:r>
              <a:rPr lang="en-US" altLang="zh-CN" dirty="0" smtClean="0"/>
              <a:t>;</a:t>
            </a:r>
            <a:r>
              <a:rPr lang="zh-CN" altLang="en-US" dirty="0" smtClean="0"/>
              <a:t>”结尾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复合语句用“</a:t>
            </a:r>
            <a:r>
              <a:rPr lang="en-US" altLang="zh-CN" dirty="0" smtClean="0"/>
              <a:t>{</a:t>
            </a:r>
            <a:r>
              <a:rPr lang="zh-CN" altLang="en-US" dirty="0" smtClean="0"/>
              <a:t>”“</a:t>
            </a:r>
            <a:r>
              <a:rPr lang="en-US" altLang="zh-CN" dirty="0" smtClean="0"/>
              <a:t>}</a:t>
            </a:r>
            <a:r>
              <a:rPr lang="zh-CN" altLang="en-US" dirty="0" smtClean="0"/>
              <a:t>”包括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代码风格：缩进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缩进不影响逻辑</a:t>
            </a:r>
            <a:r>
              <a:rPr lang="zh-CN" altLang="en-US" dirty="0"/>
              <a:t>，只影响可读性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程序一般执行方式：顺序执行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条件分支</a:t>
            </a:r>
            <a:r>
              <a:rPr lang="en-US" altLang="zh-CN" dirty="0" smtClean="0"/>
              <a:t>if-else</a:t>
            </a:r>
          </a:p>
          <a:p>
            <a:pPr lvl="1"/>
            <a:r>
              <a:rPr lang="en-US" altLang="zh-CN" dirty="0" smtClean="0"/>
              <a:t>else</a:t>
            </a:r>
            <a:r>
              <a:rPr lang="zh-CN" altLang="en-US" dirty="0" smtClean="0"/>
              <a:t>和最近的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对应，如果和本身逻辑不一致，则使用</a:t>
            </a:r>
            <a:r>
              <a:rPr lang="zh-CN" altLang="en-US" dirty="0"/>
              <a:t>“</a:t>
            </a:r>
            <a:r>
              <a:rPr lang="en-US" altLang="zh-CN" dirty="0"/>
              <a:t>{</a:t>
            </a:r>
            <a:r>
              <a:rPr lang="zh-CN" altLang="en-US" dirty="0"/>
              <a:t>”“</a:t>
            </a:r>
            <a:r>
              <a:rPr lang="en-US" altLang="zh-CN" dirty="0"/>
              <a:t>}</a:t>
            </a:r>
            <a:r>
              <a:rPr lang="zh-CN" altLang="en-US" dirty="0" smtClean="0"/>
              <a:t>”改变逻辑结构使得一致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else if</a:t>
            </a:r>
            <a:r>
              <a:rPr lang="zh-CN" altLang="en-US" dirty="0" smtClean="0"/>
              <a:t>的简写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条件分支</a:t>
            </a:r>
            <a:r>
              <a:rPr lang="en-US" altLang="zh-CN" dirty="0" smtClean="0"/>
              <a:t>switch</a:t>
            </a:r>
          </a:p>
          <a:p>
            <a:pPr lvl="1"/>
            <a:r>
              <a:rPr lang="zh-CN" altLang="en-US" dirty="0" smtClean="0"/>
              <a:t>分支需要是整型常量，分支满足后，会</a:t>
            </a:r>
            <a:r>
              <a:rPr lang="zh-CN" altLang="en-US" dirty="0" smtClean="0">
                <a:solidFill>
                  <a:srgbClr val="FF0000"/>
                </a:solidFill>
              </a:rPr>
              <a:t>从该分支开始执行以下所有内容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zh-CN" altLang="en-US" dirty="0">
                <a:solidFill>
                  <a:srgbClr val="FF0000"/>
                </a:solidFill>
              </a:rPr>
              <a:t>的重要性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1854-71AA-40A4-96E1-D6F613958650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06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引题：计算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的平方根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循环形式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/>
          </a:p>
          <a:p>
            <a:pPr lvl="1"/>
            <a:r>
              <a:rPr lang="en-US" altLang="zh-CN" dirty="0" smtClean="0"/>
              <a:t>do-while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循环控制语句</a:t>
            </a:r>
            <a:endParaRPr lang="en-US" altLang="zh-CN" dirty="0" smtClean="0"/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reak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ontinue</a:t>
            </a:r>
          </a:p>
          <a:p>
            <a:pPr lvl="1"/>
            <a:r>
              <a:rPr lang="en-US" altLang="zh-CN" dirty="0" err="1" smtClean="0"/>
              <a:t>g</a:t>
            </a:r>
            <a:r>
              <a:rPr lang="en-US" altLang="zh-CN" dirty="0" err="1" smtClean="0"/>
              <a:t>oto</a:t>
            </a:r>
            <a:r>
              <a:rPr lang="en-US" altLang="zh-CN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不推荐使用</a:t>
            </a:r>
            <a:r>
              <a:rPr lang="en-US" altLang="zh-CN" dirty="0" smtClean="0"/>
              <a:t>)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一个实用算法</a:t>
            </a:r>
            <a:r>
              <a:rPr lang="zh-CN" altLang="en-US" smtClean="0"/>
              <a:t>：二分法</a:t>
            </a:r>
            <a:r>
              <a:rPr lang="en-US" altLang="zh-CN" smtClean="0"/>
              <a:t>[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的平方根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D50-4E0F-4E46-9B3C-2EEDF3521F4E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91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http://noi.openjudge.cn/ch0104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一共</a:t>
            </a:r>
            <a:r>
              <a:rPr lang="en-US" altLang="zh-CN" dirty="0" smtClean="0"/>
              <a:t>21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zh-CN" altLang="en-US" dirty="0" smtClean="0"/>
              <a:t>题目都是基础题，有一部分需要懂得数学运算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其中的有坑点的题包括：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题：无符号整型和有符号整型比较时，注意负数单独考虑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题：读取时</a:t>
            </a:r>
            <a:r>
              <a:rPr lang="en-US" altLang="zh-CN" dirty="0" smtClean="0"/>
              <a:t>"%c</a:t>
            </a:r>
            <a:r>
              <a:rPr lang="en-US" altLang="zh-CN" dirty="0"/>
              <a:t>"</a:t>
            </a:r>
            <a:r>
              <a:rPr lang="zh-CN" altLang="en-US" dirty="0" smtClean="0"/>
              <a:t>前需要加空格，变为</a:t>
            </a:r>
            <a:r>
              <a:rPr lang="en-US" altLang="zh-CN" dirty="0" err="1"/>
              <a:t>scanf</a:t>
            </a:r>
            <a:r>
              <a:rPr lang="en-US" altLang="zh-CN" dirty="0"/>
              <a:t>("%d %c</a:t>
            </a:r>
            <a:r>
              <a:rPr lang="en-US" altLang="zh-CN" dirty="0" smtClean="0"/>
              <a:t>")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20</a:t>
            </a:r>
            <a:r>
              <a:rPr lang="zh-CN" altLang="en-US" dirty="0" smtClean="0"/>
              <a:t>题：当</a:t>
            </a:r>
            <a:r>
              <a:rPr lang="en-US" altLang="zh-CN" dirty="0" smtClean="0"/>
              <a:t>b=0</a:t>
            </a:r>
            <a:r>
              <a:rPr lang="zh-CN" altLang="en-US" dirty="0" smtClean="0"/>
              <a:t>时，会遇到输出</a:t>
            </a:r>
            <a:r>
              <a:rPr lang="en-US" altLang="zh-CN" dirty="0" smtClean="0"/>
              <a:t>-0.00000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接近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时，赋值一个很小的负数，例如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-10</a:t>
            </a:r>
            <a:r>
              <a:rPr lang="zh-CN" altLang="en-US" dirty="0" smtClean="0"/>
              <a:t>，保证</a:t>
            </a:r>
            <a:r>
              <a:rPr lang="en-US" altLang="zh-CN" dirty="0" smtClean="0"/>
              <a:t>-b/(2*a)</a:t>
            </a:r>
            <a:r>
              <a:rPr lang="zh-CN" altLang="en-US" dirty="0" smtClean="0"/>
              <a:t>为正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或者当</a:t>
            </a:r>
            <a:r>
              <a:rPr lang="en-US" altLang="zh-CN" dirty="0" smtClean="0"/>
              <a:t>b=0</a:t>
            </a:r>
            <a:r>
              <a:rPr lang="zh-CN" altLang="en-US" dirty="0" smtClean="0"/>
              <a:t>时单独考虑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21</a:t>
            </a:r>
            <a:r>
              <a:rPr lang="zh-CN" altLang="en-US" dirty="0" smtClean="0"/>
              <a:t>题：乍一看和</a:t>
            </a:r>
            <a:r>
              <a:rPr lang="en-US" altLang="zh-CN" dirty="0" smtClean="0"/>
              <a:t>ch010315</a:t>
            </a:r>
            <a:r>
              <a:rPr lang="zh-CN" altLang="en-US" dirty="0" smtClean="0"/>
              <a:t>一样，但题目中没写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的范围，可能在</a:t>
            </a:r>
            <a:r>
              <a:rPr lang="en-US" altLang="zh-CN" dirty="0" smtClean="0"/>
              <a:t>y</a:t>
            </a:r>
            <a:r>
              <a:rPr lang="zh-CN" altLang="en-US" dirty="0" smtClean="0"/>
              <a:t>小时前就一个苹果都没了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另外，浮点数判断大小时，尽量保留一定的区间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 </a:t>
            </a:r>
            <a:r>
              <a:rPr lang="en-US" altLang="zh-CN" dirty="0" smtClean="0"/>
              <a:t>a==b </a:t>
            </a:r>
            <a:r>
              <a:rPr lang="zh-CN" altLang="en-US" dirty="0" smtClean="0"/>
              <a:t>变为 </a:t>
            </a:r>
            <a:r>
              <a:rPr lang="en-US" altLang="zh-CN" dirty="0" smtClean="0"/>
              <a:t>a&gt;b-</a:t>
            </a:r>
            <a:r>
              <a:rPr lang="en-US" altLang="zh-CN" dirty="0" err="1" smtClean="0"/>
              <a:t>eps</a:t>
            </a:r>
            <a:r>
              <a:rPr lang="en-US" altLang="zh-CN" dirty="0" smtClean="0"/>
              <a:t> &amp;&amp; a&lt;</a:t>
            </a:r>
            <a:r>
              <a:rPr lang="en-US" altLang="zh-CN" dirty="0" err="1" smtClean="0"/>
              <a:t>b+eps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6B08-EC72-4237-B547-BD9D1FFF91A7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905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B50C-F974-45A7-8511-9295B7D8979F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778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的平方根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定义正整数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x</a:t>
            </a:r>
            <a:r>
              <a:rPr lang="zh-CN" altLang="en-US" dirty="0" smtClean="0"/>
              <a:t>有整数平方根，则输出该平方根，否则输出</a:t>
            </a:r>
            <a:r>
              <a:rPr lang="en-US" altLang="zh-CN" dirty="0" smtClean="0"/>
              <a:t>-1</a:t>
            </a:r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/>
              <a:t>x</a:t>
            </a:r>
            <a:r>
              <a:rPr lang="en-US" altLang="zh-CN" dirty="0" smtClean="0"/>
              <a:t>=1800964</a:t>
            </a:r>
          </a:p>
          <a:p>
            <a:endParaRPr lang="en-US" altLang="zh-CN" dirty="0"/>
          </a:p>
          <a:p>
            <a:r>
              <a:rPr lang="zh-CN" altLang="en-US" dirty="0" smtClean="0"/>
              <a:t>我们怎么做？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猜一个数</a:t>
            </a:r>
            <a:r>
              <a:rPr lang="en-US" altLang="zh-CN" dirty="0" smtClean="0"/>
              <a:t>y,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y^2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的偏差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暴力一点：从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开始猜，直到</a:t>
            </a:r>
            <a:r>
              <a:rPr lang="en-US" altLang="zh-CN" dirty="0" smtClean="0"/>
              <a:t>y^2&gt;=x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循环：不断猜测判断（或计算）的过程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初始值</a:t>
            </a:r>
            <a:r>
              <a:rPr lang="en-US" altLang="zh-CN" dirty="0" smtClean="0"/>
              <a:t>(y=1)</a:t>
            </a:r>
          </a:p>
          <a:p>
            <a:pPr lvl="1"/>
            <a:r>
              <a:rPr lang="zh-CN" altLang="en-US" dirty="0"/>
              <a:t>执行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(y^2&lt;x)【</a:t>
            </a:r>
            <a:r>
              <a:rPr lang="zh-CN" altLang="en-US" dirty="0" smtClean="0"/>
              <a:t>反之退出</a:t>
            </a:r>
            <a:r>
              <a:rPr lang="en-US" altLang="zh-CN" dirty="0" smtClean="0"/>
              <a:t>】</a:t>
            </a:r>
          </a:p>
          <a:p>
            <a:pPr lvl="1"/>
            <a:r>
              <a:rPr lang="zh-CN" altLang="en-US" dirty="0" smtClean="0"/>
              <a:t>循环内计算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F53-0A4D-4697-8DC0-0A26A7EF64D1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3</a:t>
            </a:fld>
            <a:endParaRPr lang="zh-CN" altLang="zh-CN"/>
          </a:p>
        </p:txBody>
      </p:sp>
      <p:grpSp>
        <p:nvGrpSpPr>
          <p:cNvPr id="70" name="组合 69"/>
          <p:cNvGrpSpPr/>
          <p:nvPr/>
        </p:nvGrpSpPr>
        <p:grpSpPr>
          <a:xfrm>
            <a:off x="6171124" y="2060848"/>
            <a:ext cx="5380802" cy="3241838"/>
            <a:chOff x="3451502" y="3037614"/>
            <a:chExt cx="5380802" cy="3241838"/>
          </a:xfrm>
        </p:grpSpPr>
        <p:sp>
          <p:nvSpPr>
            <p:cNvPr id="71" name="圆角矩形 70"/>
            <p:cNvSpPr/>
            <p:nvPr/>
          </p:nvSpPr>
          <p:spPr bwMode="auto">
            <a:xfrm>
              <a:off x="3451502" y="3587044"/>
              <a:ext cx="2646050" cy="2157062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流程图: 决策 71"/>
            <p:cNvSpPr/>
            <p:nvPr/>
          </p:nvSpPr>
          <p:spPr bwMode="auto">
            <a:xfrm>
              <a:off x="3859375" y="3933869"/>
              <a:ext cx="1734543" cy="708403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/>
                <a:t>y^2&lt;x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3" name="直接箭头连接符 72"/>
            <p:cNvCxnSpPr>
              <a:stCxn id="72" idx="2"/>
              <a:endCxn id="75" idx="0"/>
            </p:cNvCxnSpPr>
            <p:nvPr/>
          </p:nvCxnSpPr>
          <p:spPr bwMode="auto">
            <a:xfrm>
              <a:off x="4726647" y="4642272"/>
              <a:ext cx="0" cy="2675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文本框 73"/>
            <p:cNvSpPr txBox="1"/>
            <p:nvPr/>
          </p:nvSpPr>
          <p:spPr>
            <a:xfrm>
              <a:off x="4720296" y="4571836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4186587" y="4909822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y=y+1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186587" y="3037614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/>
                <a:t>y=1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7" name="直接箭头连接符 76"/>
            <p:cNvCxnSpPr>
              <a:stCxn id="76" idx="2"/>
              <a:endCxn id="72" idx="0"/>
            </p:cNvCxnSpPr>
            <p:nvPr/>
          </p:nvCxnSpPr>
          <p:spPr bwMode="auto">
            <a:xfrm>
              <a:off x="4726647" y="3501008"/>
              <a:ext cx="0" cy="4328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肘形连接符 77"/>
            <p:cNvCxnSpPr>
              <a:stCxn id="75" idx="2"/>
              <a:endCxn id="72" idx="0"/>
            </p:cNvCxnSpPr>
            <p:nvPr/>
          </p:nvCxnSpPr>
          <p:spPr bwMode="auto">
            <a:xfrm rot="5400000" flipH="1">
              <a:off x="4006973" y="4653543"/>
              <a:ext cx="1439347" cy="12700"/>
            </a:xfrm>
            <a:prstGeom prst="bentConnector5">
              <a:avLst>
                <a:gd name="adj1" fmla="val -15882"/>
                <a:gd name="adj2" fmla="val 8628906"/>
                <a:gd name="adj3" fmla="val 11588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流程图: 决策 78"/>
            <p:cNvSpPr/>
            <p:nvPr/>
          </p:nvSpPr>
          <p:spPr bwMode="auto">
            <a:xfrm>
              <a:off x="6175359" y="4797152"/>
              <a:ext cx="1636107" cy="708403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/>
                <a:t>y^2=x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80" name="肘形连接符 79"/>
            <p:cNvCxnSpPr>
              <a:stCxn id="72" idx="3"/>
              <a:endCxn id="79" idx="0"/>
            </p:cNvCxnSpPr>
            <p:nvPr/>
          </p:nvCxnSpPr>
          <p:spPr bwMode="auto">
            <a:xfrm>
              <a:off x="5593918" y="4288071"/>
              <a:ext cx="1399495" cy="509081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文本框 80"/>
            <p:cNvSpPr txBox="1"/>
            <p:nvPr/>
          </p:nvSpPr>
          <p:spPr>
            <a:xfrm>
              <a:off x="5591944" y="4272258"/>
              <a:ext cx="48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6453352" y="5816058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print</a:t>
              </a:r>
              <a:r>
                <a:rPr kumimoji="0" lang="en-US" altLang="zh-CN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7752184" y="5808862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print -1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84" name="直接箭头连接符 83"/>
            <p:cNvCxnSpPr>
              <a:stCxn id="79" idx="2"/>
              <a:endCxn id="82" idx="0"/>
            </p:cNvCxnSpPr>
            <p:nvPr/>
          </p:nvCxnSpPr>
          <p:spPr bwMode="auto">
            <a:xfrm flipH="1">
              <a:off x="6993412" y="5505555"/>
              <a:ext cx="1" cy="3105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肘形连接符 84"/>
            <p:cNvCxnSpPr>
              <a:stCxn id="79" idx="3"/>
              <a:endCxn id="83" idx="0"/>
            </p:cNvCxnSpPr>
            <p:nvPr/>
          </p:nvCxnSpPr>
          <p:spPr bwMode="auto">
            <a:xfrm>
              <a:off x="7811466" y="5151354"/>
              <a:ext cx="480778" cy="65750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" name="文本框 85"/>
            <p:cNvSpPr txBox="1"/>
            <p:nvPr/>
          </p:nvSpPr>
          <p:spPr>
            <a:xfrm>
              <a:off x="6965069" y="5427251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855599" y="5151353"/>
              <a:ext cx="48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4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当表达式为真，执行内部语句，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然后继续判断，直到表达式为假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的平方根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F53-0A4D-4697-8DC0-0A26A7EF64D1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4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487488" y="908720"/>
            <a:ext cx="250319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230281" y="524685"/>
            <a:ext cx="2431850" cy="2129272"/>
            <a:chOff x="6491685" y="2204864"/>
            <a:chExt cx="2431850" cy="2129272"/>
          </a:xfrm>
        </p:grpSpPr>
        <p:sp>
          <p:nvSpPr>
            <p:cNvPr id="8" name="流程图: 决策 7"/>
            <p:cNvSpPr/>
            <p:nvPr/>
          </p:nvSpPr>
          <p:spPr bwMode="auto">
            <a:xfrm>
              <a:off x="6491685" y="2775069"/>
              <a:ext cx="1787459" cy="708403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/>
                <a:t>表达式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箭头连接符 8"/>
            <p:cNvCxnSpPr>
              <a:stCxn id="8" idx="2"/>
              <a:endCxn id="11" idx="0"/>
            </p:cNvCxnSpPr>
            <p:nvPr/>
          </p:nvCxnSpPr>
          <p:spPr bwMode="auto">
            <a:xfrm>
              <a:off x="7385415" y="3483472"/>
              <a:ext cx="6351" cy="3872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文本框 9"/>
            <p:cNvSpPr txBox="1"/>
            <p:nvPr/>
          </p:nvSpPr>
          <p:spPr>
            <a:xfrm>
              <a:off x="7385415" y="3492441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851706" y="3870742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语句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endCxn id="8" idx="0"/>
            </p:cNvCxnSpPr>
            <p:nvPr/>
          </p:nvCxnSpPr>
          <p:spPr bwMode="auto">
            <a:xfrm>
              <a:off x="7385415" y="2204864"/>
              <a:ext cx="0" cy="5702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肘形连接符 13"/>
            <p:cNvCxnSpPr>
              <a:endCxn id="8" idx="0"/>
            </p:cNvCxnSpPr>
            <p:nvPr/>
          </p:nvCxnSpPr>
          <p:spPr bwMode="auto">
            <a:xfrm rot="5400000" flipH="1" flipV="1">
              <a:off x="6592652" y="3541374"/>
              <a:ext cx="1559067" cy="26458"/>
            </a:xfrm>
            <a:prstGeom prst="bentConnector5">
              <a:avLst>
                <a:gd name="adj1" fmla="val -14663"/>
                <a:gd name="adj2" fmla="val -3686726"/>
                <a:gd name="adj3" fmla="val 11466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肘形连接符 15"/>
            <p:cNvCxnSpPr>
              <a:stCxn id="8" idx="3"/>
            </p:cNvCxnSpPr>
            <p:nvPr/>
          </p:nvCxnSpPr>
          <p:spPr bwMode="auto">
            <a:xfrm>
              <a:off x="8279144" y="3129271"/>
              <a:ext cx="644391" cy="73250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文本框 16"/>
            <p:cNvSpPr txBox="1"/>
            <p:nvPr/>
          </p:nvSpPr>
          <p:spPr>
            <a:xfrm>
              <a:off x="8439618" y="3114140"/>
              <a:ext cx="48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770402" y="3946377"/>
            <a:ext cx="2661718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 1;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(y*y&lt;x)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y + 1;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(y*y==x)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  <a:p>
            <a:r>
              <a:rPr lang="pt-BR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printf("-1");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749620" y="3166196"/>
            <a:ext cx="5360849" cy="3241838"/>
            <a:chOff x="3471455" y="3037614"/>
            <a:chExt cx="5360849" cy="3241838"/>
          </a:xfrm>
        </p:grpSpPr>
        <p:sp>
          <p:nvSpPr>
            <p:cNvPr id="52" name="圆角矩形 51"/>
            <p:cNvSpPr/>
            <p:nvPr/>
          </p:nvSpPr>
          <p:spPr bwMode="auto">
            <a:xfrm>
              <a:off x="3471455" y="3587044"/>
              <a:ext cx="2626097" cy="2157062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流程图: 决策 35"/>
            <p:cNvSpPr/>
            <p:nvPr/>
          </p:nvSpPr>
          <p:spPr bwMode="auto">
            <a:xfrm>
              <a:off x="3859375" y="3933869"/>
              <a:ext cx="1734543" cy="708403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/>
                <a:t>y^2&lt;x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" name="直接箭头连接符 36"/>
            <p:cNvCxnSpPr>
              <a:stCxn id="36" idx="2"/>
              <a:endCxn id="39" idx="0"/>
            </p:cNvCxnSpPr>
            <p:nvPr/>
          </p:nvCxnSpPr>
          <p:spPr bwMode="auto">
            <a:xfrm>
              <a:off x="4726647" y="4642272"/>
              <a:ext cx="0" cy="2675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文本框 37"/>
            <p:cNvSpPr txBox="1"/>
            <p:nvPr/>
          </p:nvSpPr>
          <p:spPr>
            <a:xfrm>
              <a:off x="4720296" y="4571836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4186587" y="4909822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y=y+1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186587" y="3037614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/>
                <a:t>y=1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40" idx="2"/>
              <a:endCxn id="36" idx="0"/>
            </p:cNvCxnSpPr>
            <p:nvPr/>
          </p:nvCxnSpPr>
          <p:spPr bwMode="auto">
            <a:xfrm>
              <a:off x="4726647" y="3501008"/>
              <a:ext cx="0" cy="4328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肘形连接符 41"/>
            <p:cNvCxnSpPr>
              <a:stCxn id="39" idx="2"/>
              <a:endCxn id="36" idx="0"/>
            </p:cNvCxnSpPr>
            <p:nvPr/>
          </p:nvCxnSpPr>
          <p:spPr bwMode="auto">
            <a:xfrm rot="5400000" flipH="1">
              <a:off x="4006973" y="4653543"/>
              <a:ext cx="1439347" cy="12700"/>
            </a:xfrm>
            <a:prstGeom prst="bentConnector5">
              <a:avLst>
                <a:gd name="adj1" fmla="val -15882"/>
                <a:gd name="adj2" fmla="val 8628906"/>
                <a:gd name="adj3" fmla="val 11588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流程图: 决策 42"/>
            <p:cNvSpPr/>
            <p:nvPr/>
          </p:nvSpPr>
          <p:spPr bwMode="auto">
            <a:xfrm>
              <a:off x="6175359" y="4797152"/>
              <a:ext cx="1636107" cy="708403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/>
                <a:t>y^2=x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" name="肘形连接符 43"/>
            <p:cNvCxnSpPr>
              <a:stCxn id="36" idx="3"/>
              <a:endCxn id="43" idx="0"/>
            </p:cNvCxnSpPr>
            <p:nvPr/>
          </p:nvCxnSpPr>
          <p:spPr bwMode="auto">
            <a:xfrm>
              <a:off x="5593918" y="4288071"/>
              <a:ext cx="1399495" cy="509081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文本框 44"/>
            <p:cNvSpPr txBox="1"/>
            <p:nvPr/>
          </p:nvSpPr>
          <p:spPr>
            <a:xfrm>
              <a:off x="5591944" y="4272258"/>
              <a:ext cx="48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453352" y="5816058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ans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=y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752184" y="5808862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ans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=-1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8" name="直接箭头连接符 47"/>
            <p:cNvCxnSpPr>
              <a:stCxn id="43" idx="2"/>
              <a:endCxn id="46" idx="0"/>
            </p:cNvCxnSpPr>
            <p:nvPr/>
          </p:nvCxnSpPr>
          <p:spPr bwMode="auto">
            <a:xfrm flipH="1">
              <a:off x="6993412" y="5505555"/>
              <a:ext cx="1" cy="3105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肘形连接符 48"/>
            <p:cNvCxnSpPr>
              <a:stCxn id="43" idx="3"/>
              <a:endCxn id="47" idx="0"/>
            </p:cNvCxnSpPr>
            <p:nvPr/>
          </p:nvCxnSpPr>
          <p:spPr bwMode="auto">
            <a:xfrm>
              <a:off x="7811466" y="5151354"/>
              <a:ext cx="480778" cy="65750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本框 49"/>
            <p:cNvSpPr txBox="1"/>
            <p:nvPr/>
          </p:nvSpPr>
          <p:spPr>
            <a:xfrm>
              <a:off x="6965069" y="5427251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855599" y="5151353"/>
              <a:ext cx="48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2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do-while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执行语句</a:t>
            </a:r>
            <a:endParaRPr lang="en-US" altLang="zh-CN" dirty="0" smtClean="0"/>
          </a:p>
          <a:p>
            <a:r>
              <a:rPr lang="zh-CN" altLang="en-US" dirty="0" smtClean="0"/>
              <a:t>当表达式为真，继续执行；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否则退出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循环的不同：语句至少会执行一次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的平方根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F53-0A4D-4697-8DC0-0A26A7EF64D1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5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487488" y="908720"/>
            <a:ext cx="250319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39082" y="4147384"/>
            <a:ext cx="2636837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 0;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y = y + 1;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(y*y&lt;x)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(y*y==x)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  <a:p>
            <a:r>
              <a:rPr lang="pt-BR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printf("-1");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91214" y="594380"/>
            <a:ext cx="2431850" cy="2466402"/>
            <a:chOff x="8293554" y="908720"/>
            <a:chExt cx="2431850" cy="2466402"/>
          </a:xfrm>
        </p:grpSpPr>
        <p:sp>
          <p:nvSpPr>
            <p:cNvPr id="8" name="流程图: 决策 7"/>
            <p:cNvSpPr/>
            <p:nvPr/>
          </p:nvSpPr>
          <p:spPr bwMode="auto">
            <a:xfrm>
              <a:off x="8293554" y="2288418"/>
              <a:ext cx="1787459" cy="708403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/>
                <a:t>表达式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76450" y="2864982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8647223" y="1485275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语句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9187283" y="908720"/>
              <a:ext cx="0" cy="5702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肘形连接符 13"/>
            <p:cNvCxnSpPr>
              <a:stCxn id="8" idx="2"/>
              <a:endCxn id="11" idx="0"/>
            </p:cNvCxnSpPr>
            <p:nvPr/>
          </p:nvCxnSpPr>
          <p:spPr bwMode="auto">
            <a:xfrm rot="5400000" flipH="1">
              <a:off x="8431511" y="2241048"/>
              <a:ext cx="1511546" cy="1"/>
            </a:xfrm>
            <a:prstGeom prst="bentConnector5">
              <a:avLst>
                <a:gd name="adj1" fmla="val -15124"/>
                <a:gd name="adj2" fmla="val 112233000000"/>
                <a:gd name="adj3" fmla="val 11512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肘形连接符 15"/>
            <p:cNvCxnSpPr>
              <a:stCxn id="8" idx="3"/>
            </p:cNvCxnSpPr>
            <p:nvPr/>
          </p:nvCxnSpPr>
          <p:spPr bwMode="auto">
            <a:xfrm>
              <a:off x="10081013" y="2642620"/>
              <a:ext cx="644391" cy="73250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文本框 16"/>
            <p:cNvSpPr txBox="1"/>
            <p:nvPr/>
          </p:nvSpPr>
          <p:spPr>
            <a:xfrm>
              <a:off x="10241487" y="2627489"/>
              <a:ext cx="48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cxnSp>
          <p:nvCxnSpPr>
            <p:cNvPr id="18" name="直接箭头连接符 17"/>
            <p:cNvCxnSpPr>
              <a:stCxn id="11" idx="2"/>
              <a:endCxn id="8" idx="0"/>
            </p:cNvCxnSpPr>
            <p:nvPr/>
          </p:nvCxnSpPr>
          <p:spPr bwMode="auto">
            <a:xfrm>
              <a:off x="9187283" y="1948669"/>
              <a:ext cx="1" cy="3397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1509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执行表达式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（初始化）</a:t>
            </a:r>
            <a:endParaRPr lang="en-US" altLang="zh-CN" dirty="0" smtClean="0"/>
          </a:p>
          <a:p>
            <a:r>
              <a:rPr lang="zh-CN" altLang="en-US" dirty="0" smtClean="0"/>
              <a:t>判断表达式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，若真，则执行语句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然后执行表达式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后继续判断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求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zh-CN" altLang="en-US" dirty="0" smtClean="0"/>
              <a:t>平方根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内部语句为空，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循环后直接加“；”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F53-0A4D-4697-8DC0-0A26A7EF64D1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6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415480" y="980728"/>
            <a:ext cx="44644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1];[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2];[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3])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435863" y="594380"/>
            <a:ext cx="2431850" cy="3169486"/>
            <a:chOff x="6604496" y="681356"/>
            <a:chExt cx="2431850" cy="3169486"/>
          </a:xfrm>
        </p:grpSpPr>
        <p:sp>
          <p:nvSpPr>
            <p:cNvPr id="8" name="流程图: 决策 7"/>
            <p:cNvSpPr/>
            <p:nvPr/>
          </p:nvSpPr>
          <p:spPr bwMode="auto">
            <a:xfrm>
              <a:off x="6604496" y="1523767"/>
              <a:ext cx="2085272" cy="708403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 smtClean="0"/>
                <a:t>表达式</a:t>
              </a:r>
              <a:r>
                <a:rPr lang="en-US" altLang="zh-CN" dirty="0" smtClean="0"/>
                <a:t>2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箭头连接符 8"/>
            <p:cNvCxnSpPr>
              <a:stCxn id="8" idx="2"/>
              <a:endCxn id="11" idx="0"/>
            </p:cNvCxnSpPr>
            <p:nvPr/>
          </p:nvCxnSpPr>
          <p:spPr bwMode="auto">
            <a:xfrm>
              <a:off x="7647132" y="2232170"/>
              <a:ext cx="0" cy="3872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文本框 9"/>
            <p:cNvSpPr txBox="1"/>
            <p:nvPr/>
          </p:nvSpPr>
          <p:spPr>
            <a:xfrm>
              <a:off x="7653482" y="2215590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107072" y="2619440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语句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2" name="直接箭头连接符 11"/>
            <p:cNvCxnSpPr>
              <a:endCxn id="8" idx="0"/>
            </p:cNvCxnSpPr>
            <p:nvPr/>
          </p:nvCxnSpPr>
          <p:spPr bwMode="auto">
            <a:xfrm>
              <a:off x="7647132" y="928726"/>
              <a:ext cx="0" cy="59504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肘形连接符 13"/>
            <p:cNvCxnSpPr>
              <a:stCxn id="8" idx="3"/>
            </p:cNvCxnSpPr>
            <p:nvPr/>
          </p:nvCxnSpPr>
          <p:spPr bwMode="auto">
            <a:xfrm>
              <a:off x="8689768" y="1877969"/>
              <a:ext cx="346578" cy="73250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文本框 14"/>
            <p:cNvSpPr txBox="1"/>
            <p:nvPr/>
          </p:nvSpPr>
          <p:spPr>
            <a:xfrm>
              <a:off x="8552429" y="1862838"/>
              <a:ext cx="48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107072" y="681356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表达式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7107072" y="3381098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表达式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11" idx="2"/>
              <a:endCxn id="24" idx="0"/>
            </p:cNvCxnSpPr>
            <p:nvPr/>
          </p:nvCxnSpPr>
          <p:spPr bwMode="auto">
            <a:xfrm>
              <a:off x="7647132" y="3082834"/>
              <a:ext cx="0" cy="2982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肘形连接符 40"/>
            <p:cNvCxnSpPr>
              <a:stCxn id="24" idx="2"/>
              <a:endCxn id="8" idx="0"/>
            </p:cNvCxnSpPr>
            <p:nvPr/>
          </p:nvCxnSpPr>
          <p:spPr bwMode="auto">
            <a:xfrm rot="5400000" flipH="1">
              <a:off x="6486769" y="2684130"/>
              <a:ext cx="2320725" cy="12700"/>
            </a:xfrm>
            <a:prstGeom prst="bentConnector5">
              <a:avLst>
                <a:gd name="adj1" fmla="val -9850"/>
                <a:gd name="adj2" fmla="val 10009732"/>
                <a:gd name="adj3" fmla="val 10985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" name="文本框 42"/>
          <p:cNvSpPr txBox="1"/>
          <p:nvPr/>
        </p:nvSpPr>
        <p:spPr>
          <a:xfrm>
            <a:off x="983432" y="4293096"/>
            <a:ext cx="2957305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 1;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(y=1; y*y&lt;x; y++);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(y*y==x)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  <a:p>
            <a:r>
              <a:rPr lang="pt-BR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printf("-1");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语言中的“</a:t>
            </a:r>
            <a:r>
              <a:rPr lang="en-US" altLang="zh-CN" dirty="0" smtClean="0"/>
              <a:t>;</a:t>
            </a:r>
            <a:r>
              <a:rPr lang="zh-CN" altLang="en-US" dirty="0" smtClean="0"/>
              <a:t>”相当于日常句子中的“。”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以确定一条语句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只有分隔符“</a:t>
            </a:r>
            <a:r>
              <a:rPr lang="en-US" altLang="zh-CN" dirty="0" smtClean="0"/>
              <a:t>;</a:t>
            </a:r>
            <a:r>
              <a:rPr lang="zh-CN" altLang="en-US" dirty="0" smtClean="0"/>
              <a:t>”起到定义语句的作用，空格，换行等实际上对程序无影响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3F46-9FFF-465F-982F-77DE0A193805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7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75520" y="1417908"/>
            <a:ext cx="165618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0;</a:t>
            </a:r>
          </a:p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9456" y="3812847"/>
            <a:ext cx="165618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1;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a+1;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 = b+1;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80549" y="3812847"/>
            <a:ext cx="165618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1;b=a+1;</a:t>
            </a:r>
          </a:p>
          <a:p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b+1;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左右箭头 8"/>
          <p:cNvSpPr/>
          <p:nvPr/>
        </p:nvSpPr>
        <p:spPr bwMode="auto">
          <a:xfrm>
            <a:off x="3089482" y="4106510"/>
            <a:ext cx="1080120" cy="33600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55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复合语句（程序块）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用一对花括号“</a:t>
            </a:r>
            <a:r>
              <a:rPr lang="en-US" altLang="zh-CN" dirty="0"/>
              <a:t>{</a:t>
            </a:r>
            <a:r>
              <a:rPr lang="zh-CN" altLang="en-US" dirty="0"/>
              <a:t>”“</a:t>
            </a:r>
            <a:r>
              <a:rPr lang="en-US" altLang="zh-CN" dirty="0"/>
              <a:t>}</a:t>
            </a:r>
            <a:r>
              <a:rPr lang="zh-CN" altLang="en-US" dirty="0"/>
              <a:t>”把一系列语句括在一起，叫复合语句（也叫程序块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右</a:t>
            </a:r>
            <a:r>
              <a:rPr lang="zh-CN" altLang="en-US" dirty="0"/>
              <a:t>括号“</a:t>
            </a:r>
            <a:r>
              <a:rPr lang="en-US" altLang="zh-CN" dirty="0"/>
              <a:t>}</a:t>
            </a:r>
            <a:r>
              <a:rPr lang="zh-CN" altLang="en-US" dirty="0"/>
              <a:t>”后不需加分号“</a:t>
            </a:r>
            <a:r>
              <a:rPr lang="en-US" altLang="zh-CN" dirty="0"/>
              <a:t>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复合语句可以嵌套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119062" indent="0">
              <a:buNone/>
            </a:pPr>
            <a:endParaRPr lang="en-US" altLang="zh-CN" dirty="0"/>
          </a:p>
          <a:p>
            <a:r>
              <a:rPr lang="zh-CN" altLang="en-US" dirty="0" smtClean="0"/>
              <a:t>复合语句中可以定义变量，所定义的变量为局部变量，在语句外不能使用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44B-4D69-47B0-AA1A-D04F2C04AC4A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8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015880" y="1340768"/>
            <a:ext cx="3096344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(j=1; j&lt;n; j++)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total += 1;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15880" y="4123690"/>
            <a:ext cx="2952328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 1;</a:t>
            </a: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 = 2;</a:t>
            </a: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printf("%d\n",a);</a:t>
            </a: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("%d\n",a);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400" y="4123690"/>
            <a:ext cx="295232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 = 2;</a:t>
            </a: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printf("%d\n",a);</a:t>
            </a: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t-BR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("%d\n",a);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3412" y="566673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编译错误：未定义变量</a:t>
            </a:r>
            <a:r>
              <a:rPr lang="en-US" altLang="zh-CN" dirty="0" smtClean="0">
                <a:latin typeface="+mj-lt"/>
                <a:ea typeface="+mj-ea"/>
              </a:rPr>
              <a:t>a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12224" y="4928069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输出：</a:t>
            </a:r>
            <a:endParaRPr lang="en-US" altLang="zh-CN" dirty="0" smtClean="0">
              <a:latin typeface="+mj-lt"/>
              <a:ea typeface="+mj-ea"/>
            </a:endParaRPr>
          </a:p>
          <a:p>
            <a:r>
              <a:rPr lang="en-US" altLang="zh-CN" dirty="0" smtClean="0">
                <a:latin typeface="+mj-lt"/>
                <a:ea typeface="+mj-ea"/>
              </a:rPr>
              <a:t>2</a:t>
            </a:r>
          </a:p>
          <a:p>
            <a:r>
              <a:rPr lang="en-US" altLang="zh-CN" dirty="0">
                <a:latin typeface="+mj-lt"/>
                <a:ea typeface="+mj-ea"/>
              </a:rPr>
              <a:t>1</a:t>
            </a:r>
            <a:endParaRPr lang="zh-CN" altLang="en-US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8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代码风格：缩进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如果需要写一篇文章，通常我们会这么写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代码也一样，合理的缩进会使得逻辑更清晰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缩进的方式</a:t>
            </a:r>
            <a:r>
              <a:rPr lang="zh-CN" altLang="en-US" dirty="0"/>
              <a:t>：</a:t>
            </a:r>
            <a:r>
              <a:rPr lang="zh-CN" altLang="en-US" dirty="0" smtClean="0"/>
              <a:t>两个空格、四个空格或制表符</a:t>
            </a:r>
            <a:r>
              <a:rPr lang="en-US" altLang="zh-CN" dirty="0" smtClean="0"/>
              <a:t>[tab]</a:t>
            </a:r>
            <a:r>
              <a:rPr lang="zh-CN" altLang="en-US" dirty="0" smtClean="0"/>
              <a:t>，看个人喜好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一些编译器会把制表符</a:t>
            </a:r>
            <a:r>
              <a:rPr lang="en-US" altLang="zh-CN" dirty="0" smtClean="0"/>
              <a:t>[tab]</a:t>
            </a:r>
            <a:r>
              <a:rPr lang="zh-CN" altLang="en-US" dirty="0" smtClean="0"/>
              <a:t>直接转化为空格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强调：缩进不会影响逻辑，只是让代码可读性更高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一些语言（例如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），缩进则表示了逻辑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BAE6-09F5-4101-B65B-986C4C5CA4F5}" type="datetime1">
              <a:rPr lang="zh-CN" altLang="en-US" smtClean="0"/>
              <a:t>2018/12/21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9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631504" y="1469683"/>
            <a:ext cx="3096344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1. XXXX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1.1 XXXX</a:t>
            </a:r>
          </a:p>
          <a:p>
            <a:pPr lvl="2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1.1.1 XXXX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1.2 XXXX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2. XXXX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4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PO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OSS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SS" id="{CEBE5E72-F079-422F-AF3F-B9268C6FA71C}" vid="{64FC1A91-4D4C-4190-9D50-F311DF7F3FA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POSS</Template>
  <TotalTime>1801</TotalTime>
  <Words>1840</Words>
  <Application>Microsoft Office PowerPoint</Application>
  <PresentationFormat>宽屏</PresentationFormat>
  <Paragraphs>520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黑体</vt:lpstr>
      <vt:lpstr>华文楷体</vt:lpstr>
      <vt:lpstr>宋体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POSS</vt:lpstr>
      <vt:lpstr>C语言从零开始 第六讲</vt:lpstr>
      <vt:lpstr>大纲</vt:lpstr>
      <vt:lpstr>计算x的平方根</vt:lpstr>
      <vt:lpstr>while循环</vt:lpstr>
      <vt:lpstr>do-while循环</vt:lpstr>
      <vt:lpstr>for循环</vt:lpstr>
      <vt:lpstr>语句</vt:lpstr>
      <vt:lpstr>复合语句（程序块）</vt:lpstr>
      <vt:lpstr>代码风格：缩进</vt:lpstr>
      <vt:lpstr>程序的执行：顺序执行</vt:lpstr>
      <vt:lpstr>条件分支if-else</vt:lpstr>
      <vt:lpstr>举例：判断闰年</vt:lpstr>
      <vt:lpstr>if-else嵌套</vt:lpstr>
      <vt:lpstr>else-if的一个简单写法</vt:lpstr>
      <vt:lpstr>else-if应用举例</vt:lpstr>
      <vt:lpstr>条件分支switch</vt:lpstr>
      <vt:lpstr>简单举例</vt:lpstr>
      <vt:lpstr>正常的例子</vt:lpstr>
      <vt:lpstr>小结</vt:lpstr>
      <vt:lpstr>课后题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C语言从零</dc:title>
  <dc:creator>YYF</dc:creator>
  <cp:lastModifiedBy>ThinkPad</cp:lastModifiedBy>
  <cp:revision>444</cp:revision>
  <dcterms:created xsi:type="dcterms:W3CDTF">2017-01-14T09:54:21Z</dcterms:created>
  <dcterms:modified xsi:type="dcterms:W3CDTF">2018-12-21T07:53:47Z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