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00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7100" y="6226175"/>
            <a:ext cx="10858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n-ea"/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n-ea"/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4578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语言从零开始 第一讲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59912" y="64645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编写第一个</a:t>
            </a:r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程序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第一讲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编写第一个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程序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048328" y="4223891"/>
            <a:ext cx="266932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14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开始之前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为什么要做这样的</a:t>
            </a:r>
            <a:r>
              <a:rPr lang="en-US" altLang="zh-CN" dirty="0" smtClean="0"/>
              <a:t>C	</a:t>
            </a:r>
            <a:r>
              <a:rPr lang="zh-CN" altLang="en-US" dirty="0" smtClean="0"/>
              <a:t>语言教学视频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兴趣！兴趣！兴趣！</a:t>
            </a:r>
            <a:r>
              <a:rPr lang="en-US" altLang="zh-CN" dirty="0" smtClean="0"/>
              <a:t>								      </a:t>
            </a:r>
            <a:r>
              <a:rPr lang="zh-CN" altLang="en-US" dirty="0" smtClean="0"/>
              <a:t>网红！网红！网红！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想做一个有趣的教学视频</a:t>
            </a:r>
            <a:endParaRPr lang="en-US" altLang="zh-CN" dirty="0" smtClean="0"/>
          </a:p>
          <a:p>
            <a:pPr marL="119062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什么人适合学习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逻辑正常的，有个电脑的，有一定驱动力的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视频面向人群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想学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语言的，每周能固定抽出一段时间学习和练习的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呈现形式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直播（斗鱼）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视频（优酷）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源代码和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周更</a:t>
            </a:r>
            <a:r>
              <a:rPr lang="en-US" altLang="zh-CN" dirty="0" smtClean="0"/>
              <a:t>(1-2</a:t>
            </a:r>
            <a:r>
              <a:rPr lang="zh-CN" altLang="en-US" dirty="0" smtClean="0"/>
              <a:t>次每周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55840" y="4653136"/>
            <a:ext cx="7543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斗</a:t>
            </a:r>
            <a:r>
              <a:rPr lang="zh-CN" altLang="en-US" b="1" dirty="0">
                <a:solidFill>
                  <a:srgbClr val="FF0000"/>
                </a:solidFill>
              </a:rPr>
              <a:t>鱼直播：https://www.douyu.com/yunaoshi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优酷视频：http://i.youku.com/jasonyyf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代码和PPT</a:t>
            </a:r>
            <a:r>
              <a:rPr lang="zh-CN" altLang="en-US" b="1" dirty="0" smtClean="0">
                <a:solidFill>
                  <a:srgbClr val="FF0000"/>
                </a:solidFill>
              </a:rPr>
              <a:t>：https</a:t>
            </a:r>
            <a:r>
              <a:rPr lang="zh-CN" altLang="en-US" b="1" dirty="0">
                <a:solidFill>
                  <a:srgbClr val="FF0000"/>
                </a:solidFill>
              </a:rPr>
              <a:t>://github.com/YufengYU/C_Programming_Course</a:t>
            </a:r>
          </a:p>
        </p:txBody>
      </p:sp>
    </p:spTree>
    <p:extLst>
      <p:ext uri="{BB962C8B-B14F-4D97-AF65-F5344CB8AC3E}">
        <p14:creationId xmlns:p14="http://schemas.microsoft.com/office/powerpoint/2010/main" val="15689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一个靠谱的参考书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</a:rPr>
              <a:t>程序设计语言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任何一本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程序设计参考书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一个好用的开发环境（编辑器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编译器）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Codeblocks</a:t>
            </a:r>
            <a:r>
              <a:rPr lang="en-US" altLang="zh-CN" dirty="0" smtClean="0"/>
              <a:t>, Visual Studio, </a:t>
            </a:r>
            <a:r>
              <a:rPr lang="en-US" altLang="zh-CN" dirty="0" err="1" smtClean="0"/>
              <a:t>Qt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 </a:t>
            </a:r>
            <a:r>
              <a:rPr lang="en-US" altLang="zh-CN" dirty="0" smtClean="0"/>
              <a:t>Notepad++</a:t>
            </a:r>
            <a:r>
              <a:rPr lang="zh-CN" altLang="en-US" dirty="0" smtClean="0"/>
              <a:t>文本编辑器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个代码</a:t>
            </a:r>
            <a:r>
              <a:rPr lang="zh-CN" altLang="en-US" dirty="0" smtClean="0"/>
              <a:t>测试平台</a:t>
            </a:r>
            <a:endParaRPr lang="en-US" altLang="zh-CN" dirty="0" smtClean="0"/>
          </a:p>
          <a:p>
            <a:pPr lvl="1"/>
            <a:r>
              <a:rPr lang="zh-CN" altLang="en-US" dirty="0"/>
              <a:t>http://poj.org</a:t>
            </a:r>
            <a:r>
              <a:rPr lang="zh-CN" altLang="en-US" dirty="0" smtClean="0"/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://leetcode.com/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729" y="429419"/>
            <a:ext cx="231457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415131"/>
            <a:ext cx="2324100" cy="3276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75" y="4293096"/>
            <a:ext cx="7308329" cy="11852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b="69883"/>
          <a:stretch/>
        </p:blipFill>
        <p:spPr>
          <a:xfrm>
            <a:off x="4494766" y="5854554"/>
            <a:ext cx="7337538" cy="3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4159" y="3964464"/>
            <a:ext cx="460851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我要开始学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语言了！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smtClean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1944" y="70643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引用一些已有内容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85172" y="14451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主函数接口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07968" y="2689679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打印文本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为换行，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“\t”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[tab]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，等等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66646" y="55172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返回缺省值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4159" y="1142247"/>
            <a:ext cx="460851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我要开始学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语言了！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2" name="直接箭头连接符 11"/>
          <p:cNvCxnSpPr>
            <a:endCxn id="8" idx="1"/>
          </p:cNvCxnSpPr>
          <p:nvPr/>
        </p:nvCxnSpPr>
        <p:spPr bwMode="auto">
          <a:xfrm>
            <a:off x="4943872" y="2492896"/>
            <a:ext cx="864096" cy="519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endCxn id="7" idx="1"/>
          </p:cNvCxnSpPr>
          <p:nvPr/>
        </p:nvCxnSpPr>
        <p:spPr bwMode="auto">
          <a:xfrm flipV="1">
            <a:off x="1415480" y="1629808"/>
            <a:ext cx="4569692" cy="236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endCxn id="6" idx="1"/>
          </p:cNvCxnSpPr>
          <p:nvPr/>
        </p:nvCxnSpPr>
        <p:spPr bwMode="auto">
          <a:xfrm flipV="1">
            <a:off x="2855640" y="891104"/>
            <a:ext cx="2736304" cy="437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endCxn id="9" idx="1"/>
          </p:cNvCxnSpPr>
          <p:nvPr/>
        </p:nvCxnSpPr>
        <p:spPr bwMode="auto">
          <a:xfrm>
            <a:off x="2207568" y="5517232"/>
            <a:ext cx="3759078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61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A+B problem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360" y="1412776"/>
            <a:ext cx="4608512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d%d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a,&amp;b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 =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6" name="直接箭头连接符 5"/>
          <p:cNvCxnSpPr>
            <a:endCxn id="7" idx="1"/>
          </p:cNvCxnSpPr>
          <p:nvPr/>
        </p:nvCxnSpPr>
        <p:spPr bwMode="auto">
          <a:xfrm flipV="1">
            <a:off x="3647728" y="2684820"/>
            <a:ext cx="3096344" cy="312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6744072" y="208465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从键盘中读取两个数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“%d” </a:t>
            </a:r>
            <a:r>
              <a:rPr lang="zh-CN" altLang="en-US" dirty="0" smtClean="0"/>
              <a:t>四字节整形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“%f” </a:t>
            </a:r>
            <a:r>
              <a:rPr lang="zh-CN" altLang="en-US" dirty="0" smtClean="0"/>
              <a:t>四字节浮点型 </a:t>
            </a:r>
            <a:r>
              <a:rPr lang="en-US" altLang="zh-CN" dirty="0" smtClean="0"/>
              <a:t>– float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“%lf” </a:t>
            </a:r>
            <a:r>
              <a:rPr lang="zh-CN" altLang="en-US" dirty="0" smtClean="0"/>
              <a:t>八字节浮点型 </a:t>
            </a:r>
            <a:r>
              <a:rPr lang="en-US" altLang="zh-CN" dirty="0" smtClean="0"/>
              <a:t>-- double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40016" y="61299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定义三个数</a:t>
            </a:r>
            <a:r>
              <a:rPr lang="en-US" altLang="zh-CN" dirty="0" err="1" smtClean="0"/>
              <a:t>a,b,c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四字节整形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interger</a:t>
            </a:r>
            <a:r>
              <a:rPr lang="en-US" altLang="zh-CN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float </a:t>
            </a:r>
            <a:r>
              <a:rPr lang="zh-CN" altLang="en-US" dirty="0" smtClean="0"/>
              <a:t>四字节浮点型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double </a:t>
            </a:r>
            <a:r>
              <a:rPr lang="zh-CN" altLang="en-US" dirty="0" smtClean="0"/>
              <a:t>八字节浮点型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endCxn id="16" idx="1"/>
          </p:cNvCxnSpPr>
          <p:nvPr/>
        </p:nvCxnSpPr>
        <p:spPr bwMode="auto">
          <a:xfrm>
            <a:off x="2135560" y="3258136"/>
            <a:ext cx="5040560" cy="811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endCxn id="9" idx="1"/>
          </p:cNvCxnSpPr>
          <p:nvPr/>
        </p:nvCxnSpPr>
        <p:spPr bwMode="auto">
          <a:xfrm flipV="1">
            <a:off x="2279576" y="1213155"/>
            <a:ext cx="3960440" cy="14716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7176120" y="388514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的值，存到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1495" y="5243296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试试输入：</a:t>
            </a:r>
            <a:r>
              <a:rPr lang="en-US" altLang="zh-CN" dirty="0" smtClean="0"/>
              <a:t>1 1.5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1.5 1 </a:t>
            </a:r>
            <a:r>
              <a:rPr lang="zh-CN" altLang="en-US" dirty="0" smtClean="0"/>
              <a:t>看看区别？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试试把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类型，再看看输入</a:t>
            </a:r>
            <a:r>
              <a:rPr lang="en-US" altLang="zh-CN" dirty="0" smtClean="0"/>
              <a:t>1 1.5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1.5 1</a:t>
            </a:r>
            <a:r>
              <a:rPr lang="zh-CN" altLang="en-US" dirty="0" smtClean="0"/>
              <a:t>的结果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记得把</a:t>
            </a:r>
            <a:r>
              <a:rPr lang="en-US" altLang="zh-CN" dirty="0" smtClean="0"/>
              <a:t>”%d”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”%f”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7595" y="45301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去</a:t>
            </a:r>
            <a:r>
              <a:rPr lang="en-US" altLang="zh-CN" b="1" dirty="0" smtClean="0">
                <a:solidFill>
                  <a:srgbClr val="002060"/>
                </a:solidFill>
              </a:rPr>
              <a:t>POJ</a:t>
            </a:r>
            <a:r>
              <a:rPr lang="zh-CN" altLang="en-US" b="1" dirty="0" smtClean="0">
                <a:solidFill>
                  <a:srgbClr val="002060"/>
                </a:solidFill>
              </a:rPr>
              <a:t>上提交喽</a:t>
            </a:r>
            <a:r>
              <a:rPr lang="en-US" altLang="zh-CN" b="1" dirty="0" smtClean="0">
                <a:solidFill>
                  <a:srgbClr val="002060"/>
                </a:solidFill>
              </a:rPr>
              <a:t>~~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加到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059" y="1305341"/>
            <a:ext cx="4608512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cur 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(cur&lt;=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total+cur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cur = cur+1;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,total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791744" y="4005064"/>
            <a:ext cx="3024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7032104" y="382039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&lt;- total + cur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04567" y="1293922"/>
            <a:ext cx="3467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 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logic_test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logic_test</a:t>
            </a:r>
            <a:r>
              <a:rPr lang="en-US" altLang="zh-CN" dirty="0" smtClean="0"/>
              <a:t>]</a:t>
            </a:r>
            <a:r>
              <a:rPr lang="zh-CN" altLang="en-US" dirty="0" smtClean="0"/>
              <a:t>成立，执行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包含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&lt;, &gt;, &lt;=, &gt;=, ==,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6" idx="1"/>
          </p:cNvCxnSpPr>
          <p:nvPr/>
        </p:nvCxnSpPr>
        <p:spPr bwMode="auto">
          <a:xfrm flipV="1">
            <a:off x="2927648" y="2309585"/>
            <a:ext cx="3876919" cy="109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5821770" y="4506906"/>
            <a:ext cx="62484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试试</a:t>
            </a:r>
            <a:r>
              <a:rPr lang="en-US" altLang="zh-CN" dirty="0"/>
              <a:t>for</a:t>
            </a:r>
            <a:r>
              <a:rPr lang="zh-CN" altLang="en-US" dirty="0" smtClean="0"/>
              <a:t>循环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for([initialize]; [logic test]; [do every loop])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写个函数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9356" y="706438"/>
            <a:ext cx="4608512" cy="56323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cur 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(cur&lt;=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cur = cur+1;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,total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215680" y="1412776"/>
            <a:ext cx="3024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7081161" y="129905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6959635" y="1700808"/>
            <a:ext cx="360501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6491814" y="2438454"/>
            <a:ext cx="11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返回类型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7896200" y="1700808"/>
            <a:ext cx="21602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/>
          <p:cNvSpPr txBox="1"/>
          <p:nvPr/>
        </p:nvSpPr>
        <p:spPr>
          <a:xfrm>
            <a:off x="7752184" y="24384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函数名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8688288" y="1700808"/>
            <a:ext cx="72008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9516380" y="1735941"/>
            <a:ext cx="0" cy="612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9194204" y="2438454"/>
            <a:ext cx="70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40016" y="9068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函数：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234906" y="39216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调用函数：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6671574" y="437406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= add(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4367808" y="4374061"/>
            <a:ext cx="1867098" cy="36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9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1"/>
      <p:bldP spid="6" grpId="1"/>
      <p:bldP spid="16" grpId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判断输入的数是不是大于零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360" y="1772816"/>
            <a:ext cx="522058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,&amp;a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(a&gt;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"lager than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0\n"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larger than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0\n"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60096" y="1556792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logic_test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[true process]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[false process]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0056" y="414908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logic_test</a:t>
            </a:r>
            <a:r>
              <a:rPr lang="en-US" altLang="zh-CN" dirty="0" smtClean="0"/>
              <a:t>]</a:t>
            </a:r>
            <a:r>
              <a:rPr lang="zh-CN" altLang="en-US" dirty="0" smtClean="0"/>
              <a:t>成功，则执行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[true process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否则，执行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[false process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 bwMode="auto">
          <a:xfrm flipV="1">
            <a:off x="2207568" y="2710954"/>
            <a:ext cx="4752528" cy="862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80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怎么编写运行一个程序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变量：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double, 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：</a:t>
            </a:r>
            <a:r>
              <a:rPr lang="en-US" altLang="zh-CN" dirty="0" smtClean="0"/>
              <a:t>main(</a:t>
            </a:r>
            <a:r>
              <a:rPr lang="zh-CN" altLang="en-US" dirty="0" smtClean="0"/>
              <a:t>主接口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，其他函数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输入输出：</a:t>
            </a:r>
            <a:r>
              <a:rPr lang="en-US" altLang="zh-CN" dirty="0" err="1" smtClean="0"/>
              <a:t>scanf</a:t>
            </a:r>
            <a:r>
              <a:rPr lang="en-US" altLang="zh-CN" dirty="0"/>
              <a:t>, 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marL="119062" indent="0">
              <a:buNone/>
            </a:pPr>
            <a:endParaRPr lang="en-US" altLang="zh-CN" dirty="0"/>
          </a:p>
          <a:p>
            <a:r>
              <a:rPr lang="zh-CN" altLang="en-US" dirty="0" smtClean="0"/>
              <a:t>逻辑判断：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&lt;, &gt;, &lt;=, &gt;=, ==,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控制流：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条件执行：</a:t>
            </a:r>
            <a:r>
              <a:rPr lang="en-US" altLang="zh-CN" dirty="0" smtClean="0"/>
              <a:t>if, else</a:t>
            </a:r>
          </a:p>
          <a:p>
            <a:pPr lvl="1"/>
            <a:r>
              <a:rPr lang="zh-CN" altLang="en-US" dirty="0" smtClean="0"/>
              <a:t>循环执行：</a:t>
            </a:r>
            <a:r>
              <a:rPr lang="en-US" altLang="zh-CN" dirty="0" smtClean="0"/>
              <a:t>while ,for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5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229</TotalTime>
  <Words>712</Words>
  <Application>Microsoft Office PowerPoint</Application>
  <PresentationFormat>宽屏</PresentationFormat>
  <Paragraphs>175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华文楷体</vt:lpstr>
      <vt:lpstr>宋体</vt:lpstr>
      <vt:lpstr>Arial</vt:lpstr>
      <vt:lpstr>Consolas</vt:lpstr>
      <vt:lpstr>Corbel</vt:lpstr>
      <vt:lpstr>Wingdings</vt:lpstr>
      <vt:lpstr>Wingdings 2</vt:lpstr>
      <vt:lpstr>Wingdings 3</vt:lpstr>
      <vt:lpstr>POSS</vt:lpstr>
      <vt:lpstr>C语言从零开始 第一讲</vt:lpstr>
      <vt:lpstr>开始之前…</vt:lpstr>
      <vt:lpstr>准备工作</vt:lpstr>
      <vt:lpstr>编写第一个C程序</vt:lpstr>
      <vt:lpstr>A+B problem</vt:lpstr>
      <vt:lpstr>从1加到100</vt:lpstr>
      <vt:lpstr>写个函数</vt:lpstr>
      <vt:lpstr>判断输入的数是不是大于零</vt:lpstr>
      <vt:lpstr>回顾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YYF</cp:lastModifiedBy>
  <cp:revision>61</cp:revision>
  <dcterms:created xsi:type="dcterms:W3CDTF">2017-01-14T09:54:21Z</dcterms:created>
  <dcterms:modified xsi:type="dcterms:W3CDTF">2017-01-14T14:15:29Z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