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  <a:srgbClr val="FF3300"/>
    <a:srgbClr val="FF7C8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965FF2-1B34-4B8A-A213-15B1E30F826C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17078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0D5DB7-00F8-4A62-A053-0E9AEAC75BAA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63736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38685" y="749300"/>
            <a:ext cx="2916767" cy="54879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8385" y="749300"/>
            <a:ext cx="8547100" cy="54879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A04C86-DF53-431E-AD70-B75174225866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93580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C32D7D-6432-4910-975E-47B8AFFB5AF9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97272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7570CA-36E5-4108-881B-09670B132550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32237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8384" y="1119188"/>
            <a:ext cx="5731933" cy="5118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23518" y="1119188"/>
            <a:ext cx="5731933" cy="5118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A313C9-A04E-422F-94CC-C602C3501EE1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74381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11A843-4197-4306-BB38-2A1201F95118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58636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24ED20-B540-4C15-8DD0-BFEE777337A4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15795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3971E8-28BA-4B83-85B9-8757EBE14584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5354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87C51A-BB32-4A61-8D36-0C6B12559C70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17399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46262C-5885-473C-B990-2C95496F2572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79164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8"/>
          <p:cNvSpPr>
            <a:spLocks noChangeArrowheads="1"/>
          </p:cNvSpPr>
          <p:nvPr/>
        </p:nvSpPr>
        <p:spPr bwMode="auto">
          <a:xfrm>
            <a:off x="19051" y="6446838"/>
            <a:ext cx="12192000" cy="404812"/>
          </a:xfrm>
          <a:prstGeom prst="rect">
            <a:avLst/>
          </a:prstGeom>
          <a:solidFill>
            <a:srgbClr val="9507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华文楷体" panose="02010600040101010101" pitchFamily="2" charset="-122"/>
            </a:endParaRP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087100" y="6226175"/>
            <a:ext cx="1085851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9728" tIns="45720" rIns="4572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424242"/>
                </a:solidFill>
                <a:latin typeface="+mn-ea"/>
                <a:ea typeface="+mn-ea"/>
              </a:defRPr>
            </a:lvl1pPr>
          </a:lstStyle>
          <a:p>
            <a:endParaRPr lang="zh-CN" altLang="zh-CN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5" y="6237288"/>
            <a:ext cx="4110567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424242"/>
                </a:solidFill>
                <a:latin typeface="+mn-ea"/>
                <a:ea typeface="+mn-ea"/>
              </a:defRPr>
            </a:lvl1pPr>
          </a:lstStyle>
          <a:p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84467" y="6477000"/>
            <a:ext cx="9779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fld id="{6821063F-8FB0-4623-8342-74908E0D20F8}" type="slidenum">
              <a:rPr lang="zh-CN" altLang="zh-CN" smtClean="0"/>
              <a:pPr/>
              <a:t>‹#›</a:t>
            </a:fld>
            <a:endParaRPr lang="zh-CN" altLang="zh-CN"/>
          </a:p>
        </p:txBody>
      </p:sp>
      <p:sp>
        <p:nvSpPr>
          <p:cNvPr id="103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8384" y="812800"/>
            <a:ext cx="11667067" cy="542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>
                <a:sym typeface="Corbel" panose="020B0503020204020204" pitchFamily="34" charset="0"/>
              </a:rPr>
              <a:t>单击此处编辑母版文本样式</a:t>
            </a:r>
          </a:p>
          <a:p>
            <a:pPr lvl="1"/>
            <a:r>
              <a:rPr lang="zh-CN" dirty="0" smtClean="0">
                <a:sym typeface="Corbel" panose="020B0503020204020204" pitchFamily="34" charset="0"/>
              </a:rPr>
              <a:t>第二级</a:t>
            </a:r>
          </a:p>
          <a:p>
            <a:pPr lvl="2"/>
            <a:r>
              <a:rPr lang="zh-CN" dirty="0" smtClean="0">
                <a:sym typeface="Corbel" panose="020B0503020204020204" pitchFamily="34" charset="0"/>
              </a:rPr>
              <a:t>第三级</a:t>
            </a:r>
          </a:p>
          <a:p>
            <a:pPr lvl="3"/>
            <a:r>
              <a:rPr lang="zh-CN" dirty="0" smtClean="0">
                <a:sym typeface="Corbel" panose="020B0503020204020204" pitchFamily="34" charset="0"/>
              </a:rPr>
              <a:t>第四级</a:t>
            </a:r>
          </a:p>
          <a:p>
            <a:pPr lvl="4"/>
            <a:r>
              <a:rPr lang="zh-CN" dirty="0" smtClean="0">
                <a:sym typeface="Corbel" panose="020B0503020204020204" pitchFamily="34" charset="0"/>
              </a:rPr>
              <a:t>第五级</a:t>
            </a:r>
          </a:p>
        </p:txBody>
      </p:sp>
      <p:sp>
        <p:nvSpPr>
          <p:cNvPr id="1032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18017" y="152400"/>
            <a:ext cx="1163743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>
                <a:sym typeface="Corbel" panose="020B0503020204020204" pitchFamily="34" charset="0"/>
              </a:rPr>
              <a:t>单击此处编辑母版标题样式</a:t>
            </a:r>
          </a:p>
        </p:txBody>
      </p:sp>
      <p:sp>
        <p:nvSpPr>
          <p:cNvPr id="2" name="文本框 1"/>
          <p:cNvSpPr txBox="1"/>
          <p:nvPr userDrawn="1"/>
        </p:nvSpPr>
        <p:spPr>
          <a:xfrm>
            <a:off x="194040" y="6464578"/>
            <a:ext cx="2493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n>
                  <a:noFill/>
                </a:ln>
                <a:solidFill>
                  <a:schemeClr val="bg1"/>
                </a:solidFill>
                <a:latin typeface="+mj-ea"/>
                <a:ea typeface="+mj-ea"/>
              </a:rPr>
              <a:t>C</a:t>
            </a:r>
            <a:r>
              <a:rPr lang="zh-CN" altLang="en-US" dirty="0" smtClean="0">
                <a:ln>
                  <a:noFill/>
                </a:ln>
                <a:solidFill>
                  <a:schemeClr val="bg1"/>
                </a:solidFill>
                <a:latin typeface="+mj-ea"/>
                <a:ea typeface="+mj-ea"/>
              </a:rPr>
              <a:t>语言从零开始 第一讲</a:t>
            </a:r>
            <a:endParaRPr lang="zh-CN" altLang="en-US" dirty="0">
              <a:ln>
                <a:noFill/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9059912" y="646457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n>
                  <a:noFill/>
                </a:ln>
                <a:solidFill>
                  <a:schemeClr val="bg1"/>
                </a:solidFill>
                <a:latin typeface="+mj-ea"/>
                <a:ea typeface="+mj-ea"/>
              </a:rPr>
              <a:t>编写第一个</a:t>
            </a:r>
            <a:r>
              <a:rPr lang="en-US" altLang="zh-CN" dirty="0" smtClean="0">
                <a:ln>
                  <a:noFill/>
                </a:ln>
                <a:solidFill>
                  <a:schemeClr val="bg1"/>
                </a:solidFill>
                <a:latin typeface="+mj-ea"/>
                <a:ea typeface="+mj-ea"/>
              </a:rPr>
              <a:t>C</a:t>
            </a:r>
            <a:r>
              <a:rPr lang="zh-CN" altLang="en-US" dirty="0" smtClean="0">
                <a:ln>
                  <a:noFill/>
                </a:ln>
                <a:solidFill>
                  <a:schemeClr val="bg1"/>
                </a:solidFill>
                <a:latin typeface="+mj-ea"/>
                <a:ea typeface="+mj-ea"/>
              </a:rPr>
              <a:t>程序</a:t>
            </a:r>
            <a:endParaRPr lang="zh-CN" altLang="en-US" dirty="0">
              <a:ln>
                <a:noFill/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60402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  <a:sym typeface="Corbel" panose="020B0503020204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Corbel" panose="020B0503020204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Corbel" panose="020B0503020204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Corbel" panose="020B0503020204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Corbel" panose="020B0503020204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Corbel" panose="020B0503020204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Corbel" panose="020B0503020204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Corbel" panose="020B0503020204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Corbel" panose="020B0503020204020204" pitchFamily="34" charset="0"/>
        </a:defRPr>
      </a:lvl9pPr>
    </p:titleStyle>
    <p:bodyStyle>
      <a:lvl1pPr marL="438150" indent="-319088" algn="l" defTabSz="0" rtl="0" eaLnBrk="1" fontAlgn="base" hangingPunct="1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  <a:sym typeface="Corbel" panose="020B0503020204020204" pitchFamily="34" charset="0"/>
        </a:defRPr>
      </a:lvl1pPr>
      <a:lvl2pPr marL="731838" indent="-274638" algn="l" defTabSz="0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"/>
        <a:defRPr kern="1200">
          <a:solidFill>
            <a:schemeClr val="tx1"/>
          </a:solidFill>
          <a:latin typeface="+mn-lt"/>
          <a:ea typeface="+mn-ea"/>
          <a:cs typeface="+mn-cs"/>
          <a:sym typeface="Corbel" panose="020B0503020204020204" pitchFamily="34" charset="0"/>
        </a:defRPr>
      </a:lvl2pPr>
      <a:lvl3pPr marL="996950" indent="-228600" algn="l" defTabSz="0" rtl="0" eaLnBrk="1" fontAlgn="base" hangingPunct="1">
        <a:spcBef>
          <a:spcPct val="20000"/>
        </a:spcBef>
        <a:spcAft>
          <a:spcPct val="0"/>
        </a:spcAft>
        <a:buClr>
          <a:srgbClr val="E66C7D"/>
        </a:buClr>
        <a:buSzPct val="9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  <a:sym typeface="Corbel" panose="020B0503020204020204" pitchFamily="34" charset="0"/>
        </a:defRPr>
      </a:lvl3pPr>
      <a:lvl4pPr marL="1216025" indent="-182563" algn="l" defTabSz="0" rtl="0" eaLnBrk="1" fontAlgn="base" hangingPunct="1">
        <a:spcBef>
          <a:spcPct val="20000"/>
        </a:spcBef>
        <a:spcAft>
          <a:spcPct val="0"/>
        </a:spcAft>
        <a:buClr>
          <a:srgbClr val="6BB76D"/>
        </a:buClr>
        <a:buSzPct val="90000"/>
        <a:buFont typeface="Arial" panose="020B0604020202020204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  <a:sym typeface="Corbel" panose="020B0503020204020204" pitchFamily="34" charset="0"/>
        </a:defRPr>
      </a:lvl4pPr>
      <a:lvl5pPr marL="1425575" indent="-180975" algn="l" defTabSz="0" rtl="0" eaLnBrk="1" fontAlgn="base" hangingPunct="1">
        <a:spcBef>
          <a:spcPct val="20000"/>
        </a:spcBef>
        <a:spcAft>
          <a:spcPct val="0"/>
        </a:spcAft>
        <a:buClr>
          <a:srgbClr val="E88651"/>
        </a:buClr>
        <a:buSzPct val="90000"/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  <a:sym typeface="Corbel" panose="020B05030202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i.youku.com/jasonyyf" TargetMode="External"/><Relationship Id="rId2" Type="http://schemas.openxmlformats.org/officeDocument/2006/relationships/hyperlink" Target="https://www.douyu.com/yunaoshi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YufengYU/C_Programming_Course" TargetMode="External"/><Relationship Id="rId4" Type="http://schemas.openxmlformats.org/officeDocument/2006/relationships/hyperlink" Target="http://space.bilibili.com/16199448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2130426"/>
            <a:ext cx="7772400" cy="1470025"/>
          </a:xfrm>
        </p:spPr>
        <p:txBody>
          <a:bodyPr anchor="ctr"/>
          <a:lstStyle/>
          <a:p>
            <a:r>
              <a:rPr lang="en-US" altLang="zh-CN" sz="4400" dirty="0" smtClean="0"/>
              <a:t>C</a:t>
            </a:r>
            <a:r>
              <a:rPr lang="zh-CN" altLang="en-US" sz="4400" dirty="0" smtClean="0"/>
              <a:t>语言从零开始 第一讲</a:t>
            </a:r>
            <a:endParaRPr lang="zh-CN" altLang="zh-CN" sz="44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/>
          <a:lstStyle/>
          <a:p>
            <a:r>
              <a:rPr lang="zh-CN" altLang="en-US" sz="3200" dirty="0" smtClean="0"/>
              <a:t>编写第一个</a:t>
            </a:r>
            <a:r>
              <a:rPr lang="en-US" altLang="zh-CN" sz="3200" dirty="0" smtClean="0"/>
              <a:t>C</a:t>
            </a:r>
            <a:r>
              <a:rPr lang="zh-CN" altLang="en-US" sz="3200" dirty="0" smtClean="0"/>
              <a:t>程序</a:t>
            </a:r>
            <a:endParaRPr lang="zh-CN" altLang="zh-CN" sz="3200" dirty="0"/>
          </a:p>
        </p:txBody>
      </p:sp>
      <p:sp>
        <p:nvSpPr>
          <p:cNvPr id="2" name="矩形 1"/>
          <p:cNvSpPr/>
          <p:nvPr/>
        </p:nvSpPr>
        <p:spPr>
          <a:xfrm>
            <a:off x="9048328" y="4223891"/>
            <a:ext cx="2669320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OffAxis1Right"/>
              <a:lightRig rig="threePt" dir="t"/>
            </a:scene3d>
            <a:sp3d/>
          </a:bodyPr>
          <a:lstStyle/>
          <a:p>
            <a:pPr algn="ctr"/>
            <a:r>
              <a:rPr lang="zh-CN" altLang="en-US" sz="3600" b="1" i="1" dirty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鱼脑</a:t>
            </a:r>
            <a:r>
              <a:rPr lang="zh-CN" altLang="en-US" sz="3600" b="1" i="1" dirty="0" smtClean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湿</a:t>
            </a:r>
            <a:endParaRPr lang="en-US" altLang="zh-CN" sz="3600" b="1" i="1" dirty="0" smtClean="0">
              <a:ln w="0">
                <a:solidFill>
                  <a:srgbClr val="FF0000"/>
                </a:solidFill>
              </a:ln>
              <a:solidFill>
                <a:srgbClr val="FF00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</a:endParaRPr>
          </a:p>
          <a:p>
            <a:pPr algn="ctr"/>
            <a:r>
              <a:rPr lang="en-US" altLang="zh-CN" sz="2800" b="1" i="1" cap="none" spc="0" dirty="0" smtClean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2017</a:t>
            </a:r>
            <a:r>
              <a:rPr lang="zh-CN" altLang="en-US" sz="2800" b="1" i="1" cap="none" spc="0" dirty="0" smtClean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年</a:t>
            </a:r>
            <a:r>
              <a:rPr lang="en-US" altLang="zh-CN" sz="2800" b="1" i="1" cap="none" spc="0" dirty="0" smtClean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1</a:t>
            </a:r>
            <a:r>
              <a:rPr lang="zh-CN" altLang="en-US" sz="2800" b="1" i="1" cap="none" spc="0" dirty="0" smtClean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月</a:t>
            </a:r>
            <a:r>
              <a:rPr lang="en-US" altLang="zh-CN" sz="2800" b="1" i="1" cap="none" spc="0" dirty="0" smtClean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14</a:t>
            </a:r>
            <a:r>
              <a:rPr lang="zh-CN" altLang="en-US" sz="2800" b="1" i="1" cap="none" spc="0" dirty="0" smtClean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日</a:t>
            </a:r>
            <a:endParaRPr lang="zh-CN" altLang="en-US" sz="2800" b="1" i="1" cap="none" spc="0" dirty="0">
              <a:ln w="0">
                <a:solidFill>
                  <a:srgbClr val="FF0000"/>
                </a:solidFill>
              </a:ln>
              <a:solidFill>
                <a:srgbClr val="FF00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1344" y="260648"/>
            <a:ext cx="93610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70C0"/>
                </a:solidFill>
                <a:latin typeface="+mj-lt"/>
                <a:ea typeface="+mj-ea"/>
              </a:rPr>
              <a:t>   斗</a:t>
            </a:r>
            <a:r>
              <a:rPr lang="zh-CN" altLang="en-US" sz="2400" dirty="0">
                <a:solidFill>
                  <a:srgbClr val="0070C0"/>
                </a:solidFill>
                <a:latin typeface="+mj-lt"/>
                <a:ea typeface="+mj-ea"/>
              </a:rPr>
              <a:t>鱼直播</a:t>
            </a:r>
            <a:r>
              <a:rPr lang="zh-CN" altLang="en-US" sz="2400" dirty="0" smtClean="0">
                <a:solidFill>
                  <a:srgbClr val="0070C0"/>
                </a:solidFill>
                <a:latin typeface="+mj-lt"/>
                <a:ea typeface="+mj-ea"/>
              </a:rPr>
              <a:t>：</a:t>
            </a:r>
            <a:r>
              <a:rPr lang="en-US" altLang="zh-CN" sz="2400" dirty="0" smtClean="0">
                <a:solidFill>
                  <a:srgbClr val="0070C0"/>
                </a:solidFill>
                <a:latin typeface="+mj-lt"/>
                <a:ea typeface="+mj-ea"/>
              </a:rPr>
              <a:t>	</a:t>
            </a:r>
            <a:r>
              <a:rPr lang="zh-CN" altLang="en-US" sz="2400" dirty="0" smtClean="0">
                <a:solidFill>
                  <a:srgbClr val="0070C0"/>
                </a:solidFill>
                <a:latin typeface="+mj-lt"/>
                <a:ea typeface="+mj-ea"/>
                <a:hlinkClick r:id="rId2"/>
              </a:rPr>
              <a:t>https</a:t>
            </a:r>
            <a:r>
              <a:rPr lang="zh-CN" altLang="en-US" sz="2400" dirty="0">
                <a:solidFill>
                  <a:srgbClr val="0070C0"/>
                </a:solidFill>
                <a:latin typeface="+mj-lt"/>
                <a:ea typeface="+mj-ea"/>
                <a:hlinkClick r:id="rId2"/>
              </a:rPr>
              <a:t>://www.douyu.com/</a:t>
            </a:r>
            <a:r>
              <a:rPr lang="zh-CN" altLang="en-US" sz="2400" dirty="0" smtClean="0">
                <a:solidFill>
                  <a:srgbClr val="0070C0"/>
                </a:solidFill>
                <a:latin typeface="+mj-lt"/>
                <a:ea typeface="+mj-ea"/>
                <a:hlinkClick r:id="rId2"/>
              </a:rPr>
              <a:t>yunaoshi</a:t>
            </a:r>
            <a:endParaRPr lang="en-US" altLang="zh-CN" sz="2400" dirty="0" smtClean="0">
              <a:solidFill>
                <a:srgbClr val="0070C0"/>
              </a:solidFill>
              <a:latin typeface="+mj-lt"/>
              <a:ea typeface="+mj-ea"/>
            </a:endParaRPr>
          </a:p>
          <a:p>
            <a:r>
              <a:rPr lang="zh-CN" altLang="en-US" sz="2400" dirty="0" smtClean="0">
                <a:solidFill>
                  <a:srgbClr val="0070C0"/>
                </a:solidFill>
                <a:latin typeface="+mj-lt"/>
                <a:ea typeface="+mj-ea"/>
              </a:rPr>
              <a:t>   优</a:t>
            </a:r>
            <a:r>
              <a:rPr lang="zh-CN" altLang="en-US" sz="2400" dirty="0">
                <a:solidFill>
                  <a:srgbClr val="0070C0"/>
                </a:solidFill>
                <a:latin typeface="+mj-lt"/>
                <a:ea typeface="+mj-ea"/>
              </a:rPr>
              <a:t>酷视频</a:t>
            </a:r>
            <a:r>
              <a:rPr lang="zh-CN" altLang="en-US" sz="2400" dirty="0" smtClean="0">
                <a:solidFill>
                  <a:srgbClr val="0070C0"/>
                </a:solidFill>
                <a:latin typeface="+mj-lt"/>
                <a:ea typeface="+mj-ea"/>
              </a:rPr>
              <a:t>：</a:t>
            </a:r>
            <a:r>
              <a:rPr lang="en-US" altLang="zh-CN" sz="2400" dirty="0" smtClean="0">
                <a:solidFill>
                  <a:srgbClr val="0070C0"/>
                </a:solidFill>
                <a:latin typeface="+mj-lt"/>
                <a:ea typeface="+mj-ea"/>
              </a:rPr>
              <a:t>	</a:t>
            </a:r>
            <a:r>
              <a:rPr lang="zh-CN" altLang="en-US" sz="2400" dirty="0" smtClean="0">
                <a:solidFill>
                  <a:srgbClr val="0070C0"/>
                </a:solidFill>
                <a:latin typeface="+mj-lt"/>
                <a:ea typeface="+mj-ea"/>
                <a:hlinkClick r:id="rId3"/>
              </a:rPr>
              <a:t>http</a:t>
            </a:r>
            <a:r>
              <a:rPr lang="zh-CN" altLang="en-US" sz="2400" dirty="0">
                <a:solidFill>
                  <a:srgbClr val="0070C0"/>
                </a:solidFill>
                <a:latin typeface="+mj-lt"/>
                <a:ea typeface="+mj-ea"/>
                <a:hlinkClick r:id="rId3"/>
              </a:rPr>
              <a:t>://i.youku.com/</a:t>
            </a:r>
            <a:r>
              <a:rPr lang="zh-CN" altLang="en-US" sz="2400" dirty="0" smtClean="0">
                <a:solidFill>
                  <a:srgbClr val="0070C0"/>
                </a:solidFill>
                <a:latin typeface="+mj-lt"/>
                <a:ea typeface="+mj-ea"/>
                <a:hlinkClick r:id="rId3"/>
              </a:rPr>
              <a:t>jasonyyf</a:t>
            </a:r>
            <a:endParaRPr lang="en-US" altLang="zh-CN" sz="2400" dirty="0" smtClean="0">
              <a:solidFill>
                <a:srgbClr val="0070C0"/>
              </a:solidFill>
              <a:latin typeface="+mj-lt"/>
              <a:ea typeface="+mj-ea"/>
            </a:endParaRPr>
          </a:p>
          <a:p>
            <a:r>
              <a:rPr lang="en-US" altLang="zh-CN" sz="2400" dirty="0" smtClean="0">
                <a:solidFill>
                  <a:srgbClr val="0070C0"/>
                </a:solidFill>
                <a:latin typeface="+mj-lt"/>
                <a:ea typeface="+mj-ea"/>
              </a:rPr>
              <a:t>    B</a:t>
            </a:r>
            <a:r>
              <a:rPr lang="zh-CN" altLang="en-US" sz="2400" dirty="0" smtClean="0">
                <a:solidFill>
                  <a:srgbClr val="0070C0"/>
                </a:solidFill>
                <a:latin typeface="+mj-lt"/>
                <a:ea typeface="+mj-ea"/>
              </a:rPr>
              <a:t>站视频：</a:t>
            </a:r>
            <a:r>
              <a:rPr lang="en-US" altLang="zh-CN" sz="2400" dirty="0" smtClean="0">
                <a:solidFill>
                  <a:srgbClr val="0070C0"/>
                </a:solidFill>
                <a:latin typeface="+mj-lt"/>
                <a:ea typeface="+mj-ea"/>
              </a:rPr>
              <a:t>	</a:t>
            </a:r>
            <a:r>
              <a:rPr lang="en-US" altLang="zh-CN" sz="2400" dirty="0" smtClean="0">
                <a:solidFill>
                  <a:srgbClr val="0070C0"/>
                </a:solidFill>
                <a:latin typeface="+mj-lt"/>
                <a:ea typeface="+mj-ea"/>
                <a:hlinkClick r:id="rId4"/>
              </a:rPr>
              <a:t>http</a:t>
            </a:r>
            <a:r>
              <a:rPr lang="en-US" altLang="zh-CN" sz="2400" dirty="0">
                <a:solidFill>
                  <a:srgbClr val="0070C0"/>
                </a:solidFill>
                <a:latin typeface="+mj-lt"/>
                <a:ea typeface="+mj-ea"/>
                <a:hlinkClick r:id="rId4"/>
              </a:rPr>
              <a:t>://</a:t>
            </a:r>
            <a:r>
              <a:rPr lang="en-US" altLang="zh-CN" sz="2400" dirty="0" smtClean="0">
                <a:solidFill>
                  <a:srgbClr val="0070C0"/>
                </a:solidFill>
                <a:latin typeface="+mj-lt"/>
                <a:ea typeface="+mj-ea"/>
                <a:hlinkClick r:id="rId4"/>
              </a:rPr>
              <a:t>space.bilibili.com/16199448</a:t>
            </a:r>
            <a:endParaRPr lang="en-US" altLang="zh-CN" sz="2400" dirty="0" smtClean="0">
              <a:solidFill>
                <a:srgbClr val="0070C0"/>
              </a:solidFill>
              <a:latin typeface="+mj-lt"/>
              <a:ea typeface="+mj-ea"/>
            </a:endParaRPr>
          </a:p>
          <a:p>
            <a:r>
              <a:rPr lang="zh-CN" altLang="en-US" sz="2400" dirty="0" smtClean="0">
                <a:solidFill>
                  <a:srgbClr val="0070C0"/>
                </a:solidFill>
                <a:latin typeface="+mj-lt"/>
                <a:ea typeface="+mj-ea"/>
              </a:rPr>
              <a:t>代码</a:t>
            </a:r>
            <a:r>
              <a:rPr lang="zh-CN" altLang="en-US" sz="2400" dirty="0">
                <a:solidFill>
                  <a:srgbClr val="0070C0"/>
                </a:solidFill>
                <a:latin typeface="+mj-lt"/>
                <a:ea typeface="+mj-ea"/>
              </a:rPr>
              <a:t>和</a:t>
            </a:r>
            <a:r>
              <a:rPr lang="zh-CN" altLang="en-US" sz="2400" dirty="0" smtClean="0">
                <a:solidFill>
                  <a:srgbClr val="0070C0"/>
                </a:solidFill>
                <a:latin typeface="+mj-lt"/>
                <a:ea typeface="+mj-ea"/>
              </a:rPr>
              <a:t>PPT：</a:t>
            </a:r>
            <a:r>
              <a:rPr lang="en-US" altLang="zh-CN" sz="2400" dirty="0" smtClean="0">
                <a:solidFill>
                  <a:srgbClr val="0070C0"/>
                </a:solidFill>
                <a:latin typeface="+mj-lt"/>
                <a:ea typeface="+mj-ea"/>
              </a:rPr>
              <a:t>	</a:t>
            </a:r>
            <a:r>
              <a:rPr lang="zh-CN" altLang="en-US" sz="2400" dirty="0" smtClean="0">
                <a:solidFill>
                  <a:srgbClr val="0070C0"/>
                </a:solidFill>
                <a:latin typeface="+mj-lt"/>
                <a:ea typeface="+mj-ea"/>
                <a:hlinkClick r:id="rId5"/>
              </a:rPr>
              <a:t>https</a:t>
            </a:r>
            <a:r>
              <a:rPr lang="zh-CN" altLang="en-US" sz="2400" dirty="0">
                <a:solidFill>
                  <a:srgbClr val="0070C0"/>
                </a:solidFill>
                <a:latin typeface="+mj-lt"/>
                <a:ea typeface="+mj-ea"/>
                <a:hlinkClick r:id="rId5"/>
              </a:rPr>
              <a:t>://github.com/YufengYU/C_Programming_</a:t>
            </a:r>
            <a:r>
              <a:rPr lang="zh-CN" altLang="en-US" sz="2400" dirty="0" smtClean="0">
                <a:solidFill>
                  <a:srgbClr val="0070C0"/>
                </a:solidFill>
                <a:latin typeface="+mj-lt"/>
                <a:ea typeface="+mj-ea"/>
                <a:hlinkClick r:id="rId5"/>
              </a:rPr>
              <a:t>Course</a:t>
            </a:r>
            <a:endParaRPr lang="en-US" altLang="zh-CN" sz="2400" dirty="0" smtClean="0">
              <a:solidFill>
                <a:srgbClr val="0070C0"/>
              </a:solidFill>
              <a:latin typeface="+mj-lt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开始之前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为什么要做这样的</a:t>
            </a:r>
            <a:r>
              <a:rPr lang="en-US" altLang="zh-CN" dirty="0" smtClean="0"/>
              <a:t>C	</a:t>
            </a:r>
            <a:r>
              <a:rPr lang="zh-CN" altLang="en-US" dirty="0" smtClean="0"/>
              <a:t>语言教学视频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兴趣！兴趣！兴趣！</a:t>
            </a:r>
            <a:r>
              <a:rPr lang="en-US" altLang="zh-CN" dirty="0" smtClean="0"/>
              <a:t>								      </a:t>
            </a:r>
            <a:r>
              <a:rPr lang="zh-CN" altLang="en-US" dirty="0" smtClean="0"/>
              <a:t>网红！网红！网红！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想做一个有趣的教学视频</a:t>
            </a:r>
            <a:endParaRPr lang="en-US" altLang="zh-CN" dirty="0" smtClean="0"/>
          </a:p>
          <a:p>
            <a:pPr marL="119062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什么人适合学习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逻辑正常的，有个电脑的，有一定驱动力的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视频面向人群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想学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语言的，每周能固定抽出一段时间学习和练习的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呈现形式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直播（斗鱼）</a:t>
            </a:r>
            <a:r>
              <a:rPr lang="en-US" altLang="zh-CN" dirty="0" smtClean="0"/>
              <a:t>+</a:t>
            </a:r>
            <a:r>
              <a:rPr lang="zh-CN" altLang="en-US" dirty="0" smtClean="0"/>
              <a:t>视频（优酷）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源代码和</a:t>
            </a:r>
            <a:r>
              <a:rPr lang="en-US" altLang="zh-CN" dirty="0" smtClean="0"/>
              <a:t>PPT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1"/>
            <a:r>
              <a:rPr lang="zh-CN" altLang="en-US" dirty="0" smtClean="0"/>
              <a:t>周更</a:t>
            </a:r>
            <a:r>
              <a:rPr lang="en-US" altLang="zh-CN" dirty="0" smtClean="0"/>
              <a:t>(1-2</a:t>
            </a:r>
            <a:r>
              <a:rPr lang="zh-CN" altLang="en-US" dirty="0" smtClean="0"/>
              <a:t>次每周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4655840" y="4653136"/>
            <a:ext cx="75434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斗</a:t>
            </a:r>
            <a:r>
              <a:rPr lang="zh-CN" altLang="en-US" b="1" dirty="0">
                <a:solidFill>
                  <a:srgbClr val="FF0000"/>
                </a:solidFill>
              </a:rPr>
              <a:t>鱼直播：https://www.douyu.com/yunaoshi</a:t>
            </a:r>
          </a:p>
          <a:p>
            <a:endParaRPr lang="zh-CN" altLang="en-US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优酷视频：http://i.youku.com/jasonyyf</a:t>
            </a:r>
          </a:p>
          <a:p>
            <a:endParaRPr lang="zh-CN" altLang="en-US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代码和PPT</a:t>
            </a:r>
            <a:r>
              <a:rPr lang="zh-CN" altLang="en-US" b="1" dirty="0" smtClean="0">
                <a:solidFill>
                  <a:srgbClr val="FF0000"/>
                </a:solidFill>
              </a:rPr>
              <a:t>：https</a:t>
            </a:r>
            <a:r>
              <a:rPr lang="zh-CN" altLang="en-US" b="1" dirty="0">
                <a:solidFill>
                  <a:srgbClr val="FF0000"/>
                </a:solidFill>
              </a:rPr>
              <a:t>://github.com/YufengYU/C_Programming_Course</a:t>
            </a:r>
          </a:p>
        </p:txBody>
      </p:sp>
    </p:spTree>
    <p:extLst>
      <p:ext uri="{BB962C8B-B14F-4D97-AF65-F5344CB8AC3E}">
        <p14:creationId xmlns:p14="http://schemas.microsoft.com/office/powerpoint/2010/main" val="156896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准备工作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一个靠谱的参考书</a:t>
            </a:r>
            <a:endParaRPr lang="en-US" altLang="zh-CN" dirty="0" smtClean="0"/>
          </a:p>
          <a:p>
            <a:pPr lvl="1"/>
            <a:r>
              <a:rPr lang="en-US" altLang="zh-CN" b="1" dirty="0" smtClean="0">
                <a:solidFill>
                  <a:srgbClr val="FF0000"/>
                </a:solidFill>
              </a:rPr>
              <a:t>C</a:t>
            </a:r>
            <a:r>
              <a:rPr lang="zh-CN" altLang="en-US" b="1" dirty="0" smtClean="0">
                <a:solidFill>
                  <a:srgbClr val="FF0000"/>
                </a:solidFill>
              </a:rPr>
              <a:t>程序设计语言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任何一本</a:t>
            </a:r>
            <a:r>
              <a:rPr lang="en-US" altLang="zh-CN" dirty="0" smtClean="0"/>
              <a:t>C</a:t>
            </a:r>
            <a:r>
              <a:rPr lang="zh-CN" altLang="en-US" dirty="0" smtClean="0"/>
              <a:t>程序设计参考书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一个好用的开发环境（编辑器</a:t>
            </a:r>
            <a:r>
              <a:rPr lang="en-US" altLang="zh-CN" dirty="0" smtClean="0"/>
              <a:t>+</a:t>
            </a:r>
            <a:r>
              <a:rPr lang="zh-CN" altLang="en-US" dirty="0" smtClean="0"/>
              <a:t>编译器）</a:t>
            </a:r>
            <a:endParaRPr lang="en-US" altLang="zh-CN" dirty="0" smtClean="0"/>
          </a:p>
          <a:p>
            <a:pPr lvl="1"/>
            <a:r>
              <a:rPr lang="en-US" altLang="zh-CN" b="1" dirty="0" err="1" smtClean="0">
                <a:solidFill>
                  <a:srgbClr val="FF0000"/>
                </a:solidFill>
              </a:rPr>
              <a:t>Codeblocks</a:t>
            </a:r>
            <a:r>
              <a:rPr lang="en-US" altLang="zh-CN" dirty="0" smtClean="0"/>
              <a:t>, Visual Studio, </a:t>
            </a:r>
            <a:r>
              <a:rPr lang="en-US" altLang="zh-CN" dirty="0" err="1" smtClean="0"/>
              <a:t>Qt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或者 </a:t>
            </a:r>
            <a:r>
              <a:rPr lang="en-US" altLang="zh-CN" dirty="0" smtClean="0"/>
              <a:t>Notepad++</a:t>
            </a:r>
            <a:r>
              <a:rPr lang="zh-CN" altLang="en-US" dirty="0" smtClean="0"/>
              <a:t>文本编辑器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个代码测试平台</a:t>
            </a:r>
            <a:endParaRPr lang="en-US" altLang="zh-CN" dirty="0" smtClean="0"/>
          </a:p>
          <a:p>
            <a:pPr lvl="1"/>
            <a:r>
              <a:rPr lang="zh-CN" altLang="en-US" dirty="0"/>
              <a:t>http://poj.org</a:t>
            </a:r>
            <a:r>
              <a:rPr lang="zh-CN" altLang="en-US" dirty="0" smtClean="0"/>
              <a:t>/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https</a:t>
            </a:r>
            <a:r>
              <a:rPr lang="en-US" altLang="zh-CN" dirty="0"/>
              <a:t>://leetcode.com/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7729" y="429419"/>
            <a:ext cx="2314575" cy="32480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96" y="415131"/>
            <a:ext cx="2324100" cy="3276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3975" y="4293096"/>
            <a:ext cx="7308329" cy="118528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5"/>
          <a:srcRect b="69883"/>
          <a:stretch/>
        </p:blipFill>
        <p:spPr>
          <a:xfrm>
            <a:off x="4494766" y="5854554"/>
            <a:ext cx="7337538" cy="38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65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编写</a:t>
            </a:r>
            <a:r>
              <a:rPr lang="zh-CN" altLang="en-US" dirty="0" smtClean="0"/>
              <a:t>第一个</a:t>
            </a:r>
            <a:r>
              <a:rPr lang="en-US" altLang="zh-CN" dirty="0" smtClean="0"/>
              <a:t>C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54159" y="3964464"/>
            <a:ext cx="4608512" cy="203132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zh-CN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我要开始学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语言了！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\n"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return </a:t>
            </a:r>
            <a:r>
              <a:rPr lang="en-US" altLang="zh-CN" dirty="0" smtClean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91944" y="70643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引用一些已有内容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985172" y="144514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主函数接口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807968" y="2689679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打印文本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“\n”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为换行，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“\t”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为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[tab]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，等等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66646" y="551723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返回缺省值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54159" y="1142247"/>
            <a:ext cx="4608512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zh-CN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我要开始学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语言了！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\n"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12" name="直接箭头连接符 11"/>
          <p:cNvCxnSpPr>
            <a:endCxn id="8" idx="1"/>
          </p:cNvCxnSpPr>
          <p:nvPr/>
        </p:nvCxnSpPr>
        <p:spPr bwMode="auto">
          <a:xfrm>
            <a:off x="4943872" y="2492896"/>
            <a:ext cx="864096" cy="5199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/>
          <p:cNvCxnSpPr>
            <a:endCxn id="7" idx="1"/>
          </p:cNvCxnSpPr>
          <p:nvPr/>
        </p:nvCxnSpPr>
        <p:spPr bwMode="auto">
          <a:xfrm flipV="1">
            <a:off x="1415480" y="1629808"/>
            <a:ext cx="4569692" cy="2368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箭头连接符 16"/>
          <p:cNvCxnSpPr>
            <a:endCxn id="6" idx="1"/>
          </p:cNvCxnSpPr>
          <p:nvPr/>
        </p:nvCxnSpPr>
        <p:spPr bwMode="auto">
          <a:xfrm flipV="1">
            <a:off x="2855640" y="891104"/>
            <a:ext cx="2736304" cy="4377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箭头连接符 18"/>
          <p:cNvCxnSpPr>
            <a:endCxn id="9" idx="1"/>
          </p:cNvCxnSpPr>
          <p:nvPr/>
        </p:nvCxnSpPr>
        <p:spPr bwMode="auto">
          <a:xfrm>
            <a:off x="2207568" y="5517232"/>
            <a:ext cx="3759078" cy="1846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3617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A+B problem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35360" y="1412776"/>
            <a:ext cx="4608512" cy="286232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zh-CN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altLang="zh-CN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a,b,c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d%d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,&amp;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a,&amp;b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c =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a+b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"%d\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,c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altLang="zh-CN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6" name="直接箭头连接符 5"/>
          <p:cNvCxnSpPr>
            <a:endCxn id="7" idx="1"/>
          </p:cNvCxnSpPr>
          <p:nvPr/>
        </p:nvCxnSpPr>
        <p:spPr bwMode="auto">
          <a:xfrm flipV="1">
            <a:off x="3647728" y="2684820"/>
            <a:ext cx="3096344" cy="3121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文本框 6"/>
          <p:cNvSpPr txBox="1"/>
          <p:nvPr/>
        </p:nvSpPr>
        <p:spPr>
          <a:xfrm>
            <a:off x="6744072" y="2084655"/>
            <a:ext cx="4032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从键盘中读取两个数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“%d” </a:t>
            </a:r>
            <a:r>
              <a:rPr lang="zh-CN" altLang="en-US" dirty="0" smtClean="0"/>
              <a:t>四字节整形 </a:t>
            </a:r>
            <a:r>
              <a:rPr lang="en-US" altLang="zh-CN" dirty="0" smtClean="0"/>
              <a:t>-- </a:t>
            </a:r>
            <a:r>
              <a:rPr lang="en-US" altLang="zh-CN" dirty="0" err="1" smtClean="0"/>
              <a:t>int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“%f” </a:t>
            </a:r>
            <a:r>
              <a:rPr lang="zh-CN" altLang="en-US" dirty="0" smtClean="0"/>
              <a:t>四字节浮点型 </a:t>
            </a:r>
            <a:r>
              <a:rPr lang="en-US" altLang="zh-CN" dirty="0" smtClean="0"/>
              <a:t>– float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“%lf” </a:t>
            </a:r>
            <a:r>
              <a:rPr lang="zh-CN" altLang="en-US" dirty="0" smtClean="0"/>
              <a:t>八字节浮点型 </a:t>
            </a:r>
            <a:r>
              <a:rPr lang="en-US" altLang="zh-CN" dirty="0" smtClean="0"/>
              <a:t>-- double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240016" y="612990"/>
            <a:ext cx="4032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定义三个数</a:t>
            </a:r>
            <a:r>
              <a:rPr lang="en-US" altLang="zh-CN" dirty="0" err="1" smtClean="0"/>
              <a:t>a,b,c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zh-CN" altLang="en-US" dirty="0" smtClean="0"/>
              <a:t>四字节整形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interger</a:t>
            </a:r>
            <a:r>
              <a:rPr lang="en-US" altLang="zh-CN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float </a:t>
            </a:r>
            <a:r>
              <a:rPr lang="zh-CN" altLang="en-US" dirty="0" smtClean="0"/>
              <a:t>四字节浮点型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double </a:t>
            </a:r>
            <a:r>
              <a:rPr lang="zh-CN" altLang="en-US" dirty="0" smtClean="0"/>
              <a:t>八字节浮点型</a:t>
            </a:r>
            <a:endParaRPr lang="en-US" altLang="zh-CN" dirty="0" smtClean="0"/>
          </a:p>
        </p:txBody>
      </p:sp>
      <p:cxnSp>
        <p:nvCxnSpPr>
          <p:cNvPr id="11" name="直接箭头连接符 10"/>
          <p:cNvCxnSpPr>
            <a:endCxn id="16" idx="1"/>
          </p:cNvCxnSpPr>
          <p:nvPr/>
        </p:nvCxnSpPr>
        <p:spPr bwMode="auto">
          <a:xfrm>
            <a:off x="2135560" y="3258136"/>
            <a:ext cx="5040560" cy="8116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/>
          <p:cNvCxnSpPr>
            <a:endCxn id="9" idx="1"/>
          </p:cNvCxnSpPr>
          <p:nvPr/>
        </p:nvCxnSpPr>
        <p:spPr bwMode="auto">
          <a:xfrm flipV="1">
            <a:off x="2279576" y="1213155"/>
            <a:ext cx="3960440" cy="14716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文本框 15"/>
          <p:cNvSpPr txBox="1"/>
          <p:nvPr/>
        </p:nvSpPr>
        <p:spPr>
          <a:xfrm>
            <a:off x="7176120" y="3885149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计算</a:t>
            </a:r>
            <a:r>
              <a:rPr lang="en-US" altLang="zh-CN" dirty="0" err="1" smtClean="0"/>
              <a:t>a+b</a:t>
            </a:r>
            <a:r>
              <a:rPr lang="zh-CN" altLang="en-US" dirty="0" smtClean="0"/>
              <a:t>的值，存到</a:t>
            </a:r>
            <a:r>
              <a:rPr lang="en-US" altLang="zh-CN" dirty="0" smtClean="0"/>
              <a:t>c</a:t>
            </a:r>
            <a:r>
              <a:rPr lang="zh-CN" altLang="en-US" dirty="0" smtClean="0"/>
              <a:t>中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531495" y="5243296"/>
            <a:ext cx="684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试试输入：</a:t>
            </a:r>
            <a:r>
              <a:rPr lang="en-US" altLang="zh-CN" dirty="0" smtClean="0"/>
              <a:t>1 1.5</a:t>
            </a:r>
            <a:r>
              <a:rPr lang="zh-CN" altLang="en-US" dirty="0" smtClean="0"/>
              <a:t>或</a:t>
            </a:r>
            <a:r>
              <a:rPr lang="en-US" altLang="zh-CN" dirty="0" smtClean="0"/>
              <a:t>1.5 1 </a:t>
            </a:r>
            <a:r>
              <a:rPr lang="zh-CN" altLang="en-US" dirty="0" smtClean="0"/>
              <a:t>看看区别？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试试把</a:t>
            </a:r>
            <a:r>
              <a:rPr lang="en-US" altLang="zh-CN" dirty="0" err="1" smtClean="0"/>
              <a:t>a,b,c</a:t>
            </a:r>
            <a:r>
              <a:rPr lang="zh-CN" altLang="en-US" dirty="0" smtClean="0"/>
              <a:t>改成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类型，再看看输入</a:t>
            </a:r>
            <a:r>
              <a:rPr lang="en-US" altLang="zh-CN" dirty="0" smtClean="0"/>
              <a:t>1 1.5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1.5 1</a:t>
            </a:r>
            <a:r>
              <a:rPr lang="zh-CN" altLang="en-US" dirty="0" smtClean="0"/>
              <a:t>的结果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记得把</a:t>
            </a:r>
            <a:r>
              <a:rPr lang="en-US" altLang="zh-CN" dirty="0" smtClean="0"/>
              <a:t>”%d”</a:t>
            </a:r>
            <a:r>
              <a:rPr lang="zh-CN" altLang="en-US" dirty="0" smtClean="0"/>
              <a:t>改成</a:t>
            </a:r>
            <a:r>
              <a:rPr lang="en-US" altLang="zh-CN" dirty="0" smtClean="0"/>
              <a:t>”%f”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47595" y="4530179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2060"/>
                </a:solidFill>
              </a:rPr>
              <a:t>去</a:t>
            </a:r>
            <a:r>
              <a:rPr lang="en-US" altLang="zh-CN" b="1" dirty="0" smtClean="0">
                <a:solidFill>
                  <a:srgbClr val="002060"/>
                </a:solidFill>
              </a:rPr>
              <a:t>POJ</a:t>
            </a:r>
            <a:r>
              <a:rPr lang="zh-CN" altLang="en-US" b="1" dirty="0" smtClean="0">
                <a:solidFill>
                  <a:srgbClr val="002060"/>
                </a:solidFill>
              </a:rPr>
              <a:t>上提交喽</a:t>
            </a:r>
            <a:r>
              <a:rPr lang="en-US" altLang="zh-CN" b="1" dirty="0" smtClean="0">
                <a:solidFill>
                  <a:srgbClr val="002060"/>
                </a:solidFill>
              </a:rPr>
              <a:t>~~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3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6" grpId="0"/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加到</a:t>
            </a:r>
            <a:r>
              <a:rPr lang="en-US" altLang="zh-CN" dirty="0" smtClean="0"/>
              <a:t>100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1059" y="1305341"/>
            <a:ext cx="4608512" cy="424731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zh-CN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altLang="zh-CN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total,cur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total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zh-CN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cur = </a:t>
            </a:r>
            <a:r>
              <a:rPr lang="en-US" altLang="zh-CN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(cur&lt;=</a:t>
            </a:r>
            <a:r>
              <a:rPr lang="en-US" altLang="zh-CN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total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total+cur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cur = cur+1;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"%d\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zh-CN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,total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altLang="zh-CN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10" name="直接箭头连接符 9"/>
          <p:cNvCxnSpPr/>
          <p:nvPr/>
        </p:nvCxnSpPr>
        <p:spPr bwMode="auto">
          <a:xfrm>
            <a:off x="3791744" y="4005064"/>
            <a:ext cx="302433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文本框 10"/>
          <p:cNvSpPr txBox="1"/>
          <p:nvPr/>
        </p:nvSpPr>
        <p:spPr>
          <a:xfrm>
            <a:off x="7032104" y="382039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total &lt;- total + cur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804567" y="1293922"/>
            <a:ext cx="34678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 ( [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logic_test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] )</a:t>
            </a:r>
          </a:p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…</a:t>
            </a:r>
          </a:p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altLang="zh-CN" dirty="0"/>
          </a:p>
          <a:p>
            <a:r>
              <a:rPr lang="zh-CN" altLang="en-US" dirty="0" smtClean="0"/>
              <a:t>当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logic_test</a:t>
            </a:r>
            <a:r>
              <a:rPr lang="en-US" altLang="zh-CN" dirty="0" smtClean="0"/>
              <a:t>]</a:t>
            </a:r>
            <a:r>
              <a:rPr lang="zh-CN" altLang="en-US" dirty="0" smtClean="0"/>
              <a:t>成立，执行</a:t>
            </a:r>
            <a:r>
              <a:rPr lang="en-US" altLang="zh-CN" dirty="0" smtClean="0"/>
              <a:t>…</a:t>
            </a:r>
          </a:p>
          <a:p>
            <a:r>
              <a:rPr lang="zh-CN" altLang="en-US" dirty="0" smtClean="0"/>
              <a:t>包含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&lt;, &gt;, &lt;=, &gt;=, ==,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!=</a:t>
            </a:r>
            <a:r>
              <a:rPr lang="zh-CN" altLang="en-US" dirty="0" smtClean="0"/>
              <a:t>等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endCxn id="16" idx="1"/>
          </p:cNvCxnSpPr>
          <p:nvPr/>
        </p:nvCxnSpPr>
        <p:spPr bwMode="auto">
          <a:xfrm flipV="1">
            <a:off x="2927648" y="2309585"/>
            <a:ext cx="3876919" cy="10965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矩形 19"/>
          <p:cNvSpPr/>
          <p:nvPr/>
        </p:nvSpPr>
        <p:spPr>
          <a:xfrm>
            <a:off x="5821770" y="4506906"/>
            <a:ext cx="62484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试试</a:t>
            </a:r>
            <a:r>
              <a:rPr lang="en-US" altLang="zh-CN" dirty="0"/>
              <a:t>for</a:t>
            </a:r>
            <a:r>
              <a:rPr lang="zh-CN" altLang="en-US" dirty="0" smtClean="0"/>
              <a:t>循环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for([initialize]; [logic test]; [do every loop])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…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76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写个函数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99356" y="706438"/>
            <a:ext cx="4608512" cy="563231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zh-CN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altLang="zh-CN" dirty="0" smtClean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a,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b)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a+b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altLang="zh-CN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total,cur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total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zh-CN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cur = </a:t>
            </a:r>
            <a:r>
              <a:rPr lang="en-US" altLang="zh-CN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(cur&lt;=</a:t>
            </a:r>
            <a:r>
              <a:rPr lang="en-US" altLang="zh-CN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total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= add(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total,cur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cur = cur+1;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"%d\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zh-CN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,total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altLang="zh-CN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10" name="直接箭头连接符 9"/>
          <p:cNvCxnSpPr/>
          <p:nvPr/>
        </p:nvCxnSpPr>
        <p:spPr bwMode="auto">
          <a:xfrm>
            <a:off x="3215680" y="1412776"/>
            <a:ext cx="302433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文本框 11"/>
          <p:cNvSpPr txBox="1"/>
          <p:nvPr/>
        </p:nvSpPr>
        <p:spPr>
          <a:xfrm>
            <a:off x="7081161" y="1299052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US" altLang="zh-CN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a, </a:t>
            </a:r>
            <a:r>
              <a:rPr lang="en-US" altLang="zh-CN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b)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直接箭头连接符 13"/>
          <p:cNvCxnSpPr/>
          <p:nvPr/>
        </p:nvCxnSpPr>
        <p:spPr bwMode="auto">
          <a:xfrm flipH="1">
            <a:off x="6959635" y="1700808"/>
            <a:ext cx="360501" cy="6480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文本框 14"/>
          <p:cNvSpPr txBox="1"/>
          <p:nvPr/>
        </p:nvSpPr>
        <p:spPr>
          <a:xfrm>
            <a:off x="6491814" y="2438454"/>
            <a:ext cx="1116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返回类型</a:t>
            </a: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 bwMode="auto">
          <a:xfrm>
            <a:off x="7896200" y="1700808"/>
            <a:ext cx="216024" cy="6480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文本框 5"/>
          <p:cNvSpPr txBox="1"/>
          <p:nvPr/>
        </p:nvSpPr>
        <p:spPr>
          <a:xfrm>
            <a:off x="7752184" y="243845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函数名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 bwMode="auto">
          <a:xfrm>
            <a:off x="8688288" y="1700808"/>
            <a:ext cx="720080" cy="6480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箭头连接符 12"/>
          <p:cNvCxnSpPr/>
          <p:nvPr/>
        </p:nvCxnSpPr>
        <p:spPr bwMode="auto">
          <a:xfrm>
            <a:off x="9516380" y="1735941"/>
            <a:ext cx="0" cy="6129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文本框 15"/>
          <p:cNvSpPr txBox="1"/>
          <p:nvPr/>
        </p:nvSpPr>
        <p:spPr>
          <a:xfrm>
            <a:off x="9194204" y="2438454"/>
            <a:ext cx="70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输入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240016" y="906807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定义</a:t>
            </a:r>
            <a:r>
              <a:rPr lang="zh-CN" altLang="en-US" dirty="0" smtClean="0"/>
              <a:t>函数：</a:t>
            </a:r>
            <a:endParaRPr lang="en-US" altLang="zh-CN" dirty="0"/>
          </a:p>
        </p:txBody>
      </p:sp>
      <p:sp>
        <p:nvSpPr>
          <p:cNvPr id="18" name="矩形 17"/>
          <p:cNvSpPr/>
          <p:nvPr/>
        </p:nvSpPr>
        <p:spPr>
          <a:xfrm>
            <a:off x="6234906" y="3921661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调用函数：</a:t>
            </a:r>
            <a:endParaRPr lang="en-US" altLang="zh-CN" dirty="0"/>
          </a:p>
        </p:txBody>
      </p:sp>
      <p:sp>
        <p:nvSpPr>
          <p:cNvPr id="19" name="矩形 18"/>
          <p:cNvSpPr/>
          <p:nvPr/>
        </p:nvSpPr>
        <p:spPr>
          <a:xfrm>
            <a:off x="6671574" y="4374061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total = add(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total,cur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cxnSp>
        <p:nvCxnSpPr>
          <p:cNvPr id="21" name="直接箭头连接符 20"/>
          <p:cNvCxnSpPr/>
          <p:nvPr/>
        </p:nvCxnSpPr>
        <p:spPr bwMode="auto">
          <a:xfrm flipV="1">
            <a:off x="4367808" y="4374061"/>
            <a:ext cx="1867098" cy="3693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799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1"/>
      <p:bldP spid="6" grpId="1"/>
      <p:bldP spid="16" grpId="1"/>
      <p:bldP spid="17" grpId="0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判断输入的数是不是大于零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35360" y="1772816"/>
            <a:ext cx="5220580" cy="34163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zh-CN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altLang="zh-CN" dirty="0" smtClean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a;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US" altLang="zh-CN" dirty="0" err="1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,&amp;a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(a&gt;</a:t>
            </a:r>
            <a:r>
              <a:rPr lang="en-US" altLang="zh-CN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"lager than </a:t>
            </a:r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0\n"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"not larger than </a:t>
            </a:r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0\n"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altLang="zh-CN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960096" y="1556792"/>
            <a:ext cx="33123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([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logic_test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[true process]</a:t>
            </a:r>
          </a:p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altLang="zh-CN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[false process]</a:t>
            </a:r>
          </a:p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600056" y="4149080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如果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logic_test</a:t>
            </a:r>
            <a:r>
              <a:rPr lang="en-US" altLang="zh-CN" dirty="0" smtClean="0"/>
              <a:t>]</a:t>
            </a:r>
            <a:r>
              <a:rPr lang="zh-CN" altLang="en-US" dirty="0" smtClean="0"/>
              <a:t>成功，则执行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[true process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，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否则，执行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[false process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直接箭头连接符 7"/>
          <p:cNvCxnSpPr>
            <a:endCxn id="5" idx="1"/>
          </p:cNvCxnSpPr>
          <p:nvPr/>
        </p:nvCxnSpPr>
        <p:spPr bwMode="auto">
          <a:xfrm flipV="1">
            <a:off x="2207568" y="2710954"/>
            <a:ext cx="4752528" cy="8620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9800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怎么编写运行一个程序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变量：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 float, double, …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函数</a:t>
            </a:r>
            <a:r>
              <a:rPr lang="zh-CN" altLang="en-US" dirty="0"/>
              <a:t>：</a:t>
            </a:r>
            <a:r>
              <a:rPr lang="en-US" altLang="zh-CN" dirty="0" smtClean="0"/>
              <a:t>main(</a:t>
            </a:r>
            <a:r>
              <a:rPr lang="zh-CN" altLang="en-US" dirty="0" smtClean="0"/>
              <a:t>主接口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，其他函数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输入输出：</a:t>
            </a:r>
            <a:r>
              <a:rPr lang="en-US" altLang="zh-CN" dirty="0" err="1" smtClean="0"/>
              <a:t>scanf</a:t>
            </a:r>
            <a:r>
              <a:rPr lang="en-US" altLang="zh-CN" dirty="0"/>
              <a:t>, </a:t>
            </a:r>
            <a:r>
              <a:rPr lang="en-US" altLang="zh-CN" dirty="0" err="1" smtClean="0"/>
              <a:t>printf</a:t>
            </a:r>
            <a:endParaRPr lang="en-US" altLang="zh-CN" dirty="0" smtClean="0"/>
          </a:p>
          <a:p>
            <a:pPr marL="119062" indent="0">
              <a:buNone/>
            </a:pPr>
            <a:endParaRPr lang="en-US" altLang="zh-CN" dirty="0"/>
          </a:p>
          <a:p>
            <a:r>
              <a:rPr lang="zh-CN" altLang="en-US" dirty="0" smtClean="0"/>
              <a:t>逻辑判断：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&lt;, &gt;, &lt;=, &gt;=, ==,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!=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控制流：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条件执行：</a:t>
            </a:r>
            <a:r>
              <a:rPr lang="en-US" altLang="zh-CN" dirty="0" smtClean="0"/>
              <a:t>if, else</a:t>
            </a:r>
          </a:p>
          <a:p>
            <a:pPr lvl="1"/>
            <a:r>
              <a:rPr lang="zh-CN" altLang="en-US" dirty="0" smtClean="0"/>
              <a:t>循环执行：</a:t>
            </a:r>
            <a:r>
              <a:rPr lang="en-US" altLang="zh-CN" dirty="0" smtClean="0"/>
              <a:t>while ,for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452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S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OSS1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POSS" id="{CEBE5E72-F079-422F-AF3F-B9268C6FA71C}" vid="{64FC1A91-4D4C-4190-9D50-F311DF7F3FA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POSS</Template>
  <TotalTime>229</TotalTime>
  <Words>717</Words>
  <Application>Microsoft Office PowerPoint</Application>
  <PresentationFormat>宽屏</PresentationFormat>
  <Paragraphs>179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黑体</vt:lpstr>
      <vt:lpstr>华文楷体</vt:lpstr>
      <vt:lpstr>宋体</vt:lpstr>
      <vt:lpstr>Arial</vt:lpstr>
      <vt:lpstr>Consolas</vt:lpstr>
      <vt:lpstr>Corbel</vt:lpstr>
      <vt:lpstr>Wingdings</vt:lpstr>
      <vt:lpstr>Wingdings 2</vt:lpstr>
      <vt:lpstr>Wingdings 3</vt:lpstr>
      <vt:lpstr>POSS</vt:lpstr>
      <vt:lpstr>C语言从零开始 第一讲</vt:lpstr>
      <vt:lpstr>开始之前…</vt:lpstr>
      <vt:lpstr>准备工作</vt:lpstr>
      <vt:lpstr>编写第一个C程序</vt:lpstr>
      <vt:lpstr>A+B problem</vt:lpstr>
      <vt:lpstr>从1加到100</vt:lpstr>
      <vt:lpstr>写个函数</vt:lpstr>
      <vt:lpstr>判断输入的数是不是大于零</vt:lpstr>
      <vt:lpstr>回顾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C语言从零</dc:title>
  <dc:creator>YYF</dc:creator>
  <cp:lastModifiedBy>YYF</cp:lastModifiedBy>
  <cp:revision>62</cp:revision>
  <dcterms:created xsi:type="dcterms:W3CDTF">2017-01-14T09:54:21Z</dcterms:created>
  <dcterms:modified xsi:type="dcterms:W3CDTF">2017-01-25T01:20:18Z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2052-8.1.0.2424</vt:lpwstr>
  </property>
</Properties>
</file>