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1" r:id="rId5"/>
    <p:sldId id="260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00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C6AF-D7C3-4C00-981B-A40E9FB3BD37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79D-12D5-40F1-AF58-80CA30BC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6549-FEAA-4A3A-BB73-0088AEB1C446}" type="datetimeFigureOut">
              <a:rPr lang="zh-CN" altLang="en-US" smtClean="0"/>
              <a:t>2017/1/25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35BD-BC28-4B2C-BFBD-A1AF06727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35BD-BC28-4B2C-BFBD-A1AF06727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87CD20E-242F-44E0-9F1B-AB1D4F9EB94C}" type="datetime1">
              <a:rPr lang="zh-CN" altLang="en-US" smtClean="0"/>
              <a:pPr/>
              <a:t>2017/1/25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3D58D-73A9-4A92-BE79-3C1E5AFE7A60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FF8DD-19DE-4EBD-8607-C46E70DAFF98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94878-6599-4272-9EFD-82A503AFE9E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21DC34-5309-4A88-B135-0820EE50E2C9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09B60-8CEE-49E4-B9C7-EF649FFF4A9B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8F851-E17E-496A-AC8E-D6B2F33A8FAC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793C7-880A-4E11-8D62-422A761B21C9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FBB9F-FD7F-46C4-A0E1-A0AD04A1BC6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73B480-0183-4F9B-8D4E-B01EE656294A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+mj-lt"/>
              <a:ea typeface="+mj-ea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7100" y="6226175"/>
            <a:ext cx="10858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fld id="{63B09E56-5A87-43B7-8623-7CA0CB7872D0}" type="datetime1">
              <a:rPr lang="zh-CN" altLang="en-US" smtClean="0"/>
              <a:pPr/>
              <a:t>2017/1/25</a:t>
            </a:fld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4578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语言从零开始 第二讲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48128" y="6464578"/>
            <a:ext cx="38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更多练习与数组入门</a:t>
            </a: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u.com/yunao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fengYU/C_Programming_Course" TargetMode="External"/><Relationship Id="rId5" Type="http://schemas.openxmlformats.org/officeDocument/2006/relationships/hyperlink" Target="http://space.bilibili.com/16199448" TargetMode="External"/><Relationship Id="rId4" Type="http://schemas.openxmlformats.org/officeDocument/2006/relationships/hyperlink" Target="http://i.youku.com/jasonyy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第</a:t>
            </a:r>
            <a:r>
              <a:rPr lang="zh-CN" altLang="en-US" sz="4400" dirty="0"/>
              <a:t>二</a:t>
            </a:r>
            <a:r>
              <a:rPr lang="zh-CN" altLang="en-US" sz="4400" dirty="0" smtClean="0"/>
              <a:t>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更多练习</a:t>
            </a:r>
            <a:endParaRPr lang="en-US" altLang="zh-CN" sz="3200" dirty="0" smtClean="0"/>
          </a:p>
          <a:p>
            <a:r>
              <a:rPr lang="zh-CN" altLang="en-US" sz="3200" dirty="0" smtClean="0"/>
              <a:t>与数组入门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048328" y="4223891"/>
            <a:ext cx="266932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16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361-B8F0-482A-95B7-D825F938BD73}" type="datetime1">
              <a:rPr lang="zh-CN" altLang="en-US" smtClean="0"/>
              <a:t>2017/1/25</a:t>
            </a:fld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5FF2-1B34-4B8A-A213-15B1E30F826C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鱼直播：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https://www.douyu.com/yunaoshi</a:t>
            </a:r>
            <a:endParaRPr lang="en-US" altLang="zh-CN" sz="2400" dirty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   优酷视频：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http://i.youku.com/jasonyyf</a:t>
            </a:r>
            <a:endParaRPr lang="en-US" altLang="zh-CN" sz="2400" dirty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http://space.bilibili.com/16199448</a:t>
            </a:r>
            <a:endParaRPr lang="en-US" altLang="zh-CN" sz="2400" dirty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代码和PPT：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https://github.com/YufengYU/C_Programming_Course</a:t>
            </a:r>
            <a:endParaRPr lang="zh-CN" altLang="en-US" sz="24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POJ 2521: How much did the businessman lose</a:t>
            </a:r>
            <a:endParaRPr lang="zh-CN" altLang="en-US" dirty="0">
              <a:latin typeface="+mj-lt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名商人买了一件原价为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的货物，以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的价格卖出，买家付钱后，需要找零</a:t>
            </a:r>
            <a:r>
              <a:rPr lang="en-US" altLang="zh-CN" dirty="0" smtClean="0"/>
              <a:t>C</a:t>
            </a:r>
            <a:r>
              <a:rPr lang="zh-CN" altLang="en-US" dirty="0" smtClean="0"/>
              <a:t>元。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但是，买家给了若干张假币，总价为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要求算出商人总共亏损了多少？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原价：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买家付钱：</a:t>
            </a:r>
            <a:r>
              <a:rPr lang="en-US" altLang="zh-CN" dirty="0" smtClean="0"/>
              <a:t>M+C</a:t>
            </a:r>
          </a:p>
          <a:p>
            <a:r>
              <a:rPr lang="zh-CN" altLang="en-US" dirty="0" smtClean="0"/>
              <a:t>商人收入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(M+C)-P</a:t>
            </a:r>
            <a:endParaRPr lang="en-US" altLang="zh-CN" dirty="0" smtClean="0"/>
          </a:p>
          <a:p>
            <a:r>
              <a:rPr lang="zh-CN" altLang="en-US" dirty="0" smtClean="0"/>
              <a:t>商人付出：</a:t>
            </a:r>
            <a:r>
              <a:rPr lang="en-US" altLang="zh-CN" dirty="0" smtClean="0"/>
              <a:t>N+C</a:t>
            </a:r>
          </a:p>
          <a:p>
            <a:r>
              <a:rPr lang="zh-CN" altLang="en-US" dirty="0"/>
              <a:t>净</a:t>
            </a:r>
            <a:r>
              <a:rPr lang="zh-CN" altLang="en-US" dirty="0" smtClean="0"/>
              <a:t>亏损：</a:t>
            </a:r>
            <a:r>
              <a:rPr lang="en-US" altLang="zh-CN" dirty="0" smtClean="0"/>
              <a:t>(N+C)-(M+C-P)=N-M+P</a:t>
            </a:r>
          </a:p>
          <a:p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种方式：亏损</a:t>
            </a:r>
            <a:r>
              <a:rPr lang="en-US" altLang="zh-CN" dirty="0" smtClean="0"/>
              <a:t>=</a:t>
            </a:r>
            <a:r>
              <a:rPr lang="zh-CN" altLang="en-US" dirty="0" smtClean="0"/>
              <a:t>支出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收入</a:t>
            </a:r>
            <a:r>
              <a:rPr lang="en-US" altLang="zh-CN" dirty="0" smtClean="0"/>
              <a:t>=N-(M-P)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855A-2638-4DE7-A565-B8BA087374DB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61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POJ </a:t>
            </a:r>
            <a:r>
              <a:rPr lang="en-US" altLang="zh-CN" dirty="0" smtClean="0">
                <a:latin typeface="+mj-lt"/>
              </a:rPr>
              <a:t>2509</a:t>
            </a:r>
            <a:r>
              <a:rPr lang="en-US" altLang="zh-CN" dirty="0">
                <a:latin typeface="+mj-lt"/>
              </a:rPr>
              <a:t>: Peter's smokes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皮特有一共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支烟，每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个烟蒂可以去换一个新烟。</a:t>
            </a:r>
            <a:endParaRPr lang="en-US" altLang="zh-CN" dirty="0" smtClean="0"/>
          </a:p>
          <a:p>
            <a:r>
              <a:rPr lang="zh-CN" altLang="en-US" dirty="0" smtClean="0"/>
              <a:t>问皮特一共能抽多少支烟？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70C0"/>
                </a:solidFill>
              </a:rPr>
              <a:t>小时候的经历：买了一箱汽水，汽水瓶子可以去换钱，问能喝多少瓶？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瓶汽水，都能去换</a:t>
            </a:r>
            <a:r>
              <a:rPr lang="zh-CN" altLang="en-US" dirty="0"/>
              <a:t>一</a:t>
            </a:r>
            <a:r>
              <a:rPr lang="zh-CN" altLang="en-US" dirty="0" smtClean="0"/>
              <a:t>瓶新的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100, 5 (100)</a:t>
            </a:r>
          </a:p>
          <a:p>
            <a:pPr lvl="1"/>
            <a:r>
              <a:rPr lang="en-US" altLang="zh-CN" dirty="0" smtClean="0"/>
              <a:t>20, 5 (120)</a:t>
            </a:r>
          </a:p>
          <a:p>
            <a:pPr lvl="1"/>
            <a:r>
              <a:rPr lang="en-US" altLang="zh-CN" dirty="0" smtClean="0"/>
              <a:t>4, 5 (124)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3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71464" y="508518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lt"/>
                <a:ea typeface="+mj-ea"/>
              </a:rPr>
              <a:t>并不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ea typeface="+mj-ea"/>
              </a:rPr>
              <a:t>能赊账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9976" y="352504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文件末尾判断</a:t>
            </a:r>
            <a:endParaRPr lang="en-US" altLang="zh-CN" sz="2000" dirty="0" smtClean="0">
              <a:solidFill>
                <a:srgbClr val="FF0000"/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scanf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("%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d%d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",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n,k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)!=EOF</a:t>
            </a:r>
            <a:endParaRPr lang="zh-CN" altLang="en-US" sz="2000" dirty="0" smtClean="0">
              <a:solidFill>
                <a:srgbClr val="FF0000"/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baseline="-25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385" y="812800"/>
            <a:ext cx="6339664" cy="5424488"/>
          </a:xfrm>
        </p:spPr>
        <p:txBody>
          <a:bodyPr/>
          <a:lstStyle/>
          <a:p>
            <a:r>
              <a:rPr lang="zh-CN" altLang="en-US" dirty="0" smtClean="0"/>
              <a:t>斐波那契数列：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=a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n-2</a:t>
            </a:r>
          </a:p>
          <a:p>
            <a:r>
              <a:rPr lang="en-US" altLang="zh-CN" dirty="0" smtClean="0"/>
              <a:t>1,1,2,3,5,8,13,21,34,…</a:t>
            </a:r>
          </a:p>
          <a:p>
            <a:pPr lvl="4"/>
            <a:endParaRPr lang="en-US" altLang="zh-CN" dirty="0" smtClean="0"/>
          </a:p>
          <a:p>
            <a:r>
              <a:rPr lang="zh-CN" altLang="en-US" dirty="0" smtClean="0"/>
              <a:t>求第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个斐波那契数列的数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4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9880" y="2399977"/>
            <a:ext cx="5976664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a[101];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a[1] = 1;</a:t>
            </a:r>
          </a:p>
          <a:p>
            <a:r>
              <a:rPr lang="en-US" altLang="zh-CN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a[2] = 1;</a:t>
            </a:r>
            <a:endParaRPr lang="en-US" altLang="zh-CN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(</a:t>
            </a:r>
            <a:r>
              <a:rPr lang="en-US" altLang="zh-CN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=3; </a:t>
            </a:r>
            <a:r>
              <a:rPr lang="en-US" altLang="zh-CN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&lt;=100; </a:t>
            </a:r>
            <a:r>
              <a:rPr lang="en-US" altLang="zh-CN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  a[</a:t>
            </a:r>
            <a:r>
              <a:rPr lang="en-US" altLang="zh-CN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] = a[i-1]+a[i-2];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Fibonacci %d: %d\n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100, a[100]);</a:t>
            </a:r>
            <a:endParaRPr lang="en-US" altLang="zh-CN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2495600" y="1412776"/>
            <a:ext cx="5273281" cy="227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8361049" y="918043"/>
            <a:ext cx="155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数组声明：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a[101];</a:t>
            </a:r>
            <a:endParaRPr lang="zh-CN" altLang="en-US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8361049" y="1556792"/>
            <a:ext cx="327239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7774250" y="2018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06803" y="201240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变量名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12424" y="20124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长度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3" idx="0"/>
          </p:cNvCxnSpPr>
          <p:nvPr/>
        </p:nvCxnSpPr>
        <p:spPr bwMode="auto">
          <a:xfrm>
            <a:off x="9010704" y="1552593"/>
            <a:ext cx="334681" cy="459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endCxn id="14" idx="0"/>
          </p:cNvCxnSpPr>
          <p:nvPr/>
        </p:nvCxnSpPr>
        <p:spPr bwMode="auto">
          <a:xfrm>
            <a:off x="9531901" y="1543758"/>
            <a:ext cx="703689" cy="468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V="1">
            <a:off x="2207568" y="3691485"/>
            <a:ext cx="5561313" cy="616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7815162" y="3368317"/>
            <a:ext cx="155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数组使用：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a[index]</a:t>
            </a:r>
            <a:endParaRPr lang="zh-CN" altLang="en-US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932933" y="5465709"/>
            <a:ext cx="266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注意：数组下标从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+mj-ea"/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开始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248128" y="4300665"/>
            <a:ext cx="4392488" cy="1010759"/>
            <a:chOff x="7248128" y="4300665"/>
            <a:chExt cx="4392488" cy="1010759"/>
          </a:xfrm>
        </p:grpSpPr>
        <p:sp>
          <p:nvSpPr>
            <p:cNvPr id="25" name="矩形 24"/>
            <p:cNvSpPr/>
            <p:nvPr/>
          </p:nvSpPr>
          <p:spPr bwMode="auto">
            <a:xfrm>
              <a:off x="7726860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05592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684324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163056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641788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0120520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10599252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1077987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21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248128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000" dirty="0"/>
                <a:t>0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735465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8222802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8710139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9197476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9684813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0172150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0659487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248128" y="4300665"/>
              <a:ext cx="493795" cy="493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000" dirty="0" smtClean="0"/>
                <a:t>--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1146821" y="4817629"/>
              <a:ext cx="493795" cy="49379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000" dirty="0"/>
                <a:t>8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13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  <p:bldP spid="13" grpId="0"/>
      <p:bldP spid="14" grpId="0"/>
      <p:bldP spid="24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LeetCode</a:t>
            </a:r>
            <a:r>
              <a:rPr lang="en-US" altLang="zh-CN" dirty="0" smtClean="0"/>
              <a:t> 485: </a:t>
            </a:r>
            <a:r>
              <a:rPr lang="en-US" altLang="zh-CN" dirty="0"/>
              <a:t>Max Consecutive Ones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给出一个只包含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的数组，求数组中最大连续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从前往后数，一旦有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就开始计数，有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计数停止</a:t>
            </a:r>
            <a:endParaRPr lang="en-US" altLang="zh-CN" dirty="0" smtClean="0"/>
          </a:p>
          <a:p>
            <a:r>
              <a:rPr lang="zh-CN" altLang="en-US" dirty="0" smtClean="0"/>
              <a:t>如果当前长度大于目前最长的长度，那么更新最长值</a:t>
            </a:r>
            <a:endParaRPr lang="en-US" altLang="zh-CN" dirty="0"/>
          </a:p>
          <a:p>
            <a:r>
              <a:rPr lang="zh-CN" altLang="en-US" dirty="0" smtClean="0"/>
              <a:t>最后返回最长值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6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LeetCode</a:t>
            </a:r>
            <a:r>
              <a:rPr lang="en-US" altLang="zh-CN" dirty="0"/>
              <a:t> 453: Minimum Moves to Equal Array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出一个长度为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的数组，每次操作可以把数组中的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个元素加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问至少要多少次操作，能把数组中的所有元素变成一样？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N-1</a:t>
            </a:r>
            <a:r>
              <a:rPr lang="zh-CN" altLang="en-US" dirty="0" smtClean="0"/>
              <a:t>个元素加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，相当于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个元素减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（关键）</a:t>
            </a:r>
            <a:endParaRPr lang="en-US" altLang="zh-CN" dirty="0" smtClean="0"/>
          </a:p>
          <a:p>
            <a:r>
              <a:rPr lang="zh-CN" altLang="en-US" dirty="0" smtClean="0"/>
              <a:t>所有元素降到最小值即可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6</a:t>
            </a:fld>
            <a:endParaRPr lang="zh-CN" altLang="zh-CN"/>
          </a:p>
        </p:txBody>
      </p:sp>
      <p:sp>
        <p:nvSpPr>
          <p:cNvPr id="11" name="矩形 10"/>
          <p:cNvSpPr/>
          <p:nvPr/>
        </p:nvSpPr>
        <p:spPr>
          <a:xfrm>
            <a:off x="767408" y="2132856"/>
            <a:ext cx="6622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1,2,3]  =&gt;  [2,3,3]  =&gt;  [3,4,3]  =&gt;  [4,4,4]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9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POJ 2017</a:t>
            </a:r>
            <a:r>
              <a:rPr lang="en-US" altLang="zh-CN" dirty="0">
                <a:latin typeface="+mj-lt"/>
              </a:rPr>
              <a:t>: Speed Limit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385" y="812800"/>
            <a:ext cx="7923840" cy="5424488"/>
          </a:xfrm>
        </p:spPr>
        <p:txBody>
          <a:bodyPr/>
          <a:lstStyle/>
          <a:p>
            <a:r>
              <a:rPr lang="en-US" altLang="zh-CN" dirty="0" smtClean="0"/>
              <a:t>Bill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Ted</a:t>
            </a:r>
            <a:r>
              <a:rPr lang="zh-CN" altLang="en-US" dirty="0" smtClean="0"/>
              <a:t>开车出去玩，仪表盘坏了。他们使用另一种仪器进行速度检测，该仪器在速度进行变化之前会记录数据。如右表所示的数据解释如下：</a:t>
            </a:r>
            <a:endParaRPr lang="en-US" altLang="zh-CN" dirty="0" smtClean="0"/>
          </a:p>
          <a:p>
            <a:r>
              <a:rPr lang="zh-CN" altLang="en-US" dirty="0" smtClean="0"/>
              <a:t>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小时速度为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；之后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(6-2)</a:t>
            </a:r>
            <a:r>
              <a:rPr lang="zh-CN" altLang="en-US" dirty="0" smtClean="0"/>
              <a:t>速度为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；之后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(7-6)</a:t>
            </a:r>
            <a:r>
              <a:rPr lang="zh-CN" altLang="en-US" dirty="0" smtClean="0"/>
              <a:t>速度为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求开了多远？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把每段距离加起来就行了（注意第一段）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7</a:t>
            </a:fld>
            <a:endParaRPr lang="zh-CN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7794"/>
              </p:ext>
            </p:extLst>
          </p:nvPr>
        </p:nvGraphicFramePr>
        <p:xfrm>
          <a:off x="8328248" y="980728"/>
          <a:ext cx="1512168" cy="1771257"/>
        </p:xfrm>
        <a:graphic>
          <a:graphicData uri="http://schemas.openxmlformats.org/drawingml/2006/table">
            <a:tbl>
              <a:tblPr/>
              <a:tblGrid>
                <a:gridCol w="756084"/>
                <a:gridCol w="756084"/>
              </a:tblGrid>
              <a:tr h="45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速度</a:t>
                      </a:r>
                      <a:endParaRPr lang="en-US" sz="2000" dirty="0"/>
                    </a:p>
                  </a:txBody>
                  <a:tcPr marL="20172" marR="20172" marT="20172" marB="20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时间</a:t>
                      </a:r>
                      <a:endParaRPr lang="en-US" sz="2000" dirty="0"/>
                    </a:p>
                  </a:txBody>
                  <a:tcPr marL="20172" marR="20172" marT="20172" marB="20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</a:t>
                      </a:r>
                      <a:endParaRPr lang="en-US" altLang="zh-CN" sz="2000" dirty="0"/>
                    </a:p>
                  </a:txBody>
                  <a:tcPr marL="20172" marR="20172" marT="20172" marB="20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en-US" altLang="zh-CN" sz="2000" dirty="0"/>
                    </a:p>
                  </a:txBody>
                  <a:tcPr marL="20172" marR="20172" marT="20172" marB="20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30</a:t>
                      </a:r>
                      <a:endParaRPr lang="en-US" altLang="zh-CN" sz="2000" dirty="0"/>
                    </a:p>
                  </a:txBody>
                  <a:tcPr marL="20172" marR="20172" marT="20172" marB="20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en-US" altLang="zh-CN" sz="2000" dirty="0"/>
                    </a:p>
                  </a:txBody>
                  <a:tcPr marL="20172" marR="20172" marT="20172" marB="20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en-US" altLang="zh-CN" sz="2000" dirty="0"/>
                    </a:p>
                  </a:txBody>
                  <a:tcPr marL="20172" marR="20172" marT="20172" marB="20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</a:p>
                  </a:txBody>
                  <a:tcPr marL="20172" marR="20172" marT="20172" marB="201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2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做了一定量的练习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简单讲述数组的用法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千万注意不要越界：</a:t>
            </a:r>
            <a:r>
              <a:rPr lang="en-US" altLang="zh-CN" dirty="0" smtClean="0"/>
              <a:t>0&lt;</a:t>
            </a:r>
            <a:r>
              <a:rPr lang="zh-CN" altLang="en-US" dirty="0" smtClean="0"/>
              <a:t>下标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数组长度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课后习题：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POJ 3086: </a:t>
            </a:r>
            <a:r>
              <a:rPr lang="en-US" altLang="zh-CN" b="1" dirty="0"/>
              <a:t>Triangular </a:t>
            </a:r>
            <a:r>
              <a:rPr lang="en-US" altLang="zh-CN" b="1" dirty="0" smtClean="0"/>
              <a:t>Sums</a:t>
            </a:r>
          </a:p>
          <a:p>
            <a:pPr lvl="1"/>
            <a:r>
              <a:rPr lang="en-US" altLang="zh-CN" b="1" dirty="0" err="1" smtClean="0"/>
              <a:t>LeetCode</a:t>
            </a:r>
            <a:r>
              <a:rPr lang="en-US" altLang="zh-CN" b="1" dirty="0" smtClean="0"/>
              <a:t> 121: Best </a:t>
            </a:r>
            <a:r>
              <a:rPr lang="en-US" altLang="zh-CN" b="1" dirty="0"/>
              <a:t>Time to Buy and Sell Stock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2017/1/25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67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552</TotalTime>
  <Words>592</Words>
  <Application>Microsoft Office PowerPoint</Application>
  <PresentationFormat>宽屏</PresentationFormat>
  <Paragraphs>145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黑体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POSS</vt:lpstr>
      <vt:lpstr>C语言从零开始 第二讲</vt:lpstr>
      <vt:lpstr>POJ 2521: How much did the businessman lose</vt:lpstr>
      <vt:lpstr>POJ 2509: Peter's smokes</vt:lpstr>
      <vt:lpstr>数组</vt:lpstr>
      <vt:lpstr>LeetCode 485: Max Consecutive Ones</vt:lpstr>
      <vt:lpstr>LeetCode 453: Minimum Moves to Equal Array Elements</vt:lpstr>
      <vt:lpstr>POJ 2017: Speed Limit</vt:lpstr>
      <vt:lpstr>回顾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YYF</cp:lastModifiedBy>
  <cp:revision>126</cp:revision>
  <dcterms:created xsi:type="dcterms:W3CDTF">2017-01-14T09:54:21Z</dcterms:created>
  <dcterms:modified xsi:type="dcterms:W3CDTF">2017-01-25T01:20:02Z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