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82" r:id="rId4"/>
    <p:sldId id="284" r:id="rId5"/>
    <p:sldId id="289" r:id="rId6"/>
    <p:sldId id="285" r:id="rId7"/>
    <p:sldId id="287" r:id="rId8"/>
    <p:sldId id="288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66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2017/1/25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2017/1/25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第四讲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</a:t>
            </a:r>
            <a:r>
              <a:rPr lang="zh-CN" altLang="en-US" sz="4400" dirty="0"/>
              <a:t>四</a:t>
            </a:r>
            <a:r>
              <a:rPr lang="zh-CN" altLang="en-US" sz="4400" dirty="0" smtClean="0"/>
              <a:t>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运算符与表达式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25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2017/1/25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运算符优先级与表达式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一元运算符高于二元运算符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位移动运算符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关系运算符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位运算符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逻辑运算符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运算符顺序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二元运算符：从左向右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个大坑：举例计算三角形的面积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一元运算符：看运算符写在变量的左边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向左</a:t>
            </a:r>
            <a:r>
              <a:rPr lang="en-US" altLang="zh-CN" dirty="0" smtClean="0"/>
              <a:t>)</a:t>
            </a:r>
            <a:r>
              <a:rPr lang="zh-CN" altLang="en-US" dirty="0" smtClean="0"/>
              <a:t>还是右边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向右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同数学上的表达式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条件表达式</a:t>
            </a:r>
            <a:r>
              <a:rPr lang="en-US" altLang="zh-CN" dirty="0"/>
              <a:t>expr1 ? expr2 : </a:t>
            </a:r>
            <a:r>
              <a:rPr lang="en-US" altLang="zh-CN" dirty="0" smtClean="0"/>
              <a:t>expr3</a:t>
            </a:r>
          </a:p>
          <a:p>
            <a:pPr lvl="2"/>
            <a:r>
              <a:rPr lang="zh-CN" altLang="en-US" dirty="0" smtClean="0"/>
              <a:t>同</a:t>
            </a:r>
            <a:r>
              <a:rPr lang="en-US" altLang="zh-CN" dirty="0" smtClean="0"/>
              <a:t>EXCEL</a:t>
            </a:r>
            <a:r>
              <a:rPr lang="zh-CN" altLang="en-US" dirty="0"/>
              <a:t>中的 </a:t>
            </a:r>
            <a:r>
              <a:rPr lang="en-US" altLang="zh-CN" dirty="0"/>
              <a:t>if(expr1,expr2,expr3)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59896" y="2492896"/>
            <a:ext cx="331236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1.0, h = 3.0;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s1 = 1/2*a*h;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s2 = 1.0/2*a*h;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89994" y="2631395"/>
            <a:ext cx="238526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= 0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错误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s2 = 1.5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正常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9896" y="5421800"/>
            <a:ext cx="187220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a&gt;0?1:-1;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1062" y="5006301"/>
            <a:ext cx="18722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(a&gt;0)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1;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-1;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左右箭头 10"/>
          <p:cNvSpPr/>
          <p:nvPr/>
        </p:nvSpPr>
        <p:spPr bwMode="auto">
          <a:xfrm>
            <a:off x="7262677" y="5421800"/>
            <a:ext cx="936104" cy="3693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3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noi.openjudge.cn/ch0103/</a:t>
            </a:r>
            <a:endParaRPr lang="en-US" altLang="zh-CN" dirty="0" smtClean="0"/>
          </a:p>
          <a:p>
            <a:r>
              <a:rPr lang="zh-CN" altLang="en-US" dirty="0" smtClean="0"/>
              <a:t>一共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r>
              <a:rPr lang="zh-CN" altLang="en-US" dirty="0" smtClean="0"/>
              <a:t>里面还是有一些坑的</a:t>
            </a:r>
            <a:endParaRPr lang="en-US" altLang="zh-CN" dirty="0"/>
          </a:p>
          <a:p>
            <a:r>
              <a:rPr lang="zh-CN" altLang="en-US" dirty="0" smtClean="0"/>
              <a:t>之后讲一期补充内容陪大家做习题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90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+, -, *, /, %</a:t>
            </a:r>
          </a:p>
          <a:p>
            <a:pPr lvl="1"/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&gt;, &gt;=, &lt;, &lt;=, ==, !=</a:t>
            </a:r>
          </a:p>
          <a:p>
            <a:pPr lvl="1"/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&amp;&amp;, ||, !</a:t>
            </a:r>
          </a:p>
          <a:p>
            <a:pPr lvl="1"/>
            <a:r>
              <a:rPr lang="zh-CN" altLang="en-US" dirty="0" smtClean="0"/>
              <a:t>自增自减运算符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++, --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++, ++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&amp;, |, ^, ~, &gt;&gt;, &lt;&lt;</a:t>
            </a:r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一般表达式：形式同数学表达式，注意</a:t>
            </a:r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r>
              <a:rPr lang="zh-CN" altLang="en-US" dirty="0" smtClean="0"/>
              <a:t>和括号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条件表达式：</a:t>
            </a:r>
            <a:r>
              <a:rPr lang="en-US" altLang="zh-CN" dirty="0" smtClean="0"/>
              <a:t>expr1 ? expr2 : expr3</a:t>
            </a:r>
            <a:r>
              <a:rPr lang="zh-CN" altLang="en-US" dirty="0" smtClean="0"/>
              <a:t>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if(expr1,expr2,expr3)</a:t>
            </a:r>
          </a:p>
          <a:p>
            <a:r>
              <a:rPr lang="zh-CN" altLang="en-US" dirty="0" smtClean="0"/>
              <a:t>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一般形式</a:t>
            </a:r>
            <a:r>
              <a:rPr lang="en-US" altLang="zh-CN" dirty="0" smtClean="0"/>
              <a:t>a = (expr1) op (expr2) …</a:t>
            </a:r>
          </a:p>
          <a:p>
            <a:pPr lvl="1"/>
            <a:r>
              <a:rPr lang="zh-CN" altLang="en-US" dirty="0" smtClean="0"/>
              <a:t>另外一种形式</a:t>
            </a:r>
            <a:r>
              <a:rPr lang="en-US" altLang="zh-CN" dirty="0" smtClean="0"/>
              <a:t>a = a [op] (expr) </a:t>
            </a:r>
            <a:r>
              <a:rPr lang="zh-CN" altLang="en-US" dirty="0" smtClean="0"/>
              <a:t>等价于 </a:t>
            </a:r>
            <a:r>
              <a:rPr lang="en-US" altLang="zh-CN" dirty="0" smtClean="0"/>
              <a:t>a [op]= expr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1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+,  -,  *,  /,  %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加，减，乘，除，取余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均为二元运算符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+,-,*,/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左右均可以是整型或浮点型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整型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[op]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整型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整型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整型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[op]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浮点型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浮点型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浮点型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[op]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浮点型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浮点型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总体来说，浮点型高于整型，运算时取高者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高于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2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手动输入的非整型数字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1.5)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类型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注意：由于计算机一般为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位或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位，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实际运算过程中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整型都转换为了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进行计算，计算后再赋值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39816" y="2348880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举例</a:t>
            </a:r>
            <a:r>
              <a:rPr lang="zh-CN" altLang="en-US" dirty="0" smtClean="0">
                <a:latin typeface="+mj-lt"/>
                <a:ea typeface="+mj-ea"/>
              </a:rPr>
              <a:t>：</a:t>
            </a:r>
            <a:endParaRPr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3/2</a:t>
            </a:r>
            <a:r>
              <a:rPr lang="zh-CN" altLang="en-US" dirty="0" smtClean="0">
                <a:latin typeface="+mj-lt"/>
                <a:ea typeface="+mj-ea"/>
              </a:rPr>
              <a:t> </a:t>
            </a:r>
            <a:r>
              <a:rPr lang="en-US" altLang="zh-CN" dirty="0" smtClean="0">
                <a:latin typeface="+mj-lt"/>
                <a:ea typeface="+mj-ea"/>
              </a:rPr>
              <a:t>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3.0</a:t>
            </a:r>
            <a:r>
              <a:rPr lang="en-US" altLang="zh-CN" dirty="0" smtClean="0">
                <a:latin typeface="+mj-lt"/>
                <a:ea typeface="+mj-ea"/>
              </a:rPr>
              <a:t>/2 =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3/2.0 = </a:t>
            </a:r>
            <a:r>
              <a:rPr lang="en-US" altLang="zh-CN" dirty="0" smtClean="0"/>
              <a:t>1.5</a:t>
            </a:r>
            <a:endParaRPr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3.0/2.0 = 1.5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16080" y="2348880"/>
            <a:ext cx="3060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比较：</a:t>
            </a:r>
            <a:endParaRPr lang="en-US" altLang="zh-CN" dirty="0" smtClean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+mj-lt"/>
                <a:ea typeface="+mj-ea"/>
              </a:rPr>
              <a:t>float a </a:t>
            </a:r>
            <a:r>
              <a:rPr lang="en-US" altLang="zh-CN" dirty="0">
                <a:latin typeface="+mj-lt"/>
                <a:ea typeface="+mj-ea"/>
              </a:rPr>
              <a:t>= 1.000001;</a:t>
            </a:r>
            <a:r>
              <a:rPr lang="en-US" altLang="zh-CN" dirty="0" smtClean="0">
                <a:latin typeface="+mj-lt"/>
                <a:ea typeface="+mj-ea"/>
              </a:rPr>
              <a:t/>
            </a:r>
            <a:br>
              <a:rPr lang="en-US" altLang="zh-CN" dirty="0" smtClean="0">
                <a:latin typeface="+mj-lt"/>
                <a:ea typeface="+mj-ea"/>
              </a:rPr>
            </a:br>
            <a:r>
              <a:rPr lang="en-US" altLang="zh-CN" dirty="0" smtClean="0">
                <a:latin typeface="+mj-lt"/>
                <a:ea typeface="+mj-ea"/>
              </a:rPr>
              <a:t>float b = a*a;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float a = </a:t>
            </a:r>
            <a:r>
              <a:rPr lang="en-US" altLang="zh-CN" dirty="0"/>
              <a:t>1.000001;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double b </a:t>
            </a:r>
            <a:r>
              <a:rPr lang="en-US" altLang="zh-CN" dirty="0"/>
              <a:t>= a*a;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double </a:t>
            </a:r>
            <a:r>
              <a:rPr lang="en-US" altLang="zh-CN" dirty="0"/>
              <a:t>a = </a:t>
            </a:r>
            <a:r>
              <a:rPr lang="en-US" altLang="zh-CN" dirty="0"/>
              <a:t>1.000001;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float </a:t>
            </a:r>
            <a:r>
              <a:rPr lang="en-US" altLang="zh-CN" dirty="0"/>
              <a:t>b = a*a;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double a = 1.000001;</a:t>
            </a:r>
            <a:br>
              <a:rPr lang="en-US" altLang="zh-CN" dirty="0"/>
            </a:br>
            <a:r>
              <a:rPr lang="en-US" altLang="zh-CN" dirty="0" smtClean="0"/>
              <a:t>double </a:t>
            </a:r>
            <a:r>
              <a:rPr lang="en-US" altLang="zh-CN" dirty="0"/>
              <a:t>b = a*a;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565929" y="2981851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+mj-lt"/>
                <a:ea typeface="+mj-ea"/>
              </a:rPr>
              <a:t>1.000001907349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+mj-lt"/>
                <a:ea typeface="+mj-ea"/>
              </a:rPr>
              <a:t>1.000001907350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+mj-lt"/>
                <a:ea typeface="+mj-ea"/>
              </a:rPr>
              <a:t>1.000002026558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+mj-lt"/>
                <a:ea typeface="+mj-ea"/>
              </a:rPr>
              <a:t>1.000002000001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0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整型除法与整型取余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如果除法“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”两边都是整型，那么除法为整除运算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注意：如果为负数，实际是向零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向上</a:t>
            </a:r>
            <a:r>
              <a:rPr lang="en-US" altLang="zh-CN" dirty="0" smtClean="0"/>
              <a:t>)</a:t>
            </a:r>
            <a:r>
              <a:rPr lang="zh-CN" altLang="en-US" dirty="0" smtClean="0"/>
              <a:t>取整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 </a:t>
            </a:r>
            <a:r>
              <a:rPr lang="en-US" altLang="zh-CN" dirty="0" smtClean="0"/>
              <a:t>3/2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-3/2</a:t>
            </a:r>
            <a:r>
              <a:rPr lang="zh-CN" altLang="en-US" dirty="0" smtClean="0"/>
              <a:t>和</a:t>
            </a:r>
            <a:r>
              <a:rPr lang="en-US" altLang="zh-CN" dirty="0"/>
              <a:t>3</a:t>
            </a:r>
            <a:r>
              <a:rPr lang="en-US" altLang="zh-CN" dirty="0" smtClean="0"/>
              <a:t>/(-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整型取余</a:t>
            </a:r>
            <a:endParaRPr lang="en-US" altLang="zh-CN" dirty="0"/>
          </a:p>
          <a:p>
            <a:pPr marL="119062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取上整：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43178"/>
              </p:ext>
            </p:extLst>
          </p:nvPr>
        </p:nvGraphicFramePr>
        <p:xfrm>
          <a:off x="767408" y="1340768"/>
          <a:ext cx="1296144" cy="80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3" imgW="698400" imgH="431640" progId="Equation.DSMT4">
                  <p:embed/>
                </p:oleObj>
              </mc:Choice>
              <mc:Fallback>
                <p:oleObj name="Equation" r:id="rId3" imgW="69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1340768"/>
                        <a:ext cx="1296144" cy="80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24381"/>
              </p:ext>
            </p:extLst>
          </p:nvPr>
        </p:nvGraphicFramePr>
        <p:xfrm>
          <a:off x="1071125" y="3709240"/>
          <a:ext cx="35861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125" y="3709240"/>
                        <a:ext cx="35861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20694"/>
              </p:ext>
            </p:extLst>
          </p:nvPr>
        </p:nvGraphicFramePr>
        <p:xfrm>
          <a:off x="1188600" y="4994237"/>
          <a:ext cx="3351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7" imgW="1803240" imgH="215640" progId="Equation.DSMT4">
                  <p:embed/>
                </p:oleObj>
              </mc:Choice>
              <mc:Fallback>
                <p:oleObj name="Equation" r:id="rId7" imgW="1803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600" y="4994237"/>
                        <a:ext cx="33512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059269" y="452284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记住，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a/2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a/2.0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可能完全不一样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4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和自减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a++, ++a</a:t>
            </a:r>
            <a:r>
              <a:rPr lang="zh-CN" altLang="en-US" dirty="0" smtClean="0"/>
              <a:t>都相当于</a:t>
            </a:r>
            <a:r>
              <a:rPr lang="en-US" altLang="zh-CN" dirty="0" smtClean="0"/>
              <a:t>a=a+1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</a:t>
            </a:r>
            <a:r>
              <a:rPr lang="zh-CN" altLang="en-US" dirty="0" smtClean="0"/>
              <a:t>同理）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a++</a:t>
            </a:r>
            <a:r>
              <a:rPr lang="zh-CN" altLang="en-US" dirty="0" smtClean="0"/>
              <a:t>在其他操作之后，</a:t>
            </a:r>
            <a:r>
              <a:rPr lang="en-US" altLang="zh-CN" dirty="0" smtClean="0"/>
              <a:t>++a</a:t>
            </a:r>
            <a:r>
              <a:rPr lang="zh-CN" altLang="en-US" dirty="0" smtClean="0"/>
              <a:t>在其他操作之前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常用的地方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++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都一样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++] = x;</a:t>
            </a:r>
          </a:p>
          <a:p>
            <a:pPr lvl="2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相当于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i+1;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5400" y="2483750"/>
            <a:ext cx="1800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1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a++;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7728" y="2483750"/>
            <a:ext cx="1800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1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=++a;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5640" y="257608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lt"/>
                <a:ea typeface="+mj-ea"/>
              </a:rPr>
              <a:t>和</a:t>
            </a:r>
            <a:endParaRPr lang="zh-CN" altLang="en-US" sz="24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92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二元运算符，计算结果真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或假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，结果为整型</a:t>
            </a:r>
            <a:endParaRPr lang="en-US" altLang="zh-CN" dirty="0" smtClean="0"/>
          </a:p>
          <a:p>
            <a:r>
              <a:rPr lang="zh-CN" altLang="en-US" dirty="0" smtClean="0"/>
              <a:t>逻辑上和数学的逻辑一致</a:t>
            </a:r>
            <a:endParaRPr lang="en-US" altLang="zh-CN" dirty="0" smtClean="0"/>
          </a:p>
          <a:p>
            <a:r>
              <a:rPr lang="zh-CN" altLang="en-US" dirty="0" smtClean="0"/>
              <a:t>需要注意的是浮点型判断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1.1;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1.0/a;</a:t>
            </a:r>
          </a:p>
          <a:p>
            <a:pPr lvl="1"/>
            <a:r>
              <a:rPr lang="en-US" altLang="zh-CN" dirty="0" smtClean="0"/>
              <a:t>a*b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1.0</a:t>
            </a:r>
            <a:r>
              <a:rPr lang="zh-CN" altLang="en-US" dirty="0" smtClean="0"/>
              <a:t>比哪个大？？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因此，一般比较两个浮点型大小时，需要预留一个较小的区间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-8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a&gt;b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变成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b+eps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a&lt;b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变成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a&lt;b-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eps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a==b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变成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(a&gt;b-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)&amp;&amp;(a&lt;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b+eps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8793"/>
              </p:ext>
            </p:extLst>
          </p:nvPr>
        </p:nvGraphicFramePr>
        <p:xfrm>
          <a:off x="335360" y="812800"/>
          <a:ext cx="6840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7"/>
                <a:gridCol w="1140127"/>
                <a:gridCol w="1140127"/>
                <a:gridCol w="1140127"/>
                <a:gridCol w="1140127"/>
                <a:gridCol w="1140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19062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逻辑上应该是非真即假的值（布尔型）才能参与运算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实际上，任何数据类型都可以参与逻辑运算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3&amp;&amp;2;	  3||2;  !3</a:t>
            </a:r>
          </a:p>
          <a:p>
            <a:pPr lvl="1"/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0.0&amp;&amp;1; 0.1&amp;&amp;1; !0.1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浮点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型的结果好奇怪，但是编译器不会报错，尽量在逻辑运算中避免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90916"/>
              </p:ext>
            </p:extLst>
          </p:nvPr>
        </p:nvGraphicFramePr>
        <p:xfrm>
          <a:off x="695400" y="980728"/>
          <a:ext cx="3420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7"/>
                <a:gridCol w="1140127"/>
                <a:gridCol w="1140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一元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位运算符（整型才可以）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9062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按位与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按位或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就相当于对于二进制的每一位求与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3:00000011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5:00000101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异或：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0^0=0; 1^0=1; 0^1=1; 1^1=0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左移（右移同理）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a&lt;&lt;b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相当于把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的二进制表示向左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高位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a&lt;&lt;b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等价于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a*2</a:t>
            </a:r>
            <a:r>
              <a:rPr lang="en-US" altLang="zh-CN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3&lt;&lt;2 = 12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第三讲补充中显示一个数据的二进制表示使用了位运算操作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2796"/>
              </p:ext>
            </p:extLst>
          </p:nvPr>
        </p:nvGraphicFramePr>
        <p:xfrm>
          <a:off x="695400" y="1124744"/>
          <a:ext cx="66247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/>
                <a:gridCol w="1104123"/>
                <a:gridCol w="1104123"/>
                <a:gridCol w="1104123"/>
                <a:gridCol w="1104123"/>
                <a:gridCol w="1104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按位异或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按位求反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右移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一元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二元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一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个简化的写法：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可写成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a+=b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大部分二元运算符均可这么简写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其中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可以是一个变量或表达式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a*=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等价于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a=a*(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b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而不是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a=a*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35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1384</TotalTime>
  <Words>827</Words>
  <Application>Microsoft Office PowerPoint</Application>
  <PresentationFormat>宽屏</PresentationFormat>
  <Paragraphs>227</Paragraphs>
  <Slides>11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MathType 6.0 Equation</vt:lpstr>
      <vt:lpstr>C语言从零开始 第四讲</vt:lpstr>
      <vt:lpstr>大纲</vt:lpstr>
      <vt:lpstr>算术运算符</vt:lpstr>
      <vt:lpstr>整型除法与整型取余</vt:lpstr>
      <vt:lpstr>自增++和自减--运算符</vt:lpstr>
      <vt:lpstr>关系运算符</vt:lpstr>
      <vt:lpstr>逻辑运算符</vt:lpstr>
      <vt:lpstr>位运算符（整型才可以）</vt:lpstr>
      <vt:lpstr>赋值操作</vt:lpstr>
      <vt:lpstr>运算符优先级与表达式</vt:lpstr>
      <vt:lpstr>课后题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344</cp:revision>
  <dcterms:created xsi:type="dcterms:W3CDTF">2017-01-14T09:54:21Z</dcterms:created>
  <dcterms:modified xsi:type="dcterms:W3CDTF">2017-01-25T14:34:10Z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