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1" r:id="rId3"/>
    <p:sldId id="293" r:id="rId4"/>
    <p:sldId id="294" r:id="rId5"/>
    <p:sldId id="295" r:id="rId6"/>
    <p:sldId id="296" r:id="rId7"/>
    <p:sldId id="297" r:id="rId8"/>
    <p:sldId id="299" r:id="rId9"/>
    <p:sldId id="298" r:id="rId10"/>
    <p:sldId id="300" r:id="rId11"/>
    <p:sldId id="301" r:id="rId12"/>
    <p:sldId id="302" r:id="rId13"/>
    <p:sldId id="303" r:id="rId14"/>
    <p:sldId id="304" r:id="rId15"/>
    <p:sldId id="305" r:id="rId16"/>
    <p:sldId id="292" r:id="rId1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00"/>
    <a:srgbClr val="CC0066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318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7C6AF-D7C3-4C00-981B-A40E9FB3BD37}" type="datetimeFigureOut">
              <a:rPr lang="zh-CN" altLang="en-US" smtClean="0"/>
              <a:t>2017/2/5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6179D-12D5-40F1-AF58-80CA30BC1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429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D6549-FEAA-4A3A-BB73-0088AEB1C446}" type="datetimeFigureOut">
              <a:rPr lang="zh-CN" altLang="en-US" smtClean="0"/>
              <a:t>2017/2/5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135BD-BC28-4B2C-BFBD-A1AF06727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52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35BD-BC28-4B2C-BFBD-A1AF0672700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13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687CD20E-242F-44E0-9F1B-AB1D4F9EB94C}" type="datetime1">
              <a:rPr lang="zh-CN" altLang="en-US" smtClean="0"/>
              <a:pPr/>
              <a:t>2017/2/5</a:t>
            </a:fld>
            <a:endParaRPr lang="zh-CN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965FF2-1B34-4B8A-A213-15B1E30F826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17078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C3D58D-73A9-4A92-BE79-3C1E5AFE7A60}" type="datetime1">
              <a:rPr lang="zh-CN" altLang="en-US" smtClean="0"/>
              <a:t>2017/2/5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D5DB7-00F8-4A62-A053-0E9AEAC75BAA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63736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8685" y="749300"/>
            <a:ext cx="2916767" cy="54879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8385" y="749300"/>
            <a:ext cx="8547100" cy="54879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2FF8DD-19DE-4EBD-8607-C46E70DAFF98}" type="datetime1">
              <a:rPr lang="zh-CN" altLang="en-US" smtClean="0"/>
              <a:t>2017/2/5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A04C86-DF53-431E-AD70-B75174225866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93580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3507F3-2E52-4A0E-B513-AE67BAF97B42}" type="datetime1">
              <a:rPr lang="zh-CN" altLang="en-US" smtClean="0"/>
              <a:t>2017/2/5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32D7D-6432-4910-975E-47B8AFFB5AF9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97272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594878-6599-4272-9EFD-82A503AFE9EA}" type="datetime1">
              <a:rPr lang="zh-CN" altLang="en-US" smtClean="0"/>
              <a:t>2017/2/5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7570CA-36E5-4108-881B-09670B132550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32237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8384" y="1119188"/>
            <a:ext cx="5731933" cy="51181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23518" y="1119188"/>
            <a:ext cx="5731933" cy="5118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21DC34-5309-4A88-B135-0820EE50E2C9}" type="datetime1">
              <a:rPr lang="zh-CN" altLang="en-US" smtClean="0"/>
              <a:t>2017/2/5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A313C9-A04E-422F-94CC-C602C3501EE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74381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D09B60-8CEE-49E4-B9C7-EF649FFF4A9B}" type="datetime1">
              <a:rPr lang="zh-CN" altLang="en-US" smtClean="0"/>
              <a:t>2017/2/5</a:t>
            </a:fld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1A843-4197-4306-BB38-2A1201F95118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58636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A8F851-E17E-496A-AC8E-D6B2F33A8FAC}" type="datetime1">
              <a:rPr lang="zh-CN" altLang="en-US" smtClean="0"/>
              <a:t>2017/2/5</a:t>
            </a:fld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4ED20-B540-4C15-8DD0-BFEE777337A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5795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5793C7-880A-4E11-8D62-422A761B21C9}" type="datetime1">
              <a:rPr lang="zh-CN" altLang="en-US" smtClean="0"/>
              <a:t>2017/2/5</a:t>
            </a:fld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3971E8-28BA-4B83-85B9-8757EBE1458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5354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CFBB9F-FD7F-46C4-A0E1-A0AD04A1BC6A}" type="datetime1">
              <a:rPr lang="zh-CN" altLang="en-US" smtClean="0"/>
              <a:t>2017/2/5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87C51A-BB32-4A61-8D36-0C6B12559C70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17399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73B480-0183-4F9B-8D4E-B01EE656294A}" type="datetime1">
              <a:rPr lang="zh-CN" altLang="en-US" smtClean="0"/>
              <a:t>2017/2/5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46262C-5885-473C-B990-2C95496F2572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9164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8"/>
          <p:cNvSpPr>
            <a:spLocks noChangeArrowheads="1"/>
          </p:cNvSpPr>
          <p:nvPr/>
        </p:nvSpPr>
        <p:spPr bwMode="auto">
          <a:xfrm>
            <a:off x="19051" y="6446838"/>
            <a:ext cx="12192000" cy="404812"/>
          </a:xfrm>
          <a:prstGeom prst="rect">
            <a:avLst/>
          </a:prstGeom>
          <a:solidFill>
            <a:srgbClr val="9507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+mj-lt"/>
              <a:ea typeface="+mj-ea"/>
              <a:sym typeface="华文楷体" panose="02010600040101010101" pitchFamily="2" charset="-122"/>
            </a:endParaRP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087100" y="6226175"/>
            <a:ext cx="1085851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9728" tIns="45720" rIns="4572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600">
                <a:solidFill>
                  <a:srgbClr val="424242"/>
                </a:solidFill>
                <a:latin typeface="+mj-lt"/>
                <a:ea typeface="+mj-ea"/>
              </a:defRPr>
            </a:lvl1pPr>
          </a:lstStyle>
          <a:p>
            <a:fld id="{63B09E56-5A87-43B7-8623-7CA0CB7872D0}" type="datetime1">
              <a:rPr lang="zh-CN" altLang="en-US" smtClean="0"/>
              <a:pPr/>
              <a:t>2017/2/5</a:t>
            </a:fld>
            <a:endParaRPr lang="zh-CN" altLang="zh-CN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5" y="6237288"/>
            <a:ext cx="411056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424242"/>
                </a:solidFill>
                <a:latin typeface="+mj-lt"/>
                <a:ea typeface="+mj-ea"/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84467" y="6477000"/>
            <a:ext cx="977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fld id="{6821063F-8FB0-4623-8342-74908E0D20F8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103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8384" y="812800"/>
            <a:ext cx="11667067" cy="542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>
                <a:sym typeface="Corbel" panose="020B0503020204020204" pitchFamily="34" charset="0"/>
              </a:rPr>
              <a:t>单击此处编辑母版文本样式</a:t>
            </a:r>
          </a:p>
          <a:p>
            <a:pPr lvl="1"/>
            <a:r>
              <a:rPr lang="zh-CN" dirty="0" smtClean="0">
                <a:sym typeface="Corbel" panose="020B0503020204020204" pitchFamily="34" charset="0"/>
              </a:rPr>
              <a:t>第二级</a:t>
            </a:r>
          </a:p>
          <a:p>
            <a:pPr lvl="2"/>
            <a:r>
              <a:rPr lang="zh-CN" dirty="0" smtClean="0">
                <a:sym typeface="Corbel" panose="020B0503020204020204" pitchFamily="34" charset="0"/>
              </a:rPr>
              <a:t>第三级</a:t>
            </a:r>
          </a:p>
          <a:p>
            <a:pPr lvl="3"/>
            <a:r>
              <a:rPr lang="zh-CN" dirty="0" smtClean="0">
                <a:sym typeface="Corbel" panose="020B0503020204020204" pitchFamily="34" charset="0"/>
              </a:rPr>
              <a:t>第四级</a:t>
            </a:r>
          </a:p>
          <a:p>
            <a:pPr lvl="4"/>
            <a:r>
              <a:rPr lang="zh-CN" dirty="0" smtClean="0">
                <a:sym typeface="Corbel" panose="020B0503020204020204" pitchFamily="34" charset="0"/>
              </a:rPr>
              <a:t>第五级</a:t>
            </a:r>
          </a:p>
        </p:txBody>
      </p:sp>
      <p:sp>
        <p:nvSpPr>
          <p:cNvPr id="103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18017" y="152400"/>
            <a:ext cx="1163743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>
                <a:sym typeface="Corbel" panose="020B0503020204020204" pitchFamily="34" charset="0"/>
              </a:rPr>
              <a:t>单击此处编辑母版标题样式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194040" y="6469013"/>
            <a:ext cx="249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</a:rPr>
              <a:t>C</a:t>
            </a:r>
            <a:r>
              <a:rPr lang="zh-CN" altLang="en-US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</a:rPr>
              <a:t>语言从零开始 第五讲</a:t>
            </a:r>
            <a:endParaRPr lang="zh-CN" altLang="en-US" dirty="0">
              <a:ln>
                <a:noFill/>
              </a:ln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7248128" y="6469013"/>
            <a:ext cx="382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</a:rPr>
              <a:t>控制流：条件分支</a:t>
            </a:r>
          </a:p>
        </p:txBody>
      </p:sp>
      <p:sp>
        <p:nvSpPr>
          <p:cNvPr id="10" name="文本框 9"/>
          <p:cNvSpPr txBox="1"/>
          <p:nvPr userDrawn="1"/>
        </p:nvSpPr>
        <p:spPr>
          <a:xfrm>
            <a:off x="3462216" y="6469013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</a:rPr>
              <a:t>鱼脑湿：</a:t>
            </a:r>
            <a:r>
              <a:rPr lang="en-US" altLang="zh-CN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</a:rPr>
              <a:t>http://space.bilibili.com/16199448</a:t>
            </a:r>
            <a:endParaRPr lang="zh-CN" altLang="en-US" dirty="0">
              <a:ln>
                <a:noFill/>
              </a:ln>
              <a:solidFill>
                <a:schemeClr val="bg1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6040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  <a:sym typeface="Corbel" panose="020B0503020204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9pPr>
    </p:titleStyle>
    <p:bodyStyle>
      <a:lvl1pPr marL="438150" indent="-319088" algn="l" defTabSz="0" rtl="0" eaLnBrk="1" fontAlgn="base" hangingPunct="1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"/>
        <a:defRPr sz="2000" kern="1200">
          <a:solidFill>
            <a:schemeClr val="tx1"/>
          </a:solidFill>
          <a:latin typeface="+mj-lt"/>
          <a:ea typeface="+mj-ea"/>
          <a:cs typeface="+mn-cs"/>
          <a:sym typeface="Corbel" panose="020B0503020204020204" pitchFamily="34" charset="0"/>
        </a:defRPr>
      </a:lvl1pPr>
      <a:lvl2pPr marL="731838" indent="-274638" algn="l" defTabSz="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"/>
        <a:defRPr kern="1200">
          <a:solidFill>
            <a:schemeClr val="tx1"/>
          </a:solidFill>
          <a:latin typeface="+mj-lt"/>
          <a:ea typeface="+mj-ea"/>
          <a:cs typeface="+mn-cs"/>
          <a:sym typeface="Corbel" panose="020B0503020204020204" pitchFamily="34" charset="0"/>
        </a:defRPr>
      </a:lvl2pPr>
      <a:lvl3pPr marL="996950" indent="-228600" algn="l" defTabSz="0" rtl="0" eaLnBrk="1" fontAlgn="base" hangingPunct="1">
        <a:spcBef>
          <a:spcPct val="20000"/>
        </a:spcBef>
        <a:spcAft>
          <a:spcPct val="0"/>
        </a:spcAft>
        <a:buClr>
          <a:srgbClr val="E66C7D"/>
        </a:buClr>
        <a:buSzPct val="9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j-lt"/>
          <a:ea typeface="+mj-ea"/>
          <a:cs typeface="+mn-cs"/>
          <a:sym typeface="Corbel" panose="020B0503020204020204" pitchFamily="34" charset="0"/>
        </a:defRPr>
      </a:lvl3pPr>
      <a:lvl4pPr marL="1216025" indent="-182563" algn="l" defTabSz="0" rtl="0" eaLnBrk="1" fontAlgn="base" hangingPunct="1">
        <a:spcBef>
          <a:spcPct val="20000"/>
        </a:spcBef>
        <a:spcAft>
          <a:spcPct val="0"/>
        </a:spcAft>
        <a:buClr>
          <a:srgbClr val="6BB76D"/>
        </a:buClr>
        <a:buSzPct val="9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j-lt"/>
          <a:ea typeface="+mj-ea"/>
          <a:cs typeface="+mn-cs"/>
          <a:sym typeface="Corbel" panose="020B0503020204020204" pitchFamily="34" charset="0"/>
        </a:defRPr>
      </a:lvl4pPr>
      <a:lvl5pPr marL="1425575" indent="-180975" algn="l" defTabSz="0" rtl="0" eaLnBrk="1" fontAlgn="base" hangingPunct="1">
        <a:spcBef>
          <a:spcPct val="20000"/>
        </a:spcBef>
        <a:spcAft>
          <a:spcPct val="0"/>
        </a:spcAft>
        <a:buClr>
          <a:srgbClr val="E88651"/>
        </a:buClr>
        <a:buSzPct val="90000"/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j-lt"/>
          <a:ea typeface="+mj-ea"/>
          <a:cs typeface="+mn-cs"/>
          <a:sym typeface="Corbel" panose="020B05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uyu.com/yunaosh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ufengYU/C_Programming_Course" TargetMode="External"/><Relationship Id="rId5" Type="http://schemas.openxmlformats.org/officeDocument/2006/relationships/hyperlink" Target="http://space.bilibili.com/16199448" TargetMode="External"/><Relationship Id="rId4" Type="http://schemas.openxmlformats.org/officeDocument/2006/relationships/hyperlink" Target="http://i.youku.com/jasonyyf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noi.openjudge.cn/ch0104/01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noi.openjudge.cn/ch0104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noi.openjudge.cn/ch0104/17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 anchor="ctr"/>
          <a:lstStyle/>
          <a:p>
            <a:r>
              <a:rPr lang="en-US" altLang="zh-CN" sz="4400" dirty="0" smtClean="0"/>
              <a:t>C</a:t>
            </a:r>
            <a:r>
              <a:rPr lang="zh-CN" altLang="en-US" sz="4400" dirty="0" smtClean="0"/>
              <a:t>语言从零开始 第</a:t>
            </a:r>
            <a:r>
              <a:rPr lang="zh-CN" altLang="en-US" sz="4400" dirty="0"/>
              <a:t>五</a:t>
            </a:r>
            <a:r>
              <a:rPr lang="zh-CN" altLang="en-US" sz="4400" dirty="0" smtClean="0"/>
              <a:t>讲</a:t>
            </a:r>
            <a:endParaRPr lang="zh-CN" altLang="zh-CN" sz="4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/>
          <a:lstStyle/>
          <a:p>
            <a:r>
              <a:rPr lang="zh-CN" altLang="en-US" sz="3200" dirty="0" smtClean="0"/>
              <a:t>控制流：条件分支</a:t>
            </a:r>
            <a:endParaRPr lang="zh-CN" altLang="zh-CN" sz="3200" dirty="0"/>
          </a:p>
        </p:txBody>
      </p:sp>
      <p:sp>
        <p:nvSpPr>
          <p:cNvPr id="2" name="矩形 1"/>
          <p:cNvSpPr/>
          <p:nvPr/>
        </p:nvSpPr>
        <p:spPr>
          <a:xfrm>
            <a:off x="9148515" y="4223891"/>
            <a:ext cx="246894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Right"/>
              <a:lightRig rig="threePt" dir="t"/>
            </a:scene3d>
            <a:sp3d/>
          </a:bodyPr>
          <a:lstStyle/>
          <a:p>
            <a:pPr algn="ctr"/>
            <a:r>
              <a:rPr lang="zh-CN" altLang="en-US" sz="3600" b="1" i="1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鱼脑</a:t>
            </a:r>
            <a:r>
              <a:rPr lang="zh-CN" altLang="en-US" sz="3600" b="1" i="1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湿</a:t>
            </a:r>
            <a:endParaRPr lang="en-US" altLang="zh-CN" sz="3600" b="1" i="1" dirty="0" smtClean="0">
              <a:ln w="0"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  <a:p>
            <a:pPr algn="ctr"/>
            <a:r>
              <a:rPr lang="en-US" altLang="zh-CN" sz="2800" b="1" i="1" cap="none" spc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2017</a:t>
            </a:r>
            <a:r>
              <a:rPr lang="zh-CN" altLang="en-US" sz="2800" b="1" i="1" cap="none" spc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年</a:t>
            </a:r>
            <a:r>
              <a:rPr lang="en-US" altLang="zh-CN" sz="2800" b="1" i="1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2</a:t>
            </a:r>
            <a:r>
              <a:rPr lang="zh-CN" altLang="en-US" sz="2800" b="1" i="1" cap="none" spc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月</a:t>
            </a:r>
            <a:r>
              <a:rPr lang="en-US" altLang="zh-CN" sz="2800" b="1" i="1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5</a:t>
            </a:r>
            <a:r>
              <a:rPr lang="zh-CN" altLang="en-US" sz="2800" b="1" i="1" cap="none" spc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日</a:t>
            </a:r>
            <a:endParaRPr lang="zh-CN" altLang="en-US" sz="2800" b="1" i="1" cap="none" spc="0" dirty="0">
              <a:ln w="0"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6361-B8F0-482A-95B7-D825F938BD73}" type="datetime1">
              <a:rPr lang="zh-CN" altLang="en-US" smtClean="0"/>
              <a:t>2017/2/5</a:t>
            </a:fld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5FF2-1B34-4B8A-A213-15B1E30F826C}" type="slidenum">
              <a:rPr lang="zh-CN" altLang="zh-CN" smtClean="0"/>
              <a:pPr/>
              <a:t>1</a:t>
            </a:fld>
            <a:endParaRPr lang="zh-CN" altLang="zh-CN"/>
          </a:p>
        </p:txBody>
      </p:sp>
      <p:sp>
        <p:nvSpPr>
          <p:cNvPr id="7" name="矩形 6"/>
          <p:cNvSpPr/>
          <p:nvPr/>
        </p:nvSpPr>
        <p:spPr>
          <a:xfrm>
            <a:off x="191344" y="260648"/>
            <a:ext cx="93610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   斗</a:t>
            </a:r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</a:rPr>
              <a:t>鱼直播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</a:rPr>
              <a:t>	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  <a:hlinkClick r:id="rId3"/>
              </a:rPr>
              <a:t>https</a:t>
            </a:r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  <a:hlinkClick r:id="rId3"/>
              </a:rPr>
              <a:t>://www.douyu.com/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  <a:hlinkClick r:id="rId3"/>
              </a:rPr>
              <a:t>yunaoshi</a:t>
            </a:r>
            <a:endParaRPr lang="en-US" altLang="zh-CN" sz="2400" dirty="0" smtClean="0">
              <a:solidFill>
                <a:srgbClr val="0070C0"/>
              </a:solidFill>
              <a:latin typeface="+mj-lt"/>
              <a:ea typeface="+mj-ea"/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   优</a:t>
            </a:r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</a:rPr>
              <a:t>酷视频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</a:rPr>
              <a:t>	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  <a:hlinkClick r:id="rId4"/>
              </a:rPr>
              <a:t>http</a:t>
            </a:r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  <a:hlinkClick r:id="rId4"/>
              </a:rPr>
              <a:t>://i.youku.com/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  <a:hlinkClick r:id="rId4"/>
              </a:rPr>
              <a:t>jasonyyf</a:t>
            </a:r>
            <a:endParaRPr lang="en-US" altLang="zh-CN" sz="2400" dirty="0" smtClean="0">
              <a:solidFill>
                <a:srgbClr val="0070C0"/>
              </a:solidFill>
              <a:latin typeface="+mj-lt"/>
              <a:ea typeface="+mj-ea"/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</a:rPr>
              <a:t>    B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站视频：</a:t>
            </a:r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</a:rPr>
              <a:t>	</a:t>
            </a:r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  <a:hlinkClick r:id="rId5"/>
              </a:rPr>
              <a:t>http</a:t>
            </a:r>
            <a:r>
              <a:rPr lang="en-US" altLang="zh-CN" sz="2400" dirty="0">
                <a:solidFill>
                  <a:srgbClr val="0070C0"/>
                </a:solidFill>
                <a:latin typeface="+mj-lt"/>
                <a:ea typeface="+mj-ea"/>
                <a:hlinkClick r:id="rId5"/>
              </a:rPr>
              <a:t>://</a:t>
            </a:r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  <a:hlinkClick r:id="rId5"/>
              </a:rPr>
              <a:t>space.bilibili.com/16199448</a:t>
            </a:r>
            <a:endParaRPr lang="en-US" altLang="zh-CN" sz="2400" dirty="0" smtClean="0">
              <a:solidFill>
                <a:srgbClr val="0070C0"/>
              </a:solidFill>
              <a:latin typeface="+mj-lt"/>
              <a:ea typeface="+mj-ea"/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代码</a:t>
            </a:r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</a:rPr>
              <a:t>和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PPT：</a:t>
            </a:r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</a:rPr>
              <a:t>	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  <a:hlinkClick r:id="rId6"/>
              </a:rPr>
              <a:t>https</a:t>
            </a:r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  <a:hlinkClick r:id="rId6"/>
              </a:rPr>
              <a:t>://github.com/YufengYU/C_Programming_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  <a:hlinkClick r:id="rId6"/>
              </a:rPr>
              <a:t>Course</a:t>
            </a:r>
            <a:endParaRPr lang="en-US" altLang="zh-CN" sz="2400" dirty="0" smtClean="0">
              <a:solidFill>
                <a:srgbClr val="0070C0"/>
              </a:solidFill>
              <a:latin typeface="+mj-lt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else-if</a:t>
            </a:r>
            <a:r>
              <a:rPr lang="zh-CN" altLang="en-US" dirty="0" smtClean="0"/>
              <a:t>的一个简单写法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有时会遇到这种情况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嵌套过长，通常会</a:t>
            </a:r>
            <a:r>
              <a:rPr lang="zh-CN" altLang="en-US" dirty="0" smtClean="0"/>
              <a:t>简写为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逻辑与左侧一致，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时钟与最后一个</a:t>
            </a:r>
            <a:r>
              <a:rPr lang="en-US" altLang="zh-CN" dirty="0" smtClean="0"/>
              <a:t>if</a:t>
            </a:r>
            <a:r>
              <a:rPr lang="zh-CN" altLang="en-US" dirty="0" smtClean="0"/>
              <a:t>对应</a:t>
            </a:r>
            <a:endParaRPr lang="en-US" altLang="zh-CN" dirty="0" smtClean="0"/>
          </a:p>
          <a:p>
            <a:r>
              <a:rPr lang="zh-CN" altLang="en-US" dirty="0" smtClean="0"/>
              <a:t>更简短易懂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2017/2/5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10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95400" y="1693079"/>
            <a:ext cx="3024336" cy="39703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([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表达式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1])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语句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1];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([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表达式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2])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[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语句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2];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([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表达式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3])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    [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语句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3];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    [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语句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4];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600056" y="1693079"/>
            <a:ext cx="3024336" cy="23083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([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表达式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1])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语句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1];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([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表达式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2])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语句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2];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([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表达式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3])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语句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3];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语句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4];</a:t>
            </a:r>
          </a:p>
        </p:txBody>
      </p:sp>
    </p:spTree>
    <p:extLst>
      <p:ext uri="{BB962C8B-B14F-4D97-AF65-F5344CB8AC3E}">
        <p14:creationId xmlns:p14="http://schemas.microsoft.com/office/powerpoint/2010/main" val="58410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else-if</a:t>
            </a:r>
            <a:r>
              <a:rPr lang="zh-CN" altLang="en-US" dirty="0" smtClean="0"/>
              <a:t>应用举例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给定一个数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，判断正负性</a:t>
            </a:r>
            <a:endParaRPr lang="en-US" altLang="zh-CN" dirty="0" smtClean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N &gt; 0, </a:t>
            </a:r>
            <a:r>
              <a:rPr lang="zh-CN" altLang="en-US" dirty="0"/>
              <a:t>输出</a:t>
            </a:r>
            <a:r>
              <a:rPr lang="en-US" altLang="zh-CN" dirty="0"/>
              <a:t>positive;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如果</a:t>
            </a:r>
            <a:r>
              <a:rPr lang="en-US" altLang="zh-CN" dirty="0"/>
              <a:t>N = 0, </a:t>
            </a:r>
            <a:r>
              <a:rPr lang="zh-CN" altLang="en-US" dirty="0"/>
              <a:t>输出</a:t>
            </a:r>
            <a:r>
              <a:rPr lang="en-US" altLang="zh-CN" dirty="0"/>
              <a:t>zero;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如果</a:t>
            </a:r>
            <a:r>
              <a:rPr lang="en-US" altLang="zh-CN" dirty="0"/>
              <a:t>N &lt; 0, </a:t>
            </a:r>
            <a:r>
              <a:rPr lang="zh-CN" altLang="en-US" dirty="0"/>
              <a:t>输出</a:t>
            </a:r>
            <a:r>
              <a:rPr lang="en-US" altLang="zh-CN" dirty="0" smtClean="0"/>
              <a:t>negative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程序逻辑上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smtClean="0"/>
              <a:t>N&gt;0</a:t>
            </a:r>
            <a:r>
              <a:rPr lang="zh-CN" altLang="en-US" dirty="0" smtClean="0"/>
              <a:t>，输出</a:t>
            </a:r>
            <a:r>
              <a:rPr lang="en-US" altLang="zh-CN" dirty="0" smtClean="0"/>
              <a:t>positive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满足上述条件：如果</a:t>
            </a:r>
            <a:r>
              <a:rPr lang="en-US" altLang="zh-CN" dirty="0" smtClean="0"/>
              <a:t>N=0</a:t>
            </a:r>
            <a:r>
              <a:rPr lang="zh-CN" altLang="en-US" dirty="0" smtClean="0"/>
              <a:t>，输出</a:t>
            </a:r>
            <a:r>
              <a:rPr lang="en-US" altLang="zh-CN" dirty="0" smtClean="0"/>
              <a:t>zero;</a:t>
            </a:r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满足上述条件：输出</a:t>
            </a:r>
            <a:r>
              <a:rPr lang="en-US" altLang="zh-CN" dirty="0" smtClean="0"/>
              <a:t>negative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DC34-5309-4A88-B135-0820EE50E2C9}" type="datetime1">
              <a:rPr lang="zh-CN" altLang="en-US" smtClean="0"/>
              <a:t>2017/2/5</a:t>
            </a:fld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3C9-A04E-422F-94CC-C602C3501EE1}" type="slidenum">
              <a:rPr lang="zh-CN" altLang="zh-CN" smtClean="0"/>
              <a:pPr/>
              <a:t>11</a:t>
            </a:fld>
            <a:endParaRPr lang="zh-CN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002070" y="3068960"/>
            <a:ext cx="3384376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(N&gt;0)</a:t>
            </a:r>
          </a:p>
          <a:p>
            <a:r>
              <a:rPr lang="pt-BR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printf("positive\n");</a:t>
            </a:r>
          </a:p>
          <a:p>
            <a:r>
              <a:rPr lang="pt-BR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pt-BR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(N==0)</a:t>
            </a:r>
          </a:p>
          <a:p>
            <a:r>
              <a:rPr lang="pt-BR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printf("zero\n");</a:t>
            </a:r>
          </a:p>
          <a:p>
            <a:r>
              <a:rPr lang="pt-BR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pt-BR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printf("negative\n");</a:t>
            </a:r>
          </a:p>
        </p:txBody>
      </p:sp>
      <p:sp>
        <p:nvSpPr>
          <p:cNvPr id="10" name="矩形 9"/>
          <p:cNvSpPr/>
          <p:nvPr/>
        </p:nvSpPr>
        <p:spPr>
          <a:xfrm>
            <a:off x="559768" y="5938084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2"/>
              </a:rPr>
              <a:t>http://noi.openjudge.cn/ch</a:t>
            </a:r>
            <a:r>
              <a:rPr lang="zh-CN" altLang="en-US" dirty="0" smtClean="0">
                <a:hlinkClick r:id="rId2"/>
              </a:rPr>
              <a:t>0104/</a:t>
            </a:r>
            <a:r>
              <a:rPr lang="en-US" altLang="zh-CN" dirty="0" smtClean="0">
                <a:hlinkClick r:id="rId2"/>
              </a:rPr>
              <a:t>01</a:t>
            </a:r>
            <a:r>
              <a:rPr lang="zh-CN" altLang="en-US" dirty="0" smtClean="0">
                <a:hlinkClick r:id="rId2"/>
              </a:rPr>
              <a:t>/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8469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条件分支</a:t>
            </a:r>
            <a:r>
              <a:rPr lang="en-US" altLang="zh-CN" dirty="0" smtClean="0"/>
              <a:t>switch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switch</a:t>
            </a:r>
            <a:r>
              <a:rPr lang="zh-CN" altLang="en-US" dirty="0" smtClean="0"/>
              <a:t>是一种多路判断语句，判定表达式是否与一些</a:t>
            </a:r>
            <a:r>
              <a:rPr lang="zh-CN" altLang="en-US" dirty="0"/>
              <a:t>整型</a:t>
            </a:r>
            <a:r>
              <a:rPr lang="zh-CN" altLang="en-US" b="1" dirty="0" smtClean="0">
                <a:solidFill>
                  <a:srgbClr val="FF0000"/>
                </a:solidFill>
              </a:rPr>
              <a:t>常量</a:t>
            </a:r>
            <a:r>
              <a:rPr lang="zh-CN" altLang="en-US" dirty="0" smtClean="0"/>
              <a:t>的某个值匹配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如果某个分支与表达式值一致，则</a:t>
            </a:r>
            <a:r>
              <a:rPr lang="zh-CN" altLang="en-US" dirty="0" smtClean="0">
                <a:solidFill>
                  <a:srgbClr val="FF0000"/>
                </a:solidFill>
              </a:rPr>
              <a:t>从这个分支开始执行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例如：上述例子中，如果常量表达式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和表达式值一致，则执行</a:t>
            </a:r>
            <a:r>
              <a:rPr lang="zh-CN" altLang="en-US" dirty="0" smtClean="0">
                <a:solidFill>
                  <a:srgbClr val="FF0000"/>
                </a:solidFill>
              </a:rPr>
              <a:t>语句序列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及以下所有内容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en-US" altLang="zh-CN" dirty="0" smtClean="0"/>
              <a:t>default</a:t>
            </a:r>
            <a:r>
              <a:rPr lang="zh-CN" altLang="en-US" dirty="0" smtClean="0"/>
              <a:t>为缺省条件，如果所有条件都不满足，则执行</a:t>
            </a:r>
            <a:r>
              <a:rPr lang="en-US" altLang="zh-CN" dirty="0" smtClean="0"/>
              <a:t>default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2017/2/5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12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23392" y="1493719"/>
            <a:ext cx="4104456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表达式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常量表达式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1: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语句序列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常量表达式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2: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语句序列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语句序列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370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判断一个数是否为偶数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2017/2/5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13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95400" y="1412776"/>
            <a:ext cx="3168352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(a%2==0)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1: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even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0: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odd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11424" y="4031358"/>
            <a:ext cx="230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+mj-lt"/>
                <a:ea typeface="+mj-ea"/>
              </a:rPr>
              <a:t>错误：</a:t>
            </a:r>
            <a:endParaRPr lang="en-US" altLang="zh-CN" dirty="0" smtClean="0">
              <a:solidFill>
                <a:srgbClr val="FF0000"/>
              </a:solidFill>
              <a:latin typeface="+mj-lt"/>
              <a:ea typeface="+mj-ea"/>
            </a:endParaRPr>
          </a:p>
          <a:p>
            <a:r>
              <a:rPr lang="zh-CN" altLang="en-US" dirty="0" smtClean="0">
                <a:latin typeface="+mj-lt"/>
                <a:ea typeface="+mj-ea"/>
              </a:rPr>
              <a:t>当</a:t>
            </a:r>
            <a:r>
              <a:rPr lang="en-US" altLang="zh-CN" dirty="0" smtClean="0">
                <a:latin typeface="+mj-lt"/>
                <a:ea typeface="+mj-ea"/>
              </a:rPr>
              <a:t>a=1</a:t>
            </a:r>
            <a:r>
              <a:rPr lang="zh-CN" altLang="en-US" dirty="0" smtClean="0">
                <a:latin typeface="+mj-lt"/>
                <a:ea typeface="+mj-ea"/>
              </a:rPr>
              <a:t>时，会输出</a:t>
            </a:r>
            <a:endParaRPr lang="en-US" altLang="zh-CN" dirty="0">
              <a:latin typeface="+mj-lt"/>
              <a:ea typeface="+mj-ea"/>
            </a:endParaRPr>
          </a:p>
          <a:p>
            <a:r>
              <a:rPr lang="en-US" altLang="zh-CN" dirty="0" smtClean="0">
                <a:latin typeface="+mj-lt"/>
                <a:ea typeface="+mj-ea"/>
              </a:rPr>
              <a:t>odd </a:t>
            </a:r>
            <a:r>
              <a:rPr lang="en-US" altLang="zh-CN" dirty="0" smtClean="0">
                <a:latin typeface="+mj-lt"/>
                <a:ea typeface="+mj-ea"/>
              </a:rPr>
              <a:t>error</a:t>
            </a:r>
          </a:p>
          <a:p>
            <a:r>
              <a:rPr lang="zh-CN" altLang="en-US" dirty="0" smtClean="0">
                <a:latin typeface="+mj-lt"/>
                <a:ea typeface="+mj-ea"/>
              </a:rPr>
              <a:t>当</a:t>
            </a:r>
            <a:r>
              <a:rPr lang="en-US" altLang="zh-CN" dirty="0" smtClean="0">
                <a:latin typeface="+mj-lt"/>
                <a:ea typeface="+mj-ea"/>
              </a:rPr>
              <a:t>a=2</a:t>
            </a:r>
            <a:r>
              <a:rPr lang="zh-CN" altLang="en-US" dirty="0" smtClean="0">
                <a:latin typeface="+mj-lt"/>
                <a:ea typeface="+mj-ea"/>
              </a:rPr>
              <a:t>时，会输出</a:t>
            </a:r>
            <a:endParaRPr lang="en-US" altLang="zh-CN" dirty="0" smtClean="0">
              <a:latin typeface="+mj-lt"/>
              <a:ea typeface="+mj-ea"/>
            </a:endParaRPr>
          </a:p>
          <a:p>
            <a:r>
              <a:rPr lang="en-US" altLang="zh-CN" dirty="0" smtClean="0">
                <a:latin typeface="+mj-lt"/>
                <a:ea typeface="+mj-ea"/>
              </a:rPr>
              <a:t>even </a:t>
            </a:r>
            <a:r>
              <a:rPr lang="en-US" altLang="zh-CN" dirty="0" smtClean="0">
                <a:latin typeface="+mj-lt"/>
                <a:ea typeface="+mj-ea"/>
              </a:rPr>
              <a:t>odd </a:t>
            </a:r>
            <a:r>
              <a:rPr lang="en-US" altLang="zh-CN" dirty="0" smtClean="0">
                <a:latin typeface="+mj-lt"/>
                <a:ea typeface="+mj-ea"/>
              </a:rPr>
              <a:t>error</a:t>
            </a:r>
            <a:endParaRPr lang="zh-CN" altLang="en-US" dirty="0" smtClean="0">
              <a:latin typeface="+mj-lt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88088" y="1407792"/>
            <a:ext cx="3168352" cy="34163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(a%2==0)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1: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("even\n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0: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("odd\n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("error\n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矩形 9"/>
          <p:cNvSpPr/>
          <p:nvPr/>
        </p:nvSpPr>
        <p:spPr>
          <a:xfrm>
            <a:off x="7392144" y="813100"/>
            <a:ext cx="16561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9062" indent="0">
              <a:buNone/>
            </a:pPr>
            <a:r>
              <a:rPr lang="zh-CN" altLang="en-US" sz="2400" dirty="0">
                <a:latin typeface="+mj-ea"/>
                <a:ea typeface="+mj-ea"/>
              </a:rPr>
              <a:t>正确写法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98866" y="5030260"/>
            <a:ext cx="52565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9062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+mj-ea"/>
                <a:ea typeface="+mj-ea"/>
              </a:rPr>
              <a:t>break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为跳出</a:t>
            </a:r>
            <a:r>
              <a:rPr lang="en-US" altLang="zh-CN" sz="2000" dirty="0" smtClean="0">
                <a:solidFill>
                  <a:srgbClr val="FF0000"/>
                </a:solidFill>
                <a:latin typeface="+mj-ea"/>
                <a:ea typeface="+mj-ea"/>
              </a:rPr>
              <a:t>switch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语句，非常重要</a:t>
            </a:r>
            <a:endParaRPr lang="zh-CN" altLang="en-US" sz="2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8568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正常的例子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给出一个整数</a:t>
            </a:r>
            <a:r>
              <a:rPr lang="en-US" altLang="zh-CN" dirty="0" smtClean="0"/>
              <a:t>N(1&lt;=N&lt;=12)</a:t>
            </a:r>
            <a:r>
              <a:rPr lang="zh-CN" altLang="en-US" dirty="0" smtClean="0"/>
              <a:t>，判断该月的天数（假设非闰年）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尝试和闰年的判断结合：给定年月，判断该月有多少天？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2017/2/5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14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95400" y="1412776"/>
            <a:ext cx="7920880" cy="39703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(N)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1: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3: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5: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7: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8: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10: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12: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("31\n");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4: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6: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9: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11: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("30\n");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2: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("28\n");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("The number is illegal!\n");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817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简单语句与复合语句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简单语句用“</a:t>
            </a:r>
            <a:r>
              <a:rPr lang="en-US" altLang="zh-CN" dirty="0" smtClean="0"/>
              <a:t>;</a:t>
            </a:r>
            <a:r>
              <a:rPr lang="zh-CN" altLang="en-US" dirty="0" smtClean="0"/>
              <a:t>”结尾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复合语句用“</a:t>
            </a:r>
            <a:r>
              <a:rPr lang="en-US" altLang="zh-CN" dirty="0" smtClean="0"/>
              <a:t>{</a:t>
            </a:r>
            <a:r>
              <a:rPr lang="zh-CN" altLang="en-US" dirty="0" smtClean="0"/>
              <a:t>”“</a:t>
            </a:r>
            <a:r>
              <a:rPr lang="en-US" altLang="zh-CN" dirty="0" smtClean="0"/>
              <a:t>}</a:t>
            </a:r>
            <a:r>
              <a:rPr lang="zh-CN" altLang="en-US" dirty="0" smtClean="0"/>
              <a:t>”包括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代码风格：缩进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缩进不影响逻辑</a:t>
            </a:r>
            <a:r>
              <a:rPr lang="zh-CN" altLang="en-US" dirty="0"/>
              <a:t>，只影响可读性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程序一般执行方式：顺序执行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条件分支</a:t>
            </a:r>
            <a:r>
              <a:rPr lang="en-US" altLang="zh-CN" dirty="0" smtClean="0"/>
              <a:t>if-else</a:t>
            </a:r>
          </a:p>
          <a:p>
            <a:pPr lvl="1"/>
            <a:r>
              <a:rPr lang="en-US" altLang="zh-CN" dirty="0" smtClean="0"/>
              <a:t>else</a:t>
            </a:r>
            <a:r>
              <a:rPr lang="zh-CN" altLang="en-US" dirty="0" smtClean="0"/>
              <a:t>和最近的</a:t>
            </a:r>
            <a:r>
              <a:rPr lang="en-US" altLang="zh-CN" dirty="0" smtClean="0"/>
              <a:t>if</a:t>
            </a:r>
            <a:r>
              <a:rPr lang="zh-CN" altLang="en-US" dirty="0" smtClean="0"/>
              <a:t>对应，如果和本身逻辑不一致，则使用</a:t>
            </a:r>
            <a:r>
              <a:rPr lang="zh-CN" altLang="en-US" dirty="0"/>
              <a:t>“</a:t>
            </a:r>
            <a:r>
              <a:rPr lang="en-US" altLang="zh-CN" dirty="0"/>
              <a:t>{</a:t>
            </a:r>
            <a:r>
              <a:rPr lang="zh-CN" altLang="en-US" dirty="0"/>
              <a:t>”“</a:t>
            </a:r>
            <a:r>
              <a:rPr lang="en-US" altLang="zh-CN" dirty="0"/>
              <a:t>}</a:t>
            </a:r>
            <a:r>
              <a:rPr lang="zh-CN" altLang="en-US" dirty="0" smtClean="0"/>
              <a:t>”改变逻辑结构使得一致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else if</a:t>
            </a:r>
            <a:r>
              <a:rPr lang="zh-CN" altLang="en-US" dirty="0" smtClean="0"/>
              <a:t>的简写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条件分支</a:t>
            </a:r>
            <a:r>
              <a:rPr lang="en-US" altLang="zh-CN" dirty="0" smtClean="0"/>
              <a:t>switch</a:t>
            </a:r>
          </a:p>
          <a:p>
            <a:pPr lvl="1"/>
            <a:r>
              <a:rPr lang="zh-CN" altLang="en-US" dirty="0" smtClean="0"/>
              <a:t>分支需要是整型常量，分支满足后，会</a:t>
            </a:r>
            <a:r>
              <a:rPr lang="zh-CN" altLang="en-US" dirty="0" smtClean="0">
                <a:solidFill>
                  <a:srgbClr val="FF0000"/>
                </a:solidFill>
              </a:rPr>
              <a:t>从该分支开始执行以下所有内容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break</a:t>
            </a:r>
            <a:r>
              <a:rPr lang="zh-CN" altLang="en-US" dirty="0">
                <a:solidFill>
                  <a:srgbClr val="FF0000"/>
                </a:solidFill>
              </a:rPr>
              <a:t>的重要性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2017/2/5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2064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http://noi.openjudge.cn/ch0104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zh-CN" altLang="en-US" dirty="0" smtClean="0"/>
              <a:t>一共</a:t>
            </a:r>
            <a:r>
              <a:rPr lang="en-US" altLang="zh-CN" dirty="0" smtClean="0"/>
              <a:t>21</a:t>
            </a:r>
            <a:r>
              <a:rPr lang="zh-CN" altLang="en-US" dirty="0" smtClean="0"/>
              <a:t>题</a:t>
            </a:r>
            <a:endParaRPr lang="en-US" altLang="zh-CN" dirty="0" smtClean="0"/>
          </a:p>
          <a:p>
            <a:r>
              <a:rPr lang="zh-CN" altLang="en-US" dirty="0" smtClean="0"/>
              <a:t>题目都是基础题，有一部分需要懂得数学运算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其中的有坑点的题包括：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题：无符号整型和有符号整型比较时，注意负数单独考虑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smtClean="0"/>
              <a:t>14</a:t>
            </a:r>
            <a:r>
              <a:rPr lang="zh-CN" altLang="en-US" dirty="0" smtClean="0"/>
              <a:t>题：读取时</a:t>
            </a:r>
            <a:r>
              <a:rPr lang="en-US" altLang="zh-CN" dirty="0" smtClean="0"/>
              <a:t>"%c</a:t>
            </a:r>
            <a:r>
              <a:rPr lang="en-US" altLang="zh-CN" dirty="0"/>
              <a:t>"</a:t>
            </a:r>
            <a:r>
              <a:rPr lang="zh-CN" altLang="en-US" dirty="0" smtClean="0"/>
              <a:t>前需要加空格，变为</a:t>
            </a:r>
            <a:r>
              <a:rPr lang="en-US" altLang="zh-CN" dirty="0" err="1"/>
              <a:t>scanf</a:t>
            </a:r>
            <a:r>
              <a:rPr lang="en-US" altLang="zh-CN" dirty="0"/>
              <a:t>("%d %c</a:t>
            </a:r>
            <a:r>
              <a:rPr lang="en-US" altLang="zh-CN" dirty="0" smtClean="0"/>
              <a:t>")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smtClean="0"/>
              <a:t>20</a:t>
            </a:r>
            <a:r>
              <a:rPr lang="zh-CN" altLang="en-US" dirty="0" smtClean="0"/>
              <a:t>题：当</a:t>
            </a:r>
            <a:r>
              <a:rPr lang="en-US" altLang="zh-CN" dirty="0" smtClean="0"/>
              <a:t>b=0</a:t>
            </a:r>
            <a:r>
              <a:rPr lang="zh-CN" altLang="en-US" dirty="0" smtClean="0"/>
              <a:t>时，会遇到输出</a:t>
            </a:r>
            <a:r>
              <a:rPr lang="en-US" altLang="zh-CN" dirty="0" smtClean="0"/>
              <a:t>-0.00000</a:t>
            </a:r>
            <a:r>
              <a:rPr lang="zh-CN" altLang="en-US" dirty="0" smtClean="0"/>
              <a:t>的情况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接近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时，赋值一个很小的负数，例如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-10</a:t>
            </a:r>
            <a:r>
              <a:rPr lang="zh-CN" altLang="en-US" dirty="0" smtClean="0"/>
              <a:t>，保证</a:t>
            </a:r>
            <a:r>
              <a:rPr lang="en-US" altLang="zh-CN" dirty="0" smtClean="0"/>
              <a:t>-b/(2*a)</a:t>
            </a:r>
            <a:r>
              <a:rPr lang="zh-CN" altLang="en-US" dirty="0" smtClean="0"/>
              <a:t>为正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或者当</a:t>
            </a:r>
            <a:r>
              <a:rPr lang="en-US" altLang="zh-CN" dirty="0" smtClean="0"/>
              <a:t>b=0</a:t>
            </a:r>
            <a:r>
              <a:rPr lang="zh-CN" altLang="en-US" dirty="0" smtClean="0"/>
              <a:t>时单独考虑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smtClean="0"/>
              <a:t>21</a:t>
            </a:r>
            <a:r>
              <a:rPr lang="zh-CN" altLang="en-US" dirty="0" smtClean="0"/>
              <a:t>题：乍一看和</a:t>
            </a:r>
            <a:r>
              <a:rPr lang="en-US" altLang="zh-CN" dirty="0" smtClean="0"/>
              <a:t>ch010315</a:t>
            </a:r>
            <a:r>
              <a:rPr lang="zh-CN" altLang="en-US" dirty="0" smtClean="0"/>
              <a:t>一样，但题目中没写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的范围，可能在</a:t>
            </a:r>
            <a:r>
              <a:rPr lang="en-US" altLang="zh-CN" dirty="0" smtClean="0"/>
              <a:t>y</a:t>
            </a:r>
            <a:r>
              <a:rPr lang="zh-CN" altLang="en-US" dirty="0" smtClean="0"/>
              <a:t>小时前就一个苹果都没了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另外，浮点数判断大小时，尽量保留一定的区间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 </a:t>
            </a:r>
            <a:r>
              <a:rPr lang="en-US" altLang="zh-CN" dirty="0" smtClean="0"/>
              <a:t>a==b </a:t>
            </a:r>
            <a:r>
              <a:rPr lang="zh-CN" altLang="en-US" dirty="0" smtClean="0"/>
              <a:t>变为 </a:t>
            </a:r>
            <a:r>
              <a:rPr lang="en-US" altLang="zh-CN" dirty="0" smtClean="0"/>
              <a:t>a&gt;b-</a:t>
            </a:r>
            <a:r>
              <a:rPr lang="en-US" altLang="zh-CN" dirty="0" err="1" smtClean="0"/>
              <a:t>eps</a:t>
            </a:r>
            <a:r>
              <a:rPr lang="en-US" altLang="zh-CN" dirty="0" smtClean="0"/>
              <a:t> &amp;&amp; a&lt;</a:t>
            </a:r>
            <a:r>
              <a:rPr lang="en-US" altLang="zh-CN" dirty="0" err="1" smtClean="0"/>
              <a:t>b+eps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2017/2/5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16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2905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简单语句与复合语句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代码风格：缩进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缩进不影响逻辑，只影响可读性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程序一般执行方式：顺序执行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条件分支</a:t>
            </a:r>
            <a:r>
              <a:rPr lang="en-US" altLang="zh-CN" dirty="0" smtClean="0"/>
              <a:t>if-else</a:t>
            </a:r>
          </a:p>
          <a:p>
            <a:endParaRPr lang="en-US" altLang="zh-CN" dirty="0"/>
          </a:p>
          <a:p>
            <a:r>
              <a:rPr lang="zh-CN" altLang="en-US" dirty="0" smtClean="0"/>
              <a:t>条件分支</a:t>
            </a:r>
            <a:r>
              <a:rPr lang="en-US" altLang="zh-CN" dirty="0" smtClean="0"/>
              <a:t>switch</a:t>
            </a:r>
          </a:p>
          <a:p>
            <a:pPr lvl="1"/>
            <a:r>
              <a:rPr lang="en-US" altLang="zh-CN" dirty="0" smtClean="0"/>
              <a:t>break</a:t>
            </a:r>
            <a:r>
              <a:rPr lang="zh-CN" altLang="en-US" dirty="0" smtClean="0"/>
              <a:t>的重要性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2017/2/5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9166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语言中的“</a:t>
            </a:r>
            <a:r>
              <a:rPr lang="en-US" altLang="zh-CN" dirty="0" smtClean="0"/>
              <a:t>;</a:t>
            </a:r>
            <a:r>
              <a:rPr lang="zh-CN" altLang="en-US" dirty="0" smtClean="0"/>
              <a:t>”相当于日常句子中的“。”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以确定一条语句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只有分隔符“</a:t>
            </a:r>
            <a:r>
              <a:rPr lang="en-US" altLang="zh-CN" dirty="0" smtClean="0"/>
              <a:t>;</a:t>
            </a:r>
            <a:r>
              <a:rPr lang="zh-CN" altLang="en-US" dirty="0" smtClean="0"/>
              <a:t>”起到定义语句的作用，空格，换行等实际上对程序无影响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2017/2/5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3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775520" y="1417908"/>
            <a:ext cx="1656184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x;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0;</a:t>
            </a:r>
          </a:p>
          <a:p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99456" y="3812847"/>
            <a:ext cx="1656184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a = 1;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b = a+1;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c = b+1;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80549" y="3812847"/>
            <a:ext cx="1656184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a = 1;b=a+1;</a:t>
            </a:r>
          </a:p>
          <a:p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c =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b+1;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左右箭头 8"/>
          <p:cNvSpPr/>
          <p:nvPr/>
        </p:nvSpPr>
        <p:spPr bwMode="auto">
          <a:xfrm>
            <a:off x="3089482" y="4106510"/>
            <a:ext cx="1080120" cy="336004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55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复合语句（程序块）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用一对花括号“</a:t>
            </a:r>
            <a:r>
              <a:rPr lang="en-US" altLang="zh-CN" dirty="0"/>
              <a:t>{</a:t>
            </a:r>
            <a:r>
              <a:rPr lang="zh-CN" altLang="en-US" dirty="0"/>
              <a:t>”“</a:t>
            </a:r>
            <a:r>
              <a:rPr lang="en-US" altLang="zh-CN" dirty="0"/>
              <a:t>}</a:t>
            </a:r>
            <a:r>
              <a:rPr lang="zh-CN" altLang="en-US" dirty="0"/>
              <a:t>”把一系列语句括在一起，叫复合语句（也叫程序块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右</a:t>
            </a:r>
            <a:r>
              <a:rPr lang="zh-CN" altLang="en-US" dirty="0"/>
              <a:t>括号“</a:t>
            </a:r>
            <a:r>
              <a:rPr lang="en-US" altLang="zh-CN" dirty="0"/>
              <a:t>}</a:t>
            </a:r>
            <a:r>
              <a:rPr lang="zh-CN" altLang="en-US" dirty="0"/>
              <a:t>”后不需加分号“</a:t>
            </a:r>
            <a:r>
              <a:rPr lang="en-US" altLang="zh-CN" dirty="0"/>
              <a:t>;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复合语句可以嵌套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119062" indent="0">
              <a:buNone/>
            </a:pPr>
            <a:endParaRPr lang="en-US" altLang="zh-CN" dirty="0"/>
          </a:p>
          <a:p>
            <a:r>
              <a:rPr lang="zh-CN" altLang="en-US" dirty="0" smtClean="0"/>
              <a:t>复合语句中可以定义变量，所定义的变量为局部变量，在语句外不能使用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2017/2/5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4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015880" y="1340768"/>
            <a:ext cx="3096344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=1;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(j=1; j&lt;n; j++)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total += 1;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15880" y="4123690"/>
            <a:ext cx="2952328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 = 1;</a:t>
            </a:r>
          </a:p>
          <a:p>
            <a:r>
              <a:rPr lang="pt-BR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pt-BR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a = 2;</a:t>
            </a:r>
          </a:p>
          <a:p>
            <a:r>
              <a:rPr lang="pt-BR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printf("%d\n",a);</a:t>
            </a:r>
          </a:p>
          <a:p>
            <a:r>
              <a:rPr lang="pt-BR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pt-BR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("%d\n",a);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5400" y="4123690"/>
            <a:ext cx="2952328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pt-BR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a = 2;</a:t>
            </a:r>
          </a:p>
          <a:p>
            <a:r>
              <a:rPr lang="pt-BR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printf("%d\n",a);</a:t>
            </a:r>
          </a:p>
          <a:p>
            <a:r>
              <a:rPr lang="pt-BR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altLang="zh-CN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pt-BR" altLang="zh-CN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("%d\n",a);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3412" y="5666733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lt"/>
                <a:ea typeface="+mj-ea"/>
              </a:rPr>
              <a:t>编译错误：未定义变量</a:t>
            </a:r>
            <a:r>
              <a:rPr lang="en-US" altLang="zh-CN" dirty="0" smtClean="0">
                <a:latin typeface="+mj-lt"/>
                <a:ea typeface="+mj-ea"/>
              </a:rPr>
              <a:t>a</a:t>
            </a:r>
            <a:endParaRPr lang="zh-CN" altLang="en-US" dirty="0" smtClean="0">
              <a:latin typeface="+mj-lt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12224" y="4928069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lt"/>
                <a:ea typeface="+mj-ea"/>
              </a:rPr>
              <a:t>输出：</a:t>
            </a:r>
            <a:endParaRPr lang="en-US" altLang="zh-CN" dirty="0" smtClean="0">
              <a:latin typeface="+mj-lt"/>
              <a:ea typeface="+mj-ea"/>
            </a:endParaRPr>
          </a:p>
          <a:p>
            <a:r>
              <a:rPr lang="en-US" altLang="zh-CN" dirty="0" smtClean="0">
                <a:latin typeface="+mj-lt"/>
                <a:ea typeface="+mj-ea"/>
              </a:rPr>
              <a:t>2</a:t>
            </a:r>
          </a:p>
          <a:p>
            <a:r>
              <a:rPr lang="en-US" altLang="zh-CN" dirty="0">
                <a:latin typeface="+mj-lt"/>
                <a:ea typeface="+mj-ea"/>
              </a:rPr>
              <a:t>1</a:t>
            </a:r>
            <a:endParaRPr lang="zh-CN" altLang="en-US" dirty="0" smtClean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388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代码风格：缩进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如果需要写一篇文章，通常我们会这么写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代码也一样，合理的缩进会使得逻辑更清晰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缩进的方式</a:t>
            </a:r>
            <a:r>
              <a:rPr lang="zh-CN" altLang="en-US" dirty="0"/>
              <a:t>：</a:t>
            </a:r>
            <a:r>
              <a:rPr lang="zh-CN" altLang="en-US" dirty="0" smtClean="0"/>
              <a:t>两个空格、四个空格或制表符</a:t>
            </a:r>
            <a:r>
              <a:rPr lang="en-US" altLang="zh-CN" dirty="0" smtClean="0"/>
              <a:t>[tab]</a:t>
            </a:r>
            <a:r>
              <a:rPr lang="zh-CN" altLang="en-US" dirty="0" smtClean="0"/>
              <a:t>，看个人喜好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一些编译器会把制表符</a:t>
            </a:r>
            <a:r>
              <a:rPr lang="en-US" altLang="zh-CN" dirty="0" smtClean="0"/>
              <a:t>[tab]</a:t>
            </a:r>
            <a:r>
              <a:rPr lang="zh-CN" altLang="en-US" dirty="0" smtClean="0"/>
              <a:t>直接转化为空格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强调：缩进不会影响逻辑，只是让代码可读性更高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一些语言（例如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），缩进则表示了逻辑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2017/2/5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5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631504" y="1469683"/>
            <a:ext cx="3096344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1. XXXX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1.1 XXXX</a:t>
            </a:r>
          </a:p>
          <a:p>
            <a:pPr lvl="2"/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1.1.1 XXXX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1.2 XXXX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2. XXXX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04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程序的执行：顺序执行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函数作为入口，一条一条执行语句，直到退出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2017/2/5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6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334471" y="2180786"/>
            <a:ext cx="3312368" cy="28623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zh-CN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altLang="zh-CN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a,b,c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d%d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,&amp;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a,&amp;b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c =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"%d\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,c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altLang="zh-CN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6312024" y="1556792"/>
            <a:ext cx="936104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开始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825970" y="2357114"/>
            <a:ext cx="1908212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定义变量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a,b,c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825970" y="3157436"/>
            <a:ext cx="1908212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dirty="0" smtClean="0"/>
              <a:t>读取变量</a:t>
            </a:r>
            <a:r>
              <a:rPr lang="en-US" altLang="zh-CN" dirty="0" err="1" smtClean="0"/>
              <a:t>a,b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825970" y="3957758"/>
            <a:ext cx="1908212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计算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的值为</a:t>
            </a: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a+b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825970" y="4758080"/>
            <a:ext cx="1908212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dirty="0" smtClean="0"/>
              <a:t>打印</a:t>
            </a:r>
            <a:r>
              <a:rPr lang="en-US" altLang="zh-CN" dirty="0" smtClean="0"/>
              <a:t>c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6312024" y="5558401"/>
            <a:ext cx="936104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退出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4" name="直接箭头连接符 13"/>
          <p:cNvCxnSpPr>
            <a:stCxn id="7" idx="2"/>
            <a:endCxn id="8" idx="0"/>
          </p:cNvCxnSpPr>
          <p:nvPr/>
        </p:nvCxnSpPr>
        <p:spPr bwMode="auto">
          <a:xfrm>
            <a:off x="6780076" y="1988840"/>
            <a:ext cx="0" cy="3682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>
            <a:stCxn id="8" idx="2"/>
            <a:endCxn id="9" idx="0"/>
          </p:cNvCxnSpPr>
          <p:nvPr/>
        </p:nvCxnSpPr>
        <p:spPr bwMode="auto">
          <a:xfrm>
            <a:off x="6780076" y="2789162"/>
            <a:ext cx="0" cy="3682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>
            <a:stCxn id="9" idx="2"/>
            <a:endCxn id="10" idx="0"/>
          </p:cNvCxnSpPr>
          <p:nvPr/>
        </p:nvCxnSpPr>
        <p:spPr bwMode="auto">
          <a:xfrm>
            <a:off x="6780076" y="3589484"/>
            <a:ext cx="0" cy="3682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/>
          <p:cNvCxnSpPr>
            <a:stCxn id="10" idx="2"/>
            <a:endCxn id="11" idx="0"/>
          </p:cNvCxnSpPr>
          <p:nvPr/>
        </p:nvCxnSpPr>
        <p:spPr bwMode="auto">
          <a:xfrm>
            <a:off x="6780076" y="4389806"/>
            <a:ext cx="0" cy="3682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/>
          <p:cNvCxnSpPr>
            <a:stCxn id="11" idx="2"/>
            <a:endCxn id="12" idx="0"/>
          </p:cNvCxnSpPr>
          <p:nvPr/>
        </p:nvCxnSpPr>
        <p:spPr bwMode="auto">
          <a:xfrm>
            <a:off x="6780076" y="5190128"/>
            <a:ext cx="0" cy="3682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0103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7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条件分支</a:t>
            </a:r>
            <a:r>
              <a:rPr lang="en-US" altLang="zh-CN" dirty="0" smtClean="0"/>
              <a:t>if-else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举个例子：</a:t>
            </a:r>
            <a:endParaRPr lang="en-US" altLang="zh-CN" dirty="0" smtClean="0"/>
          </a:p>
          <a:p>
            <a:r>
              <a:rPr lang="zh-CN" altLang="en-US" dirty="0" smtClean="0"/>
              <a:t>如果今天下雨，那我就不出门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否则我就出门</a:t>
            </a:r>
            <a:endParaRPr lang="en-US" altLang="zh-CN" dirty="0" smtClean="0"/>
          </a:p>
          <a:p>
            <a:endParaRPr lang="en-US" altLang="zh-CN" dirty="0"/>
          </a:p>
          <a:p>
            <a:pPr marL="119062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if-else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如果表达式成立，执行语句</a:t>
            </a:r>
            <a:r>
              <a:rPr lang="en-US" altLang="zh-CN" dirty="0" smtClean="0"/>
              <a:t>1</a:t>
            </a:r>
            <a:br>
              <a:rPr lang="en-US" altLang="zh-CN" dirty="0" smtClean="0"/>
            </a:br>
            <a:r>
              <a:rPr lang="zh-CN" altLang="en-US" dirty="0" smtClean="0"/>
              <a:t>否则执行语句</a:t>
            </a:r>
            <a:r>
              <a:rPr lang="en-US" altLang="zh-CN" dirty="0" smtClean="0"/>
              <a:t>2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else</a:t>
            </a:r>
            <a:r>
              <a:rPr lang="zh-CN" altLang="en-US" dirty="0" smtClean="0"/>
              <a:t>部分可以省略</a:t>
            </a:r>
            <a:endParaRPr lang="en-US" altLang="zh-CN" dirty="0" smtClean="0"/>
          </a:p>
          <a:p>
            <a:r>
              <a:rPr lang="zh-CN" altLang="en-US" dirty="0" smtClean="0"/>
              <a:t>语句可以为简单或复合语句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2017/2/5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7</a:t>
            </a:fld>
            <a:endParaRPr lang="zh-CN" altLang="zh-CN"/>
          </a:p>
        </p:txBody>
      </p:sp>
      <p:grpSp>
        <p:nvGrpSpPr>
          <p:cNvPr id="40" name="组合 39"/>
          <p:cNvGrpSpPr/>
          <p:nvPr/>
        </p:nvGrpSpPr>
        <p:grpSpPr>
          <a:xfrm>
            <a:off x="4799856" y="548680"/>
            <a:ext cx="3900335" cy="2191586"/>
            <a:chOff x="4799856" y="548680"/>
            <a:chExt cx="3900335" cy="2191586"/>
          </a:xfrm>
        </p:grpSpPr>
        <p:sp>
          <p:nvSpPr>
            <p:cNvPr id="6" name="流程图: 决策 5"/>
            <p:cNvSpPr/>
            <p:nvPr/>
          </p:nvSpPr>
          <p:spPr bwMode="auto">
            <a:xfrm>
              <a:off x="4799856" y="548680"/>
              <a:ext cx="2664296" cy="1008112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今天下雨？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8" name="直接箭头连接符 7"/>
            <p:cNvCxnSpPr>
              <a:stCxn id="6" idx="2"/>
              <a:endCxn id="13" idx="0"/>
            </p:cNvCxnSpPr>
            <p:nvPr/>
          </p:nvCxnSpPr>
          <p:spPr bwMode="auto">
            <a:xfrm>
              <a:off x="6132004" y="1556792"/>
              <a:ext cx="0" cy="7200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文本框 9"/>
            <p:cNvSpPr txBox="1"/>
            <p:nvPr/>
          </p:nvSpPr>
          <p:spPr>
            <a:xfrm>
              <a:off x="6132004" y="1663154"/>
              <a:ext cx="612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lt"/>
                  <a:ea typeface="+mj-ea"/>
                </a:rPr>
                <a:t>Yes</a:t>
              </a:r>
              <a:endParaRPr lang="zh-CN" altLang="en-US" dirty="0" smtClean="0">
                <a:latin typeface="+mj-lt"/>
                <a:ea typeface="+mj-ea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5591944" y="2276872"/>
              <a:ext cx="1080120" cy="4633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不出门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7620071" y="1991444"/>
              <a:ext cx="1080120" cy="4633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出门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806043" y="694357"/>
              <a:ext cx="522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+mj-lt"/>
                  <a:ea typeface="+mj-ea"/>
                </a:rPr>
                <a:t>No</a:t>
              </a:r>
              <a:endParaRPr lang="zh-CN" altLang="en-US" dirty="0" smtClean="0">
                <a:latin typeface="+mj-lt"/>
                <a:ea typeface="+mj-ea"/>
              </a:endParaRPr>
            </a:p>
          </p:txBody>
        </p:sp>
        <p:cxnSp>
          <p:nvCxnSpPr>
            <p:cNvPr id="20" name="肘形连接符 19"/>
            <p:cNvCxnSpPr>
              <a:stCxn id="6" idx="3"/>
              <a:endCxn id="14" idx="0"/>
            </p:cNvCxnSpPr>
            <p:nvPr/>
          </p:nvCxnSpPr>
          <p:spPr bwMode="auto">
            <a:xfrm>
              <a:off x="7464152" y="1052736"/>
              <a:ext cx="695979" cy="938708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文本框 26"/>
          <p:cNvSpPr txBox="1"/>
          <p:nvPr/>
        </p:nvSpPr>
        <p:spPr>
          <a:xfrm>
            <a:off x="9414100" y="1151202"/>
            <a:ext cx="2503190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([rain])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[not go out];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[go out];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560036" y="3523117"/>
            <a:ext cx="2016224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表达式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语句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1];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语句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2];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6750023" y="3250270"/>
            <a:ext cx="3900335" cy="2191586"/>
            <a:chOff x="4799856" y="548680"/>
            <a:chExt cx="3900335" cy="2191586"/>
          </a:xfrm>
        </p:grpSpPr>
        <p:sp>
          <p:nvSpPr>
            <p:cNvPr id="42" name="流程图: 决策 41"/>
            <p:cNvSpPr/>
            <p:nvPr/>
          </p:nvSpPr>
          <p:spPr bwMode="auto">
            <a:xfrm>
              <a:off x="4799856" y="548680"/>
              <a:ext cx="2664296" cy="1008112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zh-CN" altLang="en-US" dirty="0" smtClean="0"/>
                <a:t>表达式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3" name="直接箭头连接符 42"/>
            <p:cNvCxnSpPr>
              <a:stCxn id="42" idx="2"/>
              <a:endCxn id="45" idx="0"/>
            </p:cNvCxnSpPr>
            <p:nvPr/>
          </p:nvCxnSpPr>
          <p:spPr bwMode="auto">
            <a:xfrm>
              <a:off x="6132004" y="1556792"/>
              <a:ext cx="0" cy="7200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文本框 43"/>
            <p:cNvSpPr txBox="1"/>
            <p:nvPr/>
          </p:nvSpPr>
          <p:spPr>
            <a:xfrm>
              <a:off x="6132004" y="1663154"/>
              <a:ext cx="612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lt"/>
                  <a:ea typeface="+mj-ea"/>
                </a:rPr>
                <a:t>Yes</a:t>
              </a:r>
              <a:endParaRPr lang="zh-CN" altLang="en-US" dirty="0" smtClean="0">
                <a:latin typeface="+mj-lt"/>
                <a:ea typeface="+mj-ea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5591944" y="2276872"/>
              <a:ext cx="1080120" cy="4633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zh-CN" altLang="en-US" dirty="0" smtClean="0"/>
                <a:t>语句</a:t>
              </a:r>
              <a:r>
                <a:rPr lang="en-US" altLang="zh-CN" dirty="0" smtClean="0"/>
                <a:t>1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7620071" y="1991444"/>
              <a:ext cx="1080120" cy="4633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语句</a:t>
              </a: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806043" y="694357"/>
              <a:ext cx="522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+mj-lt"/>
                  <a:ea typeface="+mj-ea"/>
                </a:rPr>
                <a:t>No</a:t>
              </a:r>
              <a:endParaRPr lang="zh-CN" altLang="en-US" dirty="0" smtClean="0">
                <a:latin typeface="+mj-lt"/>
                <a:ea typeface="+mj-ea"/>
              </a:endParaRPr>
            </a:p>
          </p:txBody>
        </p:sp>
        <p:cxnSp>
          <p:nvCxnSpPr>
            <p:cNvPr id="48" name="肘形连接符 47"/>
            <p:cNvCxnSpPr>
              <a:stCxn id="42" idx="3"/>
              <a:endCxn id="46" idx="0"/>
            </p:cNvCxnSpPr>
            <p:nvPr/>
          </p:nvCxnSpPr>
          <p:spPr bwMode="auto">
            <a:xfrm>
              <a:off x="7464152" y="1052736"/>
              <a:ext cx="695979" cy="938708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75580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举例：判断闰年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给定一个年份，判断该年份是否为闰年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闰年的条件：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能被</a:t>
            </a:r>
            <a:r>
              <a:rPr lang="en-US" altLang="zh-CN" dirty="0" smtClean="0"/>
              <a:t>400</a:t>
            </a:r>
            <a:r>
              <a:rPr lang="zh-CN" altLang="en-US" dirty="0" smtClean="0"/>
              <a:t>整除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，但不能被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3200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整除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zh-CN" altLang="en-US" dirty="0" smtClean="0"/>
              <a:t>能被</a:t>
            </a:r>
            <a:r>
              <a:rPr lang="en-US" altLang="zh-CN" dirty="0" smtClean="0"/>
              <a:t>4</a:t>
            </a:r>
            <a:r>
              <a:rPr lang="zh-CN" altLang="en-US" dirty="0" smtClean="0"/>
              <a:t>整除，但不能被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整除（</a:t>
            </a:r>
            <a:r>
              <a:rPr lang="zh-CN" altLang="en-US" dirty="0"/>
              <a:t>例如</a:t>
            </a:r>
            <a:r>
              <a:rPr lang="en-US" altLang="zh-CN" dirty="0"/>
              <a:t>1900</a:t>
            </a:r>
            <a:r>
              <a:rPr lang="zh-CN" altLang="en-US" dirty="0"/>
              <a:t>不是闰年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能被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172800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整除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2017/2/5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8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11424" y="3429000"/>
            <a:ext cx="4824536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(a%400==0 || (a%4==0 &amp;&amp; a%100!=0))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printf("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yes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zh-CN" alt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printf("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7368" y="5785684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2"/>
              </a:rPr>
              <a:t>http://noi.openjudge.cn/ch0104/17</a:t>
            </a:r>
            <a:r>
              <a:rPr lang="zh-CN" altLang="en-US" dirty="0" smtClean="0">
                <a:hlinkClick r:id="rId2"/>
              </a:rPr>
              <a:t>/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5778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if-else</a:t>
            </a:r>
            <a:r>
              <a:rPr lang="zh-CN" altLang="en-US" dirty="0" smtClean="0"/>
              <a:t>嵌套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条件语句</a:t>
            </a:r>
            <a:r>
              <a:rPr lang="en-US" altLang="zh-CN" dirty="0" smtClean="0"/>
              <a:t>if-else</a:t>
            </a:r>
            <a:r>
              <a:rPr lang="zh-CN" altLang="en-US" dirty="0" smtClean="0"/>
              <a:t>可进行嵌套，嵌套过程中，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对应离它最近的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注意：缩进格式不影响逻辑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07F3-2E52-4A0E-B513-AE67BAF97B42}" type="datetime1">
              <a:rPr lang="zh-CN" altLang="en-US" smtClean="0"/>
              <a:t>2017/2/5</a:t>
            </a:fld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2D7D-6432-4910-975E-47B8AFFB5AF9}" type="slidenum">
              <a:rPr lang="zh-CN" altLang="zh-CN" smtClean="0"/>
              <a:pPr/>
              <a:t>9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95400" y="1412776"/>
            <a:ext cx="2664296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(a&gt;b)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(b&gt;c)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("*");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("-");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866712" y="1412776"/>
            <a:ext cx="2735321" cy="2308413"/>
            <a:chOff x="5087888" y="1556792"/>
            <a:chExt cx="2735321" cy="2308413"/>
          </a:xfrm>
        </p:grpSpPr>
        <p:sp>
          <p:nvSpPr>
            <p:cNvPr id="8" name="流程图: 决策 7"/>
            <p:cNvSpPr/>
            <p:nvPr/>
          </p:nvSpPr>
          <p:spPr bwMode="auto">
            <a:xfrm>
              <a:off x="5087888" y="1556792"/>
              <a:ext cx="1656184" cy="515009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dirty="0" smtClean="0"/>
                <a:t>a&gt;b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箭头连接符 8"/>
            <p:cNvCxnSpPr>
              <a:stCxn id="8" idx="2"/>
            </p:cNvCxnSpPr>
            <p:nvPr/>
          </p:nvCxnSpPr>
          <p:spPr bwMode="auto">
            <a:xfrm>
              <a:off x="5915980" y="2071801"/>
              <a:ext cx="0" cy="37040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文本框 9"/>
            <p:cNvSpPr txBox="1"/>
            <p:nvPr/>
          </p:nvSpPr>
          <p:spPr>
            <a:xfrm>
              <a:off x="5963886" y="2093229"/>
              <a:ext cx="612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lt"/>
                  <a:ea typeface="+mj-ea"/>
                </a:rPr>
                <a:t>Yes</a:t>
              </a:r>
              <a:endParaRPr lang="zh-CN" altLang="en-US" dirty="0" smtClean="0">
                <a:latin typeface="+mj-lt"/>
                <a:ea typeface="+mj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812808" y="1810098"/>
              <a:ext cx="522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+mj-lt"/>
                  <a:ea typeface="+mj-ea"/>
                </a:rPr>
                <a:t>No</a:t>
              </a:r>
              <a:endParaRPr lang="zh-CN" altLang="en-US" dirty="0" smtClean="0">
                <a:latin typeface="+mj-lt"/>
                <a:ea typeface="+mj-ea"/>
              </a:endParaRPr>
            </a:p>
          </p:txBody>
        </p:sp>
        <p:sp>
          <p:nvSpPr>
            <p:cNvPr id="22" name="流程图: 决策 21"/>
            <p:cNvSpPr/>
            <p:nvPr/>
          </p:nvSpPr>
          <p:spPr bwMode="auto">
            <a:xfrm>
              <a:off x="5088871" y="2453411"/>
              <a:ext cx="1656184" cy="515009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dirty="0" smtClean="0"/>
                <a:t>b&gt;c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5" name="直接箭头连接符 24"/>
            <p:cNvCxnSpPr>
              <a:endCxn id="26" idx="0"/>
            </p:cNvCxnSpPr>
            <p:nvPr/>
          </p:nvCxnSpPr>
          <p:spPr bwMode="auto">
            <a:xfrm>
              <a:off x="5915980" y="2968420"/>
              <a:ext cx="0" cy="43339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矩形 25"/>
            <p:cNvSpPr/>
            <p:nvPr/>
          </p:nvSpPr>
          <p:spPr bwMode="auto">
            <a:xfrm>
              <a:off x="5375920" y="3401811"/>
              <a:ext cx="1080120" cy="4633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zh-CN" altLang="en-US" dirty="0" smtClean="0"/>
                <a:t>打印</a:t>
              </a:r>
              <a:r>
                <a:rPr lang="en-US" altLang="zh-CN" dirty="0" smtClean="0"/>
                <a:t>”*”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6743089" y="3161613"/>
              <a:ext cx="1080120" cy="4633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zh-CN" altLang="en-US" dirty="0" smtClean="0"/>
                <a:t>打印</a:t>
              </a:r>
              <a:r>
                <a:rPr lang="en-US" altLang="zh-CN" dirty="0" smtClean="0"/>
                <a:t>”-”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8" name="肘形连接符 27"/>
            <p:cNvCxnSpPr>
              <a:stCxn id="22" idx="3"/>
              <a:endCxn id="27" idx="0"/>
            </p:cNvCxnSpPr>
            <p:nvPr/>
          </p:nvCxnSpPr>
          <p:spPr bwMode="auto">
            <a:xfrm>
              <a:off x="6745055" y="2710916"/>
              <a:ext cx="538094" cy="450697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箭头连接符 33"/>
            <p:cNvCxnSpPr>
              <a:stCxn id="8" idx="3"/>
            </p:cNvCxnSpPr>
            <p:nvPr/>
          </p:nvCxnSpPr>
          <p:spPr bwMode="auto">
            <a:xfrm flipV="1">
              <a:off x="6744072" y="1810098"/>
              <a:ext cx="792088" cy="419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文本框 34"/>
            <p:cNvSpPr txBox="1"/>
            <p:nvPr/>
          </p:nvSpPr>
          <p:spPr>
            <a:xfrm>
              <a:off x="5915980" y="3012358"/>
              <a:ext cx="612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lt"/>
                  <a:ea typeface="+mj-ea"/>
                </a:rPr>
                <a:t>Yes</a:t>
              </a:r>
              <a:endParaRPr lang="zh-CN" altLang="en-US" dirty="0" smtClean="0">
                <a:latin typeface="+mj-lt"/>
                <a:ea typeface="+mj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771334" y="2685919"/>
              <a:ext cx="522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+mj-lt"/>
                  <a:ea typeface="+mj-ea"/>
                </a:rPr>
                <a:t>No</a:t>
              </a:r>
              <a:endParaRPr lang="zh-CN" altLang="en-US" dirty="0" smtClean="0">
                <a:latin typeface="+mj-lt"/>
                <a:ea typeface="+mj-ea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911424" y="4748847"/>
            <a:ext cx="2664296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(a&gt;b)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(b&gt;c)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("*");</a:t>
            </a:r>
          </a:p>
          <a:p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("-");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575720" y="590214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lt"/>
                <a:ea typeface="+mj-ea"/>
              </a:rPr>
              <a:t>结果同上</a:t>
            </a:r>
            <a:endParaRPr lang="zh-CN" altLang="en-US" dirty="0" smtClean="0">
              <a:latin typeface="+mj-lt"/>
              <a:ea typeface="+mj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061119" y="4194850"/>
            <a:ext cx="2664296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(a&gt;b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(b&gt;c)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("*");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("-");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8944399" y="3891405"/>
            <a:ext cx="3045018" cy="2308413"/>
            <a:chOff x="8944399" y="3891405"/>
            <a:chExt cx="3045018" cy="2308413"/>
          </a:xfrm>
        </p:grpSpPr>
        <p:sp>
          <p:nvSpPr>
            <p:cNvPr id="42" name="流程图: 决策 41"/>
            <p:cNvSpPr/>
            <p:nvPr/>
          </p:nvSpPr>
          <p:spPr bwMode="auto">
            <a:xfrm>
              <a:off x="8944399" y="3891405"/>
              <a:ext cx="1656184" cy="515009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dirty="0" smtClean="0"/>
                <a:t>a&gt;b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3" name="直接箭头连接符 42"/>
            <p:cNvCxnSpPr>
              <a:stCxn id="42" idx="2"/>
            </p:cNvCxnSpPr>
            <p:nvPr/>
          </p:nvCxnSpPr>
          <p:spPr bwMode="auto">
            <a:xfrm>
              <a:off x="9772491" y="4406414"/>
              <a:ext cx="0" cy="37040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文本框 43"/>
            <p:cNvSpPr txBox="1"/>
            <p:nvPr/>
          </p:nvSpPr>
          <p:spPr>
            <a:xfrm>
              <a:off x="9820397" y="4427842"/>
              <a:ext cx="612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lt"/>
                  <a:ea typeface="+mj-ea"/>
                </a:rPr>
                <a:t>Yes</a:t>
              </a:r>
              <a:endParaRPr lang="zh-CN" altLang="en-US" dirty="0" smtClean="0">
                <a:latin typeface="+mj-lt"/>
                <a:ea typeface="+mj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0669319" y="4144711"/>
              <a:ext cx="522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+mj-lt"/>
                  <a:ea typeface="+mj-ea"/>
                </a:rPr>
                <a:t>No</a:t>
              </a:r>
              <a:endParaRPr lang="zh-CN" altLang="en-US" dirty="0" smtClean="0">
                <a:latin typeface="+mj-lt"/>
                <a:ea typeface="+mj-ea"/>
              </a:endParaRPr>
            </a:p>
          </p:txBody>
        </p:sp>
        <p:sp>
          <p:nvSpPr>
            <p:cNvPr id="46" name="流程图: 决策 45"/>
            <p:cNvSpPr/>
            <p:nvPr/>
          </p:nvSpPr>
          <p:spPr bwMode="auto">
            <a:xfrm>
              <a:off x="8945382" y="4788024"/>
              <a:ext cx="1656184" cy="515009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dirty="0" smtClean="0"/>
                <a:t>b&gt;c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7" name="直接箭头连接符 46"/>
            <p:cNvCxnSpPr>
              <a:endCxn id="48" idx="0"/>
            </p:cNvCxnSpPr>
            <p:nvPr/>
          </p:nvCxnSpPr>
          <p:spPr bwMode="auto">
            <a:xfrm>
              <a:off x="9772491" y="5303033"/>
              <a:ext cx="0" cy="43339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矩形 47"/>
            <p:cNvSpPr/>
            <p:nvPr/>
          </p:nvSpPr>
          <p:spPr bwMode="auto">
            <a:xfrm>
              <a:off x="9232431" y="5736424"/>
              <a:ext cx="1080120" cy="4633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zh-CN" altLang="en-US" dirty="0" smtClean="0"/>
                <a:t>打印</a:t>
              </a:r>
              <a:r>
                <a:rPr lang="en-US" altLang="zh-CN" dirty="0" smtClean="0"/>
                <a:t>”*”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10599600" y="5496226"/>
              <a:ext cx="1080120" cy="4633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zh-CN" altLang="en-US" dirty="0" smtClean="0"/>
                <a:t>打印</a:t>
              </a:r>
              <a:r>
                <a:rPr lang="en-US" altLang="zh-CN" dirty="0" smtClean="0"/>
                <a:t>”-”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0" name="肘形连接符 49"/>
            <p:cNvCxnSpPr>
              <a:stCxn id="42" idx="3"/>
              <a:endCxn id="49" idx="0"/>
            </p:cNvCxnSpPr>
            <p:nvPr/>
          </p:nvCxnSpPr>
          <p:spPr bwMode="auto">
            <a:xfrm>
              <a:off x="10600583" y="4148910"/>
              <a:ext cx="539077" cy="1347316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直接箭头连接符 50"/>
            <p:cNvCxnSpPr>
              <a:stCxn id="46" idx="3"/>
            </p:cNvCxnSpPr>
            <p:nvPr/>
          </p:nvCxnSpPr>
          <p:spPr bwMode="auto">
            <a:xfrm flipV="1">
              <a:off x="10601566" y="5045528"/>
              <a:ext cx="1387851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" name="文本框 51"/>
            <p:cNvSpPr txBox="1"/>
            <p:nvPr/>
          </p:nvSpPr>
          <p:spPr>
            <a:xfrm>
              <a:off x="9772491" y="5346971"/>
              <a:ext cx="612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lt"/>
                  <a:ea typeface="+mj-ea"/>
                </a:rPr>
                <a:t>Yes</a:t>
              </a:r>
              <a:endParaRPr lang="zh-CN" altLang="en-US" dirty="0" smtClean="0">
                <a:latin typeface="+mj-lt"/>
                <a:ea typeface="+mj-ea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1467211" y="4719135"/>
              <a:ext cx="522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+mj-lt"/>
                  <a:ea typeface="+mj-ea"/>
                </a:rPr>
                <a:t>No</a:t>
              </a:r>
              <a:endParaRPr lang="zh-CN" altLang="en-US" dirty="0" smtClean="0">
                <a:latin typeface="+mj-lt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454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39" grpId="0"/>
      <p:bldP spid="40" grpId="0" animBg="1"/>
    </p:bldLst>
  </p:timing>
</p:sld>
</file>

<file path=ppt/theme/theme1.xml><?xml version="1.0" encoding="utf-8"?>
<a:theme xmlns:a="http://schemas.openxmlformats.org/drawingml/2006/main" name="POS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OSS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+mj-lt"/>
            <a:ea typeface="+mj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OSS" id="{CEBE5E72-F079-422F-AF3F-B9268C6FA71C}" vid="{64FC1A91-4D4C-4190-9D50-F311DF7F3FA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POSS</Template>
  <TotalTime>1586</TotalTime>
  <Words>1516</Words>
  <Application>Microsoft Office PowerPoint</Application>
  <PresentationFormat>宽屏</PresentationFormat>
  <Paragraphs>406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黑体</vt:lpstr>
      <vt:lpstr>华文楷体</vt:lpstr>
      <vt:lpstr>宋体</vt:lpstr>
      <vt:lpstr>Arial</vt:lpstr>
      <vt:lpstr>Calibri</vt:lpstr>
      <vt:lpstr>Consolas</vt:lpstr>
      <vt:lpstr>Corbel</vt:lpstr>
      <vt:lpstr>Wingdings</vt:lpstr>
      <vt:lpstr>Wingdings 2</vt:lpstr>
      <vt:lpstr>Wingdings 3</vt:lpstr>
      <vt:lpstr>POSS</vt:lpstr>
      <vt:lpstr>C语言从零开始 第五讲</vt:lpstr>
      <vt:lpstr>大纲</vt:lpstr>
      <vt:lpstr>语句</vt:lpstr>
      <vt:lpstr>复合语句（程序块）</vt:lpstr>
      <vt:lpstr>代码风格：缩进</vt:lpstr>
      <vt:lpstr>程序的执行：顺序执行</vt:lpstr>
      <vt:lpstr>条件分支if-else</vt:lpstr>
      <vt:lpstr>举例：判断闰年</vt:lpstr>
      <vt:lpstr>if-else嵌套</vt:lpstr>
      <vt:lpstr>else-if的一个简单写法</vt:lpstr>
      <vt:lpstr>else-if应用举例</vt:lpstr>
      <vt:lpstr>条件分支switch</vt:lpstr>
      <vt:lpstr>简单举例</vt:lpstr>
      <vt:lpstr>正常的例子</vt:lpstr>
      <vt:lpstr>小结</vt:lpstr>
      <vt:lpstr>课后题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C语言从零</dc:title>
  <dc:creator>YYF</dc:creator>
  <cp:lastModifiedBy>YYF</cp:lastModifiedBy>
  <cp:revision>416</cp:revision>
  <dcterms:created xsi:type="dcterms:W3CDTF">2017-01-14T09:54:21Z</dcterms:created>
  <dcterms:modified xsi:type="dcterms:W3CDTF">2017-02-05T13:12:22Z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