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E1DA-7310-BEDC-0C03-92192F7110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660351-EA4A-0236-8C59-1CCB30863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10244C-122C-3E81-6D98-785A7806B91E}"/>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5" name="Footer Placeholder 4">
            <a:extLst>
              <a:ext uri="{FF2B5EF4-FFF2-40B4-BE49-F238E27FC236}">
                <a16:creationId xmlns:a16="http://schemas.microsoft.com/office/drawing/2014/main" id="{7685F4A2-5A78-4ED3-3734-8FD571A64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B10A2-2FE2-ED1B-EF8F-205AC7CAC601}"/>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321850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4686-355A-3747-B57D-3E4AB0F780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221FC-306D-D7D5-7C6B-878540013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C90E7-2255-3183-EB46-CCD2C23567BE}"/>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5" name="Footer Placeholder 4">
            <a:extLst>
              <a:ext uri="{FF2B5EF4-FFF2-40B4-BE49-F238E27FC236}">
                <a16:creationId xmlns:a16="http://schemas.microsoft.com/office/drawing/2014/main" id="{F3652F20-A56A-75AA-E43B-91DC0B0F6B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0DC9D-A65C-8DE0-631F-86AE7175813D}"/>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1582131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109DA-DEFC-4F0D-572C-26EB30E129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DDCA38-1600-EF85-1D68-490DAA0085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7E10B8-21EB-929B-39F6-2DF603B50077}"/>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5" name="Footer Placeholder 4">
            <a:extLst>
              <a:ext uri="{FF2B5EF4-FFF2-40B4-BE49-F238E27FC236}">
                <a16:creationId xmlns:a16="http://schemas.microsoft.com/office/drawing/2014/main" id="{4C5377DC-3436-EC7F-E2E7-9BB388608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FF7167-5F2E-F371-2304-D5945FBA518A}"/>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143951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5C8F-8012-74A5-6A10-301C33DB4A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7E80F3-4B68-8F2F-E79C-F33D4DDBB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FA0BE9-EEDE-7EC4-CA78-57A5ECF04AB9}"/>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5" name="Footer Placeholder 4">
            <a:extLst>
              <a:ext uri="{FF2B5EF4-FFF2-40B4-BE49-F238E27FC236}">
                <a16:creationId xmlns:a16="http://schemas.microsoft.com/office/drawing/2014/main" id="{C4C9D4CC-4501-19A8-656C-E422F074C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04F8D-0ACD-5BBF-94B7-A43AB02F4AB1}"/>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398278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01B8-DA95-1B19-FF8E-0833F6552C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B691E1-7420-CC8B-0B62-37FE7B39E2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0EC3C-B164-C885-9FA8-E0DE08441EE5}"/>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5" name="Footer Placeholder 4">
            <a:extLst>
              <a:ext uri="{FF2B5EF4-FFF2-40B4-BE49-F238E27FC236}">
                <a16:creationId xmlns:a16="http://schemas.microsoft.com/office/drawing/2014/main" id="{89BBD6E5-DD49-C6EB-60E8-A6FCCD46F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2D681-9E14-4B60-5AB0-5729DD4A3BA4}"/>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107315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67AC-FED0-99BA-BA3A-FBD989B13F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EEFBC8-08B5-7D69-BFF9-99FA5AAFA3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6DD806-7A0A-70E0-C8FD-D75A37B0B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6B57B1-47CC-77B1-E521-AD51E5322978}"/>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6" name="Footer Placeholder 5">
            <a:extLst>
              <a:ext uri="{FF2B5EF4-FFF2-40B4-BE49-F238E27FC236}">
                <a16:creationId xmlns:a16="http://schemas.microsoft.com/office/drawing/2014/main" id="{C7D33C6B-3C6A-3435-CD85-127B78A3E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7AFAC4-F303-E46A-EB75-4E1232701561}"/>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311777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87E4-64CF-182C-9503-562FAC4B8C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D61836-9081-0077-1656-B4B480A1F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D7B9ED-9AF0-1618-17EF-E4B9F22A8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1A53B2-86A0-8FDB-9188-AE7A20FFA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0FC4F7-7D4A-F8BC-0440-5490AD1B45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DE710E-423F-9F89-1FBF-CC71DD3874B4}"/>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8" name="Footer Placeholder 7">
            <a:extLst>
              <a:ext uri="{FF2B5EF4-FFF2-40B4-BE49-F238E27FC236}">
                <a16:creationId xmlns:a16="http://schemas.microsoft.com/office/drawing/2014/main" id="{23E87B19-1E25-739A-8BBB-8EDA145C35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EB6FC4-6677-45D7-8803-861156D8FD6E}"/>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72917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CFA1-70B3-80D2-7A65-FCB6128189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651183-E88E-3594-1E03-5CF28F1EEA4E}"/>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4" name="Footer Placeholder 3">
            <a:extLst>
              <a:ext uri="{FF2B5EF4-FFF2-40B4-BE49-F238E27FC236}">
                <a16:creationId xmlns:a16="http://schemas.microsoft.com/office/drawing/2014/main" id="{F15D67EB-E43D-6F2E-A05A-F6878D9C56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9AF2E9-4104-DAD9-7559-7EF00E91558D}"/>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56402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03F74-60F5-C3EC-503B-4B884420FF98}"/>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3" name="Footer Placeholder 2">
            <a:extLst>
              <a:ext uri="{FF2B5EF4-FFF2-40B4-BE49-F238E27FC236}">
                <a16:creationId xmlns:a16="http://schemas.microsoft.com/office/drawing/2014/main" id="{FB41EE15-16EF-3D6B-C6CA-BD2E7A5409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B91F04-2DC2-0B63-8FDA-74D6E0196F9A}"/>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22479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DF42-3AB9-4D27-619C-60672F279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653CEB-2FB5-BD26-C12A-35AF09702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654E21-65BF-1E23-5C8A-886A5134A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DC3C4-AB23-4D60-C3FB-BB2D43503BD4}"/>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6" name="Footer Placeholder 5">
            <a:extLst>
              <a:ext uri="{FF2B5EF4-FFF2-40B4-BE49-F238E27FC236}">
                <a16:creationId xmlns:a16="http://schemas.microsoft.com/office/drawing/2014/main" id="{4E608C64-83E4-CE15-A39C-D78C7B1BF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B2D6D4-9065-CD4C-6918-B058486A33AF}"/>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68653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5007-7642-9A82-F167-B5E262EC7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63E084-B87B-2BE2-3A76-100803682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D39432-3545-1839-1FF0-B5903A09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B532A-44CF-41B2-5DCB-29ECF1DA8B98}"/>
              </a:ext>
            </a:extLst>
          </p:cNvPr>
          <p:cNvSpPr>
            <a:spLocks noGrp="1"/>
          </p:cNvSpPr>
          <p:nvPr>
            <p:ph type="dt" sz="half" idx="10"/>
          </p:nvPr>
        </p:nvSpPr>
        <p:spPr/>
        <p:txBody>
          <a:bodyPr/>
          <a:lstStyle/>
          <a:p>
            <a:fld id="{D7135BC9-B757-40FA-B297-B50022F4C340}" type="datetimeFigureOut">
              <a:rPr lang="en-IN" smtClean="0"/>
              <a:t>30-Mar-2024</a:t>
            </a:fld>
            <a:endParaRPr lang="en-IN"/>
          </a:p>
        </p:txBody>
      </p:sp>
      <p:sp>
        <p:nvSpPr>
          <p:cNvPr id="6" name="Footer Placeholder 5">
            <a:extLst>
              <a:ext uri="{FF2B5EF4-FFF2-40B4-BE49-F238E27FC236}">
                <a16:creationId xmlns:a16="http://schemas.microsoft.com/office/drawing/2014/main" id="{96AB42A9-DF90-320B-77FB-C3D6406AA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9A41E-1F2C-2499-6E07-CEBE51697094}"/>
              </a:ext>
            </a:extLst>
          </p:cNvPr>
          <p:cNvSpPr>
            <a:spLocks noGrp="1"/>
          </p:cNvSpPr>
          <p:nvPr>
            <p:ph type="sldNum" sz="quarter" idx="12"/>
          </p:nvPr>
        </p:nvSpPr>
        <p:spPr/>
        <p:txBody>
          <a:bodyPr/>
          <a:lstStyle/>
          <a:p>
            <a:fld id="{FEF7318B-593B-40F7-9EEA-008F913466FC}" type="slidenum">
              <a:rPr lang="en-IN" smtClean="0"/>
              <a:t>‹#›</a:t>
            </a:fld>
            <a:endParaRPr lang="en-IN"/>
          </a:p>
        </p:txBody>
      </p:sp>
    </p:spTree>
    <p:extLst>
      <p:ext uri="{BB962C8B-B14F-4D97-AF65-F5344CB8AC3E}">
        <p14:creationId xmlns:p14="http://schemas.microsoft.com/office/powerpoint/2010/main" val="32247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E2BF8-8BC6-0B3B-7F0B-77261A739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779FD4-4476-8BFA-2073-8945AFC3A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A9074-5D4D-63E8-557C-14A5CA70B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35BC9-B757-40FA-B297-B50022F4C340}" type="datetimeFigureOut">
              <a:rPr lang="en-IN" smtClean="0"/>
              <a:t>30-Mar-2024</a:t>
            </a:fld>
            <a:endParaRPr lang="en-IN"/>
          </a:p>
        </p:txBody>
      </p:sp>
      <p:sp>
        <p:nvSpPr>
          <p:cNvPr id="5" name="Footer Placeholder 4">
            <a:extLst>
              <a:ext uri="{FF2B5EF4-FFF2-40B4-BE49-F238E27FC236}">
                <a16:creationId xmlns:a16="http://schemas.microsoft.com/office/drawing/2014/main" id="{84FB5B7D-E2B7-ADBB-9FFB-5945B94AD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5D4696-C88D-DB13-BC58-A5C5ED30A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318B-593B-40F7-9EEA-008F913466FC}" type="slidenum">
              <a:rPr lang="en-IN" smtClean="0"/>
              <a:t>‹#›</a:t>
            </a:fld>
            <a:endParaRPr lang="en-IN"/>
          </a:p>
        </p:txBody>
      </p:sp>
    </p:spTree>
    <p:extLst>
      <p:ext uri="{BB962C8B-B14F-4D97-AF65-F5344CB8AC3E}">
        <p14:creationId xmlns:p14="http://schemas.microsoft.com/office/powerpoint/2010/main" val="2169682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92FA-50D0-C195-4D39-0300B479CC4C}"/>
              </a:ext>
            </a:extLst>
          </p:cNvPr>
          <p:cNvSpPr>
            <a:spLocks noGrp="1"/>
          </p:cNvSpPr>
          <p:nvPr>
            <p:ph type="ctrTitle"/>
          </p:nvPr>
        </p:nvSpPr>
        <p:spPr>
          <a:xfrm>
            <a:off x="1101011" y="139959"/>
            <a:ext cx="10161037" cy="3289041"/>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DBMS PROJECT -1</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DATA BASE DESIGNING</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TOPIC:BLOOD DONATION</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21FAA2DB-AE62-9BAC-FB44-474265766A40}"/>
              </a:ext>
            </a:extLst>
          </p:cNvPr>
          <p:cNvSpPr>
            <a:spLocks noGrp="1"/>
          </p:cNvSpPr>
          <p:nvPr>
            <p:ph type="subTitle" idx="1"/>
          </p:nvPr>
        </p:nvSpPr>
        <p:spPr/>
        <p:txBody>
          <a:bodyPr>
            <a:normAutofit fontScale="70000" lnSpcReduction="20000"/>
          </a:bodyPr>
          <a:lstStyle/>
          <a:p>
            <a:r>
              <a:rPr lang="en-US" sz="2800" dirty="0"/>
              <a:t>PROJECT MEMBERS:DASHRATH KUMAR(22CSB0B40)</a:t>
            </a:r>
            <a:endParaRPr lang="en-IN" sz="2800" dirty="0"/>
          </a:p>
          <a:p>
            <a:pPr algn="l"/>
            <a:r>
              <a:rPr lang="en-IN" sz="2800" dirty="0"/>
              <a:t>                                                                 HERAMB RALLAPALLY (22CSB0F19)</a:t>
            </a:r>
          </a:p>
          <a:p>
            <a:pPr algn="l"/>
            <a:r>
              <a:rPr lang="en-IN" sz="2800" dirty="0"/>
              <a:t>                                                                  TANMAY SONI (22CSB0B25)</a:t>
            </a:r>
          </a:p>
          <a:p>
            <a:pPr algn="l"/>
            <a:endParaRPr lang="en-IN" dirty="0"/>
          </a:p>
          <a:p>
            <a:pPr algn="l"/>
            <a:r>
              <a:rPr lang="en-IN" dirty="0"/>
              <a:t>                                     </a:t>
            </a:r>
            <a:endParaRPr lang="en-US" dirty="0"/>
          </a:p>
        </p:txBody>
      </p:sp>
    </p:spTree>
    <p:extLst>
      <p:ext uri="{BB962C8B-B14F-4D97-AF65-F5344CB8AC3E}">
        <p14:creationId xmlns:p14="http://schemas.microsoft.com/office/powerpoint/2010/main" val="384708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7711-3D71-359C-8442-CBF071F4393B}"/>
              </a:ext>
            </a:extLst>
          </p:cNvPr>
          <p:cNvSpPr>
            <a:spLocks noGrp="1"/>
          </p:cNvSpPr>
          <p:nvPr>
            <p:ph type="title"/>
          </p:nvPr>
        </p:nvSpPr>
        <p:spPr>
          <a:xfrm>
            <a:off x="838200" y="291713"/>
            <a:ext cx="9490788" cy="202809"/>
          </a:xfrm>
        </p:spPr>
        <p:txBody>
          <a:bodyPr>
            <a:normAutofit fontScale="90000"/>
          </a:bodyPr>
          <a:lstStyle/>
          <a:p>
            <a:pPr algn="ctr"/>
            <a:r>
              <a:rPr lang="en-US" dirty="0"/>
              <a:t>DATA INSERTION</a:t>
            </a:r>
            <a:endParaRPr lang="en-IN" dirty="0"/>
          </a:p>
        </p:txBody>
      </p:sp>
      <p:sp>
        <p:nvSpPr>
          <p:cNvPr id="3" name="Content Placeholder 2">
            <a:extLst>
              <a:ext uri="{FF2B5EF4-FFF2-40B4-BE49-F238E27FC236}">
                <a16:creationId xmlns:a16="http://schemas.microsoft.com/office/drawing/2014/main" id="{322CB199-2E20-0A00-0660-4CB61BCD7EFE}"/>
              </a:ext>
            </a:extLst>
          </p:cNvPr>
          <p:cNvSpPr>
            <a:spLocks noGrp="1"/>
          </p:cNvSpPr>
          <p:nvPr>
            <p:ph idx="1"/>
          </p:nvPr>
        </p:nvSpPr>
        <p:spPr>
          <a:xfrm>
            <a:off x="597159" y="643812"/>
            <a:ext cx="10756641" cy="5579804"/>
          </a:xfrm>
        </p:spPr>
        <p:txBody>
          <a:bodyPr>
            <a:normAutofit fontScale="25000" lnSpcReduction="20000"/>
          </a:bodyPr>
          <a:lstStyle/>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VALUES(1,'HIRANANDANI','THANE','ESTATE','MAHARASHTRA');</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VALUES(2,'JUPITER','THANE','LBS','MAHARASHTRA');</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VALUES(3,'LOVELY','mumbai','RGL','MAHARASHTRA');</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values(4,'GMCH','Jalore','Ring_road','Rajasthan');</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values(5,'SMS','Jaipur','Moti_road','Rajasthan');</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values(6,'GOVT_hospital','Jaipur','Rambagh_street','Rajasthan');</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hospital values(7,'AIIMS_Jodhpur','Jodhpur','Pal_road','Rajasthan');</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select *from hospital;</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a:t>
            </a:r>
            <a:r>
              <a:rPr lang="en-IN" sz="4300" dirty="0" err="1">
                <a:effectLst/>
                <a:latin typeface="Calibri" panose="020F0502020204030204" pitchFamily="34" charset="0"/>
                <a:ea typeface="Calibri" panose="020F0502020204030204" pitchFamily="34" charset="0"/>
                <a:cs typeface="Calibri" panose="020F0502020204030204" pitchFamily="34" charset="0"/>
              </a:rPr>
              <a:t>blood_bank</a:t>
            </a:r>
            <a:r>
              <a:rPr lang="en-IN" sz="4300" dirty="0">
                <a:effectLst/>
                <a:latin typeface="Calibri" panose="020F0502020204030204" pitchFamily="34" charset="0"/>
                <a:ea typeface="Calibri" panose="020F0502020204030204" pitchFamily="34" charset="0"/>
                <a:cs typeface="Calibri" panose="020F0502020204030204" pitchFamily="34" charset="0"/>
              </a:rPr>
              <a:t> values(1,1,100);</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a:t>
            </a:r>
            <a:r>
              <a:rPr lang="en-IN" sz="4300" dirty="0" err="1">
                <a:effectLst/>
                <a:latin typeface="Calibri" panose="020F0502020204030204" pitchFamily="34" charset="0"/>
                <a:ea typeface="Calibri" panose="020F0502020204030204" pitchFamily="34" charset="0"/>
                <a:cs typeface="Calibri" panose="020F0502020204030204" pitchFamily="34" charset="0"/>
              </a:rPr>
              <a:t>blood_bank</a:t>
            </a:r>
            <a:r>
              <a:rPr lang="en-IN" sz="4300" dirty="0">
                <a:effectLst/>
                <a:latin typeface="Calibri" panose="020F0502020204030204" pitchFamily="34" charset="0"/>
                <a:ea typeface="Calibri" panose="020F0502020204030204" pitchFamily="34" charset="0"/>
                <a:cs typeface="Calibri" panose="020F0502020204030204" pitchFamily="34" charset="0"/>
              </a:rPr>
              <a:t> values(2,2,120);</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a:t>
            </a:r>
            <a:r>
              <a:rPr lang="en-IN" sz="4300" dirty="0" err="1">
                <a:effectLst/>
                <a:latin typeface="Calibri" panose="020F0502020204030204" pitchFamily="34" charset="0"/>
                <a:ea typeface="Calibri" panose="020F0502020204030204" pitchFamily="34" charset="0"/>
                <a:cs typeface="Calibri" panose="020F0502020204030204" pitchFamily="34" charset="0"/>
              </a:rPr>
              <a:t>blood_bank</a:t>
            </a:r>
            <a:r>
              <a:rPr lang="en-IN" sz="4300" dirty="0">
                <a:effectLst/>
                <a:latin typeface="Calibri" panose="020F0502020204030204" pitchFamily="34" charset="0"/>
                <a:ea typeface="Calibri" panose="020F0502020204030204" pitchFamily="34" charset="0"/>
                <a:cs typeface="Calibri" panose="020F0502020204030204" pitchFamily="34" charset="0"/>
              </a:rPr>
              <a:t> values(3,3,125);</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a:t>
            </a:r>
            <a:r>
              <a:rPr lang="en-IN" sz="4300" dirty="0" err="1">
                <a:effectLst/>
                <a:latin typeface="Calibri" panose="020F0502020204030204" pitchFamily="34" charset="0"/>
                <a:ea typeface="Calibri" panose="020F0502020204030204" pitchFamily="34" charset="0"/>
                <a:cs typeface="Calibri" panose="020F0502020204030204" pitchFamily="34" charset="0"/>
              </a:rPr>
              <a:t>blood_bank</a:t>
            </a:r>
            <a:r>
              <a:rPr lang="en-IN" sz="4300" dirty="0">
                <a:effectLst/>
                <a:latin typeface="Calibri" panose="020F0502020204030204" pitchFamily="34" charset="0"/>
                <a:ea typeface="Calibri" panose="020F0502020204030204" pitchFamily="34" charset="0"/>
                <a:cs typeface="Calibri" panose="020F0502020204030204" pitchFamily="34" charset="0"/>
              </a:rPr>
              <a:t> values(4,4,110);</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4300" dirty="0">
                <a:effectLst/>
                <a:latin typeface="Calibri" panose="020F0502020204030204" pitchFamily="34" charset="0"/>
                <a:ea typeface="Calibri" panose="020F0502020204030204" pitchFamily="34" charset="0"/>
                <a:cs typeface="Calibri" panose="020F0502020204030204" pitchFamily="34" charset="0"/>
              </a:rPr>
              <a:t>insert into </a:t>
            </a:r>
            <a:r>
              <a:rPr lang="en-IN" sz="4300" dirty="0" err="1">
                <a:effectLst/>
                <a:latin typeface="Calibri" panose="020F0502020204030204" pitchFamily="34" charset="0"/>
                <a:ea typeface="Calibri" panose="020F0502020204030204" pitchFamily="34" charset="0"/>
                <a:cs typeface="Calibri" panose="020F0502020204030204" pitchFamily="34" charset="0"/>
              </a:rPr>
              <a:t>blood_bank</a:t>
            </a:r>
            <a:r>
              <a:rPr lang="en-IN" sz="4300" dirty="0">
                <a:effectLst/>
                <a:latin typeface="Calibri" panose="020F0502020204030204" pitchFamily="34" charset="0"/>
                <a:ea typeface="Calibri" panose="020F0502020204030204" pitchFamily="34" charset="0"/>
                <a:cs typeface="Calibri" panose="020F0502020204030204" pitchFamily="34" charset="0"/>
              </a:rPr>
              <a:t> values(5,5,115);</a:t>
            </a:r>
            <a:endParaRPr lang="en-IN" sz="4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031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54C43-1DB8-79A5-24A6-5E43DBDB44A5}"/>
              </a:ext>
            </a:extLst>
          </p:cNvPr>
          <p:cNvSpPr>
            <a:spLocks noGrp="1"/>
          </p:cNvSpPr>
          <p:nvPr>
            <p:ph idx="1"/>
          </p:nvPr>
        </p:nvSpPr>
        <p:spPr>
          <a:xfrm>
            <a:off x="838200" y="419878"/>
            <a:ext cx="10515600" cy="5757085"/>
          </a:xfrm>
        </p:spPr>
        <p:txBody>
          <a:bodyPr>
            <a:noAutofit/>
          </a:bodyPr>
          <a:lstStyle/>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values(4924114141,'01_ESTATE_THANE',1);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values(4254114141,'21_LBS_THANE',2);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values(9824114141,'12_RGL_MUMBAI',3);</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values(7384114141,'1_RINGROAD_JALORE_RJ',4);</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values(1924114141,'11_MOTIROAD_JAIPUR',5);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values(9824114741,'112_RAMBAGH_PALACE_JAIPUR',6);</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hospital_contact</a:t>
            </a:r>
            <a:r>
              <a:rPr lang="en-IN" sz="1200" dirty="0">
                <a:effectLst/>
                <a:latin typeface="Calibri" panose="020F0502020204030204" pitchFamily="34" charset="0"/>
                <a:ea typeface="Calibri" panose="020F0502020204030204" pitchFamily="34" charset="0"/>
                <a:cs typeface="Calibri" panose="020F0502020204030204" pitchFamily="34" charset="0"/>
              </a:rPr>
              <a:t> values(9924114141,'1_PALROAD_JODHPUR',7);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donor VALUES (1, 'HERAMB', 'THANE', 'AB+', '2023-03-27', 1, 1,20,FALSE,423456789);</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DONOR values(2,'PRANAV','THANE','B+','2022-02-24',1,1,22,FALSE,3434567890);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DONOR values(3,'SIDDH','THANE','A-','2022-02-24',1,1,21,FALSE,2534567890);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DONOR values(4,'SHIRISH','THANE','AB+','2020-02-24',1,1,23,FALSE,3434567890);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DONOR values(5,'HARSH','THANE','O-','2018-02-24',2,2,43,FALSE,5634567890);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200" dirty="0">
                <a:effectLst/>
                <a:latin typeface="Calibri" panose="020F0502020204030204" pitchFamily="34" charset="0"/>
                <a:ea typeface="Calibri" panose="020F0502020204030204" pitchFamily="34" charset="0"/>
              </a:rPr>
              <a:t>INSERT INTO DONOR values(6,'PARTH','THANE','O+','2017-01-30',2,2,40,FALSE,9434567890);</a:t>
            </a:r>
            <a:endParaRPr lang="en-IN" sz="1200" dirty="0"/>
          </a:p>
        </p:txBody>
      </p:sp>
    </p:spTree>
    <p:extLst>
      <p:ext uri="{BB962C8B-B14F-4D97-AF65-F5344CB8AC3E}">
        <p14:creationId xmlns:p14="http://schemas.microsoft.com/office/powerpoint/2010/main" val="1963425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1508-B63C-23DB-1E0C-09227EDBFD31}"/>
              </a:ext>
            </a:extLst>
          </p:cNvPr>
          <p:cNvSpPr>
            <a:spLocks noGrp="1"/>
          </p:cNvSpPr>
          <p:nvPr>
            <p:ph type="title"/>
          </p:nvPr>
        </p:nvSpPr>
        <p:spPr>
          <a:xfrm>
            <a:off x="838200" y="365125"/>
            <a:ext cx="10515600" cy="14805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08B17DA-3AE3-12B9-D611-7680FF4EF946}"/>
              </a:ext>
            </a:extLst>
          </p:cNvPr>
          <p:cNvSpPr>
            <a:spLocks noGrp="1"/>
          </p:cNvSpPr>
          <p:nvPr>
            <p:ph idx="1"/>
          </p:nvPr>
        </p:nvSpPr>
        <p:spPr>
          <a:xfrm>
            <a:off x="838200" y="783771"/>
            <a:ext cx="10515600" cy="5393192"/>
          </a:xfrm>
        </p:spPr>
        <p:txBody>
          <a:bodyPr>
            <a:normAutofit fontScale="92500" lnSpcReduction="20000"/>
          </a:bodyPr>
          <a:lstStyle/>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values(7,'RONIT','THANE','AB-','2019-06-05',2,2,54,FALSE,1334567890);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values(8,'BHUSHAN','THANE','B-','2011-06-05',2,2,45,FALSE,9234567890);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(11, 'Abhishek', 'Jaipur', 'A+', '2023-10-15', 7, 7, 20, 0, 1234567890);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(12, '</a:t>
            </a:r>
            <a:r>
              <a:rPr lang="en-IN" sz="1400" dirty="0" err="1">
                <a:effectLst/>
                <a:latin typeface="Calibri" panose="020F0502020204030204" pitchFamily="34" charset="0"/>
                <a:ea typeface="Calibri" panose="020F0502020204030204" pitchFamily="34" charset="0"/>
                <a:cs typeface="Calibri" panose="020F0502020204030204" pitchFamily="34" charset="0"/>
              </a:rPr>
              <a:t>Priya_Sharma</a:t>
            </a:r>
            <a:r>
              <a:rPr lang="en-IN" sz="1400" dirty="0">
                <a:effectLst/>
                <a:latin typeface="Calibri" panose="020F0502020204030204" pitchFamily="34" charset="0"/>
                <a:ea typeface="Calibri" panose="020F0502020204030204" pitchFamily="34" charset="0"/>
                <a:cs typeface="Calibri" panose="020F0502020204030204" pitchFamily="34" charset="0"/>
              </a:rPr>
              <a:t>', 'Mumbai', 'B-', '2023-11-20', 4, 4, 30, 0, 9876543210);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(13, '</a:t>
            </a:r>
            <a:r>
              <a:rPr lang="en-IN" sz="1400" dirty="0" err="1">
                <a:effectLst/>
                <a:latin typeface="Calibri" panose="020F0502020204030204" pitchFamily="34" charset="0"/>
                <a:ea typeface="Calibri" panose="020F0502020204030204" pitchFamily="34" charset="0"/>
                <a:cs typeface="Calibri" panose="020F0502020204030204" pitchFamily="34" charset="0"/>
              </a:rPr>
              <a:t>Ramesh_Patel</a:t>
            </a:r>
            <a:r>
              <a:rPr lang="en-IN" sz="1400" dirty="0">
                <a:effectLst/>
                <a:latin typeface="Calibri" panose="020F0502020204030204" pitchFamily="34" charset="0"/>
                <a:ea typeface="Calibri" panose="020F0502020204030204" pitchFamily="34" charset="0"/>
                <a:cs typeface="Calibri" panose="020F0502020204030204" pitchFamily="34" charset="0"/>
              </a:rPr>
              <a:t>', 'Jodhpur', 'O+', '2023-09-05', 7, 7, 34, 0, 8765432109);</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(14, '</a:t>
            </a:r>
            <a:r>
              <a:rPr lang="en-IN" sz="1400" dirty="0" err="1">
                <a:effectLst/>
                <a:latin typeface="Calibri" panose="020F0502020204030204" pitchFamily="34" charset="0"/>
                <a:ea typeface="Calibri" panose="020F0502020204030204" pitchFamily="34" charset="0"/>
                <a:cs typeface="Calibri" panose="020F0502020204030204" pitchFamily="34" charset="0"/>
              </a:rPr>
              <a:t>Sunita_Singh</a:t>
            </a:r>
            <a:r>
              <a:rPr 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dirty="0" err="1">
                <a:effectLst/>
                <a:latin typeface="Calibri" panose="020F0502020204030204" pitchFamily="34" charset="0"/>
                <a:ea typeface="Calibri" panose="020F0502020204030204" pitchFamily="34" charset="0"/>
                <a:cs typeface="Calibri" panose="020F0502020204030204" pitchFamily="34" charset="0"/>
              </a:rPr>
              <a:t>Jalore</a:t>
            </a:r>
            <a:r>
              <a:rPr lang="en-IN" sz="1400" dirty="0">
                <a:effectLst/>
                <a:latin typeface="Calibri" panose="020F0502020204030204" pitchFamily="34" charset="0"/>
                <a:ea typeface="Calibri" panose="020F0502020204030204" pitchFamily="34" charset="0"/>
                <a:cs typeface="Calibri" panose="020F0502020204030204" pitchFamily="34" charset="0"/>
              </a:rPr>
              <a:t>', 'AB+', '2023-12-18', 5, 5, 24, 0, 7654321098);</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(15, '</a:t>
            </a:r>
            <a:r>
              <a:rPr lang="en-IN" sz="1400" dirty="0" err="1">
                <a:effectLst/>
                <a:latin typeface="Calibri" panose="020F0502020204030204" pitchFamily="34" charset="0"/>
                <a:ea typeface="Calibri" panose="020F0502020204030204" pitchFamily="34" charset="0"/>
                <a:cs typeface="Calibri" panose="020F0502020204030204" pitchFamily="34" charset="0"/>
              </a:rPr>
              <a:t>Amit_Gupta</a:t>
            </a:r>
            <a:r>
              <a:rPr lang="en-IN" sz="1400" dirty="0">
                <a:effectLst/>
                <a:latin typeface="Calibri" panose="020F0502020204030204" pitchFamily="34" charset="0"/>
                <a:ea typeface="Calibri" panose="020F0502020204030204" pitchFamily="34" charset="0"/>
                <a:cs typeface="Calibri" panose="020F0502020204030204" pitchFamily="34" charset="0"/>
              </a:rPr>
              <a:t>', 'Jaipur', 'A-', '2023-08-30', 7, 7, 43, 0, 6543210987);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(16, '</a:t>
            </a:r>
            <a:r>
              <a:rPr lang="en-IN" sz="1400" dirty="0" err="1">
                <a:effectLst/>
                <a:latin typeface="Calibri" panose="020F0502020204030204" pitchFamily="34" charset="0"/>
                <a:ea typeface="Calibri" panose="020F0502020204030204" pitchFamily="34" charset="0"/>
                <a:cs typeface="Calibri" panose="020F0502020204030204" pitchFamily="34" charset="0"/>
              </a:rPr>
              <a:t>Anjali_Devi</a:t>
            </a:r>
            <a:r>
              <a:rPr lang="en-IN" sz="1400" dirty="0">
                <a:effectLst/>
                <a:latin typeface="Calibri" panose="020F0502020204030204" pitchFamily="34" charset="0"/>
                <a:ea typeface="Calibri" panose="020F0502020204030204" pitchFamily="34" charset="0"/>
                <a:cs typeface="Calibri" panose="020F0502020204030204" pitchFamily="34" charset="0"/>
              </a:rPr>
              <a:t>', 'Mumbai', 'B+', '2023-10-25', 7, 7, 21, 0, 5432109876);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(17, '</a:t>
            </a:r>
            <a:r>
              <a:rPr lang="en-IN" sz="1400" dirty="0" err="1">
                <a:effectLst/>
                <a:latin typeface="Calibri" panose="020F0502020204030204" pitchFamily="34" charset="0"/>
                <a:ea typeface="Calibri" panose="020F0502020204030204" pitchFamily="34" charset="0"/>
                <a:cs typeface="Calibri" panose="020F0502020204030204" pitchFamily="34" charset="0"/>
              </a:rPr>
              <a:t>Sandeep_Mishra</a:t>
            </a:r>
            <a:r>
              <a:rPr lang="en-IN" sz="1400" dirty="0">
                <a:effectLst/>
                <a:latin typeface="Calibri" panose="020F0502020204030204" pitchFamily="34" charset="0"/>
                <a:ea typeface="Calibri" panose="020F0502020204030204" pitchFamily="34" charset="0"/>
                <a:cs typeface="Calibri" panose="020F0502020204030204" pitchFamily="34" charset="0"/>
              </a:rPr>
              <a:t>', 'Jodhpur', 'O-', '2023-11-12', 4, 4, 55, 0, 4321098765);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(18, '</a:t>
            </a:r>
            <a:r>
              <a:rPr lang="en-IN" sz="1400" dirty="0" err="1">
                <a:effectLst/>
                <a:latin typeface="Calibri" panose="020F0502020204030204" pitchFamily="34" charset="0"/>
                <a:ea typeface="Calibri" panose="020F0502020204030204" pitchFamily="34" charset="0"/>
                <a:cs typeface="Calibri" panose="020F0502020204030204" pitchFamily="34" charset="0"/>
              </a:rPr>
              <a:t>Muskan_Tiwari</a:t>
            </a:r>
            <a:r>
              <a:rPr lang="en-IN" sz="1400" dirty="0">
                <a:effectLst/>
                <a:latin typeface="Calibri" panose="020F0502020204030204" pitchFamily="34" charset="0"/>
                <a:ea typeface="Calibri" panose="020F0502020204030204" pitchFamily="34" charset="0"/>
                <a:cs typeface="Calibri" panose="020F0502020204030204" pitchFamily="34" charset="0"/>
              </a:rPr>
              <a:t>', 'Mumbai', 'AB-', '2023-09-28', 4, 4, 23, 0, 3210987654);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(19, '</a:t>
            </a:r>
            <a:r>
              <a:rPr lang="en-IN" sz="1400" dirty="0" err="1">
                <a:effectLst/>
                <a:latin typeface="Calibri" panose="020F0502020204030204" pitchFamily="34" charset="0"/>
                <a:ea typeface="Calibri" panose="020F0502020204030204" pitchFamily="34" charset="0"/>
                <a:cs typeface="Calibri" panose="020F0502020204030204" pitchFamily="34" charset="0"/>
              </a:rPr>
              <a:t>Rajesh_Kumar</a:t>
            </a:r>
            <a:r>
              <a:rPr lang="en-IN" sz="1400" dirty="0">
                <a:effectLst/>
                <a:latin typeface="Calibri" panose="020F0502020204030204" pitchFamily="34" charset="0"/>
                <a:ea typeface="Calibri" panose="020F0502020204030204" pitchFamily="34" charset="0"/>
                <a:cs typeface="Calibri" panose="020F0502020204030204" pitchFamily="34" charset="0"/>
              </a:rPr>
              <a:t>', 'Jaipur', 'A+', '2023-11-05', 5, 5, 29, 0, 2109876543);</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donor VALUES (20, '</a:t>
            </a:r>
            <a:r>
              <a:rPr lang="en-IN" sz="1400" dirty="0" err="1">
                <a:effectLst/>
                <a:latin typeface="Calibri" panose="020F0502020204030204" pitchFamily="34" charset="0"/>
                <a:ea typeface="Calibri" panose="020F0502020204030204" pitchFamily="34" charset="0"/>
                <a:cs typeface="Calibri" panose="020F0502020204030204" pitchFamily="34" charset="0"/>
              </a:rPr>
              <a:t>Meera_Singh</a:t>
            </a:r>
            <a:r>
              <a:rPr 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dirty="0" err="1">
                <a:effectLst/>
                <a:latin typeface="Calibri" panose="020F0502020204030204" pitchFamily="34" charset="0"/>
                <a:ea typeface="Calibri" panose="020F0502020204030204" pitchFamily="34" charset="0"/>
                <a:cs typeface="Calibri" panose="020F0502020204030204" pitchFamily="34" charset="0"/>
              </a:rPr>
              <a:t>Jalore</a:t>
            </a:r>
            <a:r>
              <a:rPr lang="en-IN" sz="1400" dirty="0">
                <a:effectLst/>
                <a:latin typeface="Calibri" panose="020F0502020204030204" pitchFamily="34" charset="0"/>
                <a:ea typeface="Calibri" panose="020F0502020204030204" pitchFamily="34" charset="0"/>
                <a:cs typeface="Calibri" panose="020F0502020204030204" pitchFamily="34" charset="0"/>
              </a:rPr>
              <a:t>', 'B-', '2023-10-10', 5, 5, 41, 0, 1098765432);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96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2FBB-218F-A643-769D-7B615A55F2C0}"/>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822A8C1-2023-6A59-0EE6-A71914029A32}"/>
              </a:ext>
            </a:extLst>
          </p:cNvPr>
          <p:cNvSpPr>
            <a:spLocks noGrp="1"/>
          </p:cNvSpPr>
          <p:nvPr>
            <p:ph idx="1"/>
          </p:nvPr>
        </p:nvSpPr>
        <p:spPr>
          <a:xfrm>
            <a:off x="838200" y="669936"/>
            <a:ext cx="10515600" cy="5507027"/>
          </a:xfrm>
        </p:spPr>
        <p:txBody>
          <a:bodyPr>
            <a:normAutofit/>
          </a:bodyPr>
          <a:lstStyle/>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(21, '</a:t>
            </a:r>
            <a:r>
              <a:rPr lang="en-IN" sz="1300" dirty="0" err="1">
                <a:effectLst/>
                <a:latin typeface="Calibri" panose="020F0502020204030204" pitchFamily="34" charset="0"/>
                <a:ea typeface="Calibri" panose="020F0502020204030204" pitchFamily="34" charset="0"/>
                <a:cs typeface="Calibri" panose="020F0502020204030204" pitchFamily="34" charset="0"/>
              </a:rPr>
              <a:t>Arun_Sharma</a:t>
            </a:r>
            <a:r>
              <a:rPr lang="en-IN" sz="1300" dirty="0">
                <a:effectLst/>
                <a:latin typeface="Calibri" panose="020F0502020204030204" pitchFamily="34" charset="0"/>
                <a:ea typeface="Calibri" panose="020F0502020204030204" pitchFamily="34" charset="0"/>
                <a:cs typeface="Calibri" panose="020F0502020204030204" pitchFamily="34" charset="0"/>
              </a:rPr>
              <a:t>', 'Mumbai', 'O+', '2023-12-22', 6, 6, 62, 0, 987654321);</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(22, '</a:t>
            </a:r>
            <a:r>
              <a:rPr lang="en-IN" sz="1300" dirty="0" err="1">
                <a:effectLst/>
                <a:latin typeface="Calibri" panose="020F0502020204030204" pitchFamily="34" charset="0"/>
                <a:ea typeface="Calibri" panose="020F0502020204030204" pitchFamily="34" charset="0"/>
                <a:cs typeface="Calibri" panose="020F0502020204030204" pitchFamily="34" charset="0"/>
              </a:rPr>
              <a:t>Kavita_Reddy</a:t>
            </a:r>
            <a:r>
              <a:rPr lang="en-IN" sz="1300" dirty="0">
                <a:effectLst/>
                <a:latin typeface="Calibri" panose="020F0502020204030204" pitchFamily="34" charset="0"/>
                <a:ea typeface="Calibri" panose="020F0502020204030204" pitchFamily="34" charset="0"/>
                <a:cs typeface="Calibri" panose="020F0502020204030204" pitchFamily="34" charset="0"/>
              </a:rPr>
              <a:t>', 'Jodhpur', 'AB+', '2023-09-15', 6, 6, 36, 0, 9876543210);</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(23, '</a:t>
            </a:r>
            <a:r>
              <a:rPr lang="en-IN" sz="1300" dirty="0" err="1">
                <a:effectLst/>
                <a:latin typeface="Calibri" panose="020F0502020204030204" pitchFamily="34" charset="0"/>
                <a:ea typeface="Calibri" panose="020F0502020204030204" pitchFamily="34" charset="0"/>
                <a:cs typeface="Calibri" panose="020F0502020204030204" pitchFamily="34" charset="0"/>
              </a:rPr>
              <a:t>Sanjay_Kumar</a:t>
            </a:r>
            <a:r>
              <a:rPr lang="en-IN" sz="1300" dirty="0">
                <a:effectLst/>
                <a:latin typeface="Calibri" panose="020F0502020204030204" pitchFamily="34" charset="0"/>
                <a:ea typeface="Calibri" panose="020F0502020204030204" pitchFamily="34" charset="0"/>
                <a:cs typeface="Calibri" panose="020F0502020204030204" pitchFamily="34" charset="0"/>
              </a:rPr>
              <a:t>', 'Jaipur', 'A-', '2023-11-18', 6, 6, 27, 0, 8765432109);</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(24, '</a:t>
            </a:r>
            <a:r>
              <a:rPr lang="en-IN" sz="1300" dirty="0" err="1">
                <a:effectLst/>
                <a:latin typeface="Calibri" panose="020F0502020204030204" pitchFamily="34" charset="0"/>
                <a:ea typeface="Calibri" panose="020F0502020204030204" pitchFamily="34" charset="0"/>
                <a:cs typeface="Calibri" panose="020F0502020204030204" pitchFamily="34" charset="0"/>
              </a:rPr>
              <a:t>Pooja_Patel</a:t>
            </a:r>
            <a:r>
              <a:rPr lang="en-IN" sz="1300" dirty="0">
                <a:effectLst/>
                <a:latin typeface="Calibri" panose="020F0502020204030204" pitchFamily="34" charset="0"/>
                <a:ea typeface="Calibri" panose="020F0502020204030204" pitchFamily="34" charset="0"/>
                <a:cs typeface="Calibri" panose="020F0502020204030204" pitchFamily="34" charset="0"/>
              </a:rPr>
              <a:t>', 'Mumbai', 'B+', '2023-10-05', 5, 5, 71, 0, 7654321098);</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(25, '</a:t>
            </a:r>
            <a:r>
              <a:rPr lang="en-IN" sz="1300" dirty="0" err="1">
                <a:effectLst/>
                <a:latin typeface="Calibri" panose="020F0502020204030204" pitchFamily="34" charset="0"/>
                <a:ea typeface="Calibri" panose="020F0502020204030204" pitchFamily="34" charset="0"/>
                <a:cs typeface="Calibri" panose="020F0502020204030204" pitchFamily="34" charset="0"/>
              </a:rPr>
              <a:t>Durgesh_Mishra</a:t>
            </a:r>
            <a:r>
              <a:rPr lang="en-IN" sz="1300" dirty="0">
                <a:effectLst/>
                <a:latin typeface="Calibri" panose="020F0502020204030204" pitchFamily="34" charset="0"/>
                <a:ea typeface="Calibri" panose="020F0502020204030204" pitchFamily="34" charset="0"/>
                <a:cs typeface="Calibri" panose="020F0502020204030204" pitchFamily="34" charset="0"/>
              </a:rPr>
              <a:t>', 'Jodhpur', 'O-', '2023-08-20', 6, 6, 18, 0, 6543210987);</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(26, '</a:t>
            </a:r>
            <a:r>
              <a:rPr lang="en-IN" sz="1300" dirty="0" err="1">
                <a:effectLst/>
                <a:latin typeface="Calibri" panose="020F0502020204030204" pitchFamily="34" charset="0"/>
                <a:ea typeface="Calibri" panose="020F0502020204030204" pitchFamily="34" charset="0"/>
                <a:cs typeface="Calibri" panose="020F0502020204030204" pitchFamily="34" charset="0"/>
              </a:rPr>
              <a:t>Anita_Verma</a:t>
            </a:r>
            <a:r>
              <a:rPr lang="en-IN" sz="1300" dirty="0">
                <a:effectLst/>
                <a:latin typeface="Calibri" panose="020F0502020204030204" pitchFamily="34" charset="0"/>
                <a:ea typeface="Calibri" panose="020F0502020204030204" pitchFamily="34" charset="0"/>
                <a:cs typeface="Calibri" panose="020F0502020204030204" pitchFamily="34" charset="0"/>
              </a:rPr>
              <a:t>', 'Jaipur', 'AB-', '2023-12-28', 4, 4, 19, 0, 5432109876);</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(27, '</a:t>
            </a:r>
            <a:r>
              <a:rPr lang="en-IN" sz="1300" dirty="0" err="1">
                <a:effectLst/>
                <a:latin typeface="Calibri" panose="020F0502020204030204" pitchFamily="34" charset="0"/>
                <a:ea typeface="Calibri" panose="020F0502020204030204" pitchFamily="34" charset="0"/>
                <a:cs typeface="Calibri" panose="020F0502020204030204" pitchFamily="34" charset="0"/>
              </a:rPr>
              <a:t>Raj_Kumar</a:t>
            </a:r>
            <a:r>
              <a:rPr lang="en-IN" sz="1300" dirty="0">
                <a:effectLst/>
                <a:latin typeface="Calibri" panose="020F0502020204030204" pitchFamily="34" charset="0"/>
                <a:ea typeface="Calibri" panose="020F0502020204030204" pitchFamily="34" charset="0"/>
                <a:cs typeface="Calibri" panose="020F0502020204030204" pitchFamily="34" charset="0"/>
              </a:rPr>
              <a:t>', 'Mumbai', 'A+', '2023-09-02', 5, 5, 18, 0, 4321098765);</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(28, '</a:t>
            </a:r>
            <a:r>
              <a:rPr lang="en-IN" sz="1300" dirty="0" err="1">
                <a:effectLst/>
                <a:latin typeface="Calibri" panose="020F0502020204030204" pitchFamily="34" charset="0"/>
                <a:ea typeface="Calibri" panose="020F0502020204030204" pitchFamily="34" charset="0"/>
                <a:cs typeface="Calibri" panose="020F0502020204030204" pitchFamily="34" charset="0"/>
              </a:rPr>
              <a:t>Radha_Gupta</a:t>
            </a:r>
            <a:r>
              <a:rPr lang="en-IN" sz="1300" dirty="0">
                <a:effectLst/>
                <a:latin typeface="Calibri" panose="020F0502020204030204" pitchFamily="34" charset="0"/>
                <a:ea typeface="Calibri" panose="020F0502020204030204" pitchFamily="34" charset="0"/>
                <a:cs typeface="Calibri" panose="020F0502020204030204" pitchFamily="34" charset="0"/>
              </a:rPr>
              <a:t>', 'Jodhpur', 'B-', '2023-10-30', 7, 7, 29, 0, 3210987654);</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(29, '</a:t>
            </a:r>
            <a:r>
              <a:rPr lang="en-IN" sz="1300" dirty="0" err="1">
                <a:effectLst/>
                <a:latin typeface="Calibri" panose="020F0502020204030204" pitchFamily="34" charset="0"/>
                <a:ea typeface="Calibri" panose="020F0502020204030204" pitchFamily="34" charset="0"/>
                <a:cs typeface="Calibri" panose="020F0502020204030204" pitchFamily="34" charset="0"/>
              </a:rPr>
              <a:t>Suresh_Yadav</a:t>
            </a:r>
            <a:r>
              <a:rPr lang="en-IN" sz="1300" dirty="0">
                <a:effectLst/>
                <a:latin typeface="Calibri" panose="020F0502020204030204" pitchFamily="34" charset="0"/>
                <a:ea typeface="Calibri" panose="020F0502020204030204" pitchFamily="34" charset="0"/>
                <a:cs typeface="Calibri" panose="020F0502020204030204" pitchFamily="34" charset="0"/>
              </a:rPr>
              <a:t>', 'Jaipur', 'O+', '2023-11-15', 5, 5, 31, 0, 2109876543);</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300" dirty="0">
                <a:effectLst/>
                <a:latin typeface="Calibri" panose="020F0502020204030204" pitchFamily="34" charset="0"/>
                <a:ea typeface="Calibri" panose="020F0502020204030204" pitchFamily="34" charset="0"/>
                <a:cs typeface="Calibri" panose="020F0502020204030204" pitchFamily="34" charset="0"/>
              </a:rPr>
              <a:t>INSERT INTO donor VALUES (30, '</a:t>
            </a:r>
            <a:r>
              <a:rPr lang="en-IN" sz="1300" dirty="0" err="1">
                <a:effectLst/>
                <a:latin typeface="Calibri" panose="020F0502020204030204" pitchFamily="34" charset="0"/>
                <a:ea typeface="Calibri" panose="020F0502020204030204" pitchFamily="34" charset="0"/>
                <a:cs typeface="Calibri" panose="020F0502020204030204" pitchFamily="34" charset="0"/>
              </a:rPr>
              <a:t>Kiran_Singh</a:t>
            </a:r>
            <a:r>
              <a:rPr lang="en-IN" sz="1300" dirty="0">
                <a:effectLst/>
                <a:latin typeface="Calibri" panose="020F0502020204030204" pitchFamily="34" charset="0"/>
                <a:ea typeface="Calibri" panose="020F0502020204030204" pitchFamily="34" charset="0"/>
                <a:cs typeface="Calibri" panose="020F0502020204030204" pitchFamily="34" charset="0"/>
              </a:rPr>
              <a:t>', 'Mumbai', 'AB+', '2023-09-08', 6, 6, 19, 0, 1098765432);</a:t>
            </a:r>
            <a:endParaRPr lang="en-IN" sz="13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300" dirty="0">
                <a:effectLst/>
                <a:latin typeface="Calibri" panose="020F0502020204030204" pitchFamily="34" charset="0"/>
                <a:ea typeface="Times New Roman" panose="02020603050405020304" pitchFamily="18" charset="0"/>
                <a:cs typeface="Times New Roman" panose="02020603050405020304" pitchFamily="18" charset="0"/>
              </a:rPr>
              <a:t>INSERT INTO donor VALUES (31, '</a:t>
            </a:r>
            <a:r>
              <a:rPr lang="en-IN" sz="1300" dirty="0" err="1">
                <a:effectLst/>
                <a:latin typeface="Calibri" panose="020F0502020204030204" pitchFamily="34" charset="0"/>
                <a:ea typeface="Times New Roman" panose="02020603050405020304" pitchFamily="18" charset="0"/>
                <a:cs typeface="Times New Roman" panose="02020603050405020304" pitchFamily="18" charset="0"/>
              </a:rPr>
              <a:t>Kp_Singh</a:t>
            </a:r>
            <a:r>
              <a:rPr lang="en-IN" sz="1300" dirty="0">
                <a:effectLst/>
                <a:latin typeface="Calibri" panose="020F0502020204030204" pitchFamily="34" charset="0"/>
                <a:ea typeface="Times New Roman" panose="02020603050405020304" pitchFamily="18" charset="0"/>
                <a:cs typeface="Times New Roman" panose="02020603050405020304" pitchFamily="18" charset="0"/>
              </a:rPr>
              <a:t>', 'Mumbai', 'AB+', '2023-09-08', 5, 5, 19, 0, 1098765432);</a:t>
            </a:r>
          </a:p>
          <a:p>
            <a:endParaRPr lang="en-IN" dirty="0"/>
          </a:p>
        </p:txBody>
      </p:sp>
    </p:spTree>
    <p:extLst>
      <p:ext uri="{BB962C8B-B14F-4D97-AF65-F5344CB8AC3E}">
        <p14:creationId xmlns:p14="http://schemas.microsoft.com/office/powerpoint/2010/main" val="208549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16DD-771B-9CB7-7A1A-F557208CAE56}"/>
              </a:ext>
            </a:extLst>
          </p:cNvPr>
          <p:cNvSpPr>
            <a:spLocks noGrp="1"/>
          </p:cNvSpPr>
          <p:nvPr>
            <p:ph type="title"/>
          </p:nvPr>
        </p:nvSpPr>
        <p:spPr>
          <a:xfrm flipV="1">
            <a:off x="838200" y="177282"/>
            <a:ext cx="10515600" cy="18784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BC706BB-0ECE-EB05-B7CB-6898AEB4A8FF}"/>
              </a:ext>
            </a:extLst>
          </p:cNvPr>
          <p:cNvSpPr>
            <a:spLocks noGrp="1"/>
          </p:cNvSpPr>
          <p:nvPr>
            <p:ph idx="1"/>
          </p:nvPr>
        </p:nvSpPr>
        <p:spPr>
          <a:xfrm>
            <a:off x="838200" y="365125"/>
            <a:ext cx="10515600" cy="6698148"/>
          </a:xfrm>
        </p:spPr>
        <p:txBody>
          <a:bodyPr>
            <a:normAutofit fontScale="47500" lnSpcReduction="20000"/>
          </a:bodyPr>
          <a:lstStyle/>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values('AB+',0,1,1);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values('AB-',0,1,1);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values('B+',0,1,1);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values('B-',0,1,1);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values('A+',0,1,1);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values('A-',0,1,1);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500" dirty="0">
                <a:effectLst/>
                <a:latin typeface="Calibri" panose="020F0502020204030204" pitchFamily="34" charset="0"/>
                <a:ea typeface="Calibri" panose="020F0502020204030204" pitchFamily="34" charset="0"/>
                <a:cs typeface="Calibri" panose="020F0502020204030204" pitchFamily="34" charset="0"/>
              </a:rPr>
              <a:t>insert into </a:t>
            </a:r>
            <a:r>
              <a:rPr lang="en-IN" sz="25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500" dirty="0">
                <a:effectLst/>
                <a:latin typeface="Calibri" panose="020F0502020204030204" pitchFamily="34" charset="0"/>
                <a:ea typeface="Calibri" panose="020F0502020204030204" pitchFamily="34" charset="0"/>
                <a:cs typeface="Calibri" panose="020F0502020204030204" pitchFamily="34" charset="0"/>
              </a:rPr>
              <a:t> values('O+',0,1,1);</a:t>
            </a:r>
            <a:endParaRPr lang="en-IN" sz="2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a:t>
            </a:r>
            <a:r>
              <a:rPr lang="en-IN" sz="2300" dirty="0">
                <a:effectLst/>
                <a:latin typeface="Calibri" panose="020F0502020204030204" pitchFamily="34" charset="0"/>
                <a:ea typeface="Calibri" panose="020F0502020204030204" pitchFamily="34" charset="0"/>
                <a:cs typeface="Calibri" panose="020F0502020204030204" pitchFamily="34" charset="0"/>
              </a:rPr>
              <a:t>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values('O-',0,1,1);</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values('AB+',0,2,2);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values('AB-',0,2,2);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values('B+',0,2,2);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values('B-',0,2,2);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values('A+',0,2,2);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values('A-',0,2,2);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values('O+',0,2,2);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2300" dirty="0">
                <a:effectLst/>
                <a:latin typeface="Calibri" panose="020F0502020204030204" pitchFamily="34" charset="0"/>
                <a:ea typeface="Calibri" panose="020F0502020204030204" pitchFamily="34" charset="0"/>
                <a:cs typeface="Calibri" panose="020F0502020204030204" pitchFamily="34" charset="0"/>
              </a:rPr>
              <a:t>insert into </a:t>
            </a:r>
            <a:r>
              <a:rPr lang="en-IN" sz="23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2300" dirty="0">
                <a:effectLst/>
                <a:latin typeface="Calibri" panose="020F0502020204030204" pitchFamily="34" charset="0"/>
                <a:ea typeface="Calibri" panose="020F0502020204030204" pitchFamily="34" charset="0"/>
                <a:cs typeface="Calibri" panose="020F0502020204030204" pitchFamily="34" charset="0"/>
              </a:rPr>
              <a:t> values('O-',0,2,2);</a:t>
            </a:r>
            <a:endParaRPr lang="en-IN" sz="23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346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4A8B6-6A42-E99A-1833-8D1FF879B2EE}"/>
              </a:ext>
            </a:extLst>
          </p:cNvPr>
          <p:cNvSpPr>
            <a:spLocks noGrp="1"/>
          </p:cNvSpPr>
          <p:nvPr>
            <p:ph idx="1"/>
          </p:nvPr>
        </p:nvSpPr>
        <p:spPr>
          <a:xfrm>
            <a:off x="838200" y="279918"/>
            <a:ext cx="10515600" cy="5897045"/>
          </a:xfrm>
        </p:spPr>
        <p:txBody>
          <a:bodyPr>
            <a:normAutofit fontScale="92500" lnSpcReduction="10000"/>
          </a:bodyPr>
          <a:lstStyle/>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values('AB+',0,4,4);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values('AB-',0,4,4);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values('B+',0,4,4);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values('B-',0,4,4);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values('A+',0,4,4);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values('A-',0,4,4);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values('O+',0,4,4);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values('O-',0,4,4);</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values('AB+',0,5,5);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values('AB-',0,5,5);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values('B+',0,5,5);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values('B-',0,5,5);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values('A+',0,5,5);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values('A-',0,5,5);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678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397A-91EB-EE55-F3E3-73019D732EEE}"/>
              </a:ext>
            </a:extLst>
          </p:cNvPr>
          <p:cNvSpPr>
            <a:spLocks noGrp="1"/>
          </p:cNvSpPr>
          <p:nvPr>
            <p:ph type="title"/>
          </p:nvPr>
        </p:nvSpPr>
        <p:spPr>
          <a:xfrm flipV="1">
            <a:off x="838200" y="251928"/>
            <a:ext cx="10515600" cy="1131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D255990-400A-A9DC-2385-ECC12621FB15}"/>
              </a:ext>
            </a:extLst>
          </p:cNvPr>
          <p:cNvSpPr>
            <a:spLocks noGrp="1"/>
          </p:cNvSpPr>
          <p:nvPr>
            <p:ph idx="1"/>
          </p:nvPr>
        </p:nvSpPr>
        <p:spPr>
          <a:xfrm>
            <a:off x="838200" y="485192"/>
            <a:ext cx="10515600" cy="5691771"/>
          </a:xfrm>
        </p:spPr>
        <p:txBody>
          <a:bodyPr>
            <a:normAutofit/>
          </a:bodyPr>
          <a:lstStyle/>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values('O+',0,5,5);</a:t>
            </a: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values('O-',0,5,5);</a:t>
            </a: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 ('A+', 42, 7, 7, '2024-01-05');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 ('A+', 75, 4, 4, '2024-01-07');</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 ('A+', 18, 5, 5, '2024-02-10');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200" dirty="0">
                <a:effectLst/>
                <a:latin typeface="Calibri" panose="020F0502020204030204" pitchFamily="34" charset="0"/>
                <a:ea typeface="Calibri" panose="020F0502020204030204" pitchFamily="34" charset="0"/>
                <a:cs typeface="Calibri" panose="020F0502020204030204" pitchFamily="34" charset="0"/>
              </a:rPr>
              <a:t>INSERT INTO </a:t>
            </a:r>
            <a:r>
              <a:rPr lang="en-IN" sz="12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200" dirty="0">
                <a:effectLst/>
                <a:latin typeface="Calibri" panose="020F0502020204030204" pitchFamily="34" charset="0"/>
                <a:ea typeface="Calibri" panose="020F0502020204030204" pitchFamily="34" charset="0"/>
                <a:cs typeface="Calibri" panose="020F0502020204030204" pitchFamily="34" charset="0"/>
              </a:rPr>
              <a:t> VALUES ('A+', 93, 6, 6, '2024-03-15');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 ('A-', 65, 7, 7, '2024-01-08');</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 ('A-', 30, 4, 4, '2024-01-09');</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 ('A-', 88, 5, 5, '2024-02-12');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a:t>
            </a:r>
            <a:r>
              <a:rPr lang="en-IN" sz="11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100" dirty="0">
                <a:effectLst/>
                <a:latin typeface="Calibri" panose="020F0502020204030204" pitchFamily="34" charset="0"/>
                <a:ea typeface="Calibri" panose="020F0502020204030204" pitchFamily="34" charset="0"/>
                <a:cs typeface="Calibri" panose="020F0502020204030204" pitchFamily="34" charset="0"/>
              </a:rPr>
              <a:t> VALUES ('A-', 12, 6, 6, '2024-03-18');</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167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C4DBD84-3BAD-5C69-9C78-49604176FB4B}"/>
              </a:ext>
            </a:extLst>
          </p:cNvPr>
          <p:cNvSpPr>
            <a:spLocks noGrp="1"/>
          </p:cNvSpPr>
          <p:nvPr>
            <p:ph idx="1"/>
          </p:nvPr>
        </p:nvSpPr>
        <p:spPr>
          <a:xfrm>
            <a:off x="838200" y="74613"/>
            <a:ext cx="10515600" cy="6102350"/>
          </a:xfrm>
        </p:spPr>
        <p:txBody>
          <a:bodyPr>
            <a:normAutofit fontScale="62500" lnSpcReduction="20000"/>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82, 7, 7, '2024-01-11');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47, 4, 4, '2024-01-14');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55, 5, 5, '2024-02-16');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39, 6, 6, '2024-03-20');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23, 7, 7, '2024-01-13');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81, 4, 4, '2024-01-17');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44, 5, 5, '2024-02-19');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('B-', 69, 6, 6, '2024-03-22');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('AB+', 90, 7, 7, '2024-01-21');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('AB+', 15, 4, 4, '2024-01-23');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('AB+', 37, 5, 5, '2024-02-25');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VALUES ('AB+', 58, 6, 6, '2024-03-27');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2508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59253E8-B53D-E231-F735-79EB43452ADA}"/>
              </a:ext>
            </a:extLst>
          </p:cNvPr>
          <p:cNvSpPr>
            <a:spLocks noGrp="1"/>
          </p:cNvSpPr>
          <p:nvPr>
            <p:ph idx="1"/>
          </p:nvPr>
        </p:nvSpPr>
        <p:spPr>
          <a:xfrm>
            <a:off x="838200" y="139700"/>
            <a:ext cx="10515600" cy="6037263"/>
          </a:xfrm>
        </p:spPr>
        <p:txBody>
          <a:bodyPr>
            <a:normAutofit fontScale="62500" lnSpcReduction="20000"/>
          </a:bodyPr>
          <a:lstStyle/>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('AB-', 50, 7, 7, '2024-03-29');</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('AB-', 64, 4, 4, '2024-01-29');</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('AB-', 78, 5, 5, '2024-02-20');</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('AB-', 26, 6, 6, '2024-03-01');</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 </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77, 3, 3, '2024-01-02');</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9, 4, 4, '2024-01-03');</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71, 5, 5, '2024-02-04');</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33, 6, 6, '2024-03-29');</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 </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22, 7, 7, '2024-01-06');</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85, 4, 4, '2024-01-07');</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56, 5, 5, '2024-02-08');</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900" dirty="0">
                <a:effectLst/>
                <a:latin typeface="Calibri" panose="020F0502020204030204" pitchFamily="34" charset="0"/>
                <a:ea typeface="Calibri" panose="020F0502020204030204" pitchFamily="34" charset="0"/>
                <a:cs typeface="Calibri" panose="020F0502020204030204" pitchFamily="34" charset="0"/>
              </a:rPr>
              <a:t> VALUES ('O-', 41, 6, 6, '2024-03-09');</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9687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7303C1-F3CF-3888-429C-A947D35BAE31}"/>
              </a:ext>
            </a:extLst>
          </p:cNvPr>
          <p:cNvSpPr>
            <a:spLocks noGrp="1"/>
          </p:cNvSpPr>
          <p:nvPr>
            <p:ph idx="1"/>
          </p:nvPr>
        </p:nvSpPr>
        <p:spPr>
          <a:xfrm>
            <a:off x="838200" y="177800"/>
            <a:ext cx="10515600" cy="5999163"/>
          </a:xfrm>
        </p:spPr>
        <p:txBody>
          <a:bodyPr>
            <a:normAutofit/>
          </a:bodyPr>
          <a:lstStyle/>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VALUES(101,'2020-07-18',12345,1,1);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VALUES(102,'2021-05-10',54321,1,1);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VALUES(103,'2022-02-18',21435,1,1);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VALUES(104,'2013-07-18',12346,1,1);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VALUES(105,'2022-01-07',12543,1,1);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VALUES(201,'2021-07-18',98765,2,2);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VALUES(202,'2021-05-10',56789,2,2);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VALUES(203,'2012-02-18',56879,2,2);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VALUES(204,'2014-07-18',57969,2,2);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100" dirty="0">
                <a:effectLst/>
                <a:latin typeface="Calibri" panose="020F0502020204030204" pitchFamily="34" charset="0"/>
                <a:ea typeface="Calibri" panose="020F0502020204030204" pitchFamily="34" charset="0"/>
                <a:cs typeface="Calibri" panose="020F0502020204030204" pitchFamily="34" charset="0"/>
              </a:rPr>
              <a:t>INSERT INTO STAFF VALUES(205,'2015-01-07',76985,2,2);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648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FBA3-F98E-98F4-3124-E444DC063016}"/>
              </a:ext>
            </a:extLst>
          </p:cNvPr>
          <p:cNvSpPr>
            <a:spLocks noGrp="1"/>
          </p:cNvSpPr>
          <p:nvPr>
            <p:ph type="title"/>
          </p:nvPr>
        </p:nvSpPr>
        <p:spPr/>
        <p:txBody>
          <a:bodyPr/>
          <a:lstStyle/>
          <a:p>
            <a:pPr algn="ctr"/>
            <a:r>
              <a:rPr lang="en-US" b="1" dirty="0"/>
              <a:t>PROBLEM STATEMENT</a:t>
            </a:r>
            <a:endParaRPr lang="en-IN" b="1" dirty="0"/>
          </a:p>
        </p:txBody>
      </p:sp>
      <p:sp>
        <p:nvSpPr>
          <p:cNvPr id="3" name="Content Placeholder 2">
            <a:extLst>
              <a:ext uri="{FF2B5EF4-FFF2-40B4-BE49-F238E27FC236}">
                <a16:creationId xmlns:a16="http://schemas.microsoft.com/office/drawing/2014/main" id="{E362B43B-CDDA-0AAD-FDBA-F4789B52C1A2}"/>
              </a:ext>
            </a:extLst>
          </p:cNvPr>
          <p:cNvSpPr>
            <a:spLocks noGrp="1"/>
          </p:cNvSpPr>
          <p:nvPr>
            <p:ph idx="1"/>
          </p:nvPr>
        </p:nvSpPr>
        <p:spPr/>
        <p:txBody>
          <a:bodyPr>
            <a:normAutofit/>
          </a:bodyPr>
          <a:lstStyle/>
          <a:p>
            <a:r>
              <a:rPr lang="en-GB" sz="3200" b="0" i="0" dirty="0">
                <a:solidFill>
                  <a:schemeClr val="tx1">
                    <a:lumMod val="95000"/>
                    <a:lumOff val="5000"/>
                  </a:schemeClr>
                </a:solidFill>
                <a:effectLst/>
              </a:rPr>
              <a:t>In our society, unprecedented accidents and emergencies occur without warning, often leaving individuals in critical need of blood transfusions to sustain their lives. Unfortunately, the demand for blood often surpasses the available resources, leading to critical shortages and putting lives at risk. </a:t>
            </a:r>
            <a:r>
              <a:rPr lang="en-GB" sz="3200" b="0" i="0" u="sng" dirty="0">
                <a:solidFill>
                  <a:schemeClr val="tx1">
                    <a:lumMod val="95000"/>
                    <a:lumOff val="5000"/>
                  </a:schemeClr>
                </a:solidFill>
                <a:effectLst/>
              </a:rPr>
              <a:t>Addressing this challenge</a:t>
            </a:r>
            <a:r>
              <a:rPr lang="en-GB" sz="3200" u="sng" dirty="0">
                <a:solidFill>
                  <a:schemeClr val="tx1">
                    <a:lumMod val="95000"/>
                    <a:lumOff val="5000"/>
                  </a:schemeClr>
                </a:solidFill>
              </a:rPr>
              <a:t>,</a:t>
            </a:r>
            <a:r>
              <a:rPr lang="en-GB" sz="3200" dirty="0">
                <a:solidFill>
                  <a:schemeClr val="tx1">
                    <a:lumMod val="95000"/>
                    <a:lumOff val="5000"/>
                  </a:schemeClr>
                </a:solidFill>
              </a:rPr>
              <a:t> our team has come up with a database design which aims to provide immediate donation of blood , and takes care of blood </a:t>
            </a:r>
            <a:r>
              <a:rPr lang="en-IN" sz="3200" b="0" i="0" dirty="0">
                <a:solidFill>
                  <a:schemeClr val="tx1">
                    <a:lumMod val="95000"/>
                    <a:lumOff val="5000"/>
                  </a:schemeClr>
                </a:solidFill>
                <a:effectLst/>
              </a:rPr>
              <a:t>compatibility.</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2639396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096BF-9227-000B-E581-D26978A1E25A}"/>
              </a:ext>
            </a:extLst>
          </p:cNvPr>
          <p:cNvSpPr>
            <a:spLocks noGrp="1"/>
          </p:cNvSpPr>
          <p:nvPr>
            <p:ph idx="1"/>
          </p:nvPr>
        </p:nvSpPr>
        <p:spPr>
          <a:xfrm>
            <a:off x="838200" y="270588"/>
            <a:ext cx="10515600" cy="5906375"/>
          </a:xfrm>
        </p:spPr>
        <p:txBody>
          <a:bodyPr/>
          <a:lstStyle/>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(10, '2022-05-15', 9123456780, 7, 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(11, '2022-06-20', 9876543210, 7, 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(12, '2022-07-25', 8765432109, 4, 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(13, '2022-08-30', 9345678901, 4, 4);</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(14, '2022-09-10', 8456789012, 5, 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(15, '2022-10-15', 9567890123, 5, 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(16, '2022-11-20', 5678901234, 6, 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(17, '2022-12-25', 6789012345, 6, 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(18, '2023-01-30', 7890123456, 7, 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Calibri" panose="020F0502020204030204" pitchFamily="34" charset="0"/>
                <a:cs typeface="Calibri" panose="020F0502020204030204" pitchFamily="34" charset="0"/>
              </a:rPr>
              <a:t>INSERT INTO staff VALUES (19, '2023-02-05', 8901234567, 7, 7);</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93021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842AD-E53B-AE0C-CFE9-29E05CF203B5}"/>
              </a:ext>
            </a:extLst>
          </p:cNvPr>
          <p:cNvSpPr>
            <a:spLocks noGrp="1"/>
          </p:cNvSpPr>
          <p:nvPr>
            <p:ph idx="1"/>
          </p:nvPr>
        </p:nvSpPr>
        <p:spPr>
          <a:xfrm>
            <a:off x="838200" y="335902"/>
            <a:ext cx="10515600" cy="5841061"/>
          </a:xfrm>
        </p:spPr>
        <p:txBody>
          <a:bodyPr>
            <a:normAutofit fontScale="85000" lnSpcReduction="20000"/>
          </a:bodyPr>
          <a:lstStyle/>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values('O-','O-');</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values('O+','B+');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427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9306AB-B8A3-6AFE-BFAB-DF737B2D25FF}"/>
              </a:ext>
            </a:extLst>
          </p:cNvPr>
          <p:cNvSpPr>
            <a:spLocks noGrp="1"/>
          </p:cNvSpPr>
          <p:nvPr>
            <p:ph idx="1"/>
          </p:nvPr>
        </p:nvSpPr>
        <p:spPr>
          <a:xfrm>
            <a:off x="577850" y="261938"/>
            <a:ext cx="10775950" cy="5915025"/>
          </a:xfrm>
        </p:spPr>
        <p:txBody>
          <a:bodyPr>
            <a:normAutofit fontScale="92500" lnSpcReduction="10000"/>
          </a:bodyPr>
          <a:lstStyle/>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values('O+','A+');</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values('O+','O+');</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values('A-','AB+');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values('A-','AB-');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values('A-','A+');</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values('A-','A-'); </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values('A+','AB+');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values('A+','A+'); </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values('B-','AB+');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values('B-','AB-');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values('B-','B+');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500" dirty="0">
                <a:effectLst/>
                <a:latin typeface="Calibri" panose="020F0502020204030204" pitchFamily="34" charset="0"/>
                <a:ea typeface="Calibri" panose="020F0502020204030204" pitchFamily="34" charset="0"/>
                <a:cs typeface="Calibri" panose="020F0502020204030204" pitchFamily="34" charset="0"/>
              </a:rPr>
              <a:t>insert into COMPAT values('B-','B-');</a:t>
            </a:r>
            <a:endParaRPr lang="en-IN" sz="15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968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1E2E1-522E-FF5F-E8A4-D2AF4F112554}"/>
              </a:ext>
            </a:extLst>
          </p:cNvPr>
          <p:cNvSpPr>
            <a:spLocks noGrp="1"/>
          </p:cNvSpPr>
          <p:nvPr>
            <p:ph idx="1"/>
          </p:nvPr>
        </p:nvSpPr>
        <p:spPr>
          <a:xfrm>
            <a:off x="606490" y="121298"/>
            <a:ext cx="10747310" cy="6055665"/>
          </a:xfrm>
        </p:spPr>
        <p:txBody>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values('B+','AB+');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values('B+','B+');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values('AB-','AB+');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values('AB-','AB-');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effectLst/>
                <a:latin typeface="Calibri" panose="020F0502020204030204" pitchFamily="34" charset="0"/>
                <a:ea typeface="Calibri" panose="020F0502020204030204" pitchFamily="34" charset="0"/>
                <a:cs typeface="Calibri" panose="020F0502020204030204" pitchFamily="34" charset="0"/>
              </a:rPr>
              <a:t>insert into COMPAT values('AB+','AB+');</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031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7EA4B-5769-5F36-916B-75388CDFB9CD}"/>
              </a:ext>
            </a:extLst>
          </p:cNvPr>
          <p:cNvSpPr>
            <a:spLocks noGrp="1"/>
          </p:cNvSpPr>
          <p:nvPr>
            <p:ph idx="1"/>
          </p:nvPr>
        </p:nvSpPr>
        <p:spPr>
          <a:xfrm>
            <a:off x="251927" y="223935"/>
            <a:ext cx="11101873" cy="5953028"/>
          </a:xfrm>
        </p:spPr>
        <p:txBody>
          <a:bodyPr>
            <a:normAutofit fontScale="62500" lnSpcReduction="20000"/>
          </a:bodyPr>
          <a:lstStyle/>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 'Rahul', 'A+', 'Jaipur', 7, 7);</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(2, 'Priya', 'B-', 'Jodhpur', 7, 7);</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(3, '</a:t>
            </a:r>
            <a:r>
              <a:rPr lang="en-IN" sz="1900" dirty="0" err="1">
                <a:effectLst/>
                <a:latin typeface="Calibri" panose="020F0502020204030204" pitchFamily="34" charset="0"/>
                <a:ea typeface="Calibri" panose="020F0502020204030204" pitchFamily="34" charset="0"/>
                <a:cs typeface="Calibri" panose="020F0502020204030204" pitchFamily="34" charset="0"/>
              </a:rPr>
              <a:t>Raja_Singh</a:t>
            </a:r>
            <a:r>
              <a:rPr lang="en-IN" sz="1900" dirty="0">
                <a:effectLst/>
                <a:latin typeface="Calibri" panose="020F0502020204030204" pitchFamily="34" charset="0"/>
                <a:ea typeface="Calibri" panose="020F0502020204030204" pitchFamily="34" charset="0"/>
                <a:cs typeface="Calibri" panose="020F0502020204030204" pitchFamily="34" charset="0"/>
              </a:rPr>
              <a:t>', 'O+', 'Jaipur', 4, 4);</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(4, 'Sunita', 'AB+', 'Jodhpur', 5, 5);</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(5, '</a:t>
            </a:r>
            <a:r>
              <a:rPr lang="en-IN" sz="1900" dirty="0" err="1">
                <a:effectLst/>
                <a:latin typeface="Calibri" panose="020F0502020204030204" pitchFamily="34" charset="0"/>
                <a:ea typeface="Calibri" panose="020F0502020204030204" pitchFamily="34" charset="0"/>
                <a:cs typeface="Calibri" panose="020F0502020204030204" pitchFamily="34" charset="0"/>
              </a:rPr>
              <a:t>Ayush_Gupta</a:t>
            </a:r>
            <a:r>
              <a:rPr lang="en-IN" sz="1900" dirty="0">
                <a:effectLst/>
                <a:latin typeface="Calibri" panose="020F0502020204030204" pitchFamily="34" charset="0"/>
                <a:ea typeface="Calibri" panose="020F0502020204030204" pitchFamily="34" charset="0"/>
                <a:cs typeface="Calibri" panose="020F0502020204030204" pitchFamily="34" charset="0"/>
              </a:rPr>
              <a:t>', 'A-', 'Jaipur', 6, 6);</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(7, 'Sudeep', 'O-', '</a:t>
            </a:r>
            <a:r>
              <a:rPr lang="en-IN" sz="1900" dirty="0" err="1">
                <a:effectLst/>
                <a:latin typeface="Calibri" panose="020F0502020204030204" pitchFamily="34" charset="0"/>
                <a:ea typeface="Calibri" panose="020F0502020204030204" pitchFamily="34" charset="0"/>
                <a:cs typeface="Calibri" panose="020F0502020204030204" pitchFamily="34" charset="0"/>
              </a:rPr>
              <a:t>Jalore</a:t>
            </a:r>
            <a:r>
              <a:rPr lang="en-IN" sz="1900" dirty="0">
                <a:effectLst/>
                <a:latin typeface="Calibri" panose="020F0502020204030204" pitchFamily="34" charset="0"/>
                <a:ea typeface="Calibri" panose="020F0502020204030204" pitchFamily="34" charset="0"/>
                <a:cs typeface="Calibri" panose="020F0502020204030204" pitchFamily="34" charset="0"/>
              </a:rPr>
              <a:t>', 4, 4);</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(8, 'Sneha', 'AB-', 'Jaipur', 5, 5);</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(9, 'Rahul', 'A+', 'Jaipur', 6, 6);</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(10, '</a:t>
            </a:r>
            <a:r>
              <a:rPr lang="en-IN" sz="1900" dirty="0" err="1">
                <a:effectLst/>
                <a:latin typeface="Calibri" panose="020F0502020204030204" pitchFamily="34" charset="0"/>
                <a:ea typeface="Calibri" panose="020F0502020204030204" pitchFamily="34" charset="0"/>
                <a:cs typeface="Calibri" panose="020F0502020204030204" pitchFamily="34" charset="0"/>
              </a:rPr>
              <a:t>Mika_Singh</a:t>
            </a:r>
            <a:r>
              <a:rPr lang="en-IN" sz="1900" dirty="0">
                <a:effectLst/>
                <a:latin typeface="Calibri" panose="020F0502020204030204" pitchFamily="34" charset="0"/>
                <a:ea typeface="Calibri" panose="020F0502020204030204" pitchFamily="34" charset="0"/>
                <a:cs typeface="Calibri" panose="020F0502020204030204" pitchFamily="34" charset="0"/>
              </a:rPr>
              <a:t>', 'B-', '</a:t>
            </a:r>
            <a:r>
              <a:rPr lang="en-IN" sz="1900" dirty="0" err="1">
                <a:effectLst/>
                <a:latin typeface="Calibri" panose="020F0502020204030204" pitchFamily="34" charset="0"/>
                <a:ea typeface="Calibri" panose="020F0502020204030204" pitchFamily="34" charset="0"/>
                <a:cs typeface="Calibri" panose="020F0502020204030204" pitchFamily="34" charset="0"/>
              </a:rPr>
              <a:t>Jalore</a:t>
            </a:r>
            <a:r>
              <a:rPr lang="en-IN" sz="1900" dirty="0">
                <a:effectLst/>
                <a:latin typeface="Calibri" panose="020F0502020204030204" pitchFamily="34" charset="0"/>
                <a:ea typeface="Calibri" panose="020F0502020204030204" pitchFamily="34" charset="0"/>
                <a:cs typeface="Calibri" panose="020F0502020204030204" pitchFamily="34" charset="0"/>
              </a:rPr>
              <a:t>', 7, 7);</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(11, 'Aditi', 'O+', 'Jodhpur', 4, 4);</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(12, '</a:t>
            </a:r>
            <a:r>
              <a:rPr lang="en-IN" sz="1900" dirty="0" err="1">
                <a:effectLst/>
                <a:latin typeface="Calibri" panose="020F0502020204030204" pitchFamily="34" charset="0"/>
                <a:ea typeface="Calibri" panose="020F0502020204030204" pitchFamily="34" charset="0"/>
                <a:cs typeface="Calibri" panose="020F0502020204030204" pitchFamily="34" charset="0"/>
              </a:rPr>
              <a:t>Venkat_Reddy</a:t>
            </a:r>
            <a:r>
              <a:rPr lang="en-IN" sz="1900" dirty="0">
                <a:effectLst/>
                <a:latin typeface="Calibri" panose="020F0502020204030204" pitchFamily="34" charset="0"/>
                <a:ea typeface="Calibri" panose="020F0502020204030204" pitchFamily="34" charset="0"/>
                <a:cs typeface="Calibri" panose="020F0502020204030204" pitchFamily="34" charset="0"/>
              </a:rPr>
              <a:t>', 'AB+', 'Jaipur', 5, 5);</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(13, '</a:t>
            </a:r>
            <a:r>
              <a:rPr lang="en-IN" sz="1900" dirty="0" err="1">
                <a:effectLst/>
                <a:latin typeface="Calibri" panose="020F0502020204030204" pitchFamily="34" charset="0"/>
                <a:ea typeface="Calibri" panose="020F0502020204030204" pitchFamily="34" charset="0"/>
                <a:cs typeface="Calibri" panose="020F0502020204030204" pitchFamily="34" charset="0"/>
              </a:rPr>
              <a:t>Sanjay_Goyal</a:t>
            </a:r>
            <a:r>
              <a:rPr lang="en-IN" sz="1900" dirty="0">
                <a:effectLst/>
                <a:latin typeface="Calibri" panose="020F0502020204030204" pitchFamily="34" charset="0"/>
                <a:ea typeface="Calibri" panose="020F0502020204030204" pitchFamily="34" charset="0"/>
                <a:cs typeface="Calibri" panose="020F0502020204030204" pitchFamily="34" charset="0"/>
              </a:rPr>
              <a:t>', 'A-', 'Jodhpur', 6, 6);</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(14, '</a:t>
            </a:r>
            <a:r>
              <a:rPr lang="en-IN" sz="1900" dirty="0" err="1">
                <a:effectLst/>
                <a:latin typeface="Calibri" panose="020F0502020204030204" pitchFamily="34" charset="0"/>
                <a:ea typeface="Calibri" panose="020F0502020204030204" pitchFamily="34" charset="0"/>
                <a:cs typeface="Calibri" panose="020F0502020204030204" pitchFamily="34" charset="0"/>
              </a:rPr>
              <a:t>Akshar_Patel</a:t>
            </a:r>
            <a:r>
              <a:rPr lang="en-IN" sz="1900" dirty="0">
                <a:effectLst/>
                <a:latin typeface="Calibri" panose="020F0502020204030204" pitchFamily="34" charset="0"/>
                <a:ea typeface="Calibri" panose="020F0502020204030204" pitchFamily="34" charset="0"/>
                <a:cs typeface="Calibri" panose="020F0502020204030204" pitchFamily="34" charset="0"/>
              </a:rPr>
              <a:t>', 'B+', 'Jaipur', 7, 7);</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INSERT INTO </a:t>
            </a:r>
            <a:r>
              <a:rPr lang="en-IN" sz="19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900" dirty="0">
                <a:effectLst/>
                <a:latin typeface="Calibri" panose="020F0502020204030204" pitchFamily="34" charset="0"/>
                <a:ea typeface="Calibri" panose="020F0502020204030204" pitchFamily="34" charset="0"/>
                <a:cs typeface="Calibri" panose="020F0502020204030204" pitchFamily="34" charset="0"/>
              </a:rPr>
              <a:t> VALUES (15, '</a:t>
            </a:r>
            <a:r>
              <a:rPr lang="en-IN" sz="1900" dirty="0" err="1">
                <a:effectLst/>
                <a:latin typeface="Calibri" panose="020F0502020204030204" pitchFamily="34" charset="0"/>
                <a:ea typeface="Calibri" panose="020F0502020204030204" pitchFamily="34" charset="0"/>
                <a:cs typeface="Calibri" panose="020F0502020204030204" pitchFamily="34" charset="0"/>
              </a:rPr>
              <a:t>Rohit_Sharma</a:t>
            </a:r>
            <a:r>
              <a:rPr lang="en-IN" sz="1900" dirty="0">
                <a:effectLst/>
                <a:latin typeface="Calibri" panose="020F0502020204030204" pitchFamily="34" charset="0"/>
                <a:ea typeface="Calibri" panose="020F0502020204030204" pitchFamily="34" charset="0"/>
                <a:cs typeface="Calibri" panose="020F0502020204030204" pitchFamily="34" charset="0"/>
              </a:rPr>
              <a:t>', 'O-', '</a:t>
            </a:r>
            <a:r>
              <a:rPr lang="en-IN" sz="1900" dirty="0" err="1">
                <a:effectLst/>
                <a:latin typeface="Calibri" panose="020F0502020204030204" pitchFamily="34" charset="0"/>
                <a:ea typeface="Calibri" panose="020F0502020204030204" pitchFamily="34" charset="0"/>
                <a:cs typeface="Calibri" panose="020F0502020204030204" pitchFamily="34" charset="0"/>
              </a:rPr>
              <a:t>Jalore</a:t>
            </a:r>
            <a:r>
              <a:rPr lang="en-IN" sz="1900" dirty="0">
                <a:effectLst/>
                <a:latin typeface="Calibri" panose="020F0502020204030204" pitchFamily="34" charset="0"/>
                <a:ea typeface="Calibri" panose="020F0502020204030204" pitchFamily="34" charset="0"/>
                <a:cs typeface="Calibri" panose="020F0502020204030204" pitchFamily="34" charset="0"/>
              </a:rPr>
              <a:t>', 4, 4);</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0186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6B54-C838-DACB-0D87-BCFA66A7CD12}"/>
              </a:ext>
            </a:extLst>
          </p:cNvPr>
          <p:cNvSpPr>
            <a:spLocks noGrp="1"/>
          </p:cNvSpPr>
          <p:nvPr>
            <p:ph type="title"/>
          </p:nvPr>
        </p:nvSpPr>
        <p:spPr>
          <a:xfrm>
            <a:off x="838200" y="318472"/>
            <a:ext cx="10515600" cy="941161"/>
          </a:xfrm>
        </p:spPr>
        <p:txBody>
          <a:bodyPr/>
          <a:lstStyle/>
          <a:p>
            <a:pPr algn="ctr"/>
            <a:r>
              <a:rPr lang="en-US" dirty="0"/>
              <a:t>OUR MODEL SAMPLE QUERIES</a:t>
            </a:r>
            <a:endParaRPr lang="en-IN" dirty="0"/>
          </a:p>
        </p:txBody>
      </p:sp>
      <p:sp>
        <p:nvSpPr>
          <p:cNvPr id="3" name="Content Placeholder 2">
            <a:extLst>
              <a:ext uri="{FF2B5EF4-FFF2-40B4-BE49-F238E27FC236}">
                <a16:creationId xmlns:a16="http://schemas.microsoft.com/office/drawing/2014/main" id="{0ED8F7E6-0D49-FE4B-DF6F-622B54DE87CE}"/>
              </a:ext>
            </a:extLst>
          </p:cNvPr>
          <p:cNvSpPr>
            <a:spLocks noGrp="1"/>
          </p:cNvSpPr>
          <p:nvPr>
            <p:ph idx="1"/>
          </p:nvPr>
        </p:nvSpPr>
        <p:spPr>
          <a:xfrm>
            <a:off x="634482" y="1306286"/>
            <a:ext cx="10719318" cy="4870677"/>
          </a:xfrm>
        </p:spPr>
        <p:txBody>
          <a:bodyPr>
            <a:normAutofit/>
          </a:bodyPr>
          <a:lstStyle/>
          <a:p>
            <a:pPr marL="0" indent="0">
              <a:buNone/>
            </a:pPr>
            <a:r>
              <a:rPr lang="en-US" sz="2000" dirty="0"/>
              <a:t>1)</a:t>
            </a:r>
            <a:r>
              <a:rPr lang="en-US" sz="2000" b="1" u="sng" dirty="0"/>
              <a:t>UPDATION OF BLOOD COUNT IN A PARTICULAR BLOOD BANK OF A BLOOD GROUP</a:t>
            </a:r>
          </a:p>
          <a:p>
            <a:pPr marL="0" indent="0">
              <a:buNone/>
            </a:pPr>
            <a:r>
              <a:rPr lang="en-US" sz="2000" dirty="0">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update </a:t>
            </a:r>
            <a:r>
              <a:rPr lang="en-IN" sz="1400" dirty="0" err="1">
                <a:effectLst/>
                <a:latin typeface="Calibri" panose="020F0502020204030204" pitchFamily="34" charset="0"/>
                <a:ea typeface="Calibri" panose="020F0502020204030204" pitchFamily="34" charset="0"/>
                <a:cs typeface="Calibri" panose="020F0502020204030204" pitchFamily="34" charset="0"/>
              </a:rPr>
              <a:t>blood_count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set quantity=quantity+1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Calibri" panose="020F0502020204030204" pitchFamily="34" charset="0"/>
              </a:rPr>
              <a:t>WHERE (</a:t>
            </a:r>
            <a:r>
              <a:rPr lang="en-IN" sz="1400" dirty="0" err="1">
                <a:effectLst/>
                <a:latin typeface="Calibri" panose="020F0502020204030204" pitchFamily="34" charset="0"/>
                <a:ea typeface="Calibri" panose="020F0502020204030204" pitchFamily="34" charset="0"/>
                <a:cs typeface="Calibri" panose="020F0502020204030204" pitchFamily="34" charset="0"/>
              </a:rPr>
              <a:t>blood_group</a:t>
            </a:r>
            <a:r>
              <a:rPr lang="en-IN" sz="1400" dirty="0">
                <a:effectLst/>
                <a:latin typeface="Calibri" panose="020F0502020204030204" pitchFamily="34" charset="0"/>
                <a:ea typeface="Calibri" panose="020F0502020204030204" pitchFamily="34" charset="0"/>
                <a:cs typeface="Calibri" panose="020F0502020204030204" pitchFamily="34" charset="0"/>
              </a:rPr>
              <a:t> ='A+' and hid=1 and bid=1);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b="1" dirty="0">
                <a:ea typeface="Calibri" panose="020F0502020204030204" pitchFamily="34" charset="0"/>
                <a:cs typeface="Calibri" panose="020F0502020204030204" pitchFamily="34" charset="0"/>
              </a:rPr>
              <a:t>2)</a:t>
            </a:r>
            <a:r>
              <a:rPr lang="en-IN" sz="1800" b="1" u="sng" dirty="0">
                <a:ea typeface="Calibri" panose="020F0502020204030204" pitchFamily="34" charset="0"/>
                <a:cs typeface="Calibri" panose="020F0502020204030204" pitchFamily="34" charset="0"/>
              </a:rPr>
              <a:t>FOR FINDING DONOR FROM</a:t>
            </a:r>
            <a:r>
              <a:rPr lang="en-IN" sz="1800" b="1" u="sng" dirty="0">
                <a:effectLst/>
                <a:ea typeface="Calibri" panose="020F0502020204030204" pitchFamily="34" charset="0"/>
                <a:cs typeface="Calibri" panose="020F0502020204030204" pitchFamily="34" charset="0"/>
              </a:rPr>
              <a:t> A NEAREST OR SPECIFIC LOCATION OF A BLOOD GROUP</a:t>
            </a:r>
            <a:endParaRPr lang="en-IN" sz="1800" b="1" u="sng" dirty="0">
              <a:effectLst/>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dirty="0">
                <a:latin typeface="Calibri" panose="020F0502020204030204" pitchFamily="34" charset="0"/>
                <a:ea typeface="Calibri" panose="020F0502020204030204" pitchFamily="34" charset="0"/>
                <a:cs typeface="Calibri" panose="020F0502020204030204" pitchFamily="34" charset="0"/>
              </a:rPr>
              <a:t>se</a:t>
            </a:r>
            <a:r>
              <a:rPr lang="en-IN" sz="1800" dirty="0">
                <a:effectLst/>
                <a:latin typeface="Calibri" panose="020F0502020204030204" pitchFamily="34" charset="0"/>
                <a:ea typeface="Calibri" panose="020F0502020204030204" pitchFamily="34" charset="0"/>
                <a:cs typeface="Calibri" panose="020F0502020204030204" pitchFamily="34" charset="0"/>
              </a:rPr>
              <a:t>lect *from donor where location='</a:t>
            </a:r>
            <a:r>
              <a:rPr lang="en-IN" sz="1800" dirty="0" err="1">
                <a:effectLst/>
                <a:latin typeface="Calibri" panose="020F0502020204030204" pitchFamily="34" charset="0"/>
                <a:ea typeface="Calibri" panose="020F0502020204030204" pitchFamily="34" charset="0"/>
                <a:cs typeface="Calibri" panose="020F0502020204030204" pitchFamily="34" charset="0"/>
              </a:rPr>
              <a:t>mumbai</a:t>
            </a:r>
            <a:r>
              <a:rPr lang="en-IN" sz="1800" dirty="0">
                <a:effectLst/>
                <a:latin typeface="Calibri" panose="020F0502020204030204" pitchFamily="34" charset="0"/>
                <a:ea typeface="Calibri" panose="020F0502020204030204" pitchFamily="34" charset="0"/>
                <a:cs typeface="Calibri" panose="020F0502020204030204" pitchFamily="34" charset="0"/>
              </a:rPr>
              <a:t>' and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blood_group</a:t>
            </a:r>
            <a:r>
              <a:rPr lang="en-IN" sz="1800" dirty="0">
                <a:effectLst/>
                <a:latin typeface="Calibri" panose="020F0502020204030204" pitchFamily="34" charset="0"/>
                <a:ea typeface="Calibri" panose="020F0502020204030204" pitchFamily="34" charset="0"/>
                <a:cs typeface="Calibri" panose="020F0502020204030204" pitchFamily="34" charset="0"/>
              </a:rPr>
              <a:t>='B+’;</a:t>
            </a:r>
          </a:p>
          <a:p>
            <a:pPr marL="0" indent="0">
              <a:lnSpc>
                <a:spcPct val="115000"/>
              </a:lnSpc>
              <a:spcAft>
                <a:spcPts val="1000"/>
              </a:spcAft>
              <a:buNone/>
            </a:pPr>
            <a:r>
              <a:rPr lang="en-IN" sz="1800" dirty="0">
                <a:latin typeface="Calibri" panose="020F0502020204030204" pitchFamily="34" charset="0"/>
                <a:ea typeface="Calibri" panose="020F0502020204030204" pitchFamily="34" charset="0"/>
                <a:cs typeface="Calibri" panose="020F0502020204030204" pitchFamily="34" charset="0"/>
              </a:rPr>
              <a:t>3)</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b="1" u="sng" dirty="0">
                <a:effectLst/>
                <a:latin typeface="Calibri" panose="020F0502020204030204" pitchFamily="34" charset="0"/>
                <a:ea typeface="Calibri" panose="020F0502020204030204" pitchFamily="34" charset="0"/>
                <a:cs typeface="Calibri" panose="020F0502020204030204" pitchFamily="34" charset="0"/>
              </a:rPr>
              <a:t>IF </a:t>
            </a:r>
            <a:r>
              <a:rPr lang="en-IN" sz="1800" b="1" u="sng" dirty="0">
                <a:latin typeface="Calibri" panose="020F0502020204030204" pitchFamily="34" charset="0"/>
                <a:ea typeface="Calibri" panose="020F0502020204030204" pitchFamily="34" charset="0"/>
                <a:cs typeface="Calibri" panose="020F0502020204030204" pitchFamily="34" charset="0"/>
              </a:rPr>
              <a:t>A</a:t>
            </a:r>
            <a:r>
              <a:rPr lang="en-IN" sz="1800" b="1" u="sng" dirty="0">
                <a:effectLst/>
                <a:latin typeface="Calibri" panose="020F0502020204030204" pitchFamily="34" charset="0"/>
                <a:ea typeface="Calibri" panose="020F0502020204030204" pitchFamily="34" charset="0"/>
                <a:cs typeface="Calibri" panose="020F0502020204030204" pitchFamily="34" charset="0"/>
              </a:rPr>
              <a:t> PATIENT IS ADMITTED IN HOSPITAL AND HE/SHE NEEDS BLOOD THEN WE CAN SEARCH </a:t>
            </a:r>
            <a:r>
              <a:rPr lang="en-IN" sz="1800" b="1" u="sng" dirty="0">
                <a:latin typeface="Calibri" panose="020F0502020204030204" pitchFamily="34" charset="0"/>
                <a:ea typeface="Calibri" panose="020F0502020204030204" pitchFamily="34" charset="0"/>
                <a:cs typeface="Calibri" panose="020F0502020204030204" pitchFamily="34" charset="0"/>
              </a:rPr>
              <a:t>COMPATIBLE BLOOD IN A BLOOD BANK</a:t>
            </a:r>
            <a:endParaRPr lang="en-IN" sz="1800" b="1" u="sng"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select * from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where (</a:t>
            </a:r>
            <a:r>
              <a:rPr lang="en-IN" sz="1800" dirty="0" err="1">
                <a:effectLst/>
                <a:latin typeface="Calibri" panose="020F0502020204030204" pitchFamily="34" charset="0"/>
                <a:ea typeface="Calibri" panose="020F0502020204030204" pitchFamily="34" charset="0"/>
                <a:cs typeface="Calibri" panose="020F0502020204030204" pitchFamily="34" charset="0"/>
              </a:rPr>
              <a:t>hid,bid</a:t>
            </a:r>
            <a:r>
              <a:rPr lang="en-IN" sz="1800" dirty="0">
                <a:effectLst/>
                <a:latin typeface="Calibri" panose="020F0502020204030204" pitchFamily="34" charset="0"/>
                <a:ea typeface="Calibri" panose="020F0502020204030204" pitchFamily="34" charset="0"/>
                <a:cs typeface="Calibri" panose="020F0502020204030204" pitchFamily="34" charset="0"/>
              </a:rPr>
              <a:t>)=(select </a:t>
            </a:r>
            <a:r>
              <a:rPr lang="en-IN" sz="1800" dirty="0" err="1">
                <a:effectLst/>
                <a:latin typeface="Calibri" panose="020F0502020204030204" pitchFamily="34" charset="0"/>
                <a:ea typeface="Calibri" panose="020F0502020204030204" pitchFamily="34" charset="0"/>
                <a:cs typeface="Calibri" panose="020F0502020204030204" pitchFamily="34" charset="0"/>
              </a:rPr>
              <a:t>hid,bid</a:t>
            </a:r>
            <a:r>
              <a:rPr lang="en-IN" sz="1800" dirty="0">
                <a:effectLst/>
                <a:latin typeface="Calibri" panose="020F0502020204030204" pitchFamily="34" charset="0"/>
                <a:ea typeface="Calibri" panose="020F0502020204030204" pitchFamily="34" charset="0"/>
                <a:cs typeface="Calibri" panose="020F0502020204030204" pitchFamily="34" charset="0"/>
              </a:rPr>
              <a:t> from </a:t>
            </a:r>
            <a:r>
              <a:rPr lang="en-IN" sz="1800" dirty="0" err="1">
                <a:effectLst/>
                <a:latin typeface="Calibri" panose="020F0502020204030204" pitchFamily="34" charset="0"/>
                <a:ea typeface="Calibri" panose="020F0502020204030204" pitchFamily="34" charset="0"/>
                <a:cs typeface="Calibri" panose="020F0502020204030204" pitchFamily="34" charset="0"/>
              </a:rPr>
              <a:t>recepient</a:t>
            </a:r>
            <a:r>
              <a:rPr lang="en-IN" sz="1800" dirty="0">
                <a:effectLst/>
                <a:latin typeface="Calibri" panose="020F0502020204030204" pitchFamily="34" charset="0"/>
                <a:ea typeface="Calibri" panose="020F0502020204030204" pitchFamily="34" charset="0"/>
                <a:cs typeface="Calibri" panose="020F0502020204030204" pitchFamily="34" charset="0"/>
              </a:rPr>
              <a:t> where rid=1) and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blood_group</a:t>
            </a:r>
            <a:r>
              <a:rPr lang="en-IN" sz="1800" dirty="0">
                <a:effectLst/>
                <a:latin typeface="Calibri" panose="020F0502020204030204" pitchFamily="34" charset="0"/>
                <a:ea typeface="Calibri" panose="020F0502020204030204" pitchFamily="34" charset="0"/>
                <a:cs typeface="Calibri" panose="020F0502020204030204" pitchFamily="34" charset="0"/>
              </a:rPr>
              <a:t> IN (select </a:t>
            </a:r>
            <a:r>
              <a:rPr lang="en-IN" sz="1800" dirty="0" err="1">
                <a:effectLst/>
                <a:latin typeface="Calibri" panose="020F0502020204030204" pitchFamily="34" charset="0"/>
                <a:ea typeface="Calibri" panose="020F0502020204030204" pitchFamily="34" charset="0"/>
                <a:cs typeface="Calibri" panose="020F0502020204030204" pitchFamily="34" charset="0"/>
              </a:rPr>
              <a:t>rbg</a:t>
            </a:r>
            <a:r>
              <a:rPr lang="en-IN" sz="1800" dirty="0">
                <a:effectLst/>
                <a:latin typeface="Calibri" panose="020F0502020204030204" pitchFamily="34" charset="0"/>
                <a:ea typeface="Calibri" panose="020F0502020204030204" pitchFamily="34" charset="0"/>
                <a:cs typeface="Calibri" panose="020F0502020204030204" pitchFamily="34" charset="0"/>
              </a:rPr>
              <a:t> from </a:t>
            </a:r>
            <a:r>
              <a:rPr lang="en-IN" sz="1800" dirty="0" err="1">
                <a:effectLst/>
                <a:latin typeface="Calibri" panose="020F0502020204030204" pitchFamily="34" charset="0"/>
                <a:ea typeface="Calibri" panose="020F0502020204030204" pitchFamily="34" charset="0"/>
                <a:cs typeface="Calibri" panose="020F0502020204030204" pitchFamily="34" charset="0"/>
              </a:rPr>
              <a:t>compat</a:t>
            </a:r>
            <a:r>
              <a:rPr lang="en-IN" sz="1800" dirty="0">
                <a:effectLst/>
                <a:latin typeface="Calibri" panose="020F0502020204030204" pitchFamily="34" charset="0"/>
                <a:ea typeface="Calibri" panose="020F0502020204030204" pitchFamily="34" charset="0"/>
                <a:cs typeface="Calibri" panose="020F0502020204030204" pitchFamily="34" charset="0"/>
              </a:rPr>
              <a:t> where </a:t>
            </a:r>
            <a:r>
              <a:rPr lang="en-IN" sz="1800" dirty="0" err="1">
                <a:effectLst/>
                <a:latin typeface="Calibri" panose="020F0502020204030204" pitchFamily="34" charset="0"/>
                <a:ea typeface="Calibri" panose="020F0502020204030204" pitchFamily="34" charset="0"/>
                <a:cs typeface="Calibri" panose="020F0502020204030204" pitchFamily="34" charset="0"/>
              </a:rPr>
              <a:t>dbg</a:t>
            </a:r>
            <a:r>
              <a:rPr lang="en-IN" sz="1800" dirty="0">
                <a:effectLst/>
                <a:latin typeface="Calibri" panose="020F0502020204030204" pitchFamily="34" charset="0"/>
                <a:ea typeface="Calibri" panose="020F0502020204030204" pitchFamily="34" charset="0"/>
                <a:cs typeface="Calibri" panose="020F0502020204030204" pitchFamily="34" charset="0"/>
              </a:rPr>
              <a:t>='A+’);</a:t>
            </a: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7710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C20C0-7030-7EA4-E78A-DD8D22812940}"/>
              </a:ext>
            </a:extLst>
          </p:cNvPr>
          <p:cNvSpPr>
            <a:spLocks noGrp="1"/>
          </p:cNvSpPr>
          <p:nvPr>
            <p:ph idx="1"/>
          </p:nvPr>
        </p:nvSpPr>
        <p:spPr>
          <a:xfrm>
            <a:off x="410547" y="307910"/>
            <a:ext cx="10943253" cy="5822400"/>
          </a:xfrm>
        </p:spPr>
        <p:txBody>
          <a:bodyPr>
            <a:normAutofit lnSpcReduction="10000"/>
          </a:bodyPr>
          <a:lstStyle/>
          <a:p>
            <a:pPr marL="0" indent="0">
              <a:lnSpc>
                <a:spcPct val="115000"/>
              </a:lnSpc>
              <a:spcAft>
                <a:spcPts val="1000"/>
              </a:spcAft>
              <a:buNone/>
            </a:pPr>
            <a:r>
              <a:rPr lang="en-IN" sz="1800" b="1" dirty="0">
                <a:latin typeface="Calibri" panose="020F0502020204030204" pitchFamily="34" charset="0"/>
                <a:ea typeface="Calibri" panose="020F0502020204030204" pitchFamily="34" charset="0"/>
                <a:cs typeface="Calibri" panose="020F0502020204030204" pitchFamily="34" charset="0"/>
              </a:rPr>
              <a:t>4</a:t>
            </a:r>
            <a:r>
              <a:rPr lang="en-IN" sz="1800" b="1" dirty="0">
                <a:effectLst/>
                <a:latin typeface="Calibri" panose="020F0502020204030204" pitchFamily="34" charset="0"/>
                <a:ea typeface="Calibri" panose="020F0502020204030204" pitchFamily="34" charset="0"/>
                <a:cs typeface="Calibri" panose="020F0502020204030204" pitchFamily="34" charset="0"/>
              </a:rPr>
              <a:t>)</a:t>
            </a:r>
            <a:r>
              <a:rPr lang="en-IN" sz="1800" b="1" u="sng" dirty="0">
                <a:effectLst/>
                <a:latin typeface="Calibri" panose="020F0502020204030204" pitchFamily="34" charset="0"/>
                <a:ea typeface="Calibri" panose="020F0502020204030204" pitchFamily="34" charset="0"/>
                <a:cs typeface="Calibri" panose="020F0502020204030204" pitchFamily="34" charset="0"/>
              </a:rPr>
              <a:t>IF </a:t>
            </a:r>
            <a:r>
              <a:rPr lang="en-IN" sz="1800" b="1" u="sng" dirty="0">
                <a:latin typeface="Calibri" panose="020F0502020204030204" pitchFamily="34" charset="0"/>
                <a:ea typeface="Calibri" panose="020F0502020204030204" pitchFamily="34" charset="0"/>
                <a:cs typeface="Calibri" panose="020F0502020204030204" pitchFamily="34" charset="0"/>
              </a:rPr>
              <a:t>A</a:t>
            </a:r>
            <a:r>
              <a:rPr lang="en-IN" sz="1800" b="1" u="sng" dirty="0">
                <a:effectLst/>
                <a:latin typeface="Calibri" panose="020F0502020204030204" pitchFamily="34" charset="0"/>
                <a:ea typeface="Calibri" panose="020F0502020204030204" pitchFamily="34" charset="0"/>
                <a:cs typeface="Calibri" panose="020F0502020204030204" pitchFamily="34" charset="0"/>
              </a:rPr>
              <a:t> PATIENT IS ADMITTED IN HOSPITAL,</a:t>
            </a:r>
            <a:r>
              <a:rPr lang="en-IN" sz="1800" b="1" u="sng" dirty="0">
                <a:latin typeface="Calibri" panose="020F0502020204030204" pitchFamily="34" charset="0"/>
                <a:ea typeface="Calibri" panose="020F0502020204030204" pitchFamily="34" charset="0"/>
                <a:cs typeface="Calibri" panose="020F0502020204030204" pitchFamily="34" charset="0"/>
              </a:rPr>
              <a:t>TO RECEIVE COMPATIABLE AND MAXIMUM AVAILABLE BLOOD GROUP OF A PERSON</a:t>
            </a:r>
          </a:p>
          <a:p>
            <a:pPr marL="0" indent="0">
              <a:lnSpc>
                <a:spcPct val="115000"/>
              </a:lnSpc>
              <a:spcAft>
                <a:spcPts val="1000"/>
              </a:spcAft>
              <a:buNone/>
            </a:pPr>
            <a:r>
              <a:rPr lang="en-GB" sz="1600" b="1" dirty="0">
                <a:effectLst/>
                <a:latin typeface="Calibri" panose="020F0502020204030204" pitchFamily="34" charset="0"/>
                <a:ea typeface="Calibri" panose="020F0502020204030204" pitchFamily="34" charset="0"/>
                <a:cs typeface="Calibri" panose="020F0502020204030204" pitchFamily="34" charset="0"/>
              </a:rPr>
              <a:t>select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blood_group,hid,bid</a:t>
            </a:r>
            <a:r>
              <a:rPr lang="en-GB" sz="1600" b="1" dirty="0">
                <a:effectLst/>
                <a:latin typeface="Calibri" panose="020F0502020204030204" pitchFamily="34" charset="0"/>
                <a:ea typeface="Calibri" panose="020F0502020204030204" pitchFamily="34" charset="0"/>
                <a:cs typeface="Calibri" panose="020F0502020204030204" pitchFamily="34" charset="0"/>
              </a:rPr>
              <a:t> from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blood_count</a:t>
            </a:r>
            <a:r>
              <a:rPr lang="en-GB" sz="1600" b="1" dirty="0">
                <a:effectLst/>
                <a:latin typeface="Calibri" panose="020F0502020204030204" pitchFamily="34" charset="0"/>
                <a:ea typeface="Calibri" panose="020F0502020204030204" pitchFamily="34" charset="0"/>
                <a:cs typeface="Calibri" panose="020F0502020204030204" pitchFamily="34" charset="0"/>
              </a:rPr>
              <a:t> where quantity=(select max(quantity) as </a:t>
            </a:r>
            <a:r>
              <a:rPr lang="en-GB" sz="1600" b="1" dirty="0" err="1">
                <a:effectLst/>
                <a:latin typeface="Calibri" panose="020F0502020204030204" pitchFamily="34" charset="0"/>
                <a:ea typeface="Calibri" panose="020F0502020204030204" pitchFamily="34" charset="0"/>
                <a:cs typeface="Calibri" panose="020F0502020204030204" pitchFamily="34" charset="0"/>
              </a:rPr>
              <a:t>maxavail</a:t>
            </a:r>
            <a:r>
              <a:rPr lang="en-GB" sz="1600" b="1" dirty="0">
                <a:effectLst/>
                <a:latin typeface="Calibri" panose="020F0502020204030204" pitchFamily="34" charset="0"/>
                <a:ea typeface="Calibri" panose="020F0502020204030204" pitchFamily="34" charset="0"/>
                <a:cs typeface="Calibri" panose="020F0502020204030204" pitchFamily="34" charset="0"/>
              </a:rPr>
              <a:t> from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blood_count</a:t>
            </a:r>
            <a:r>
              <a:rPr lang="en-GB" sz="1600" b="1" dirty="0">
                <a:effectLst/>
                <a:latin typeface="Calibri" panose="020F0502020204030204" pitchFamily="34" charset="0"/>
                <a:ea typeface="Calibri" panose="020F0502020204030204" pitchFamily="34" charset="0"/>
                <a:cs typeface="Calibri" panose="020F0502020204030204" pitchFamily="34" charset="0"/>
              </a:rPr>
              <a:t> where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blood_group</a:t>
            </a:r>
            <a:r>
              <a:rPr lang="en-GB" sz="1600" b="1" dirty="0">
                <a:effectLst/>
                <a:latin typeface="Calibri" panose="020F0502020204030204" pitchFamily="34" charset="0"/>
                <a:ea typeface="Calibri" panose="020F0502020204030204" pitchFamily="34" charset="0"/>
                <a:cs typeface="Calibri" panose="020F0502020204030204" pitchFamily="34" charset="0"/>
              </a:rPr>
              <a:t>) in ((select </a:t>
            </a:r>
            <a:r>
              <a:rPr lang="en-GB" sz="1600" b="1" dirty="0" err="1">
                <a:effectLst/>
                <a:latin typeface="Calibri" panose="020F0502020204030204" pitchFamily="34" charset="0"/>
                <a:ea typeface="Calibri" panose="020F0502020204030204" pitchFamily="34" charset="0"/>
                <a:cs typeface="Calibri" panose="020F0502020204030204" pitchFamily="34" charset="0"/>
              </a:rPr>
              <a:t>dbg</a:t>
            </a:r>
            <a:r>
              <a:rPr lang="en-GB" sz="1600" b="1" dirty="0">
                <a:effectLst/>
                <a:latin typeface="Calibri" panose="020F0502020204030204" pitchFamily="34" charset="0"/>
                <a:ea typeface="Calibri" panose="020F0502020204030204" pitchFamily="34" charset="0"/>
                <a:cs typeface="Calibri" panose="020F0502020204030204" pitchFamily="34" charset="0"/>
              </a:rPr>
              <a:t> from </a:t>
            </a:r>
            <a:r>
              <a:rPr lang="en-GB" sz="1600" b="1" dirty="0" err="1">
                <a:effectLst/>
                <a:latin typeface="Calibri" panose="020F0502020204030204" pitchFamily="34" charset="0"/>
                <a:ea typeface="Calibri" panose="020F0502020204030204" pitchFamily="34" charset="0"/>
                <a:cs typeface="Calibri" panose="020F0502020204030204" pitchFamily="34" charset="0"/>
              </a:rPr>
              <a:t>compat</a:t>
            </a:r>
            <a:r>
              <a:rPr lang="en-GB" sz="1600" b="1" dirty="0">
                <a:effectLst/>
                <a:latin typeface="Calibri" panose="020F0502020204030204" pitchFamily="34" charset="0"/>
                <a:ea typeface="Calibri" panose="020F0502020204030204" pitchFamily="34" charset="0"/>
                <a:cs typeface="Calibri" panose="020F0502020204030204" pitchFamily="34" charset="0"/>
              </a:rPr>
              <a:t> where (</a:t>
            </a:r>
            <a:r>
              <a:rPr lang="en-GB" sz="1600" b="1" dirty="0" err="1">
                <a:effectLst/>
                <a:latin typeface="Calibri" panose="020F0502020204030204" pitchFamily="34" charset="0"/>
                <a:ea typeface="Calibri" panose="020F0502020204030204" pitchFamily="34" charset="0"/>
                <a:cs typeface="Calibri" panose="020F0502020204030204" pitchFamily="34" charset="0"/>
              </a:rPr>
              <a:t>rbg</a:t>
            </a:r>
            <a:r>
              <a:rPr lang="en-GB" sz="1600" b="1" dirty="0">
                <a:effectLst/>
                <a:latin typeface="Calibri" panose="020F0502020204030204" pitchFamily="34" charset="0"/>
                <a:ea typeface="Calibri" panose="020F0502020204030204" pitchFamily="34" charset="0"/>
                <a:cs typeface="Calibri" panose="020F0502020204030204" pitchFamily="34" charset="0"/>
              </a:rPr>
              <a:t>) in (select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blood_group</a:t>
            </a:r>
            <a:r>
              <a:rPr lang="en-GB" sz="1600" b="1" dirty="0">
                <a:effectLst/>
                <a:latin typeface="Calibri" panose="020F0502020204030204" pitchFamily="34" charset="0"/>
                <a:ea typeface="Calibri" panose="020F0502020204030204" pitchFamily="34" charset="0"/>
                <a:cs typeface="Calibri" panose="020F0502020204030204" pitchFamily="34" charset="0"/>
              </a:rPr>
              <a:t> from </a:t>
            </a:r>
            <a:r>
              <a:rPr lang="en-GB" sz="1600" b="1" dirty="0" err="1">
                <a:effectLst/>
                <a:latin typeface="Calibri" panose="020F0502020204030204" pitchFamily="34" charset="0"/>
                <a:ea typeface="Calibri" panose="020F0502020204030204" pitchFamily="34" charset="0"/>
                <a:cs typeface="Calibri" panose="020F0502020204030204" pitchFamily="34" charset="0"/>
              </a:rPr>
              <a:t>recepient</a:t>
            </a:r>
            <a:r>
              <a:rPr lang="en-GB" sz="1600" b="1" dirty="0">
                <a:effectLst/>
                <a:latin typeface="Calibri" panose="020F0502020204030204" pitchFamily="34" charset="0"/>
                <a:ea typeface="Calibri" panose="020F0502020204030204" pitchFamily="34" charset="0"/>
                <a:cs typeface="Calibri" panose="020F0502020204030204" pitchFamily="34" charset="0"/>
              </a:rPr>
              <a:t> where name_='RAHUL'))));</a:t>
            </a:r>
          </a:p>
          <a:p>
            <a:pPr marL="0" indent="0">
              <a:lnSpc>
                <a:spcPct val="115000"/>
              </a:lnSpc>
              <a:spcAft>
                <a:spcPts val="1000"/>
              </a:spcAft>
              <a:buNone/>
            </a:pPr>
            <a:r>
              <a:rPr lang="en-GB" sz="2000" b="1" dirty="0">
                <a:latin typeface="Calibri" panose="020F0502020204030204" pitchFamily="34" charset="0"/>
                <a:ea typeface="Calibri" panose="020F0502020204030204" pitchFamily="34" charset="0"/>
                <a:cs typeface="Calibri" panose="020F0502020204030204" pitchFamily="34" charset="0"/>
              </a:rPr>
              <a:t>5)</a:t>
            </a:r>
            <a:r>
              <a:rPr lang="en-GB" sz="1800" b="1" u="sng" dirty="0">
                <a:latin typeface="Calibri" panose="020F0502020204030204" pitchFamily="34" charset="0"/>
                <a:ea typeface="Calibri" panose="020F0502020204030204" pitchFamily="34" charset="0"/>
                <a:cs typeface="Calibri" panose="020F0502020204030204" pitchFamily="34" charset="0"/>
              </a:rPr>
              <a:t>TO UPDATE THE BLOOD COUNT OF A BLOOD BANK OF THE GROUP DONATED TO THAT PERSON</a:t>
            </a:r>
          </a:p>
          <a:p>
            <a:pPr marL="0" indent="0">
              <a:lnSpc>
                <a:spcPct val="115000"/>
              </a:lnSpc>
              <a:spcAft>
                <a:spcPts val="1000"/>
              </a:spcAft>
              <a:buNone/>
            </a:pPr>
            <a:r>
              <a:rPr lang="en-GB" sz="1400" b="1" dirty="0">
                <a:latin typeface="Calibri" panose="020F0502020204030204" pitchFamily="34" charset="0"/>
                <a:ea typeface="Calibri" panose="020F0502020204030204" pitchFamily="34" charset="0"/>
                <a:cs typeface="Calibri" panose="020F0502020204030204" pitchFamily="34" charset="0"/>
              </a:rPr>
              <a:t>set @bd=(select </a:t>
            </a:r>
            <a:r>
              <a:rPr lang="en-GB" sz="1400" b="1" dirty="0" err="1">
                <a:latin typeface="Calibri" panose="020F0502020204030204" pitchFamily="34" charset="0"/>
                <a:ea typeface="Calibri" panose="020F0502020204030204" pitchFamily="34" charset="0"/>
                <a:cs typeface="Calibri" panose="020F0502020204030204" pitchFamily="34" charset="0"/>
              </a:rPr>
              <a:t>blood_group</a:t>
            </a:r>
            <a:r>
              <a:rPr lang="en-GB" sz="1400" b="1" dirty="0">
                <a:latin typeface="Calibri" panose="020F0502020204030204" pitchFamily="34" charset="0"/>
                <a:ea typeface="Calibri" panose="020F0502020204030204" pitchFamily="34" charset="0"/>
                <a:cs typeface="Calibri" panose="020F0502020204030204" pitchFamily="34" charset="0"/>
              </a:rPr>
              <a:t> from (select </a:t>
            </a:r>
            <a:r>
              <a:rPr lang="en-GB" sz="1400" b="1" dirty="0" err="1">
                <a:latin typeface="Calibri" panose="020F0502020204030204" pitchFamily="34" charset="0"/>
                <a:ea typeface="Calibri" panose="020F0502020204030204" pitchFamily="34" charset="0"/>
                <a:cs typeface="Calibri" panose="020F0502020204030204" pitchFamily="34" charset="0"/>
              </a:rPr>
              <a:t>blood_group,hid,bid</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blood_count</a:t>
            </a:r>
            <a:r>
              <a:rPr lang="en-GB" sz="1400" b="1" dirty="0">
                <a:latin typeface="Calibri" panose="020F0502020204030204" pitchFamily="34" charset="0"/>
                <a:ea typeface="Calibri" panose="020F0502020204030204" pitchFamily="34" charset="0"/>
                <a:cs typeface="Calibri" panose="020F0502020204030204" pitchFamily="34" charset="0"/>
              </a:rPr>
              <a:t> where quantity=(select max(quantity) as </a:t>
            </a:r>
            <a:r>
              <a:rPr lang="en-GB" sz="1400" b="1" dirty="0" err="1">
                <a:latin typeface="Calibri" panose="020F0502020204030204" pitchFamily="34" charset="0"/>
                <a:ea typeface="Calibri" panose="020F0502020204030204" pitchFamily="34" charset="0"/>
                <a:cs typeface="Calibri" panose="020F0502020204030204" pitchFamily="34" charset="0"/>
              </a:rPr>
              <a:t>maxavail</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blood_count</a:t>
            </a:r>
            <a:r>
              <a:rPr lang="en-GB" sz="1400" b="1" dirty="0">
                <a:latin typeface="Calibri" panose="020F0502020204030204" pitchFamily="34" charset="0"/>
                <a:ea typeface="Calibri" panose="020F0502020204030204" pitchFamily="34" charset="0"/>
                <a:cs typeface="Calibri" panose="020F0502020204030204" pitchFamily="34" charset="0"/>
              </a:rPr>
              <a:t> where (</a:t>
            </a:r>
            <a:r>
              <a:rPr lang="en-GB" sz="1400" b="1" dirty="0" err="1">
                <a:latin typeface="Calibri" panose="020F0502020204030204" pitchFamily="34" charset="0"/>
                <a:ea typeface="Calibri" panose="020F0502020204030204" pitchFamily="34" charset="0"/>
                <a:cs typeface="Calibri" panose="020F0502020204030204" pitchFamily="34" charset="0"/>
              </a:rPr>
              <a:t>blood_group</a:t>
            </a:r>
            <a:r>
              <a:rPr lang="en-GB" sz="1400" b="1" dirty="0">
                <a:latin typeface="Calibri" panose="020F0502020204030204" pitchFamily="34" charset="0"/>
                <a:ea typeface="Calibri" panose="020F0502020204030204" pitchFamily="34" charset="0"/>
                <a:cs typeface="Calibri" panose="020F0502020204030204" pitchFamily="34" charset="0"/>
              </a:rPr>
              <a:t>) in ((select </a:t>
            </a:r>
            <a:r>
              <a:rPr lang="en-GB" sz="1400" b="1" dirty="0" err="1">
                <a:latin typeface="Calibri" panose="020F0502020204030204" pitchFamily="34" charset="0"/>
                <a:ea typeface="Calibri" panose="020F0502020204030204" pitchFamily="34" charset="0"/>
                <a:cs typeface="Calibri" panose="020F0502020204030204" pitchFamily="34" charset="0"/>
              </a:rPr>
              <a:t>dbg</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compat</a:t>
            </a:r>
            <a:r>
              <a:rPr lang="en-GB" sz="1400" b="1" dirty="0">
                <a:latin typeface="Calibri" panose="020F0502020204030204" pitchFamily="34" charset="0"/>
                <a:ea typeface="Calibri" panose="020F0502020204030204" pitchFamily="34" charset="0"/>
                <a:cs typeface="Calibri" panose="020F0502020204030204" pitchFamily="34" charset="0"/>
              </a:rPr>
              <a:t> where (</a:t>
            </a:r>
            <a:r>
              <a:rPr lang="en-GB" sz="1400" b="1" dirty="0" err="1">
                <a:latin typeface="Calibri" panose="020F0502020204030204" pitchFamily="34" charset="0"/>
                <a:ea typeface="Calibri" panose="020F0502020204030204" pitchFamily="34" charset="0"/>
                <a:cs typeface="Calibri" panose="020F0502020204030204" pitchFamily="34" charset="0"/>
              </a:rPr>
              <a:t>rbg</a:t>
            </a:r>
            <a:r>
              <a:rPr lang="en-GB" sz="1400" b="1" dirty="0">
                <a:latin typeface="Calibri" panose="020F0502020204030204" pitchFamily="34" charset="0"/>
                <a:ea typeface="Calibri" panose="020F0502020204030204" pitchFamily="34" charset="0"/>
                <a:cs typeface="Calibri" panose="020F0502020204030204" pitchFamily="34" charset="0"/>
              </a:rPr>
              <a:t>) in (select </a:t>
            </a:r>
            <a:r>
              <a:rPr lang="en-GB" sz="1400" b="1" dirty="0" err="1">
                <a:latin typeface="Calibri" panose="020F0502020204030204" pitchFamily="34" charset="0"/>
                <a:ea typeface="Calibri" panose="020F0502020204030204" pitchFamily="34" charset="0"/>
                <a:cs typeface="Calibri" panose="020F0502020204030204" pitchFamily="34" charset="0"/>
              </a:rPr>
              <a:t>blood_group</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recepient</a:t>
            </a:r>
            <a:r>
              <a:rPr lang="en-GB" sz="1400" b="1" dirty="0">
                <a:latin typeface="Calibri" panose="020F0502020204030204" pitchFamily="34" charset="0"/>
                <a:ea typeface="Calibri" panose="020F0502020204030204" pitchFamily="34" charset="0"/>
                <a:cs typeface="Calibri" panose="020F0502020204030204" pitchFamily="34" charset="0"/>
              </a:rPr>
              <a:t> where name_='RAHUL')))))as kl);</a:t>
            </a:r>
          </a:p>
          <a:p>
            <a:pPr marL="0" indent="0">
              <a:lnSpc>
                <a:spcPct val="115000"/>
              </a:lnSpc>
              <a:spcAft>
                <a:spcPts val="1000"/>
              </a:spcAft>
              <a:buNone/>
            </a:pPr>
            <a:r>
              <a:rPr lang="en-GB" sz="1400" b="1" dirty="0">
                <a:latin typeface="Calibri" panose="020F0502020204030204" pitchFamily="34" charset="0"/>
                <a:ea typeface="Calibri" panose="020F0502020204030204" pitchFamily="34" charset="0"/>
                <a:cs typeface="Calibri" panose="020F0502020204030204" pitchFamily="34" charset="0"/>
              </a:rPr>
              <a:t>set @hd=(select </a:t>
            </a:r>
            <a:r>
              <a:rPr lang="en-GB" sz="1400" b="1" dirty="0" err="1">
                <a:latin typeface="Calibri" panose="020F0502020204030204" pitchFamily="34" charset="0"/>
                <a:ea typeface="Calibri" panose="020F0502020204030204" pitchFamily="34" charset="0"/>
                <a:cs typeface="Calibri" panose="020F0502020204030204" pitchFamily="34" charset="0"/>
              </a:rPr>
              <a:t>blood_group</a:t>
            </a:r>
            <a:r>
              <a:rPr lang="en-GB" sz="1400" b="1" dirty="0">
                <a:latin typeface="Calibri" panose="020F0502020204030204" pitchFamily="34" charset="0"/>
                <a:ea typeface="Calibri" panose="020F0502020204030204" pitchFamily="34" charset="0"/>
                <a:cs typeface="Calibri" panose="020F0502020204030204" pitchFamily="34" charset="0"/>
              </a:rPr>
              <a:t> from (select </a:t>
            </a:r>
            <a:r>
              <a:rPr lang="en-GB" sz="1400" b="1" dirty="0" err="1">
                <a:latin typeface="Calibri" panose="020F0502020204030204" pitchFamily="34" charset="0"/>
                <a:ea typeface="Calibri" panose="020F0502020204030204" pitchFamily="34" charset="0"/>
                <a:cs typeface="Calibri" panose="020F0502020204030204" pitchFamily="34" charset="0"/>
              </a:rPr>
              <a:t>blood_group,hid,bid</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blood_count</a:t>
            </a:r>
            <a:r>
              <a:rPr lang="en-GB" sz="1400" b="1" dirty="0">
                <a:latin typeface="Calibri" panose="020F0502020204030204" pitchFamily="34" charset="0"/>
                <a:ea typeface="Calibri" panose="020F0502020204030204" pitchFamily="34" charset="0"/>
                <a:cs typeface="Calibri" panose="020F0502020204030204" pitchFamily="34" charset="0"/>
              </a:rPr>
              <a:t> where quantity=(select max(quantity) as </a:t>
            </a:r>
            <a:r>
              <a:rPr lang="en-GB" sz="1400" b="1" dirty="0" err="1">
                <a:latin typeface="Calibri" panose="020F0502020204030204" pitchFamily="34" charset="0"/>
                <a:ea typeface="Calibri" panose="020F0502020204030204" pitchFamily="34" charset="0"/>
                <a:cs typeface="Calibri" panose="020F0502020204030204" pitchFamily="34" charset="0"/>
              </a:rPr>
              <a:t>maxavail</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blood_count</a:t>
            </a:r>
            <a:r>
              <a:rPr lang="en-GB" sz="1400" b="1" dirty="0">
                <a:latin typeface="Calibri" panose="020F0502020204030204" pitchFamily="34" charset="0"/>
                <a:ea typeface="Calibri" panose="020F0502020204030204" pitchFamily="34" charset="0"/>
                <a:cs typeface="Calibri" panose="020F0502020204030204" pitchFamily="34" charset="0"/>
              </a:rPr>
              <a:t> where (</a:t>
            </a:r>
            <a:r>
              <a:rPr lang="en-GB" sz="1400" b="1" dirty="0" err="1">
                <a:latin typeface="Calibri" panose="020F0502020204030204" pitchFamily="34" charset="0"/>
                <a:ea typeface="Calibri" panose="020F0502020204030204" pitchFamily="34" charset="0"/>
                <a:cs typeface="Calibri" panose="020F0502020204030204" pitchFamily="34" charset="0"/>
              </a:rPr>
              <a:t>blood_group</a:t>
            </a:r>
            <a:r>
              <a:rPr lang="en-GB" sz="1400" b="1" dirty="0">
                <a:latin typeface="Calibri" panose="020F0502020204030204" pitchFamily="34" charset="0"/>
                <a:ea typeface="Calibri" panose="020F0502020204030204" pitchFamily="34" charset="0"/>
                <a:cs typeface="Calibri" panose="020F0502020204030204" pitchFamily="34" charset="0"/>
              </a:rPr>
              <a:t>) in ((select </a:t>
            </a:r>
            <a:r>
              <a:rPr lang="en-GB" sz="1400" b="1" dirty="0" err="1">
                <a:latin typeface="Calibri" panose="020F0502020204030204" pitchFamily="34" charset="0"/>
                <a:ea typeface="Calibri" panose="020F0502020204030204" pitchFamily="34" charset="0"/>
                <a:cs typeface="Calibri" panose="020F0502020204030204" pitchFamily="34" charset="0"/>
              </a:rPr>
              <a:t>dbg</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compat</a:t>
            </a:r>
            <a:r>
              <a:rPr lang="en-GB" sz="1400" b="1" dirty="0">
                <a:latin typeface="Calibri" panose="020F0502020204030204" pitchFamily="34" charset="0"/>
                <a:ea typeface="Calibri" panose="020F0502020204030204" pitchFamily="34" charset="0"/>
                <a:cs typeface="Calibri" panose="020F0502020204030204" pitchFamily="34" charset="0"/>
              </a:rPr>
              <a:t> where (</a:t>
            </a:r>
            <a:r>
              <a:rPr lang="en-GB" sz="1400" b="1" dirty="0" err="1">
                <a:latin typeface="Calibri" panose="020F0502020204030204" pitchFamily="34" charset="0"/>
                <a:ea typeface="Calibri" panose="020F0502020204030204" pitchFamily="34" charset="0"/>
                <a:cs typeface="Calibri" panose="020F0502020204030204" pitchFamily="34" charset="0"/>
              </a:rPr>
              <a:t>rbg</a:t>
            </a:r>
            <a:r>
              <a:rPr lang="en-GB" sz="1400" b="1" dirty="0">
                <a:latin typeface="Calibri" panose="020F0502020204030204" pitchFamily="34" charset="0"/>
                <a:ea typeface="Calibri" panose="020F0502020204030204" pitchFamily="34" charset="0"/>
                <a:cs typeface="Calibri" panose="020F0502020204030204" pitchFamily="34" charset="0"/>
              </a:rPr>
              <a:t>) in (select </a:t>
            </a:r>
            <a:r>
              <a:rPr lang="en-GB" sz="1400" b="1" dirty="0" err="1">
                <a:latin typeface="Calibri" panose="020F0502020204030204" pitchFamily="34" charset="0"/>
                <a:ea typeface="Calibri" panose="020F0502020204030204" pitchFamily="34" charset="0"/>
                <a:cs typeface="Calibri" panose="020F0502020204030204" pitchFamily="34" charset="0"/>
              </a:rPr>
              <a:t>blood_group</a:t>
            </a:r>
            <a:r>
              <a:rPr lang="en-GB" sz="1400" b="1" dirty="0">
                <a:latin typeface="Calibri" panose="020F0502020204030204" pitchFamily="34" charset="0"/>
                <a:ea typeface="Calibri" panose="020F0502020204030204" pitchFamily="34" charset="0"/>
                <a:cs typeface="Calibri" panose="020F0502020204030204" pitchFamily="34" charset="0"/>
              </a:rPr>
              <a:t> from </a:t>
            </a:r>
            <a:r>
              <a:rPr lang="en-GB" sz="1400" b="1" dirty="0" err="1">
                <a:latin typeface="Calibri" panose="020F0502020204030204" pitchFamily="34" charset="0"/>
                <a:ea typeface="Calibri" panose="020F0502020204030204" pitchFamily="34" charset="0"/>
                <a:cs typeface="Calibri" panose="020F0502020204030204" pitchFamily="34" charset="0"/>
              </a:rPr>
              <a:t>recepient</a:t>
            </a:r>
            <a:r>
              <a:rPr lang="en-GB" sz="1400" b="1" dirty="0">
                <a:latin typeface="Calibri" panose="020F0502020204030204" pitchFamily="34" charset="0"/>
                <a:ea typeface="Calibri" panose="020F0502020204030204" pitchFamily="34" charset="0"/>
                <a:cs typeface="Calibri" panose="020F0502020204030204" pitchFamily="34" charset="0"/>
              </a:rPr>
              <a:t> where name_='RAHUL')))))as kl);</a:t>
            </a:r>
          </a:p>
          <a:p>
            <a:pPr marL="0" indent="0">
              <a:lnSpc>
                <a:spcPct val="115000"/>
              </a:lnSpc>
              <a:spcAft>
                <a:spcPts val="1000"/>
              </a:spcAft>
              <a:buNone/>
            </a:pPr>
            <a:r>
              <a:rPr lang="en-GB" sz="1600" b="1" dirty="0">
                <a:effectLst/>
                <a:latin typeface="Calibri" panose="020F0502020204030204" pitchFamily="34" charset="0"/>
                <a:ea typeface="Calibri" panose="020F0502020204030204" pitchFamily="34" charset="0"/>
                <a:cs typeface="Calibri" panose="020F0502020204030204" pitchFamily="34" charset="0"/>
              </a:rPr>
              <a:t>update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blood_countset</a:t>
            </a:r>
            <a:r>
              <a:rPr lang="en-GB" sz="1600" b="1" dirty="0">
                <a:effectLst/>
                <a:latin typeface="Calibri" panose="020F0502020204030204" pitchFamily="34" charset="0"/>
                <a:ea typeface="Calibri" panose="020F0502020204030204" pitchFamily="34" charset="0"/>
                <a:cs typeface="Calibri" panose="020F0502020204030204" pitchFamily="34" charset="0"/>
              </a:rPr>
              <a:t> quantity=quantity-1where </a:t>
            </a:r>
            <a:r>
              <a:rPr lang="en-GB" sz="1600" b="1" dirty="0" err="1">
                <a:effectLst/>
                <a:latin typeface="Calibri" panose="020F0502020204030204" pitchFamily="34" charset="0"/>
                <a:ea typeface="Calibri" panose="020F0502020204030204" pitchFamily="34" charset="0"/>
                <a:cs typeface="Calibri" panose="020F0502020204030204" pitchFamily="34" charset="0"/>
              </a:rPr>
              <a:t>blood_group</a:t>
            </a:r>
            <a:r>
              <a:rPr lang="en-GB" sz="1600" b="1" dirty="0">
                <a:effectLst/>
                <a:latin typeface="Calibri" panose="020F0502020204030204" pitchFamily="34" charset="0"/>
                <a:ea typeface="Calibri" panose="020F0502020204030204" pitchFamily="34" charset="0"/>
                <a:cs typeface="Calibri" panose="020F0502020204030204" pitchFamily="34" charset="0"/>
              </a:rPr>
              <a:t>=@bd and hid=@hd and bid=@hd;</a:t>
            </a:r>
          </a:p>
          <a:p>
            <a:pPr marL="0" indent="0">
              <a:lnSpc>
                <a:spcPct val="115000"/>
              </a:lnSpc>
              <a:spcAft>
                <a:spcPts val="1000"/>
              </a:spcAft>
              <a:buNone/>
            </a:pPr>
            <a:r>
              <a:rPr lang="en-GB" sz="1800" b="1" u="sng" dirty="0">
                <a:latin typeface="Calibri" panose="020F0502020204030204" pitchFamily="34" charset="0"/>
                <a:ea typeface="Calibri" panose="020F0502020204030204" pitchFamily="34" charset="0"/>
                <a:cs typeface="Calibri" panose="020F0502020204030204" pitchFamily="34" charset="0"/>
              </a:rPr>
              <a:t>6)</a:t>
            </a:r>
            <a:r>
              <a:rPr lang="en-IN" sz="1800" b="1" u="sng" dirty="0">
                <a:effectLst/>
                <a:latin typeface="Calibri" panose="020F0502020204030204" pitchFamily="34" charset="0"/>
                <a:ea typeface="Calibri" panose="020F0502020204030204" pitchFamily="34" charset="0"/>
                <a:cs typeface="Calibri" panose="020F0502020204030204" pitchFamily="34" charset="0"/>
              </a:rPr>
              <a:t> finding the blood which </a:t>
            </a:r>
            <a:r>
              <a:rPr lang="en-IN" sz="1800" b="1" u="sng" dirty="0" err="1">
                <a:effectLst/>
                <a:latin typeface="Calibri" panose="020F0502020204030204" pitchFamily="34" charset="0"/>
                <a:ea typeface="Calibri" panose="020F0502020204030204" pitchFamily="34" charset="0"/>
                <a:cs typeface="Calibri" panose="020F0502020204030204" pitchFamily="34" charset="0"/>
              </a:rPr>
              <a:t>gonna</a:t>
            </a:r>
            <a:r>
              <a:rPr lang="en-IN" sz="1800" b="1" u="sng" dirty="0">
                <a:effectLst/>
                <a:latin typeface="Calibri" panose="020F0502020204030204" pitchFamily="34" charset="0"/>
                <a:ea typeface="Calibri" panose="020F0502020204030204" pitchFamily="34" charset="0"/>
                <a:cs typeface="Calibri" panose="020F0502020204030204" pitchFamily="34" charset="0"/>
              </a:rPr>
              <a:t> expire today or on a specific date related to a hospital</a:t>
            </a:r>
            <a:endParaRPr lang="en-IN" sz="1800"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 SELECT * FROM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WHERE expiry = DATE_FORMAT(NOW(), '%Y-%m-%d') and hid=7;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GB" sz="1600" b="1"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238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7069C-665F-F6EA-15B3-1FA8A300A27C}"/>
              </a:ext>
            </a:extLst>
          </p:cNvPr>
          <p:cNvSpPr>
            <a:spLocks noGrp="1"/>
          </p:cNvSpPr>
          <p:nvPr>
            <p:ph idx="1"/>
          </p:nvPr>
        </p:nvSpPr>
        <p:spPr>
          <a:xfrm>
            <a:off x="223935" y="578449"/>
            <a:ext cx="10961914" cy="5701102"/>
          </a:xfrm>
        </p:spPr>
        <p:txBody>
          <a:bodyPr/>
          <a:lstStyle/>
          <a:p>
            <a:pPr marL="0" indent="0">
              <a:lnSpc>
                <a:spcPct val="115000"/>
              </a:lnSpc>
              <a:spcAft>
                <a:spcPts val="1000"/>
              </a:spcAft>
              <a:buNone/>
            </a:pPr>
            <a:r>
              <a:rPr lang="en-US" dirty="0"/>
              <a:t>7)</a:t>
            </a:r>
            <a:r>
              <a:rPr lang="en-IN" sz="1800" b="1" u="sng" dirty="0">
                <a:latin typeface="Calibri" panose="020F0502020204030204" pitchFamily="34" charset="0"/>
                <a:ea typeface="Calibri" panose="020F0502020204030204" pitchFamily="34" charset="0"/>
                <a:cs typeface="Calibri" panose="020F0502020204030204" pitchFamily="34" charset="0"/>
              </a:rPr>
              <a:t>IF HOSPITAL /BANK WILL ALLOW TO DONATE ONLY WHEN DONOR HAS LAST DONATED  ATLEAST  4 MONTHS BEFORE</a:t>
            </a:r>
            <a:endParaRPr lang="en-IN" sz="1800" b="1" u="sng"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15000"/>
              </a:lnSpc>
              <a:spcAft>
                <a:spcPts val="1000"/>
              </a:spcAft>
              <a:buNone/>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select *from donor where location='THANE' and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blood_group</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='AB+' and (extract(month from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last_donate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)+4&lt;=extract(month from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sysdate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())or extract(year from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last_donate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)+1&lt;=extract(year from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sysdate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and diseased=0;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dirty="0"/>
              <a:t>8)</a:t>
            </a:r>
            <a:r>
              <a:rPr lang="en-IN" sz="1800" b="1" dirty="0">
                <a:effectLst/>
                <a:latin typeface="Calibri" panose="020F0502020204030204" pitchFamily="34" charset="0"/>
                <a:ea typeface="Calibri" panose="020F0502020204030204" pitchFamily="34" charset="0"/>
                <a:cs typeface="Calibri" panose="020F0502020204030204" pitchFamily="34" charset="0"/>
              </a:rPr>
              <a:t> IF blood bank has deficiency  of blood of a blood group then it can contact other blood bank</a:t>
            </a:r>
          </a:p>
          <a:p>
            <a:pPr marL="0" indent="0">
              <a:lnSpc>
                <a:spcPct val="115000"/>
              </a:lnSpc>
              <a:spcAft>
                <a:spcPts val="1000"/>
              </a:spcAft>
              <a:buNone/>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select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contact,hid</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from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hospital_contact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where (hid) in (select hid from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blood_count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where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blood_group</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='AB+' and quantity&gt;0 ) and hid!=1;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dirty="0"/>
              <a:t>9)</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u="sng" dirty="0">
                <a:effectLst/>
                <a:latin typeface="Calibri" panose="020F0502020204030204" pitchFamily="34" charset="0"/>
                <a:ea typeface="Calibri" panose="020F0502020204030204" pitchFamily="34" charset="0"/>
                <a:cs typeface="Calibri" panose="020F0502020204030204" pitchFamily="34" charset="0"/>
              </a:rPr>
              <a:t>LISTING BLOOD GROUP ALONG WITH ITS TOTAL QUANITITY</a:t>
            </a:r>
          </a:p>
          <a:p>
            <a:pPr marL="0" indent="0">
              <a:lnSpc>
                <a:spcPct val="115000"/>
              </a:lnSpc>
              <a:spcAft>
                <a:spcPts val="10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select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blood_group,sum</a:t>
            </a:r>
            <a:r>
              <a:rPr lang="en-IN" sz="1800" dirty="0">
                <a:effectLst/>
                <a:latin typeface="Calibri" panose="020F0502020204030204" pitchFamily="34" charset="0"/>
                <a:ea typeface="Calibri" panose="020F0502020204030204" pitchFamily="34" charset="0"/>
                <a:cs typeface="Calibri" panose="020F0502020204030204" pitchFamily="34" charset="0"/>
              </a:rPr>
              <a:t>(quantity) as </a:t>
            </a:r>
            <a:r>
              <a:rPr lang="en-IN" sz="1800" dirty="0" err="1">
                <a:effectLst/>
                <a:latin typeface="Calibri" panose="020F0502020204030204" pitchFamily="34" charset="0"/>
                <a:ea typeface="Calibri" panose="020F0502020204030204" pitchFamily="34" charset="0"/>
                <a:cs typeface="Calibri" panose="020F0502020204030204" pitchFamily="34" charset="0"/>
              </a:rPr>
              <a:t>amount_ltr</a:t>
            </a:r>
            <a:r>
              <a:rPr lang="en-IN" sz="1800" dirty="0">
                <a:effectLst/>
                <a:latin typeface="Calibri" panose="020F0502020204030204" pitchFamily="34" charset="0"/>
                <a:ea typeface="Calibri" panose="020F0502020204030204" pitchFamily="34" charset="0"/>
                <a:cs typeface="Calibri" panose="020F0502020204030204" pitchFamily="34" charset="0"/>
              </a:rPr>
              <a:t> from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blood_count</a:t>
            </a:r>
            <a:r>
              <a:rPr lang="en-IN" sz="1800" dirty="0">
                <a:effectLst/>
                <a:latin typeface="Calibri" panose="020F0502020204030204" pitchFamily="34" charset="0"/>
                <a:ea typeface="Calibri" panose="020F0502020204030204" pitchFamily="34" charset="0"/>
                <a:cs typeface="Calibri" panose="020F0502020204030204" pitchFamily="34" charset="0"/>
              </a:rPr>
              <a:t> group by </a:t>
            </a:r>
            <a:r>
              <a:rPr lang="en-IN" sz="1800" dirty="0" err="1">
                <a:effectLst/>
                <a:latin typeface="Calibri" panose="020F0502020204030204" pitchFamily="34" charset="0"/>
                <a:ea typeface="Calibri" panose="020F0502020204030204" pitchFamily="34" charset="0"/>
                <a:cs typeface="Calibri" panose="020F0502020204030204" pitchFamily="34" charset="0"/>
              </a:rPr>
              <a:t>blood_group</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824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16E4-9FBB-4725-E8B4-B39A4328F0EB}"/>
              </a:ext>
            </a:extLst>
          </p:cNvPr>
          <p:cNvSpPr>
            <a:spLocks noGrp="1"/>
          </p:cNvSpPr>
          <p:nvPr>
            <p:ph type="title"/>
          </p:nvPr>
        </p:nvSpPr>
        <p:spPr/>
        <p:txBody>
          <a:bodyPr/>
          <a:lstStyle/>
          <a:p>
            <a:pPr algn="ctr"/>
            <a:r>
              <a:rPr lang="en-US" dirty="0"/>
              <a:t>NORMALIZATION</a:t>
            </a:r>
            <a:endParaRPr lang="en-IN" dirty="0"/>
          </a:p>
        </p:txBody>
      </p:sp>
      <p:sp>
        <p:nvSpPr>
          <p:cNvPr id="3" name="Content Placeholder 2">
            <a:extLst>
              <a:ext uri="{FF2B5EF4-FFF2-40B4-BE49-F238E27FC236}">
                <a16:creationId xmlns:a16="http://schemas.microsoft.com/office/drawing/2014/main" id="{D2D2745D-BE75-A3D8-B384-6A693292094D}"/>
              </a:ext>
            </a:extLst>
          </p:cNvPr>
          <p:cNvSpPr>
            <a:spLocks noGrp="1"/>
          </p:cNvSpPr>
          <p:nvPr>
            <p:ph idx="1"/>
          </p:nvPr>
        </p:nvSpPr>
        <p:spPr/>
        <p:txBody>
          <a:bodyPr/>
          <a:lstStyle/>
          <a:p>
            <a:r>
              <a:rPr lang="en-US" dirty="0"/>
              <a:t>In every relation , which we have defined all the functional dependencies ,hold in a such a way that the primary key always determines all the other attributes.</a:t>
            </a:r>
          </a:p>
          <a:p>
            <a:r>
              <a:rPr lang="en-US" dirty="0"/>
              <a:t>Super key-&gt;(All attributes),this is the typical situation of a relation to be in BCNF.</a:t>
            </a:r>
          </a:p>
          <a:p>
            <a:r>
              <a:rPr lang="en-US" dirty="0"/>
              <a:t>Hence , all our relations are in BCNF. We have made sure to minimize the anomalies as far </a:t>
            </a:r>
            <a:r>
              <a:rPr lang="en-US"/>
              <a:t>as possible!</a:t>
            </a:r>
            <a:endParaRPr lang="en-IN" dirty="0"/>
          </a:p>
        </p:txBody>
      </p:sp>
    </p:spTree>
    <p:extLst>
      <p:ext uri="{BB962C8B-B14F-4D97-AF65-F5344CB8AC3E}">
        <p14:creationId xmlns:p14="http://schemas.microsoft.com/office/powerpoint/2010/main" val="167411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8ACB-27C9-E643-2D79-A500D2516D23}"/>
              </a:ext>
            </a:extLst>
          </p:cNvPr>
          <p:cNvSpPr>
            <a:spLocks noGrp="1"/>
          </p:cNvSpPr>
          <p:nvPr>
            <p:ph type="title"/>
          </p:nvPr>
        </p:nvSpPr>
        <p:spPr/>
        <p:txBody>
          <a:bodyPr/>
          <a:lstStyle/>
          <a:p>
            <a:pPr algn="ctr"/>
            <a:r>
              <a:rPr lang="en-US" b="1" dirty="0"/>
              <a:t>ENTITY SET OF OUR DATABASE</a:t>
            </a:r>
            <a:endParaRPr lang="en-IN" b="1" dirty="0"/>
          </a:p>
        </p:txBody>
      </p:sp>
      <p:sp>
        <p:nvSpPr>
          <p:cNvPr id="3" name="Content Placeholder 2">
            <a:extLst>
              <a:ext uri="{FF2B5EF4-FFF2-40B4-BE49-F238E27FC236}">
                <a16:creationId xmlns:a16="http://schemas.microsoft.com/office/drawing/2014/main" id="{45E05FDC-4708-0191-6DBD-1FAD8FCA159E}"/>
              </a:ext>
            </a:extLst>
          </p:cNvPr>
          <p:cNvSpPr>
            <a:spLocks noGrp="1"/>
          </p:cNvSpPr>
          <p:nvPr>
            <p:ph idx="1"/>
          </p:nvPr>
        </p:nvSpPr>
        <p:spPr/>
        <p:txBody>
          <a:bodyPr/>
          <a:lstStyle/>
          <a:p>
            <a:pPr>
              <a:lnSpc>
                <a:spcPct val="107000"/>
              </a:lnSpc>
              <a:spcAft>
                <a:spcPts val="380"/>
              </a:spcAft>
            </a:pPr>
            <a:r>
              <a:rPr lang="en-IN" sz="3200" b="1" dirty="0">
                <a:solidFill>
                  <a:srgbClr val="000000"/>
                </a:solidFill>
                <a:effectLst/>
                <a:ea typeface="Times New Roman" panose="02020603050405020304" pitchFamily="18" charset="0"/>
                <a:cs typeface="Times New Roman" panose="02020603050405020304" pitchFamily="18" charset="0"/>
              </a:rPr>
              <a:t>1) Blood bank (weak entity)</a:t>
            </a:r>
            <a:endParaRPr lang="en-IN" sz="3200" dirty="0">
              <a:effectLst/>
              <a:ea typeface="Times New Roman" panose="02020603050405020304" pitchFamily="18" charset="0"/>
              <a:cs typeface="Times New Roman" panose="02020603050405020304" pitchFamily="18" charset="0"/>
            </a:endParaRPr>
          </a:p>
          <a:p>
            <a:pPr>
              <a:lnSpc>
                <a:spcPct val="107000"/>
              </a:lnSpc>
              <a:spcAft>
                <a:spcPts val="380"/>
              </a:spcAft>
            </a:pPr>
            <a:r>
              <a:rPr lang="en-IN" sz="3200" b="1" dirty="0">
                <a:solidFill>
                  <a:srgbClr val="000000"/>
                </a:solidFill>
                <a:effectLst/>
                <a:ea typeface="Times New Roman" panose="02020603050405020304" pitchFamily="18" charset="0"/>
                <a:cs typeface="Times New Roman" panose="02020603050405020304" pitchFamily="18" charset="0"/>
              </a:rPr>
              <a:t>2) Donor </a:t>
            </a:r>
            <a:endParaRPr lang="en-IN" sz="3200" dirty="0">
              <a:effectLst/>
              <a:ea typeface="Times New Roman" panose="02020603050405020304" pitchFamily="18" charset="0"/>
              <a:cs typeface="Times New Roman" panose="02020603050405020304" pitchFamily="18" charset="0"/>
            </a:endParaRPr>
          </a:p>
          <a:p>
            <a:pPr>
              <a:lnSpc>
                <a:spcPct val="107000"/>
              </a:lnSpc>
              <a:spcAft>
                <a:spcPts val="380"/>
              </a:spcAft>
            </a:pPr>
            <a:r>
              <a:rPr lang="en-IN" sz="3200" b="1" dirty="0">
                <a:solidFill>
                  <a:srgbClr val="000000"/>
                </a:solidFill>
                <a:effectLst/>
                <a:ea typeface="Times New Roman" panose="02020603050405020304" pitchFamily="18" charset="0"/>
                <a:cs typeface="Times New Roman" panose="02020603050405020304" pitchFamily="18" charset="0"/>
              </a:rPr>
              <a:t>3) Recipient </a:t>
            </a:r>
            <a:endParaRPr lang="en-IN" sz="3200" dirty="0">
              <a:effectLst/>
              <a:ea typeface="Times New Roman" panose="02020603050405020304" pitchFamily="18" charset="0"/>
              <a:cs typeface="Times New Roman" panose="02020603050405020304" pitchFamily="18" charset="0"/>
            </a:endParaRPr>
          </a:p>
          <a:p>
            <a:pPr>
              <a:lnSpc>
                <a:spcPct val="107000"/>
              </a:lnSpc>
              <a:spcAft>
                <a:spcPts val="380"/>
              </a:spcAft>
            </a:pPr>
            <a:r>
              <a:rPr lang="en-IN" sz="3200" b="1" dirty="0">
                <a:solidFill>
                  <a:srgbClr val="000000"/>
                </a:solidFill>
                <a:effectLst/>
                <a:ea typeface="Times New Roman" panose="02020603050405020304" pitchFamily="18" charset="0"/>
                <a:cs typeface="Times New Roman" panose="02020603050405020304" pitchFamily="18" charset="0"/>
              </a:rPr>
              <a:t>4) Hospital </a:t>
            </a:r>
            <a:endParaRPr lang="en-IN" sz="3200" dirty="0">
              <a:effectLst/>
              <a:ea typeface="Times New Roman" panose="02020603050405020304" pitchFamily="18" charset="0"/>
              <a:cs typeface="Times New Roman" panose="02020603050405020304" pitchFamily="18" charset="0"/>
            </a:endParaRPr>
          </a:p>
          <a:p>
            <a:pPr>
              <a:lnSpc>
                <a:spcPct val="107000"/>
              </a:lnSpc>
              <a:spcAft>
                <a:spcPts val="380"/>
              </a:spcAft>
            </a:pPr>
            <a:r>
              <a:rPr lang="en-IN" sz="3200" b="1" dirty="0">
                <a:solidFill>
                  <a:srgbClr val="000000"/>
                </a:solidFill>
                <a:effectLst/>
                <a:ea typeface="Times New Roman" panose="02020603050405020304" pitchFamily="18" charset="0"/>
                <a:cs typeface="Times New Roman" panose="02020603050405020304" pitchFamily="18" charset="0"/>
              </a:rPr>
              <a:t>5) Staff</a:t>
            </a:r>
            <a:endParaRPr lang="en-IN" sz="3200" dirty="0">
              <a:effectLst/>
              <a:ea typeface="Times New Roman" panose="02020603050405020304" pitchFamily="18" charset="0"/>
              <a:cs typeface="Times New Roman" panose="02020603050405020304" pitchFamily="18" charset="0"/>
            </a:endParaRPr>
          </a:p>
          <a:p>
            <a:pPr>
              <a:lnSpc>
                <a:spcPct val="107000"/>
              </a:lnSpc>
              <a:spcAft>
                <a:spcPts val="380"/>
              </a:spcAft>
            </a:pPr>
            <a:r>
              <a:rPr lang="en-IN" sz="3200" b="1" dirty="0">
                <a:solidFill>
                  <a:srgbClr val="000000"/>
                </a:solidFill>
                <a:effectLst/>
                <a:ea typeface="Times New Roman" panose="02020603050405020304" pitchFamily="18" charset="0"/>
                <a:cs typeface="Times New Roman" panose="02020603050405020304" pitchFamily="18" charset="0"/>
              </a:rPr>
              <a:t>6) </a:t>
            </a:r>
            <a:r>
              <a:rPr lang="en-IN" sz="3200" b="1" dirty="0" err="1">
                <a:solidFill>
                  <a:srgbClr val="000000"/>
                </a:solidFill>
                <a:effectLst/>
                <a:ea typeface="Times New Roman" panose="02020603050405020304" pitchFamily="18" charset="0"/>
                <a:cs typeface="Times New Roman" panose="02020603050405020304" pitchFamily="18" charset="0"/>
              </a:rPr>
              <a:t>Blood_count</a:t>
            </a:r>
            <a:endParaRPr lang="en-IN" sz="32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857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34C5-7E9D-995D-0835-6511F404D632}"/>
              </a:ext>
            </a:extLst>
          </p:cNvPr>
          <p:cNvSpPr>
            <a:spLocks noGrp="1"/>
          </p:cNvSpPr>
          <p:nvPr>
            <p:ph type="title"/>
          </p:nvPr>
        </p:nvSpPr>
        <p:spPr/>
        <p:txBody>
          <a:bodyPr/>
          <a:lstStyle/>
          <a:p>
            <a:pPr algn="ctr"/>
            <a:r>
              <a:rPr lang="en-US" b="1" dirty="0">
                <a:latin typeface="+mn-lt"/>
              </a:rPr>
              <a:t>ER MODEL</a:t>
            </a:r>
            <a:endParaRPr lang="en-IN" b="1" dirty="0">
              <a:latin typeface="+mn-lt"/>
            </a:endParaRPr>
          </a:p>
        </p:txBody>
      </p:sp>
      <p:sp>
        <p:nvSpPr>
          <p:cNvPr id="9" name="Rectangle 4">
            <a:extLst>
              <a:ext uri="{FF2B5EF4-FFF2-40B4-BE49-F238E27FC236}">
                <a16:creationId xmlns:a16="http://schemas.microsoft.com/office/drawing/2014/main" id="{554D70A4-0EB8-0FAE-2271-2214285725BD}"/>
              </a:ext>
            </a:extLst>
          </p:cNvPr>
          <p:cNvSpPr>
            <a:spLocks noChangeArrowheads="1"/>
          </p:cNvSpPr>
          <p:nvPr/>
        </p:nvSpPr>
        <p:spPr bwMode="auto">
          <a:xfrm>
            <a:off x="2309613" y="1781175"/>
            <a:ext cx="17025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0" name="Object 9">
            <a:extLst>
              <a:ext uri="{FF2B5EF4-FFF2-40B4-BE49-F238E27FC236}">
                <a16:creationId xmlns:a16="http://schemas.microsoft.com/office/drawing/2014/main" id="{FF392307-E607-1A39-60CE-C724AFFDE3C5}"/>
              </a:ext>
            </a:extLst>
          </p:cNvPr>
          <p:cNvGraphicFramePr>
            <a:graphicFrameLocks/>
          </p:cNvGraphicFramePr>
          <p:nvPr>
            <p:extLst>
              <p:ext uri="{D42A27DB-BD31-4B8C-83A1-F6EECF244321}">
                <p14:modId xmlns:p14="http://schemas.microsoft.com/office/powerpoint/2010/main" val="2718216193"/>
              </p:ext>
            </p:extLst>
          </p:nvPr>
        </p:nvGraphicFramePr>
        <p:xfrm>
          <a:off x="1485900" y="1781175"/>
          <a:ext cx="9867900" cy="40862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rectole00000000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781175"/>
                        <a:ext cx="9867900" cy="4086225"/>
                      </a:xfrm>
                      <a:prstGeom prst="rect">
                        <a:avLst/>
                      </a:prstGeom>
                      <a:solidFill>
                        <a:srgbClr val="FFFFFF"/>
                      </a:solidFill>
                      <a:ln w="57150">
                        <a:solidFill>
                          <a:schemeClr val="tx1">
                            <a:lumMod val="95000"/>
                            <a:lumOff val="5000"/>
                          </a:schemeClr>
                        </a:solidFill>
                      </a:ln>
                    </p:spPr>
                  </p:pic>
                </p:oleObj>
              </mc:Fallback>
            </mc:AlternateContent>
          </a:graphicData>
        </a:graphic>
      </p:graphicFrame>
    </p:spTree>
    <p:extLst>
      <p:ext uri="{BB962C8B-B14F-4D97-AF65-F5344CB8AC3E}">
        <p14:creationId xmlns:p14="http://schemas.microsoft.com/office/powerpoint/2010/main" val="261541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704E-6133-CC04-B0DD-374B4DFF944F}"/>
              </a:ext>
            </a:extLst>
          </p:cNvPr>
          <p:cNvSpPr>
            <a:spLocks noGrp="1"/>
          </p:cNvSpPr>
          <p:nvPr>
            <p:ph type="title"/>
          </p:nvPr>
        </p:nvSpPr>
        <p:spPr/>
        <p:txBody>
          <a:bodyPr/>
          <a:lstStyle/>
          <a:p>
            <a:pPr algn="ctr"/>
            <a:r>
              <a:rPr lang="en-US" b="1" dirty="0">
                <a:latin typeface="+mn-lt"/>
              </a:rPr>
              <a:t>RELATIONAL DIAGRAM</a:t>
            </a:r>
            <a:endParaRPr lang="en-IN" b="1" dirty="0">
              <a:latin typeface="+mn-lt"/>
            </a:endParaRPr>
          </a:p>
        </p:txBody>
      </p:sp>
      <p:sp>
        <p:nvSpPr>
          <p:cNvPr id="4" name="Rectangle 2">
            <a:extLst>
              <a:ext uri="{FF2B5EF4-FFF2-40B4-BE49-F238E27FC236}">
                <a16:creationId xmlns:a16="http://schemas.microsoft.com/office/drawing/2014/main" id="{13B30E07-1126-A6F7-A8CB-262B5BB889E2}"/>
              </a:ext>
            </a:extLst>
          </p:cNvPr>
          <p:cNvSpPr>
            <a:spLocks noChangeArrowheads="1"/>
          </p:cNvSpPr>
          <p:nvPr/>
        </p:nvSpPr>
        <p:spPr bwMode="auto">
          <a:xfrm>
            <a:off x="1670179" y="15581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6672489C-B36A-9D05-3939-5AB11F2A48B0}"/>
              </a:ext>
            </a:extLst>
          </p:cNvPr>
          <p:cNvGraphicFramePr>
            <a:graphicFrameLocks/>
          </p:cNvGraphicFramePr>
          <p:nvPr>
            <p:extLst>
              <p:ext uri="{D42A27DB-BD31-4B8C-83A1-F6EECF244321}">
                <p14:modId xmlns:p14="http://schemas.microsoft.com/office/powerpoint/2010/main" val="2055332766"/>
              </p:ext>
            </p:extLst>
          </p:nvPr>
        </p:nvGraphicFramePr>
        <p:xfrm>
          <a:off x="121298" y="1558130"/>
          <a:ext cx="11709917" cy="46467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rectole00000000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98" y="1558130"/>
                        <a:ext cx="11709917" cy="4646725"/>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59034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8631-80F4-F49D-B394-69D140097CAA}"/>
              </a:ext>
            </a:extLst>
          </p:cNvPr>
          <p:cNvSpPr>
            <a:spLocks noGrp="1"/>
          </p:cNvSpPr>
          <p:nvPr>
            <p:ph type="title"/>
          </p:nvPr>
        </p:nvSpPr>
        <p:spPr/>
        <p:txBody>
          <a:bodyPr/>
          <a:lstStyle/>
          <a:p>
            <a:pPr algn="ctr"/>
            <a:r>
              <a:rPr lang="en-US" b="1" dirty="0"/>
              <a:t>ASSUMPTIONS MADE:</a:t>
            </a:r>
            <a:endParaRPr lang="en-IN" b="1" dirty="0"/>
          </a:p>
        </p:txBody>
      </p:sp>
      <p:sp>
        <p:nvSpPr>
          <p:cNvPr id="3" name="Content Placeholder 2">
            <a:extLst>
              <a:ext uri="{FF2B5EF4-FFF2-40B4-BE49-F238E27FC236}">
                <a16:creationId xmlns:a16="http://schemas.microsoft.com/office/drawing/2014/main" id="{89D4BC8F-EDA4-4B71-055E-1BF79FB1B63A}"/>
              </a:ext>
            </a:extLst>
          </p:cNvPr>
          <p:cNvSpPr>
            <a:spLocks noGrp="1"/>
          </p:cNvSpPr>
          <p:nvPr>
            <p:ph idx="1"/>
          </p:nvPr>
        </p:nvSpPr>
        <p:spPr>
          <a:xfrm>
            <a:off x="838200" y="1872279"/>
            <a:ext cx="10515600" cy="4351338"/>
          </a:xfrm>
        </p:spPr>
        <p:txBody>
          <a:bodyPr/>
          <a:lstStyle/>
          <a:p>
            <a:r>
              <a:rPr lang="en-US" sz="3200" dirty="0"/>
              <a:t>Each hospital ,will have only one blood bank.</a:t>
            </a:r>
          </a:p>
          <a:p>
            <a:r>
              <a:rPr lang="en-US" sz="3200" dirty="0"/>
              <a:t>Recipient can receive blood either from the hospital he/she is admitted in or directly from the blood bank.</a:t>
            </a:r>
          </a:p>
          <a:p>
            <a:r>
              <a:rPr lang="en-US" sz="3200" dirty="0"/>
              <a:t>Each donor will donate 1 L blood.</a:t>
            </a:r>
          </a:p>
          <a:p>
            <a:pPr marL="0" indent="0">
              <a:buNone/>
            </a:pPr>
            <a:endParaRPr lang="en-IN" dirty="0"/>
          </a:p>
        </p:txBody>
      </p:sp>
    </p:spTree>
    <p:extLst>
      <p:ext uri="{BB962C8B-B14F-4D97-AF65-F5344CB8AC3E}">
        <p14:creationId xmlns:p14="http://schemas.microsoft.com/office/powerpoint/2010/main" val="146513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4915-ABDA-08A4-7017-36643295793E}"/>
              </a:ext>
            </a:extLst>
          </p:cNvPr>
          <p:cNvSpPr>
            <a:spLocks noGrp="1"/>
          </p:cNvSpPr>
          <p:nvPr>
            <p:ph type="title"/>
          </p:nvPr>
        </p:nvSpPr>
        <p:spPr/>
        <p:txBody>
          <a:bodyPr/>
          <a:lstStyle/>
          <a:p>
            <a:pPr algn="ctr"/>
            <a:r>
              <a:rPr lang="en-US" b="1" dirty="0"/>
              <a:t>RELATIONAL TABLE CREATION</a:t>
            </a:r>
            <a:endParaRPr lang="en-IN" b="1" dirty="0"/>
          </a:p>
        </p:txBody>
      </p:sp>
      <p:sp>
        <p:nvSpPr>
          <p:cNvPr id="3" name="Content Placeholder 2">
            <a:extLst>
              <a:ext uri="{FF2B5EF4-FFF2-40B4-BE49-F238E27FC236}">
                <a16:creationId xmlns:a16="http://schemas.microsoft.com/office/drawing/2014/main" id="{D8B00CB6-2465-A6CE-AD1A-850B114BCDDA}"/>
              </a:ext>
            </a:extLst>
          </p:cNvPr>
          <p:cNvSpPr>
            <a:spLocks noGrp="1"/>
          </p:cNvSpPr>
          <p:nvPr>
            <p:ph idx="1"/>
          </p:nvPr>
        </p:nvSpPr>
        <p:spPr/>
        <p:txBody>
          <a:bodyPr>
            <a:normAutofit fontScale="92500" lnSpcReduction="20000"/>
          </a:bodyPr>
          <a:lstStyle/>
          <a:p>
            <a:pPr marL="0" indent="0">
              <a:lnSpc>
                <a:spcPct val="115000"/>
              </a:lnSpc>
              <a:spcAft>
                <a:spcPts val="1000"/>
              </a:spcAft>
              <a:buNone/>
            </a:pPr>
            <a:r>
              <a:rPr lang="en-IN" sz="2600" dirty="0">
                <a:effectLst/>
                <a:ea typeface="Calibri" panose="020F0502020204030204" pitchFamily="34" charset="0"/>
                <a:cs typeface="Calibri" panose="020F0502020204030204" pitchFamily="34" charset="0"/>
              </a:rPr>
              <a:t>create database </a:t>
            </a:r>
            <a:r>
              <a:rPr lang="en-IN" sz="2600" dirty="0" err="1">
                <a:effectLst/>
                <a:ea typeface="Calibri" panose="020F0502020204030204" pitchFamily="34" charset="0"/>
                <a:cs typeface="Calibri" panose="020F0502020204030204" pitchFamily="34" charset="0"/>
              </a:rPr>
              <a:t>blood_donation</a:t>
            </a:r>
            <a:r>
              <a:rPr lang="en-IN" sz="2600" dirty="0">
                <a:effectLst/>
                <a:ea typeface="Calibri" panose="020F0502020204030204" pitchFamily="34" charset="0"/>
                <a:cs typeface="Calibri" panose="020F0502020204030204" pitchFamily="34" charset="0"/>
              </a:rPr>
              <a:t>;</a:t>
            </a:r>
            <a:endParaRPr lang="en-IN" sz="2600" dirty="0">
              <a:effectLs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2600" dirty="0">
                <a:effectLst/>
                <a:ea typeface="Calibri" panose="020F0502020204030204" pitchFamily="34" charset="0"/>
                <a:cs typeface="Calibri" panose="020F0502020204030204" pitchFamily="34" charset="0"/>
              </a:rPr>
              <a:t>use  </a:t>
            </a:r>
            <a:r>
              <a:rPr lang="en-IN" sz="2600" dirty="0" err="1">
                <a:effectLst/>
                <a:ea typeface="Calibri" panose="020F0502020204030204" pitchFamily="34" charset="0"/>
                <a:cs typeface="Calibri" panose="020F0502020204030204" pitchFamily="34" charset="0"/>
              </a:rPr>
              <a:t>blood_donation</a:t>
            </a:r>
            <a:r>
              <a:rPr lang="en-IN" sz="2600" dirty="0">
                <a:effectLst/>
                <a:ea typeface="Calibri" panose="020F0502020204030204" pitchFamily="34" charset="0"/>
                <a:cs typeface="Calibri" panose="020F0502020204030204" pitchFamily="34" charset="0"/>
              </a:rPr>
              <a:t>;</a:t>
            </a:r>
            <a:endParaRPr lang="en-IN" sz="2600" dirty="0">
              <a:effectLs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2600" dirty="0">
                <a:effectLst/>
                <a:ea typeface="Calibri" panose="020F0502020204030204" pitchFamily="34" charset="0"/>
                <a:cs typeface="Calibri" panose="020F0502020204030204" pitchFamily="34" charset="0"/>
              </a:rPr>
              <a:t>1)create table hospital(hid </a:t>
            </a:r>
            <a:r>
              <a:rPr lang="en-IN" sz="2600" dirty="0" err="1">
                <a:effectLst/>
                <a:ea typeface="Calibri" panose="020F0502020204030204" pitchFamily="34" charset="0"/>
                <a:cs typeface="Calibri" panose="020F0502020204030204" pitchFamily="34" charset="0"/>
              </a:rPr>
              <a:t>int,hname</a:t>
            </a:r>
            <a:r>
              <a:rPr lang="en-IN" sz="2600" dirty="0">
                <a:effectLst/>
                <a:ea typeface="Calibri" panose="020F0502020204030204" pitchFamily="34" charset="0"/>
                <a:cs typeface="Calibri" panose="020F0502020204030204" pitchFamily="34" charset="0"/>
              </a:rPr>
              <a:t> varchar(30),city varchar(30),street varchar(30),state varchar(30),  primary key (hid));</a:t>
            </a:r>
          </a:p>
          <a:p>
            <a:pPr marL="0" indent="0">
              <a:lnSpc>
                <a:spcPct val="115000"/>
              </a:lnSpc>
              <a:spcAft>
                <a:spcPts val="1000"/>
              </a:spcAft>
              <a:buNone/>
            </a:pPr>
            <a:r>
              <a:rPr lang="en-IN" sz="2600" dirty="0">
                <a:effectLst/>
                <a:ea typeface="Calibri" panose="020F0502020204030204" pitchFamily="34" charset="0"/>
                <a:cs typeface="Calibri" panose="020F0502020204030204" pitchFamily="34" charset="0"/>
              </a:rPr>
              <a:t>2)create table </a:t>
            </a:r>
            <a:r>
              <a:rPr lang="en-IN" sz="2600" dirty="0" err="1">
                <a:effectLst/>
                <a:ea typeface="Calibri" panose="020F0502020204030204" pitchFamily="34" charset="0"/>
                <a:cs typeface="Calibri" panose="020F0502020204030204" pitchFamily="34" charset="0"/>
              </a:rPr>
              <a:t>blood_bank</a:t>
            </a:r>
            <a:r>
              <a:rPr lang="en-IN" sz="2600" dirty="0">
                <a:effectLst/>
                <a:ea typeface="Calibri" panose="020F0502020204030204" pitchFamily="34" charset="0"/>
                <a:cs typeface="Calibri" panose="020F0502020204030204" pitchFamily="34" charset="0"/>
              </a:rPr>
              <a:t>(hid </a:t>
            </a:r>
            <a:r>
              <a:rPr lang="en-IN" sz="2600" dirty="0" err="1">
                <a:effectLst/>
                <a:ea typeface="Calibri" panose="020F0502020204030204" pitchFamily="34" charset="0"/>
                <a:cs typeface="Calibri" panose="020F0502020204030204" pitchFamily="34" charset="0"/>
              </a:rPr>
              <a:t>int,bid</a:t>
            </a:r>
            <a:r>
              <a:rPr lang="en-IN" sz="2600" dirty="0">
                <a:effectLst/>
                <a:ea typeface="Calibri" panose="020F0502020204030204" pitchFamily="34" charset="0"/>
                <a:cs typeface="Calibri" panose="020F0502020204030204" pitchFamily="34" charset="0"/>
              </a:rPr>
              <a:t> </a:t>
            </a:r>
            <a:r>
              <a:rPr lang="en-IN" sz="2600" dirty="0" err="1">
                <a:effectLst/>
                <a:ea typeface="Calibri" panose="020F0502020204030204" pitchFamily="34" charset="0"/>
                <a:cs typeface="Calibri" panose="020F0502020204030204" pitchFamily="34" charset="0"/>
              </a:rPr>
              <a:t>int,capacity</a:t>
            </a:r>
            <a:r>
              <a:rPr lang="en-IN" sz="2600" dirty="0">
                <a:effectLst/>
                <a:ea typeface="Calibri" panose="020F0502020204030204" pitchFamily="34" charset="0"/>
                <a:cs typeface="Calibri" panose="020F0502020204030204" pitchFamily="34" charset="0"/>
              </a:rPr>
              <a:t> </a:t>
            </a:r>
            <a:r>
              <a:rPr lang="en-IN" sz="2600" dirty="0" err="1">
                <a:effectLst/>
                <a:ea typeface="Calibri" panose="020F0502020204030204" pitchFamily="34" charset="0"/>
                <a:cs typeface="Calibri" panose="020F0502020204030204" pitchFamily="34" charset="0"/>
              </a:rPr>
              <a:t>int,primary</a:t>
            </a:r>
            <a:r>
              <a:rPr lang="en-IN" sz="2600" dirty="0">
                <a:effectLst/>
                <a:ea typeface="Calibri" panose="020F0502020204030204" pitchFamily="34" charset="0"/>
                <a:cs typeface="Calibri" panose="020F0502020204030204" pitchFamily="34" charset="0"/>
              </a:rPr>
              <a:t> key(</a:t>
            </a:r>
            <a:r>
              <a:rPr lang="en-IN" sz="2600" dirty="0" err="1">
                <a:effectLst/>
                <a:ea typeface="Calibri" panose="020F0502020204030204" pitchFamily="34" charset="0"/>
                <a:cs typeface="Calibri" panose="020F0502020204030204" pitchFamily="34" charset="0"/>
              </a:rPr>
              <a:t>hid,bid</a:t>
            </a:r>
            <a:r>
              <a:rPr lang="en-IN" sz="2600" dirty="0">
                <a:effectLst/>
                <a:ea typeface="Calibri" panose="020F0502020204030204" pitchFamily="34" charset="0"/>
                <a:cs typeface="Calibri" panose="020F0502020204030204" pitchFamily="34" charset="0"/>
              </a:rPr>
              <a:t>));</a:t>
            </a:r>
            <a:endParaRPr lang="en-IN" sz="2600" dirty="0">
              <a:effectLs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2600" dirty="0">
                <a:effectLst/>
                <a:ea typeface="Calibri" panose="020F0502020204030204" pitchFamily="34" charset="0"/>
                <a:cs typeface="Calibri" panose="020F0502020204030204" pitchFamily="34" charset="0"/>
              </a:rPr>
              <a:t>3)create table </a:t>
            </a:r>
            <a:r>
              <a:rPr lang="en-IN" sz="2600" dirty="0" err="1">
                <a:effectLst/>
                <a:ea typeface="Calibri" panose="020F0502020204030204" pitchFamily="34" charset="0"/>
                <a:cs typeface="Calibri" panose="020F0502020204030204" pitchFamily="34" charset="0"/>
              </a:rPr>
              <a:t>hospital_contact</a:t>
            </a:r>
            <a:r>
              <a:rPr lang="en-IN" sz="2600" dirty="0">
                <a:effectLst/>
                <a:ea typeface="Calibri" panose="020F0502020204030204" pitchFamily="34" charset="0"/>
                <a:cs typeface="Calibri" panose="020F0502020204030204" pitchFamily="34" charset="0"/>
              </a:rPr>
              <a:t>(contact numeric, address varchar(50), hid int, primary key(</a:t>
            </a:r>
            <a:r>
              <a:rPr lang="en-IN" sz="2600" dirty="0" err="1">
                <a:effectLst/>
                <a:ea typeface="Calibri" panose="020F0502020204030204" pitchFamily="34" charset="0"/>
                <a:cs typeface="Calibri" panose="020F0502020204030204" pitchFamily="34" charset="0"/>
              </a:rPr>
              <a:t>hid,contact</a:t>
            </a:r>
            <a:r>
              <a:rPr lang="en-IN" sz="2600" dirty="0">
                <a:effectLst/>
                <a:ea typeface="Calibri" panose="020F0502020204030204" pitchFamily="34" charset="0"/>
                <a:cs typeface="Calibri" panose="020F0502020204030204" pitchFamily="34" charset="0"/>
              </a:rPr>
              <a:t>),</a:t>
            </a:r>
            <a:endParaRPr lang="en-IN" sz="2600" dirty="0">
              <a:effectLst/>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2600" dirty="0">
                <a:effectLst/>
                <a:ea typeface="Calibri" panose="020F0502020204030204" pitchFamily="34" charset="0"/>
                <a:cs typeface="Calibri" panose="020F0502020204030204" pitchFamily="34" charset="0"/>
              </a:rPr>
              <a:t>                                                   foreign key (hid) references hospital(hid));</a:t>
            </a:r>
            <a:endParaRPr lang="en-IN" sz="26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6147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B1767-90E5-59D4-FAA4-13E57C5D63BD}"/>
              </a:ext>
            </a:extLst>
          </p:cNvPr>
          <p:cNvSpPr>
            <a:spLocks noGrp="1"/>
          </p:cNvSpPr>
          <p:nvPr>
            <p:ph idx="1"/>
          </p:nvPr>
        </p:nvSpPr>
        <p:spPr>
          <a:xfrm>
            <a:off x="838200" y="531845"/>
            <a:ext cx="10515600" cy="5645118"/>
          </a:xfrm>
        </p:spPr>
        <p:txBody>
          <a:bodyPr>
            <a:normAutofit fontScale="92500" lnSpcReduction="20000"/>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Calibri" panose="020F0502020204030204" pitchFamily="34" charset="0"/>
              </a:rPr>
              <a:t>4)create table donor(did </a:t>
            </a:r>
            <a:r>
              <a:rPr lang="en-IN" dirty="0" err="1">
                <a:effectLst/>
                <a:latin typeface="Calibri" panose="020F0502020204030204" pitchFamily="34" charset="0"/>
                <a:ea typeface="Calibri" panose="020F0502020204030204" pitchFamily="34" charset="0"/>
                <a:cs typeface="Calibri" panose="020F0502020204030204" pitchFamily="34" charset="0"/>
              </a:rPr>
              <a:t>int,name</a:t>
            </a:r>
            <a:r>
              <a:rPr lang="en-IN" dirty="0">
                <a:effectLst/>
                <a:latin typeface="Calibri" panose="020F0502020204030204" pitchFamily="34" charset="0"/>
                <a:ea typeface="Calibri" panose="020F0502020204030204" pitchFamily="34" charset="0"/>
                <a:cs typeface="Calibri" panose="020F0502020204030204" pitchFamily="34" charset="0"/>
              </a:rPr>
              <a:t>_ varchar(30),location varchar(30), </a:t>
            </a:r>
            <a:r>
              <a:rPr lang="en-IN" dirty="0" err="1">
                <a:effectLst/>
                <a:latin typeface="Calibri" panose="020F0502020204030204" pitchFamily="34" charset="0"/>
                <a:ea typeface="Calibri" panose="020F0502020204030204" pitchFamily="34" charset="0"/>
                <a:cs typeface="Calibri" panose="020F0502020204030204" pitchFamily="34" charset="0"/>
              </a:rPr>
              <a:t>blood_group</a:t>
            </a:r>
            <a:r>
              <a:rPr lang="en-IN" dirty="0">
                <a:effectLst/>
                <a:latin typeface="Calibri" panose="020F0502020204030204" pitchFamily="34" charset="0"/>
                <a:ea typeface="Calibri" panose="020F0502020204030204" pitchFamily="34" charset="0"/>
                <a:cs typeface="Calibri" panose="020F0502020204030204" pitchFamily="34" charset="0"/>
              </a:rPr>
              <a:t> varchar(5),</a:t>
            </a:r>
            <a:r>
              <a:rPr lang="en-IN" dirty="0" err="1">
                <a:effectLst/>
                <a:latin typeface="Calibri" panose="020F0502020204030204" pitchFamily="34" charset="0"/>
                <a:ea typeface="Calibri" panose="020F0502020204030204" pitchFamily="34" charset="0"/>
                <a:cs typeface="Calibri" panose="020F0502020204030204" pitchFamily="34" charset="0"/>
              </a:rPr>
              <a:t>last_donate</a:t>
            </a:r>
            <a:r>
              <a:rPr lang="en-IN" dirty="0">
                <a:effectLst/>
                <a:latin typeface="Calibri" panose="020F0502020204030204" pitchFamily="34" charset="0"/>
                <a:ea typeface="Calibri" panose="020F0502020204030204" pitchFamily="34" charset="0"/>
                <a:cs typeface="Calibri" panose="020F0502020204030204" pitchFamily="34" charset="0"/>
              </a:rPr>
              <a:t> date, hid </a:t>
            </a:r>
            <a:r>
              <a:rPr lang="en-IN" dirty="0" err="1">
                <a:effectLst/>
                <a:latin typeface="Calibri" panose="020F0502020204030204" pitchFamily="34" charset="0"/>
                <a:ea typeface="Calibri" panose="020F0502020204030204" pitchFamily="34" charset="0"/>
                <a:cs typeface="Calibri" panose="020F0502020204030204" pitchFamily="34" charset="0"/>
              </a:rPr>
              <a:t>int,bid</a:t>
            </a:r>
            <a:r>
              <a:rPr lang="en-IN" dirty="0">
                <a:effectLst/>
                <a:latin typeface="Calibri" panose="020F0502020204030204" pitchFamily="34" charset="0"/>
                <a:ea typeface="Calibri" panose="020F0502020204030204" pitchFamily="34" charset="0"/>
                <a:cs typeface="Calibri" panose="020F0502020204030204" pitchFamily="34" charset="0"/>
              </a:rPr>
              <a:t> int, age int, check(age&gt;=18),diseased bool ,check (diseased=FALSE or diseased=0), </a:t>
            </a:r>
            <a:r>
              <a:rPr lang="en-IN" dirty="0" err="1">
                <a:effectLst/>
                <a:latin typeface="Calibri" panose="020F0502020204030204" pitchFamily="34" charset="0"/>
                <a:ea typeface="Calibri" panose="020F0502020204030204" pitchFamily="34" charset="0"/>
                <a:cs typeface="Calibri" panose="020F0502020204030204" pitchFamily="34" charset="0"/>
              </a:rPr>
              <a:t>mobile_no</a:t>
            </a:r>
            <a:r>
              <a:rPr lang="en-IN" dirty="0">
                <a:effectLst/>
                <a:latin typeface="Calibri" panose="020F0502020204030204" pitchFamily="34" charset="0"/>
                <a:ea typeface="Calibri" panose="020F0502020204030204" pitchFamily="34" charset="0"/>
                <a:cs typeface="Calibri" panose="020F0502020204030204" pitchFamily="34" charset="0"/>
              </a:rPr>
              <a:t> numeric(10), primary key(</a:t>
            </a:r>
            <a:r>
              <a:rPr lang="en-IN" dirty="0" err="1">
                <a:effectLst/>
                <a:latin typeface="Calibri" panose="020F0502020204030204" pitchFamily="34" charset="0"/>
                <a:ea typeface="Calibri" panose="020F0502020204030204" pitchFamily="34" charset="0"/>
                <a:cs typeface="Calibri" panose="020F0502020204030204" pitchFamily="34" charset="0"/>
              </a:rPr>
              <a:t>did,hid,bid</a:t>
            </a:r>
            <a:r>
              <a:rPr lang="en-IN" dirty="0">
                <a:effectLst/>
                <a:latin typeface="Calibri" panose="020F0502020204030204" pitchFamily="34" charset="0"/>
                <a:ea typeface="Calibri" panose="020F0502020204030204" pitchFamily="34" charset="0"/>
                <a:cs typeface="Calibri" panose="020F0502020204030204" pitchFamily="34" charset="0"/>
              </a:rPr>
              <a:t>),foreign key(</a:t>
            </a:r>
            <a:r>
              <a:rPr lang="en-IN" dirty="0" err="1">
                <a:effectLst/>
                <a:latin typeface="Calibri" panose="020F0502020204030204" pitchFamily="34" charset="0"/>
                <a:ea typeface="Calibri" panose="020F0502020204030204" pitchFamily="34" charset="0"/>
                <a:cs typeface="Calibri" panose="020F0502020204030204" pitchFamily="34" charset="0"/>
              </a:rPr>
              <a:t>hid,bid</a:t>
            </a:r>
            <a:r>
              <a:rPr lang="en-IN" dirty="0">
                <a:effectLst/>
                <a:latin typeface="Calibri" panose="020F0502020204030204" pitchFamily="34" charset="0"/>
                <a:ea typeface="Calibri" panose="020F0502020204030204" pitchFamily="34" charset="0"/>
                <a:cs typeface="Calibri" panose="020F0502020204030204" pitchFamily="34" charset="0"/>
              </a:rPr>
              <a:t>) references </a:t>
            </a:r>
            <a:r>
              <a:rPr lang="en-IN" dirty="0" err="1">
                <a:effectLst/>
                <a:latin typeface="Calibri" panose="020F0502020204030204" pitchFamily="34" charset="0"/>
                <a:ea typeface="Calibri" panose="020F0502020204030204" pitchFamily="34" charset="0"/>
                <a:cs typeface="Calibri" panose="020F0502020204030204" pitchFamily="34" charset="0"/>
              </a:rPr>
              <a:t>blood_bank</a:t>
            </a:r>
            <a:r>
              <a:rPr lang="en-IN" dirty="0">
                <a:effectLst/>
                <a:latin typeface="Calibri" panose="020F0502020204030204" pitchFamily="34" charset="0"/>
                <a:ea typeface="Calibri" panose="020F0502020204030204" pitchFamily="34" charset="0"/>
                <a:cs typeface="Calibri" panose="020F0502020204030204" pitchFamily="34" charset="0"/>
              </a:rPr>
              <a:t>(</a:t>
            </a:r>
            <a:r>
              <a:rPr lang="en-IN" dirty="0" err="1">
                <a:effectLst/>
                <a:latin typeface="Calibri" panose="020F0502020204030204" pitchFamily="34" charset="0"/>
                <a:ea typeface="Calibri" panose="020F0502020204030204" pitchFamily="34" charset="0"/>
                <a:cs typeface="Calibri" panose="020F0502020204030204" pitchFamily="34" charset="0"/>
              </a:rPr>
              <a:t>hid,bid</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Calibri" panose="020F0502020204030204" pitchFamily="34" charset="0"/>
              </a:rPr>
              <a:t>5)create table </a:t>
            </a:r>
            <a:r>
              <a:rPr lang="en-IN" dirty="0" err="1">
                <a:effectLst/>
                <a:latin typeface="Calibri" panose="020F0502020204030204" pitchFamily="34" charset="0"/>
                <a:ea typeface="Calibri" panose="020F0502020204030204" pitchFamily="34" charset="0"/>
                <a:cs typeface="Calibri" panose="020F0502020204030204" pitchFamily="34" charset="0"/>
              </a:rPr>
              <a:t>blood_count</a:t>
            </a:r>
            <a:r>
              <a:rPr lang="en-IN" dirty="0">
                <a:effectLst/>
                <a:latin typeface="Calibri" panose="020F0502020204030204" pitchFamily="34" charset="0"/>
                <a:ea typeface="Calibri" panose="020F0502020204030204" pitchFamily="34" charset="0"/>
                <a:cs typeface="Calibri" panose="020F0502020204030204" pitchFamily="34" charset="0"/>
              </a:rPr>
              <a:t>(</a:t>
            </a:r>
            <a:r>
              <a:rPr lang="en-IN" dirty="0" err="1">
                <a:effectLst/>
                <a:latin typeface="Calibri" panose="020F0502020204030204" pitchFamily="34" charset="0"/>
                <a:ea typeface="Calibri" panose="020F0502020204030204" pitchFamily="34" charset="0"/>
                <a:cs typeface="Calibri" panose="020F0502020204030204" pitchFamily="34" charset="0"/>
              </a:rPr>
              <a:t>blood_group</a:t>
            </a:r>
            <a:r>
              <a:rPr lang="en-IN" dirty="0">
                <a:effectLst/>
                <a:latin typeface="Calibri" panose="020F0502020204030204" pitchFamily="34" charset="0"/>
                <a:ea typeface="Calibri" panose="020F0502020204030204" pitchFamily="34" charset="0"/>
                <a:cs typeface="Calibri" panose="020F0502020204030204" pitchFamily="34" charset="0"/>
              </a:rPr>
              <a:t> varchar(5),quantity </a:t>
            </a:r>
            <a:r>
              <a:rPr lang="en-IN" dirty="0" err="1">
                <a:effectLst/>
                <a:latin typeface="Calibri" panose="020F0502020204030204" pitchFamily="34" charset="0"/>
                <a:ea typeface="Calibri" panose="020F0502020204030204" pitchFamily="34" charset="0"/>
                <a:cs typeface="Calibri" panose="020F0502020204030204" pitchFamily="34" charset="0"/>
              </a:rPr>
              <a:t>int,hid</a:t>
            </a:r>
            <a:r>
              <a:rPr lang="en-IN" dirty="0">
                <a:effectLst/>
                <a:latin typeface="Calibri" panose="020F0502020204030204" pitchFamily="34" charset="0"/>
                <a:ea typeface="Calibri" panose="020F0502020204030204" pitchFamily="34" charset="0"/>
                <a:cs typeface="Calibri" panose="020F0502020204030204" pitchFamily="34" charset="0"/>
              </a:rPr>
              <a:t> </a:t>
            </a:r>
            <a:r>
              <a:rPr lang="en-IN" dirty="0" err="1">
                <a:effectLst/>
                <a:latin typeface="Calibri" panose="020F0502020204030204" pitchFamily="34" charset="0"/>
                <a:ea typeface="Calibri" panose="020F0502020204030204" pitchFamily="34" charset="0"/>
                <a:cs typeface="Calibri" panose="020F0502020204030204" pitchFamily="34" charset="0"/>
              </a:rPr>
              <a:t>int,bid</a:t>
            </a:r>
            <a:r>
              <a:rPr lang="en-IN" dirty="0">
                <a:effectLst/>
                <a:latin typeface="Calibri" panose="020F0502020204030204" pitchFamily="34" charset="0"/>
                <a:ea typeface="Calibri" panose="020F0502020204030204" pitchFamily="34" charset="0"/>
                <a:cs typeface="Calibri" panose="020F0502020204030204" pitchFamily="34" charset="0"/>
              </a:rPr>
              <a:t> int, expiry date, primary key(</a:t>
            </a:r>
            <a:r>
              <a:rPr lang="en-IN" dirty="0" err="1">
                <a:effectLst/>
                <a:latin typeface="Calibri" panose="020F0502020204030204" pitchFamily="34" charset="0"/>
                <a:ea typeface="Calibri" panose="020F0502020204030204" pitchFamily="34" charset="0"/>
                <a:cs typeface="Calibri" panose="020F0502020204030204" pitchFamily="34" charset="0"/>
              </a:rPr>
              <a:t>hid,bid,blood_group</a:t>
            </a:r>
            <a:r>
              <a:rPr lang="en-IN" dirty="0">
                <a:effectLst/>
                <a:latin typeface="Calibri" panose="020F0502020204030204" pitchFamily="34" charset="0"/>
                <a:ea typeface="Calibri" panose="020F0502020204030204" pitchFamily="34" charset="0"/>
                <a:cs typeface="Calibri" panose="020F0502020204030204" pitchFamily="34" charset="0"/>
              </a:rPr>
              <a:t>),foreign key (</a:t>
            </a:r>
            <a:r>
              <a:rPr lang="en-IN" dirty="0" err="1">
                <a:effectLst/>
                <a:latin typeface="Calibri" panose="020F0502020204030204" pitchFamily="34" charset="0"/>
                <a:ea typeface="Calibri" panose="020F0502020204030204" pitchFamily="34" charset="0"/>
                <a:cs typeface="Calibri" panose="020F0502020204030204" pitchFamily="34" charset="0"/>
              </a:rPr>
              <a:t>hid,bid</a:t>
            </a:r>
            <a:r>
              <a:rPr lang="en-IN" dirty="0">
                <a:effectLst/>
                <a:latin typeface="Calibri" panose="020F0502020204030204" pitchFamily="34" charset="0"/>
                <a:ea typeface="Calibri" panose="020F0502020204030204" pitchFamily="34" charset="0"/>
                <a:cs typeface="Calibri" panose="020F0502020204030204" pitchFamily="34" charset="0"/>
              </a:rPr>
              <a:t>) references </a:t>
            </a:r>
            <a:r>
              <a:rPr lang="en-IN" dirty="0" err="1">
                <a:effectLst/>
                <a:latin typeface="Calibri" panose="020F0502020204030204" pitchFamily="34" charset="0"/>
                <a:ea typeface="Calibri" panose="020F0502020204030204" pitchFamily="34" charset="0"/>
                <a:cs typeface="Calibri" panose="020F0502020204030204" pitchFamily="34" charset="0"/>
              </a:rPr>
              <a:t>blood_bank</a:t>
            </a:r>
            <a:r>
              <a:rPr lang="en-IN" dirty="0">
                <a:effectLst/>
                <a:latin typeface="Calibri" panose="020F0502020204030204" pitchFamily="34" charset="0"/>
                <a:ea typeface="Calibri" panose="020F0502020204030204" pitchFamily="34" charset="0"/>
                <a:cs typeface="Calibri" panose="020F0502020204030204" pitchFamily="34" charset="0"/>
              </a:rPr>
              <a:t>(</a:t>
            </a:r>
            <a:r>
              <a:rPr lang="en-IN" dirty="0" err="1">
                <a:effectLst/>
                <a:latin typeface="Calibri" panose="020F0502020204030204" pitchFamily="34" charset="0"/>
                <a:ea typeface="Calibri" panose="020F0502020204030204" pitchFamily="34" charset="0"/>
                <a:cs typeface="Calibri" panose="020F0502020204030204" pitchFamily="34" charset="0"/>
              </a:rPr>
              <a:t>hid,bid</a:t>
            </a:r>
            <a:r>
              <a:rPr lang="en-IN" dirty="0">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15000"/>
              </a:lnSpc>
              <a:spcAft>
                <a:spcPts val="1000"/>
              </a:spcAft>
              <a:buNone/>
            </a:pPr>
            <a:r>
              <a:rPr lang="en-IN" sz="3000" dirty="0">
                <a:effectLst/>
                <a:latin typeface="Calibri" panose="020F0502020204030204" pitchFamily="34" charset="0"/>
                <a:ea typeface="Calibri" panose="020F0502020204030204" pitchFamily="34" charset="0"/>
                <a:cs typeface="Calibri" panose="020F0502020204030204" pitchFamily="34" charset="0"/>
              </a:rPr>
              <a:t>6)create table staff(</a:t>
            </a:r>
            <a:r>
              <a:rPr lang="en-IN" sz="3000" dirty="0" err="1">
                <a:effectLst/>
                <a:latin typeface="Calibri" panose="020F0502020204030204" pitchFamily="34" charset="0"/>
                <a:ea typeface="Calibri" panose="020F0502020204030204" pitchFamily="34" charset="0"/>
                <a:cs typeface="Calibri" panose="020F0502020204030204" pitchFamily="34" charset="0"/>
              </a:rPr>
              <a:t>staff_id</a:t>
            </a:r>
            <a:r>
              <a:rPr lang="en-IN" sz="3000" dirty="0">
                <a:effectLst/>
                <a:latin typeface="Calibri" panose="020F0502020204030204" pitchFamily="34" charset="0"/>
                <a:ea typeface="Calibri" panose="020F0502020204030204" pitchFamily="34" charset="0"/>
                <a:cs typeface="Calibri" panose="020F0502020204030204" pitchFamily="34" charset="0"/>
              </a:rPr>
              <a:t> </a:t>
            </a:r>
            <a:r>
              <a:rPr lang="en-IN" sz="3000" dirty="0" err="1">
                <a:effectLst/>
                <a:latin typeface="Calibri" panose="020F0502020204030204" pitchFamily="34" charset="0"/>
                <a:ea typeface="Calibri" panose="020F0502020204030204" pitchFamily="34" charset="0"/>
                <a:cs typeface="Calibri" panose="020F0502020204030204" pitchFamily="34" charset="0"/>
              </a:rPr>
              <a:t>int,d_o_join</a:t>
            </a:r>
            <a:r>
              <a:rPr lang="en-IN" sz="3000" dirty="0">
                <a:effectLst/>
                <a:latin typeface="Calibri" panose="020F0502020204030204" pitchFamily="34" charset="0"/>
                <a:ea typeface="Calibri" panose="020F0502020204030204" pitchFamily="34" charset="0"/>
                <a:cs typeface="Calibri" panose="020F0502020204030204" pitchFamily="34" charset="0"/>
              </a:rPr>
              <a:t> </a:t>
            </a:r>
            <a:r>
              <a:rPr lang="en-IN" sz="3000" dirty="0" err="1">
                <a:effectLst/>
                <a:latin typeface="Calibri" panose="020F0502020204030204" pitchFamily="34" charset="0"/>
                <a:ea typeface="Calibri" panose="020F0502020204030204" pitchFamily="34" charset="0"/>
                <a:cs typeface="Calibri" panose="020F0502020204030204" pitchFamily="34" charset="0"/>
              </a:rPr>
              <a:t>date,contact</a:t>
            </a:r>
            <a:r>
              <a:rPr lang="en-IN" sz="3000" dirty="0">
                <a:effectLst/>
                <a:latin typeface="Calibri" panose="020F0502020204030204" pitchFamily="34" charset="0"/>
                <a:ea typeface="Calibri" panose="020F0502020204030204" pitchFamily="34" charset="0"/>
                <a:cs typeface="Calibri" panose="020F0502020204030204" pitchFamily="34" charset="0"/>
              </a:rPr>
              <a:t> </a:t>
            </a:r>
            <a:r>
              <a:rPr lang="en-IN" sz="3000" dirty="0" err="1">
                <a:effectLst/>
                <a:latin typeface="Calibri" panose="020F0502020204030204" pitchFamily="34" charset="0"/>
                <a:ea typeface="Calibri" panose="020F0502020204030204" pitchFamily="34" charset="0"/>
                <a:cs typeface="Calibri" panose="020F0502020204030204" pitchFamily="34" charset="0"/>
              </a:rPr>
              <a:t>int,hid</a:t>
            </a:r>
            <a:r>
              <a:rPr lang="en-IN" sz="3000" dirty="0">
                <a:effectLst/>
                <a:latin typeface="Calibri" panose="020F0502020204030204" pitchFamily="34" charset="0"/>
                <a:ea typeface="Calibri" panose="020F0502020204030204" pitchFamily="34" charset="0"/>
                <a:cs typeface="Calibri" panose="020F0502020204030204" pitchFamily="34" charset="0"/>
              </a:rPr>
              <a:t> </a:t>
            </a:r>
            <a:r>
              <a:rPr lang="en-IN" sz="3000" dirty="0" err="1">
                <a:effectLst/>
                <a:latin typeface="Calibri" panose="020F0502020204030204" pitchFamily="34" charset="0"/>
                <a:ea typeface="Calibri" panose="020F0502020204030204" pitchFamily="34" charset="0"/>
                <a:cs typeface="Calibri" panose="020F0502020204030204" pitchFamily="34" charset="0"/>
              </a:rPr>
              <a:t>int,bid</a:t>
            </a:r>
            <a:r>
              <a:rPr lang="en-IN" sz="3000" dirty="0">
                <a:effectLst/>
                <a:latin typeface="Calibri" panose="020F0502020204030204" pitchFamily="34" charset="0"/>
                <a:ea typeface="Calibri" panose="020F0502020204030204" pitchFamily="34" charset="0"/>
                <a:cs typeface="Calibri" panose="020F0502020204030204" pitchFamily="34" charset="0"/>
              </a:rPr>
              <a:t> int,</a:t>
            </a:r>
            <a:endParaRPr lang="en-IN"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sz="3000" dirty="0">
                <a:effectLst/>
                <a:latin typeface="Calibri" panose="020F0502020204030204" pitchFamily="34" charset="0"/>
                <a:ea typeface="Calibri" panose="020F0502020204030204" pitchFamily="34" charset="0"/>
                <a:cs typeface="Calibri" panose="020F0502020204030204" pitchFamily="34" charset="0"/>
              </a:rPr>
              <a:t>                               primary key(</a:t>
            </a:r>
            <a:r>
              <a:rPr lang="en-IN" sz="3000" dirty="0" err="1">
                <a:effectLst/>
                <a:latin typeface="Calibri" panose="020F0502020204030204" pitchFamily="34" charset="0"/>
                <a:ea typeface="Calibri" panose="020F0502020204030204" pitchFamily="34" charset="0"/>
                <a:cs typeface="Calibri" panose="020F0502020204030204" pitchFamily="34" charset="0"/>
              </a:rPr>
              <a:t>hid,bid,staff_id</a:t>
            </a:r>
            <a:r>
              <a:rPr lang="en-IN" sz="3000" dirty="0">
                <a:effectLst/>
                <a:latin typeface="Calibri" panose="020F0502020204030204" pitchFamily="34" charset="0"/>
                <a:ea typeface="Calibri" panose="020F0502020204030204" pitchFamily="34" charset="0"/>
                <a:cs typeface="Calibri" panose="020F0502020204030204" pitchFamily="34" charset="0"/>
              </a:rPr>
              <a:t>),foreign key(</a:t>
            </a:r>
            <a:r>
              <a:rPr lang="en-IN" sz="3000" dirty="0" err="1">
                <a:effectLst/>
                <a:latin typeface="Calibri" panose="020F0502020204030204" pitchFamily="34" charset="0"/>
                <a:ea typeface="Calibri" panose="020F0502020204030204" pitchFamily="34" charset="0"/>
                <a:cs typeface="Calibri" panose="020F0502020204030204" pitchFamily="34" charset="0"/>
              </a:rPr>
              <a:t>hid,bid</a:t>
            </a:r>
            <a:r>
              <a:rPr lang="en-IN" sz="3000" dirty="0">
                <a:effectLst/>
                <a:latin typeface="Calibri" panose="020F0502020204030204" pitchFamily="34" charset="0"/>
                <a:ea typeface="Calibri" panose="020F0502020204030204" pitchFamily="34" charset="0"/>
                <a:cs typeface="Calibri" panose="020F0502020204030204" pitchFamily="34" charset="0"/>
              </a:rPr>
              <a:t>)                       references </a:t>
            </a:r>
            <a:r>
              <a:rPr lang="en-IN" sz="3000" dirty="0" err="1">
                <a:effectLst/>
                <a:latin typeface="Calibri" panose="020F0502020204030204" pitchFamily="34" charset="0"/>
                <a:ea typeface="Calibri" panose="020F0502020204030204" pitchFamily="34" charset="0"/>
                <a:cs typeface="Calibri" panose="020F0502020204030204" pitchFamily="34" charset="0"/>
              </a:rPr>
              <a:t>blood_bank</a:t>
            </a:r>
            <a:r>
              <a:rPr lang="en-IN" sz="3000" dirty="0">
                <a:effectLst/>
                <a:latin typeface="Calibri" panose="020F0502020204030204" pitchFamily="34" charset="0"/>
                <a:ea typeface="Calibri" panose="020F0502020204030204" pitchFamily="34" charset="0"/>
                <a:cs typeface="Calibri" panose="020F0502020204030204" pitchFamily="34" charset="0"/>
              </a:rPr>
              <a:t>(</a:t>
            </a:r>
            <a:r>
              <a:rPr lang="en-IN" sz="3000" dirty="0" err="1">
                <a:effectLst/>
                <a:latin typeface="Calibri" panose="020F0502020204030204" pitchFamily="34" charset="0"/>
                <a:ea typeface="Calibri" panose="020F0502020204030204" pitchFamily="34" charset="0"/>
                <a:cs typeface="Calibri" panose="020F0502020204030204" pitchFamily="34" charset="0"/>
              </a:rPr>
              <a:t>hid,bid</a:t>
            </a:r>
            <a:r>
              <a:rPr lang="en-IN" sz="3000" dirty="0">
                <a:effectLst/>
                <a:latin typeface="Calibri" panose="020F0502020204030204" pitchFamily="34" charset="0"/>
                <a:ea typeface="Calibri" panose="020F0502020204030204" pitchFamily="34" charset="0"/>
                <a:cs typeface="Calibri" panose="020F0502020204030204" pitchFamily="34" charset="0"/>
              </a:rPr>
              <a:t>));</a:t>
            </a:r>
            <a:endParaRPr lang="en-IN" sz="3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792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E4CC9-D720-F26D-35A6-72BA233556F1}"/>
              </a:ext>
            </a:extLst>
          </p:cNvPr>
          <p:cNvSpPr>
            <a:spLocks noGrp="1"/>
          </p:cNvSpPr>
          <p:nvPr>
            <p:ph idx="1"/>
          </p:nvPr>
        </p:nvSpPr>
        <p:spPr>
          <a:xfrm>
            <a:off x="838200" y="606490"/>
            <a:ext cx="10515600" cy="5570473"/>
          </a:xfrm>
        </p:spPr>
        <p:txBody>
          <a:bodyPr>
            <a:normAutofit/>
          </a:bodyPr>
          <a:lstStyle/>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Calibri" panose="020F0502020204030204" pitchFamily="34" charset="0"/>
              </a:rPr>
              <a:t>7)CREATE TABLE COMPAT(</a:t>
            </a:r>
            <a:r>
              <a:rPr lang="en-IN" dirty="0" err="1">
                <a:effectLst/>
                <a:latin typeface="Calibri" panose="020F0502020204030204" pitchFamily="34" charset="0"/>
                <a:ea typeface="Calibri" panose="020F0502020204030204" pitchFamily="34" charset="0"/>
                <a:cs typeface="Calibri" panose="020F0502020204030204" pitchFamily="34" charset="0"/>
              </a:rPr>
              <a:t>dbg</a:t>
            </a:r>
            <a:r>
              <a:rPr lang="en-IN" dirty="0">
                <a:effectLst/>
                <a:latin typeface="Calibri" panose="020F0502020204030204" pitchFamily="34" charset="0"/>
                <a:ea typeface="Calibri" panose="020F0502020204030204" pitchFamily="34" charset="0"/>
                <a:cs typeface="Calibri" panose="020F0502020204030204" pitchFamily="34" charset="0"/>
              </a:rPr>
              <a:t> varchar(5),</a:t>
            </a:r>
            <a:r>
              <a:rPr lang="en-IN" dirty="0" err="1">
                <a:effectLst/>
                <a:latin typeface="Calibri" panose="020F0502020204030204" pitchFamily="34" charset="0"/>
                <a:ea typeface="Calibri" panose="020F0502020204030204" pitchFamily="34" charset="0"/>
                <a:cs typeface="Calibri" panose="020F0502020204030204" pitchFamily="34" charset="0"/>
              </a:rPr>
              <a:t>rbg</a:t>
            </a:r>
            <a:r>
              <a:rPr lang="en-IN" dirty="0">
                <a:effectLst/>
                <a:latin typeface="Calibri" panose="020F0502020204030204" pitchFamily="34" charset="0"/>
                <a:ea typeface="Calibri" panose="020F0502020204030204" pitchFamily="34" charset="0"/>
                <a:cs typeface="Calibri" panose="020F0502020204030204" pitchFamily="34" charset="0"/>
              </a:rPr>
              <a:t> varchar(5),primary key (</a:t>
            </a:r>
            <a:r>
              <a:rPr lang="en-IN" dirty="0" err="1">
                <a:effectLst/>
                <a:latin typeface="Calibri" panose="020F0502020204030204" pitchFamily="34" charset="0"/>
                <a:ea typeface="Calibri" panose="020F0502020204030204" pitchFamily="34" charset="0"/>
                <a:cs typeface="Calibri" panose="020F0502020204030204" pitchFamily="34" charset="0"/>
              </a:rPr>
              <a:t>dbg,rbg</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8)</a:t>
            </a:r>
            <a:r>
              <a:rPr lang="en-IN" dirty="0">
                <a:effectLst/>
                <a:latin typeface="Calibri" panose="020F0502020204030204" pitchFamily="34" charset="0"/>
                <a:ea typeface="Calibri" panose="020F0502020204030204" pitchFamily="34" charset="0"/>
                <a:cs typeface="Calibri" panose="020F0502020204030204" pitchFamily="34" charset="0"/>
              </a:rPr>
              <a:t>create table </a:t>
            </a:r>
            <a:r>
              <a:rPr lang="en-IN" dirty="0" err="1">
                <a:effectLst/>
                <a:latin typeface="Calibri" panose="020F0502020204030204" pitchFamily="34" charset="0"/>
                <a:ea typeface="Calibri" panose="020F0502020204030204" pitchFamily="34" charset="0"/>
                <a:cs typeface="Calibri" panose="020F0502020204030204" pitchFamily="34" charset="0"/>
              </a:rPr>
              <a:t>recepient</a:t>
            </a:r>
            <a:r>
              <a:rPr lang="en-IN" dirty="0">
                <a:effectLst/>
                <a:latin typeface="Calibri" panose="020F0502020204030204" pitchFamily="34" charset="0"/>
                <a:ea typeface="Calibri" panose="020F0502020204030204" pitchFamily="34" charset="0"/>
                <a:cs typeface="Calibri" panose="020F0502020204030204" pitchFamily="34" charset="0"/>
              </a:rPr>
              <a:t>(rid </a:t>
            </a:r>
            <a:r>
              <a:rPr lang="en-IN" dirty="0" err="1">
                <a:effectLst/>
                <a:latin typeface="Calibri" panose="020F0502020204030204" pitchFamily="34" charset="0"/>
                <a:ea typeface="Calibri" panose="020F0502020204030204" pitchFamily="34" charset="0"/>
                <a:cs typeface="Calibri" panose="020F0502020204030204" pitchFamily="34" charset="0"/>
              </a:rPr>
              <a:t>int,name</a:t>
            </a:r>
            <a:r>
              <a:rPr lang="en-IN" dirty="0">
                <a:effectLst/>
                <a:latin typeface="Calibri" panose="020F0502020204030204" pitchFamily="34" charset="0"/>
                <a:ea typeface="Calibri" panose="020F0502020204030204" pitchFamily="34" charset="0"/>
                <a:cs typeface="Calibri" panose="020F0502020204030204" pitchFamily="34" charset="0"/>
              </a:rPr>
              <a:t>_ varchar(30),</a:t>
            </a:r>
            <a:r>
              <a:rPr lang="en-IN" dirty="0" err="1">
                <a:effectLst/>
                <a:latin typeface="Calibri" panose="020F0502020204030204" pitchFamily="34" charset="0"/>
                <a:ea typeface="Calibri" panose="020F0502020204030204" pitchFamily="34" charset="0"/>
                <a:cs typeface="Calibri" panose="020F0502020204030204" pitchFamily="34" charset="0"/>
              </a:rPr>
              <a:t>blood_group</a:t>
            </a:r>
            <a:r>
              <a:rPr lang="en-IN" dirty="0">
                <a:effectLst/>
                <a:latin typeface="Calibri" panose="020F0502020204030204" pitchFamily="34" charset="0"/>
                <a:ea typeface="Calibri" panose="020F0502020204030204" pitchFamily="34" charset="0"/>
                <a:cs typeface="Calibri" panose="020F0502020204030204" pitchFamily="34" charset="0"/>
              </a:rPr>
              <a:t> varchar(5),location varchar(30),</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IN" dirty="0">
                <a:effectLst/>
                <a:latin typeface="Calibri" panose="020F0502020204030204" pitchFamily="34" charset="0"/>
                <a:ea typeface="Calibri" panose="020F0502020204030204" pitchFamily="34" charset="0"/>
                <a:cs typeface="Calibri" panose="020F0502020204030204" pitchFamily="34" charset="0"/>
              </a:rPr>
              <a:t>hid </a:t>
            </a:r>
            <a:r>
              <a:rPr lang="en-IN" dirty="0" err="1">
                <a:effectLst/>
                <a:latin typeface="Calibri" panose="020F0502020204030204" pitchFamily="34" charset="0"/>
                <a:ea typeface="Calibri" panose="020F0502020204030204" pitchFamily="34" charset="0"/>
                <a:cs typeface="Calibri" panose="020F0502020204030204" pitchFamily="34" charset="0"/>
              </a:rPr>
              <a:t>int,bid</a:t>
            </a:r>
            <a:r>
              <a:rPr lang="en-IN" dirty="0">
                <a:effectLst/>
                <a:latin typeface="Calibri" panose="020F0502020204030204" pitchFamily="34" charset="0"/>
                <a:ea typeface="Calibri" panose="020F0502020204030204" pitchFamily="34" charset="0"/>
                <a:cs typeface="Calibri" panose="020F0502020204030204" pitchFamily="34" charset="0"/>
              </a:rPr>
              <a:t> int, primary key(</a:t>
            </a:r>
            <a:r>
              <a:rPr lang="en-IN" dirty="0" err="1">
                <a:effectLst/>
                <a:latin typeface="Calibri" panose="020F0502020204030204" pitchFamily="34" charset="0"/>
                <a:ea typeface="Calibri" panose="020F0502020204030204" pitchFamily="34" charset="0"/>
                <a:cs typeface="Calibri" panose="020F0502020204030204" pitchFamily="34" charset="0"/>
              </a:rPr>
              <a:t>hid,bid,rid</a:t>
            </a:r>
            <a:r>
              <a:rPr lang="en-IN" dirty="0">
                <a:effectLst/>
                <a:latin typeface="Calibri" panose="020F0502020204030204" pitchFamily="34" charset="0"/>
                <a:ea typeface="Calibri" panose="020F0502020204030204" pitchFamily="34" charset="0"/>
                <a:cs typeface="Calibri" panose="020F0502020204030204" pitchFamily="34" charset="0"/>
              </a:rPr>
              <a:t>),foreign key(</a:t>
            </a:r>
            <a:r>
              <a:rPr lang="en-IN" dirty="0" err="1">
                <a:effectLst/>
                <a:latin typeface="Calibri" panose="020F0502020204030204" pitchFamily="34" charset="0"/>
                <a:ea typeface="Calibri" panose="020F0502020204030204" pitchFamily="34" charset="0"/>
                <a:cs typeface="Calibri" panose="020F0502020204030204" pitchFamily="34" charset="0"/>
              </a:rPr>
              <a:t>hid,bid</a:t>
            </a:r>
            <a:r>
              <a:rPr lang="en-IN" dirty="0">
                <a:effectLst/>
                <a:latin typeface="Calibri" panose="020F0502020204030204" pitchFamily="34" charset="0"/>
                <a:ea typeface="Calibri" panose="020F0502020204030204" pitchFamily="34" charset="0"/>
                <a:cs typeface="Calibri" panose="020F0502020204030204" pitchFamily="34" charset="0"/>
              </a:rPr>
              <a:t>) references </a:t>
            </a:r>
            <a:r>
              <a:rPr lang="en-IN" dirty="0" err="1">
                <a:effectLst/>
                <a:latin typeface="Calibri" panose="020F0502020204030204" pitchFamily="34" charset="0"/>
                <a:ea typeface="Calibri" panose="020F0502020204030204" pitchFamily="34" charset="0"/>
                <a:cs typeface="Calibri" panose="020F0502020204030204" pitchFamily="34" charset="0"/>
              </a:rPr>
              <a:t>blood_bank</a:t>
            </a:r>
            <a:r>
              <a:rPr lang="en-IN" dirty="0">
                <a:effectLst/>
                <a:latin typeface="Calibri" panose="020F0502020204030204" pitchFamily="34" charset="0"/>
                <a:ea typeface="Calibri" panose="020F0502020204030204" pitchFamily="34" charset="0"/>
                <a:cs typeface="Calibri" panose="020F0502020204030204" pitchFamily="34" charset="0"/>
              </a:rPr>
              <a:t>(</a:t>
            </a:r>
            <a:r>
              <a:rPr lang="en-IN" dirty="0" err="1">
                <a:effectLst/>
                <a:latin typeface="Calibri" panose="020F0502020204030204" pitchFamily="34" charset="0"/>
                <a:ea typeface="Calibri" panose="020F0502020204030204" pitchFamily="34" charset="0"/>
                <a:cs typeface="Calibri" panose="020F0502020204030204" pitchFamily="34" charset="0"/>
              </a:rPr>
              <a:t>hid,bid</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37327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3951</Words>
  <Application>Microsoft Office PowerPoint</Application>
  <PresentationFormat>Widescreen</PresentationFormat>
  <Paragraphs>246</Paragraphs>
  <Slides>28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Calibri Light</vt:lpstr>
      <vt:lpstr>Office Theme</vt:lpstr>
      <vt:lpstr>Picture</vt:lpstr>
      <vt:lpstr>DBMS PROJECT -1 DATA BASE DESIGNING TOPIC:BLOOD DONATION</vt:lpstr>
      <vt:lpstr>PROBLEM STATEMENT</vt:lpstr>
      <vt:lpstr>ENTITY SET OF OUR DATABASE</vt:lpstr>
      <vt:lpstr>ER MODEL</vt:lpstr>
      <vt:lpstr>RELATIONAL DIAGRAM</vt:lpstr>
      <vt:lpstr>ASSUMPTIONS MADE:</vt:lpstr>
      <vt:lpstr>RELATIONAL TABLE CREATION</vt:lpstr>
      <vt:lpstr>PowerPoint Presentation</vt:lpstr>
      <vt:lpstr>PowerPoint Presentation</vt:lpstr>
      <vt:lpstr>DATA INSERTION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MODEL SAMPLE QUERIES</vt:lpstr>
      <vt:lpstr>PowerPoint Presentation</vt:lpstr>
      <vt:lpstr>PowerPoint Presentation</vt:lpstr>
      <vt:lpstr>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 -1 DATA BASE DESIGNING TOPIC:BLOOD DONATION</dc:title>
  <dc:creator>Renu Surya</dc:creator>
  <cp:lastModifiedBy>Renu Surya</cp:lastModifiedBy>
  <cp:revision>10</cp:revision>
  <dcterms:created xsi:type="dcterms:W3CDTF">2024-03-30T05:32:23Z</dcterms:created>
  <dcterms:modified xsi:type="dcterms:W3CDTF">2024-03-30T10:23:43Z</dcterms:modified>
</cp:coreProperties>
</file>