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conomica"/>
      <p:regular r:id="rId23"/>
      <p:bold r:id="rId24"/>
      <p:italic r:id="rId25"/>
      <p:boldItalic r:id="rId26"/>
    </p:embeddedFont>
    <p:embeddedFont>
      <p:font typeface="La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6978b381a_0_2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6978b381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6978b381a_0_2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6978b381a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3eeaf1216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3eeaf121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6978b381a_0_2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6978b381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6978b38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6978b38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6978b381a_0_2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6978b381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6978b381a_0_2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6978b381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6978b381a_0_4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6978b381a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drive.google.com/file/d/1zqja5Gx6Rsqu4H12vXKPbBCyvNpY54cN/view" TargetMode="Externa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drive.google.com/file/d/1xnKm_gMZmWyScHDkw67a6gVPoV6sljyx/view" TargetMode="Externa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771050" y="498375"/>
            <a:ext cx="6994200" cy="69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Smart home automation</a:t>
            </a:r>
            <a:endParaRPr/>
          </a:p>
        </p:txBody>
      </p:sp>
      <p:sp>
        <p:nvSpPr>
          <p:cNvPr id="63" name="Google Shape;63;p13"/>
          <p:cNvSpPr txBox="1"/>
          <p:nvPr>
            <p:ph idx="1" type="subTitle"/>
          </p:nvPr>
        </p:nvSpPr>
        <p:spPr>
          <a:xfrm>
            <a:off x="4874701" y="1144325"/>
            <a:ext cx="3843900" cy="54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00"/>
                </a:solidFill>
              </a:rPr>
              <a:t>For saving electricity</a:t>
            </a:r>
            <a:endParaRPr b="1" sz="2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subTitle"/>
          </p:nvPr>
        </p:nvSpPr>
        <p:spPr>
          <a:xfrm>
            <a:off x="394925" y="808675"/>
            <a:ext cx="8569800" cy="33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1 Unavailability of Hardware:</a:t>
            </a:r>
            <a:endParaRPr sz="3300"/>
          </a:p>
          <a:p>
            <a:pPr indent="0" lvl="0" marL="0" rtl="0" algn="l">
              <a:spcBef>
                <a:spcPts val="0"/>
              </a:spcBef>
              <a:spcAft>
                <a:spcPts val="0"/>
              </a:spcAft>
              <a:buNone/>
            </a:pPr>
            <a:r>
              <a:t/>
            </a:r>
            <a:endParaRPr sz="3300"/>
          </a:p>
          <a:p>
            <a:pPr indent="0" lvl="0" marL="0" rtl="0" algn="l">
              <a:spcBef>
                <a:spcPts val="0"/>
              </a:spcBef>
              <a:spcAft>
                <a:spcPts val="0"/>
              </a:spcAft>
              <a:buNone/>
            </a:pPr>
            <a:r>
              <a:rPr lang="en" sz="3300"/>
              <a:t>Due the Current S</a:t>
            </a:r>
            <a:r>
              <a:rPr lang="en" sz="3300"/>
              <a:t>cenario</a:t>
            </a:r>
            <a:r>
              <a:rPr lang="en" sz="3300"/>
              <a:t> of Covid-19 we Didn’t have access to hardware Components like ESP8266 WIFI Module etc.  </a:t>
            </a:r>
            <a:endParaRPr sz="3300"/>
          </a:p>
          <a:p>
            <a:pPr indent="0" lvl="0" marL="0" rtl="0" algn="l">
              <a:spcBef>
                <a:spcPts val="0"/>
              </a:spcBef>
              <a:spcAft>
                <a:spcPts val="0"/>
              </a:spcAft>
              <a:buNone/>
            </a:pPr>
            <a:r>
              <a:rPr lang="en" sz="3300"/>
              <a:t>  </a:t>
            </a:r>
            <a:endParaRPr sz="3300"/>
          </a:p>
        </p:txBody>
      </p:sp>
      <p:sp>
        <p:nvSpPr>
          <p:cNvPr id="121" name="Google Shape;121;p22"/>
          <p:cNvSpPr txBox="1"/>
          <p:nvPr/>
        </p:nvSpPr>
        <p:spPr>
          <a:xfrm>
            <a:off x="232500" y="189700"/>
            <a:ext cx="8679000" cy="9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Hardware/ Software Problems:</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idx="1" type="subTitle"/>
          </p:nvPr>
        </p:nvSpPr>
        <p:spPr>
          <a:xfrm>
            <a:off x="328700" y="804600"/>
            <a:ext cx="8026800" cy="36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2 Unavailability of Proper Simulator.</a:t>
            </a:r>
            <a:endParaRPr sz="3300"/>
          </a:p>
          <a:p>
            <a:pPr indent="0" lvl="0" marL="0" rtl="0" algn="l">
              <a:spcBef>
                <a:spcPts val="0"/>
              </a:spcBef>
              <a:spcAft>
                <a:spcPts val="0"/>
              </a:spcAft>
              <a:buNone/>
            </a:pPr>
            <a:r>
              <a:t/>
            </a:r>
            <a:endParaRPr/>
          </a:p>
          <a:p>
            <a:pPr indent="0" lvl="0" marL="0" rtl="0" algn="l">
              <a:spcBef>
                <a:spcPts val="0"/>
              </a:spcBef>
              <a:spcAft>
                <a:spcPts val="0"/>
              </a:spcAft>
              <a:buNone/>
            </a:pPr>
            <a:r>
              <a:rPr lang="en" sz="3300"/>
              <a:t>We were not able to find a proper simulator which have all the components which we needed and TinkerCad didn’t have all the </a:t>
            </a:r>
            <a:r>
              <a:rPr lang="en" sz="3300"/>
              <a:t>Necessary</a:t>
            </a:r>
            <a:r>
              <a:rPr lang="en" sz="3300"/>
              <a:t> Components.</a:t>
            </a:r>
            <a:endParaRPr sz="3300"/>
          </a:p>
        </p:txBody>
      </p:sp>
      <p:sp>
        <p:nvSpPr>
          <p:cNvPr id="127" name="Google Shape;127;p23"/>
          <p:cNvSpPr txBox="1"/>
          <p:nvPr/>
        </p:nvSpPr>
        <p:spPr>
          <a:xfrm>
            <a:off x="188050" y="178650"/>
            <a:ext cx="8679000" cy="9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Hardware/ Software Problems:</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subTitle"/>
          </p:nvPr>
        </p:nvSpPr>
        <p:spPr>
          <a:xfrm>
            <a:off x="394925" y="808675"/>
            <a:ext cx="7588500" cy="353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Software Problems:</a:t>
            </a:r>
            <a:endParaRPr/>
          </a:p>
          <a:p>
            <a:pPr indent="0" lvl="0" marL="0" rtl="0" algn="l">
              <a:spcBef>
                <a:spcPts val="0"/>
              </a:spcBef>
              <a:spcAft>
                <a:spcPts val="0"/>
              </a:spcAft>
              <a:buNone/>
            </a:pPr>
            <a:r>
              <a:t/>
            </a:r>
            <a:endParaRPr/>
          </a:p>
          <a:p>
            <a:pPr indent="-381000" lvl="0" marL="457200" rtl="0" algn="l">
              <a:spcBef>
                <a:spcPts val="0"/>
              </a:spcBef>
              <a:spcAft>
                <a:spcPts val="0"/>
              </a:spcAft>
              <a:buSzPts val="2400"/>
              <a:buChar char="-"/>
            </a:pPr>
            <a:r>
              <a:rPr lang="en"/>
              <a:t>I</a:t>
            </a:r>
            <a:r>
              <a:rPr lang="en"/>
              <a:t>mplementation and working of IR Sensor was pretty Challenging on Simulator like TinkerCad.</a:t>
            </a:r>
            <a:endParaRPr/>
          </a:p>
          <a:p>
            <a:pPr indent="-381000" lvl="0" marL="457200" rtl="0" algn="l">
              <a:spcBef>
                <a:spcPts val="0"/>
              </a:spcBef>
              <a:spcAft>
                <a:spcPts val="0"/>
              </a:spcAft>
              <a:buSzPts val="2400"/>
              <a:buChar char="-"/>
            </a:pPr>
            <a:r>
              <a:rPr lang="en"/>
              <a:t>Using IR Remote To transmit Signal to Specific IR was also a problem</a:t>
            </a:r>
            <a:endParaRPr/>
          </a:p>
          <a:p>
            <a:pPr indent="-381000" lvl="0" marL="457200" rtl="0" algn="l">
              <a:spcBef>
                <a:spcPts val="0"/>
              </a:spcBef>
              <a:spcAft>
                <a:spcPts val="0"/>
              </a:spcAft>
              <a:buSzPts val="2400"/>
              <a:buChar char="-"/>
            </a:pPr>
            <a:r>
              <a:rPr lang="en"/>
              <a:t>Due to </a:t>
            </a:r>
            <a:r>
              <a:rPr lang="en"/>
              <a:t>unavailability</a:t>
            </a:r>
            <a:r>
              <a:rPr lang="en"/>
              <a:t> of resources though which we can import value sense by our Servo Motor and Ir sensor to our webpage that we created.</a:t>
            </a:r>
            <a:endParaRPr/>
          </a:p>
          <a:p>
            <a:pPr indent="-381000" lvl="0" marL="457200" rtl="0" algn="l">
              <a:spcBef>
                <a:spcPts val="0"/>
              </a:spcBef>
              <a:spcAft>
                <a:spcPts val="0"/>
              </a:spcAft>
              <a:buSzPts val="2400"/>
              <a:buChar char="-"/>
            </a:pPr>
            <a:r>
              <a:rPr lang="en"/>
              <a:t>For simulation we used Tinkercad and in that we faced problem for wifi module(ESP8266) as they have removed that module from tinkercad.</a:t>
            </a:r>
            <a:endParaRPr/>
          </a:p>
        </p:txBody>
      </p:sp>
      <p:sp>
        <p:nvSpPr>
          <p:cNvPr id="133" name="Google Shape;133;p24"/>
          <p:cNvSpPr txBox="1"/>
          <p:nvPr/>
        </p:nvSpPr>
        <p:spPr>
          <a:xfrm>
            <a:off x="188050" y="178650"/>
            <a:ext cx="8679000" cy="9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Hardware/ Software Problems:</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4294967295" type="title"/>
          </p:nvPr>
        </p:nvSpPr>
        <p:spPr>
          <a:xfrm>
            <a:off x="857325" y="464700"/>
            <a:ext cx="7596600" cy="761700"/>
          </a:xfrm>
          <a:prstGeom prst="rect">
            <a:avLst/>
          </a:prstGeom>
          <a:solidFill>
            <a:srgbClr val="FFFFFF"/>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Real Life Implementation:</a:t>
            </a:r>
            <a:endParaRPr/>
          </a:p>
        </p:txBody>
      </p:sp>
      <p:sp>
        <p:nvSpPr>
          <p:cNvPr id="139" name="Google Shape;139;p25"/>
          <p:cNvSpPr txBox="1"/>
          <p:nvPr>
            <p:ph idx="4294967295" type="body"/>
          </p:nvPr>
        </p:nvSpPr>
        <p:spPr>
          <a:xfrm>
            <a:off x="857325" y="1561175"/>
            <a:ext cx="7596600" cy="288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t>The sensor will be mounted with a different power supply than the appliances. </a:t>
            </a:r>
            <a:endParaRPr sz="1500"/>
          </a:p>
          <a:p>
            <a:pPr indent="0" lvl="0" marL="0" rtl="0" algn="l">
              <a:lnSpc>
                <a:spcPct val="100000"/>
              </a:lnSpc>
              <a:spcBef>
                <a:spcPts val="0"/>
              </a:spcBef>
              <a:spcAft>
                <a:spcPts val="0"/>
              </a:spcAft>
              <a:buNone/>
            </a:pPr>
            <a:r>
              <a:rPr lang="en" sz="1500"/>
              <a:t>We will use </a:t>
            </a:r>
            <a:r>
              <a:rPr lang="en" sz="1500"/>
              <a:t>transformers</a:t>
            </a:r>
            <a:r>
              <a:rPr lang="en" sz="1500"/>
              <a:t> for the sensors in our circuit as the sensors will not be able to handle the excessive voltage of the main household system.</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t>The IR sensors will be mounted on the entry points of the room. Also along with the entry and exit points, IR will also be mounted inside rooms to detect the presence and keep the count of number of people present inside the room or hallway.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t>We will use copper wiring which will minimise effects of water seepage in the house.  Most of the sensors are mounted inside rooms which already prevents them from weather and unexpected damages.</a:t>
            </a:r>
            <a:endParaRPr sz="1500"/>
          </a:p>
          <a:p>
            <a:pPr indent="0" lvl="0" marL="0" rtl="0" algn="l">
              <a:lnSpc>
                <a:spcPct val="100000"/>
              </a:lnSpc>
              <a:spcBef>
                <a:spcPts val="0"/>
              </a:spcBef>
              <a:spcAft>
                <a:spcPts val="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743400" y="543700"/>
            <a:ext cx="6058800" cy="8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Scenarios:</a:t>
            </a:r>
            <a:endParaRPr sz="3300"/>
          </a:p>
        </p:txBody>
      </p:sp>
      <p:sp>
        <p:nvSpPr>
          <p:cNvPr id="145" name="Google Shape;145;p26"/>
          <p:cNvSpPr txBox="1"/>
          <p:nvPr/>
        </p:nvSpPr>
        <p:spPr>
          <a:xfrm>
            <a:off x="892100" y="1379975"/>
            <a:ext cx="7791900" cy="2718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ato"/>
              <a:buChar char="●"/>
            </a:pPr>
            <a:r>
              <a:rPr lang="en" sz="1700">
                <a:latin typeface="Lato"/>
                <a:ea typeface="Lato"/>
                <a:cs typeface="Lato"/>
                <a:sym typeface="Lato"/>
              </a:rPr>
              <a:t>The main issue that we would face is that most of the sensors operate at very low temperatures than the actual main household voltage. This will lead us to modify our circuit.</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The number of sensors would strictly depend upon the size of the room. If we typically use 2 IR sensors for an average sized room then there </a:t>
            </a:r>
            <a:r>
              <a:rPr lang="en" sz="1700">
                <a:latin typeface="Lato"/>
                <a:ea typeface="Lato"/>
                <a:cs typeface="Lato"/>
                <a:sym typeface="Lato"/>
              </a:rPr>
              <a:t>may</a:t>
            </a:r>
            <a:r>
              <a:rPr lang="en" sz="1700">
                <a:latin typeface="Lato"/>
                <a:ea typeface="Lato"/>
                <a:cs typeface="Lato"/>
                <a:sym typeface="Lato"/>
              </a:rPr>
              <a:t> be a possibility that the sensor is unable to detect the person due to the limited range of it.</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The </a:t>
            </a:r>
            <a:r>
              <a:rPr lang="en" sz="1700">
                <a:latin typeface="Lato"/>
                <a:ea typeface="Lato"/>
                <a:cs typeface="Lato"/>
                <a:sym typeface="Lato"/>
              </a:rPr>
              <a:t>follow up</a:t>
            </a:r>
            <a:r>
              <a:rPr lang="en" sz="1700">
                <a:latin typeface="Lato"/>
                <a:ea typeface="Lato"/>
                <a:cs typeface="Lato"/>
                <a:sym typeface="Lato"/>
              </a:rPr>
              <a:t> problem would come up if we use more sensors </a:t>
            </a:r>
            <a:r>
              <a:rPr lang="en" sz="1700">
                <a:latin typeface="Lato"/>
                <a:ea typeface="Lato"/>
                <a:cs typeface="Lato"/>
                <a:sym typeface="Lato"/>
              </a:rPr>
              <a:t>than</a:t>
            </a:r>
            <a:r>
              <a:rPr lang="en" sz="1700">
                <a:latin typeface="Lato"/>
                <a:ea typeface="Lato"/>
                <a:cs typeface="Lato"/>
                <a:sym typeface="Lato"/>
              </a:rPr>
              <a:t> there are actually needed. The reading will differ in this case and it may give inaccurate results.</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Data Security, Increase in cost, integration of IOT Products with IOT platforms.</a:t>
            </a:r>
            <a:endParaRPr sz="17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idx="4294967295" type="title"/>
          </p:nvPr>
        </p:nvSpPr>
        <p:spPr>
          <a:xfrm>
            <a:off x="171900" y="328200"/>
            <a:ext cx="6504300" cy="75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Project Demonstration:</a:t>
            </a:r>
            <a:endParaRPr>
              <a:solidFill>
                <a:schemeClr val="lt2"/>
              </a:solidFill>
            </a:endParaRPr>
          </a:p>
        </p:txBody>
      </p:sp>
      <p:pic>
        <p:nvPicPr>
          <p:cNvPr id="151" name="Google Shape;151;p27" title="Outer_System.webm">
            <a:hlinkClick r:id="rId3"/>
          </p:cNvPr>
          <p:cNvPicPr preferRelativeResize="0"/>
          <p:nvPr/>
        </p:nvPicPr>
        <p:blipFill>
          <a:blip r:embed="rId4">
            <a:alphaModFix/>
          </a:blip>
          <a:stretch>
            <a:fillRect/>
          </a:stretch>
        </p:blipFill>
        <p:spPr>
          <a:xfrm>
            <a:off x="2703575" y="1219675"/>
            <a:ext cx="4572000" cy="3429000"/>
          </a:xfrm>
          <a:prstGeom prst="rect">
            <a:avLst/>
          </a:prstGeom>
          <a:noFill/>
          <a:ln>
            <a:noFill/>
          </a:ln>
        </p:spPr>
      </p:pic>
      <p:sp>
        <p:nvSpPr>
          <p:cNvPr id="152" name="Google Shape;152;p27"/>
          <p:cNvSpPr txBox="1"/>
          <p:nvPr/>
        </p:nvSpPr>
        <p:spPr>
          <a:xfrm>
            <a:off x="390300" y="1219675"/>
            <a:ext cx="73374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Outer System:</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idx="4294967295" type="title"/>
          </p:nvPr>
        </p:nvSpPr>
        <p:spPr>
          <a:xfrm>
            <a:off x="171900" y="328200"/>
            <a:ext cx="6504300" cy="75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Project Demonstration:</a:t>
            </a:r>
            <a:endParaRPr>
              <a:solidFill>
                <a:schemeClr val="lt2"/>
              </a:solidFill>
            </a:endParaRPr>
          </a:p>
        </p:txBody>
      </p:sp>
      <p:sp>
        <p:nvSpPr>
          <p:cNvPr id="158" name="Google Shape;158;p28"/>
          <p:cNvSpPr txBox="1"/>
          <p:nvPr/>
        </p:nvSpPr>
        <p:spPr>
          <a:xfrm>
            <a:off x="390300" y="1219675"/>
            <a:ext cx="73374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Inner</a:t>
            </a:r>
            <a:r>
              <a:rPr lang="en">
                <a:latin typeface="Open Sans"/>
                <a:ea typeface="Open Sans"/>
                <a:cs typeface="Open Sans"/>
                <a:sym typeface="Open Sans"/>
              </a:rPr>
              <a:t> System:</a:t>
            </a:r>
            <a:endParaRPr>
              <a:latin typeface="Open Sans"/>
              <a:ea typeface="Open Sans"/>
              <a:cs typeface="Open Sans"/>
              <a:sym typeface="Open Sans"/>
            </a:endParaRPr>
          </a:p>
        </p:txBody>
      </p:sp>
      <p:pic>
        <p:nvPicPr>
          <p:cNvPr id="159" name="Google Shape;159;p28" title="Inner_System.webm">
            <a:hlinkClick r:id="rId3"/>
          </p:cNvPr>
          <p:cNvPicPr preferRelativeResize="0"/>
          <p:nvPr/>
        </p:nvPicPr>
        <p:blipFill>
          <a:blip r:embed="rId4">
            <a:alphaModFix/>
          </a:blip>
          <a:stretch>
            <a:fillRect/>
          </a:stretch>
        </p:blipFill>
        <p:spPr>
          <a:xfrm>
            <a:off x="2467225" y="1308925"/>
            <a:ext cx="4641677" cy="3388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Reference:</a:t>
            </a:r>
            <a:endParaRPr sz="3000"/>
          </a:p>
        </p:txBody>
      </p:sp>
      <p:sp>
        <p:nvSpPr>
          <p:cNvPr id="165" name="Google Shape;165;p29"/>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sp>
        <p:nvSpPr>
          <p:cNvPr id="166" name="Google Shape;166;p29"/>
          <p:cNvSpPr txBox="1"/>
          <p:nvPr/>
        </p:nvSpPr>
        <p:spPr>
          <a:xfrm>
            <a:off x="432550" y="1344650"/>
            <a:ext cx="8387700" cy="3591900"/>
          </a:xfrm>
          <a:prstGeom prst="rect">
            <a:avLst/>
          </a:prstGeom>
          <a:solidFill>
            <a:srgbClr val="FFFFFF"/>
          </a:solid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Char char="-"/>
            </a:pPr>
            <a:r>
              <a:rPr i="1" lang="en" sz="1350">
                <a:solidFill>
                  <a:srgbClr val="333333"/>
                </a:solidFill>
                <a:highlight>
                  <a:srgbClr val="FFFFFF"/>
                </a:highlight>
                <a:latin typeface="Verdana"/>
                <a:ea typeface="Verdana"/>
                <a:cs typeface="Verdana"/>
                <a:sym typeface="Verdana"/>
              </a:rPr>
              <a:t>M. Asadullah and A. Raza, "An overview of home automation systems," 2016 2nd International Conference on Robotics and Artificial Intelligence (ICRAI), Rawalpindi, 2016, pp. 27-31, doi: 10.1109/ICRAI.2016.7791223.</a:t>
            </a:r>
            <a:endParaRPr sz="1350">
              <a:solidFill>
                <a:srgbClr val="333333"/>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350">
              <a:solidFill>
                <a:srgbClr val="333333"/>
              </a:solidFill>
              <a:highlight>
                <a:srgbClr val="FFFFFF"/>
              </a:highlight>
              <a:latin typeface="Verdana"/>
              <a:ea typeface="Verdana"/>
              <a:cs typeface="Verdana"/>
              <a:sym typeface="Verdana"/>
            </a:endParaRPr>
          </a:p>
          <a:p>
            <a:pPr indent="-314325" lvl="0" marL="457200" rtl="0" algn="l">
              <a:spcBef>
                <a:spcPts val="0"/>
              </a:spcBef>
              <a:spcAft>
                <a:spcPts val="0"/>
              </a:spcAft>
              <a:buClr>
                <a:srgbClr val="333333"/>
              </a:buClr>
              <a:buSzPts val="1350"/>
              <a:buFont typeface="Verdana"/>
              <a:buChar char="-"/>
            </a:pPr>
            <a:r>
              <a:rPr i="1" lang="en" sz="1350">
                <a:solidFill>
                  <a:srgbClr val="333333"/>
                </a:solidFill>
                <a:highlight>
                  <a:srgbClr val="FFFFFF"/>
                </a:highlight>
                <a:latin typeface="Verdana"/>
                <a:ea typeface="Verdana"/>
                <a:cs typeface="Verdana"/>
                <a:sym typeface="Verdana"/>
              </a:rPr>
              <a:t>Suseelan, Angel &amp; Palaniappan, Satish &amp; Hariharan, Naveen &amp; Kesh, Naren &amp; S, Vidhyalakshimi. (2015). Home Automation Systems - A Study. International Journal of Computer Applications. 116. 11-18. 10.5120/20379-2601. </a:t>
            </a:r>
            <a:endParaRPr i="1" sz="1350">
              <a:solidFill>
                <a:srgbClr val="333333"/>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i="1" sz="1350">
              <a:solidFill>
                <a:srgbClr val="333333"/>
              </a:solidFill>
              <a:highlight>
                <a:srgbClr val="FFFFFF"/>
              </a:highlight>
              <a:latin typeface="Verdana"/>
              <a:ea typeface="Verdana"/>
              <a:cs typeface="Verdana"/>
              <a:sym typeface="Verdana"/>
            </a:endParaRPr>
          </a:p>
          <a:p>
            <a:pPr indent="-314325" lvl="0" marL="457200" rtl="0" algn="l">
              <a:spcBef>
                <a:spcPts val="0"/>
              </a:spcBef>
              <a:spcAft>
                <a:spcPts val="0"/>
              </a:spcAft>
              <a:buClr>
                <a:srgbClr val="333333"/>
              </a:buClr>
              <a:buSzPts val="1350"/>
              <a:buFont typeface="Verdana"/>
              <a:buChar char="-"/>
            </a:pPr>
            <a:r>
              <a:rPr i="1" lang="en" sz="1350">
                <a:solidFill>
                  <a:srgbClr val="333333"/>
                </a:solidFill>
                <a:highlight>
                  <a:srgbClr val="FFFFFF"/>
                </a:highlight>
                <a:latin typeface="Verdana"/>
                <a:ea typeface="Verdana"/>
                <a:cs typeface="Verdana"/>
                <a:sym typeface="Verdana"/>
              </a:rPr>
              <a:t>Modrzyk, Nicolas. (2020). Vision and Home Automation. 10.1007/978-1-4842-5722-7_5</a:t>
            </a:r>
            <a:endParaRPr i="1" sz="1350">
              <a:solidFill>
                <a:srgbClr val="333333"/>
              </a:solidFill>
              <a:highlight>
                <a:srgbClr val="FFFFFF"/>
              </a:highlight>
              <a:latin typeface="Verdana"/>
              <a:ea typeface="Verdana"/>
              <a:cs typeface="Verdana"/>
              <a:sym typeface="Verdana"/>
            </a:endParaRPr>
          </a:p>
          <a:p>
            <a:pPr indent="0" lvl="0" marL="914400" rtl="0" algn="l">
              <a:spcBef>
                <a:spcPts val="0"/>
              </a:spcBef>
              <a:spcAft>
                <a:spcPts val="0"/>
              </a:spcAft>
              <a:buNone/>
            </a:pPr>
            <a:r>
              <a:rPr i="1" lang="en" sz="1350">
                <a:solidFill>
                  <a:srgbClr val="333333"/>
                </a:solidFill>
                <a:highlight>
                  <a:srgbClr val="FFFFFF"/>
                </a:highlight>
                <a:latin typeface="Verdana"/>
                <a:ea typeface="Verdana"/>
                <a:cs typeface="Verdana"/>
                <a:sym typeface="Verdana"/>
              </a:rPr>
              <a:t>. </a:t>
            </a:r>
            <a:endParaRPr i="1" sz="1350">
              <a:solidFill>
                <a:srgbClr val="333333"/>
              </a:solidFill>
              <a:highlight>
                <a:srgbClr val="FFFFFF"/>
              </a:highlight>
              <a:latin typeface="Verdana"/>
              <a:ea typeface="Verdana"/>
              <a:cs typeface="Verdana"/>
              <a:sym typeface="Verdana"/>
            </a:endParaRPr>
          </a:p>
          <a:p>
            <a:pPr indent="-314325" lvl="0" marL="457200" rtl="0" algn="l">
              <a:spcBef>
                <a:spcPts val="0"/>
              </a:spcBef>
              <a:spcAft>
                <a:spcPts val="0"/>
              </a:spcAft>
              <a:buClr>
                <a:srgbClr val="333333"/>
              </a:buClr>
              <a:buSzPts val="1350"/>
              <a:buFont typeface="Verdana"/>
              <a:buChar char="-"/>
            </a:pPr>
            <a:r>
              <a:rPr i="1" lang="en" sz="1350">
                <a:solidFill>
                  <a:srgbClr val="333333"/>
                </a:solidFill>
                <a:highlight>
                  <a:srgbClr val="FFFFFF"/>
                </a:highlight>
                <a:latin typeface="Verdana"/>
                <a:ea typeface="Verdana"/>
                <a:cs typeface="Verdana"/>
                <a:sym typeface="Verdana"/>
              </a:rPr>
              <a:t>Sourav, Prasad &amp; Prakash, Mishra &amp; Kumar, Mishra. (2020). IoT in Home Automation. 10.1007/978-981-13-8676-3_4. </a:t>
            </a:r>
            <a:endParaRPr i="1" sz="1350">
              <a:solidFill>
                <a:srgbClr val="333333"/>
              </a:solidFill>
              <a:highlight>
                <a:srgbClr val="FFFFFF"/>
              </a:highlight>
              <a:latin typeface="Verdana"/>
              <a:ea typeface="Verdana"/>
              <a:cs typeface="Verdana"/>
              <a:sym typeface="Verdana"/>
            </a:endParaRPr>
          </a:p>
          <a:p>
            <a:pPr indent="0" lvl="0" marL="914400" rtl="0" algn="l">
              <a:spcBef>
                <a:spcPts val="0"/>
              </a:spcBef>
              <a:spcAft>
                <a:spcPts val="0"/>
              </a:spcAft>
              <a:buNone/>
            </a:pPr>
            <a:r>
              <a:t/>
            </a:r>
            <a:endParaRPr i="1" sz="1350">
              <a:solidFill>
                <a:srgbClr val="333333"/>
              </a:solidFill>
              <a:highlight>
                <a:srgbClr val="FFFFFF"/>
              </a:highlight>
              <a:latin typeface="Verdana"/>
              <a:ea typeface="Verdana"/>
              <a:cs typeface="Verdana"/>
              <a:sym typeface="Verdana"/>
            </a:endParaRPr>
          </a:p>
          <a:p>
            <a:pPr indent="-314325" lvl="0" marL="457200" rtl="0" algn="l">
              <a:spcBef>
                <a:spcPts val="0"/>
              </a:spcBef>
              <a:spcAft>
                <a:spcPts val="0"/>
              </a:spcAft>
              <a:buClr>
                <a:srgbClr val="333333"/>
              </a:buClr>
              <a:buSzPts val="1350"/>
              <a:buFont typeface="Verdana"/>
              <a:buChar char="-"/>
            </a:pPr>
            <a:r>
              <a:rPr i="1" lang="en" sz="1350">
                <a:solidFill>
                  <a:srgbClr val="333333"/>
                </a:solidFill>
                <a:highlight>
                  <a:srgbClr val="FFFFFF"/>
                </a:highlight>
                <a:latin typeface="Verdana"/>
                <a:ea typeface="Verdana"/>
                <a:cs typeface="Verdana"/>
                <a:sym typeface="Verdana"/>
              </a:rPr>
              <a:t>Salem, Abdulrahman &amp; Alsharif, Ahmad &amp; Alhejaili, Abdulaziz &amp; Alam, Tanweer. (2020). Home Automation Systems. 10.13140/RG.2.2.31684.58245. </a:t>
            </a:r>
            <a:endParaRPr i="1" sz="1350">
              <a:solidFill>
                <a:srgbClr val="333333"/>
              </a:solidFill>
              <a:highlight>
                <a:srgbClr val="FFFFFF"/>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729450" y="1322450"/>
            <a:ext cx="7688400" cy="6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Group Detail</a:t>
            </a:r>
            <a:endParaRPr/>
          </a:p>
          <a:p>
            <a:pPr indent="0" lvl="0" marL="0" rtl="0" algn="ctr">
              <a:spcBef>
                <a:spcPts val="0"/>
              </a:spcBef>
              <a:spcAft>
                <a:spcPts val="0"/>
              </a:spcAft>
              <a:buNone/>
            </a:pPr>
            <a:r>
              <a:t/>
            </a:r>
            <a:endParaRPr/>
          </a:p>
        </p:txBody>
      </p:sp>
      <p:sp>
        <p:nvSpPr>
          <p:cNvPr id="69" name="Google Shape;69;p14"/>
          <p:cNvSpPr txBox="1"/>
          <p:nvPr/>
        </p:nvSpPr>
        <p:spPr>
          <a:xfrm>
            <a:off x="906025" y="2327825"/>
            <a:ext cx="69600" cy="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70" name="Google Shape;70;p14"/>
          <p:cNvSpPr txBox="1"/>
          <p:nvPr/>
        </p:nvSpPr>
        <p:spPr>
          <a:xfrm>
            <a:off x="726450" y="2327825"/>
            <a:ext cx="7694400" cy="2118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Lato"/>
              <a:buAutoNum type="arabicPeriod"/>
            </a:pPr>
            <a:r>
              <a:rPr lang="en" sz="1900">
                <a:latin typeface="Lato"/>
                <a:ea typeface="Lato"/>
                <a:cs typeface="Lato"/>
                <a:sym typeface="Lato"/>
              </a:rPr>
              <a:t>Yug Patel       		          AU1741017</a:t>
            </a:r>
            <a:endParaRPr sz="1900">
              <a:latin typeface="Lato"/>
              <a:ea typeface="Lato"/>
              <a:cs typeface="Lato"/>
              <a:sym typeface="Lato"/>
            </a:endParaRPr>
          </a:p>
          <a:p>
            <a:pPr indent="-349250" lvl="0" marL="457200" rtl="0" algn="l">
              <a:spcBef>
                <a:spcPts val="0"/>
              </a:spcBef>
              <a:spcAft>
                <a:spcPts val="0"/>
              </a:spcAft>
              <a:buSzPts val="1900"/>
              <a:buFont typeface="Lato"/>
              <a:buAutoNum type="arabicPeriod"/>
            </a:pPr>
            <a:r>
              <a:rPr lang="en" sz="1900">
                <a:latin typeface="Lato"/>
                <a:ea typeface="Lato"/>
                <a:cs typeface="Lato"/>
                <a:sym typeface="Lato"/>
              </a:rPr>
              <a:t>Aditya Bajaj   		AU1741028</a:t>
            </a:r>
            <a:endParaRPr sz="1900">
              <a:latin typeface="Lato"/>
              <a:ea typeface="Lato"/>
              <a:cs typeface="Lato"/>
              <a:sym typeface="Lato"/>
            </a:endParaRPr>
          </a:p>
          <a:p>
            <a:pPr indent="-349250" lvl="0" marL="457200" rtl="0" algn="l">
              <a:spcBef>
                <a:spcPts val="0"/>
              </a:spcBef>
              <a:spcAft>
                <a:spcPts val="0"/>
              </a:spcAft>
              <a:buSzPts val="1900"/>
              <a:buFont typeface="Lato"/>
              <a:buAutoNum type="arabicPeriod"/>
            </a:pPr>
            <a:r>
              <a:rPr lang="en" sz="1900">
                <a:latin typeface="Lato"/>
                <a:ea typeface="Lato"/>
                <a:cs typeface="Lato"/>
                <a:sym typeface="Lato"/>
              </a:rPr>
              <a:t>Shvansh Nautiyal		AU1741037</a:t>
            </a:r>
            <a:endParaRPr sz="1900">
              <a:latin typeface="Lato"/>
              <a:ea typeface="Lato"/>
              <a:cs typeface="Lato"/>
              <a:sym typeface="Lato"/>
            </a:endParaRPr>
          </a:p>
          <a:p>
            <a:pPr indent="-349250" lvl="0" marL="457200" rtl="0" algn="l">
              <a:spcBef>
                <a:spcPts val="0"/>
              </a:spcBef>
              <a:spcAft>
                <a:spcPts val="0"/>
              </a:spcAft>
              <a:buSzPts val="1900"/>
              <a:buFont typeface="Lato"/>
              <a:buAutoNum type="arabicPeriod"/>
            </a:pPr>
            <a:r>
              <a:rPr lang="en" sz="1900">
                <a:latin typeface="Lato"/>
                <a:ea typeface="Lato"/>
                <a:cs typeface="Lato"/>
                <a:sym typeface="Lato"/>
              </a:rPr>
              <a:t>Nisarg Gandhi		AU1741099</a:t>
            </a:r>
            <a:endParaRPr sz="19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In India most of the people forgets to switch off fans and lights when they leave the room which cause a big loss of energy.Currently India faces a huge Problem of Electricity Shortage and there are many Villages in India which still doesn’t have electricity. So, saving Electricity is a huge task and very important for a developing Country like India.The IOT can offer the solution to this problem for saving electricity through Smart Home Automation System. The Home can be modernized by using recent technology which can be </a:t>
            </a:r>
            <a:r>
              <a:rPr lang="en"/>
              <a:t>continuously</a:t>
            </a:r>
            <a:r>
              <a:rPr lang="en"/>
              <a:t> monitored, so that fans and lights are not unnecessary kept on if there is no use of them.</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729450" y="1318650"/>
            <a:ext cx="7564200" cy="3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Block Diagram</a:t>
            </a:r>
            <a:endParaRPr/>
          </a:p>
        </p:txBody>
      </p:sp>
      <p:pic>
        <p:nvPicPr>
          <p:cNvPr id="82" name="Google Shape;82;p16"/>
          <p:cNvPicPr preferRelativeResize="0"/>
          <p:nvPr/>
        </p:nvPicPr>
        <p:blipFill>
          <a:blip r:embed="rId3">
            <a:alphaModFix/>
          </a:blip>
          <a:stretch>
            <a:fillRect/>
          </a:stretch>
        </p:blipFill>
        <p:spPr>
          <a:xfrm>
            <a:off x="4092300" y="584950"/>
            <a:ext cx="4549931" cy="445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Flow Chart:</a:t>
            </a:r>
            <a:endParaRPr/>
          </a:p>
        </p:txBody>
      </p:sp>
      <p:pic>
        <p:nvPicPr>
          <p:cNvPr id="88" name="Google Shape;88;p17"/>
          <p:cNvPicPr preferRelativeResize="0"/>
          <p:nvPr/>
        </p:nvPicPr>
        <p:blipFill>
          <a:blip r:embed="rId3">
            <a:alphaModFix/>
          </a:blip>
          <a:stretch>
            <a:fillRect/>
          </a:stretch>
        </p:blipFill>
        <p:spPr>
          <a:xfrm>
            <a:off x="3556325" y="594325"/>
            <a:ext cx="5235576" cy="4549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93550"/>
            <a:ext cx="8122800" cy="64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Lato"/>
                <a:ea typeface="Lato"/>
                <a:cs typeface="Lato"/>
                <a:sym typeface="Lato"/>
              </a:rPr>
              <a:t>PBL </a:t>
            </a:r>
            <a:r>
              <a:rPr b="0" lang="en" sz="1300">
                <a:latin typeface="Lato"/>
                <a:ea typeface="Lato"/>
                <a:cs typeface="Lato"/>
                <a:sym typeface="Lato"/>
              </a:rPr>
              <a:t>Components:</a:t>
            </a:r>
            <a:endParaRPr/>
          </a:p>
        </p:txBody>
      </p:sp>
      <p:pic>
        <p:nvPicPr>
          <p:cNvPr id="94" name="Google Shape;94;p18"/>
          <p:cNvPicPr preferRelativeResize="0"/>
          <p:nvPr/>
        </p:nvPicPr>
        <p:blipFill>
          <a:blip r:embed="rId3">
            <a:alphaModFix/>
          </a:blip>
          <a:stretch>
            <a:fillRect/>
          </a:stretch>
        </p:blipFill>
        <p:spPr>
          <a:xfrm>
            <a:off x="272700" y="1186875"/>
            <a:ext cx="8380150" cy="307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93550"/>
            <a:ext cx="8122800" cy="64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Lato"/>
                <a:ea typeface="Lato"/>
                <a:cs typeface="Lato"/>
                <a:sym typeface="Lato"/>
              </a:rPr>
              <a:t>PBL COMPONENTS</a:t>
            </a:r>
            <a:endParaRPr/>
          </a:p>
        </p:txBody>
      </p:sp>
      <p:sp>
        <p:nvSpPr>
          <p:cNvPr id="100" name="Google Shape;100;p19"/>
          <p:cNvSpPr txBox="1"/>
          <p:nvPr/>
        </p:nvSpPr>
        <p:spPr>
          <a:xfrm>
            <a:off x="385525" y="1231800"/>
            <a:ext cx="8180700" cy="3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SERVO MOTOR</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	Working: </a:t>
            </a:r>
            <a:r>
              <a:rPr lang="en" sz="1500">
                <a:latin typeface="Georgia"/>
                <a:ea typeface="Georgia"/>
                <a:cs typeface="Georgia"/>
                <a:sym typeface="Georgia"/>
              </a:rPr>
              <a:t>S</a:t>
            </a:r>
            <a:r>
              <a:rPr lang="en" sz="1300">
                <a:solidFill>
                  <a:srgbClr val="202124"/>
                </a:solidFill>
                <a:highlight>
                  <a:srgbClr val="FFFFFF"/>
                </a:highlight>
                <a:latin typeface="Georgia"/>
                <a:ea typeface="Georgia"/>
                <a:cs typeface="Georgia"/>
                <a:sym typeface="Georgia"/>
              </a:rPr>
              <a:t>ervo motor works on the PWM ( Pulse Width Modulation ) principle, which means its angle of rotation is controlled by the duration of pulse applied to its control PIN. Basically servo motor is made up of DC motor which is controlled by a variable resistor (potentiometer) and some gears.The servo motor is specialized for high-response, high-precision positioning. As a motor capable of accurate rotation angle and speed control, it can be used for a variety of equipment.</a:t>
            </a:r>
            <a:endParaRPr sz="1300">
              <a:solidFill>
                <a:srgbClr val="20212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00">
              <a:solidFill>
                <a:srgbClr val="20212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p:txBody>
      </p:sp>
      <p:pic>
        <p:nvPicPr>
          <p:cNvPr id="101" name="Google Shape;101;p19"/>
          <p:cNvPicPr preferRelativeResize="0"/>
          <p:nvPr/>
        </p:nvPicPr>
        <p:blipFill>
          <a:blip r:embed="rId3">
            <a:alphaModFix/>
          </a:blip>
          <a:stretch>
            <a:fillRect/>
          </a:stretch>
        </p:blipFill>
        <p:spPr>
          <a:xfrm>
            <a:off x="4025825" y="2809700"/>
            <a:ext cx="3871826" cy="211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93550"/>
            <a:ext cx="8122800" cy="64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Lato"/>
                <a:ea typeface="Lato"/>
                <a:cs typeface="Lato"/>
                <a:sym typeface="Lato"/>
              </a:rPr>
              <a:t>PBL COMPONENTS</a:t>
            </a:r>
            <a:endParaRPr/>
          </a:p>
        </p:txBody>
      </p:sp>
      <p:sp>
        <p:nvSpPr>
          <p:cNvPr id="107" name="Google Shape;107;p20"/>
          <p:cNvSpPr txBox="1"/>
          <p:nvPr/>
        </p:nvSpPr>
        <p:spPr>
          <a:xfrm>
            <a:off x="385525" y="1231800"/>
            <a:ext cx="8180700" cy="3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Open Sans"/>
                <a:ea typeface="Open Sans"/>
                <a:cs typeface="Open Sans"/>
                <a:sym typeface="Open Sans"/>
              </a:rPr>
              <a:t>Applications</a:t>
            </a:r>
            <a:endParaRPr b="1" sz="22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	Security: </a:t>
            </a:r>
            <a:r>
              <a:rPr lang="en" sz="2000">
                <a:latin typeface="Georgia"/>
                <a:ea typeface="Georgia"/>
                <a:cs typeface="Georgia"/>
                <a:sym typeface="Georgia"/>
              </a:rPr>
              <a:t>When a person enters a correct password in the keypad, the servo motor will act as a door and will rotate 90 deg and will depict opening of the door. </a:t>
            </a:r>
            <a:r>
              <a:rPr lang="en" sz="1950">
                <a:highlight>
                  <a:srgbClr val="FFFFFF"/>
                </a:highlight>
                <a:latin typeface="Georgia"/>
                <a:ea typeface="Georgia"/>
                <a:cs typeface="Georgia"/>
                <a:sym typeface="Georgia"/>
              </a:rPr>
              <a:t>For our home automation project, we will be using the servo motor to control the door open and close</a:t>
            </a:r>
            <a:endParaRPr sz="2000">
              <a:latin typeface="Georgia"/>
              <a:ea typeface="Georgia"/>
              <a:cs typeface="Georgia"/>
              <a:sym typeface="Georgia"/>
            </a:endParaRPr>
          </a:p>
          <a:p>
            <a:pPr indent="0" lvl="0" marL="0" rtl="0" algn="l">
              <a:spcBef>
                <a:spcPts val="0"/>
              </a:spcBef>
              <a:spcAft>
                <a:spcPts val="0"/>
              </a:spcAft>
              <a:buNone/>
            </a:pPr>
            <a:r>
              <a:t/>
            </a:r>
            <a:endParaRPr b="1">
              <a:latin typeface="Open Sans"/>
              <a:ea typeface="Open Sans"/>
              <a:cs typeface="Open Sans"/>
              <a:sym typeface="Open Sans"/>
            </a:endParaRPr>
          </a:p>
        </p:txBody>
      </p:sp>
      <p:pic>
        <p:nvPicPr>
          <p:cNvPr id="108" name="Google Shape;108;p20"/>
          <p:cNvPicPr preferRelativeResize="0"/>
          <p:nvPr/>
        </p:nvPicPr>
        <p:blipFill>
          <a:blip r:embed="rId3">
            <a:alphaModFix/>
          </a:blip>
          <a:stretch>
            <a:fillRect/>
          </a:stretch>
        </p:blipFill>
        <p:spPr>
          <a:xfrm>
            <a:off x="4853500" y="2819550"/>
            <a:ext cx="3871826" cy="2110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93550"/>
            <a:ext cx="8122800" cy="64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Lato"/>
                <a:ea typeface="Lato"/>
                <a:cs typeface="Lato"/>
                <a:sym typeface="Lato"/>
              </a:rPr>
              <a:t>PBL COMPONENTS</a:t>
            </a:r>
            <a:endParaRPr/>
          </a:p>
        </p:txBody>
      </p:sp>
      <p:sp>
        <p:nvSpPr>
          <p:cNvPr id="114" name="Google Shape;114;p21"/>
          <p:cNvSpPr txBox="1"/>
          <p:nvPr/>
        </p:nvSpPr>
        <p:spPr>
          <a:xfrm>
            <a:off x="385525" y="1231800"/>
            <a:ext cx="8180700" cy="3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IR SENSOR</a:t>
            </a:r>
            <a:endParaRPr b="1">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	Working: </a:t>
            </a:r>
            <a:r>
              <a:rPr lang="en" sz="1200">
                <a:highlight>
                  <a:srgbClr val="FFFFFF"/>
                </a:highlight>
              </a:rPr>
              <a:t>IR sensor is an electronic device, that emits the light in order to sense some object of the surroundings. An IR sensor can measure the heat of an object as well as detects the motion. Infrared lasers and Infrared LED's of specific wavelength used as infrared sources.Infrared sensors experience no wear and tear, and consequently have longer operating lives. IR sensors can provide more detail.</a:t>
            </a:r>
            <a:endParaRPr>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p:txBody>
      </p:sp>
      <p:pic>
        <p:nvPicPr>
          <p:cNvPr id="115" name="Google Shape;115;p21"/>
          <p:cNvPicPr preferRelativeResize="0"/>
          <p:nvPr/>
        </p:nvPicPr>
        <p:blipFill>
          <a:blip r:embed="rId3">
            <a:alphaModFix/>
          </a:blip>
          <a:stretch>
            <a:fillRect/>
          </a:stretch>
        </p:blipFill>
        <p:spPr>
          <a:xfrm>
            <a:off x="6007123" y="2308600"/>
            <a:ext cx="2096150" cy="235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