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13" r:id="rId4"/>
    <p:sldId id="374" r:id="rId5"/>
    <p:sldId id="415" r:id="rId6"/>
    <p:sldId id="416" r:id="rId7"/>
    <p:sldId id="417" r:id="rId8"/>
    <p:sldId id="294" r:id="rId9"/>
    <p:sldId id="287" r:id="rId10"/>
    <p:sldId id="414" r:id="rId11"/>
    <p:sldId id="292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31" r:id="rId24"/>
    <p:sldId id="430" r:id="rId25"/>
    <p:sldId id="432" r:id="rId26"/>
    <p:sldId id="411" r:id="rId27"/>
    <p:sldId id="364" r:id="rId28"/>
    <p:sldId id="372" r:id="rId29"/>
    <p:sldId id="373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82" autoAdjust="0"/>
  </p:normalViewPr>
  <p:slideViewPr>
    <p:cSldViewPr snapToGrid="0">
      <p:cViewPr varScale="1">
        <p:scale>
          <a:sx n="54" d="100"/>
          <a:sy n="54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2279-B97F-437F-8DA4-2DDCA49C6524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8D581-7D57-422F-8315-4880932C3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2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4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64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ブロードキャストドメインとは</a:t>
            </a:r>
            <a:r>
              <a:rPr lang="ja-JP" altLang="en-US" b="0" i="0" dirty="0">
                <a:solidFill>
                  <a:srgbClr val="1A1311"/>
                </a:solidFill>
                <a:effectLst/>
                <a:latin typeface="Noto Sans JP"/>
              </a:rPr>
              <a:t>ルーターを使用せずにホスト同士が通信できる範囲のことです。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67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ホスト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が通信するために、ホスト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ARP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リクエストをブロードキャストする必要があります。結果、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左下図の通り、そのブロードキャストはホスト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だけでなく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も受け取ります。しかし、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により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ブロードキャストドメインを分割することで、右下図の通り、ホスト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からのブロードキャストは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だけが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　受信するようになり、無駄な受信フレームが減ることで、各ホストの無駄な</a:t>
            </a:r>
            <a:r>
              <a:rPr lang="en-US" altLang="ja-JP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処理などを軽減できます。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345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ブロードキャストドメインとは</a:t>
            </a:r>
            <a:r>
              <a:rPr lang="ja-JP" altLang="en-US" b="0" i="0" dirty="0">
                <a:solidFill>
                  <a:srgbClr val="1A1311"/>
                </a:solidFill>
                <a:effectLst/>
                <a:latin typeface="Noto Sans JP"/>
              </a:rPr>
              <a:t>ルーターを使用せずにホスト同士が通信できる範囲のことです。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813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10F</a:t>
            </a:r>
            <a:r>
              <a:rPr kumimoji="1" lang="ja-JP" altLang="en-US" dirty="0"/>
              <a:t>営業部からのトラフィックは、</a:t>
            </a:r>
            <a:r>
              <a:rPr kumimoji="1" lang="en-US" altLang="ja-JP" dirty="0"/>
              <a:t>15F</a:t>
            </a:r>
            <a:r>
              <a:rPr kumimoji="1" lang="ja-JP" altLang="en-US" dirty="0"/>
              <a:t>営業部</a:t>
            </a:r>
          </a:p>
          <a:p>
            <a:r>
              <a:rPr kumimoji="1" lang="ja-JP" altLang="en-US" dirty="0"/>
              <a:t>　だけに転送されて、</a:t>
            </a:r>
            <a:r>
              <a:rPr kumimoji="1" lang="en-US" altLang="ja-JP" dirty="0"/>
              <a:t>10F</a:t>
            </a:r>
            <a:r>
              <a:rPr kumimoji="1" lang="ja-JP" altLang="en-US" dirty="0"/>
              <a:t>技術部からのトラフィックは</a:t>
            </a:r>
            <a:r>
              <a:rPr kumimoji="1" lang="en-US" altLang="ja-JP" dirty="0"/>
              <a:t>15F</a:t>
            </a:r>
            <a:r>
              <a:rPr kumimoji="1" lang="ja-JP" altLang="en-US" dirty="0"/>
              <a:t>技術部だけに転送されます。また、部署変更や</a:t>
            </a:r>
          </a:p>
          <a:p>
            <a:r>
              <a:rPr kumimoji="1" lang="ja-JP" altLang="en-US" dirty="0"/>
              <a:t>　部署移動が発生してもスイッチポートに設定した</a:t>
            </a:r>
            <a:r>
              <a:rPr kumimoji="1" lang="en-US" altLang="ja-JP" dirty="0"/>
              <a:t>VLAN ID</a:t>
            </a:r>
            <a:r>
              <a:rPr kumimoji="1" lang="ja-JP" altLang="en-US" dirty="0"/>
              <a:t>を変更するだけで柔軟にセグメント化が可能。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12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04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ブロードキャストドメインとは</a:t>
            </a:r>
            <a:r>
              <a:rPr lang="ja-JP" altLang="en-US" b="0" i="0" dirty="0">
                <a:solidFill>
                  <a:srgbClr val="1A1311"/>
                </a:solidFill>
                <a:effectLst/>
                <a:latin typeface="Noto Sans JP"/>
              </a:rPr>
              <a:t>ルーターを使用せずにホスト同士が通信できる範囲のことです。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89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410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081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3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789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71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62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804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896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7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3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まずはネットワークについて説明します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9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114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LAN</a:t>
            </a:r>
            <a:r>
              <a:rPr kumimoji="1" lang="ja-JP" altLang="en-US" dirty="0"/>
              <a:t>とは</a:t>
            </a:r>
            <a:r>
              <a:rPr lang="en-US" altLang="ja-JP" sz="1200" dirty="0"/>
              <a:t>1</a:t>
            </a:r>
            <a:r>
              <a:rPr lang="ja-JP" altLang="en-US" sz="1200" dirty="0"/>
              <a:t>つの建物内や学内等の限られた狭い地域のネットワークのことを言います。</a:t>
            </a:r>
            <a:endParaRPr lang="en-US" altLang="ja-JP" sz="1200" dirty="0"/>
          </a:p>
          <a:p>
            <a:r>
              <a:rPr kumimoji="1" lang="ja-JP" altLang="en-US" dirty="0"/>
              <a:t>例えば、ある会社のネットワークのことや学内ネットワークも</a:t>
            </a:r>
            <a:r>
              <a:rPr kumimoji="1" lang="en-US" altLang="ja-JP" dirty="0"/>
              <a:t>LAN</a:t>
            </a:r>
            <a:r>
              <a:rPr kumimoji="1" lang="ja-JP" altLang="en-US" dirty="0"/>
              <a:t>に該当します。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51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まずはネットワークについて説明します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6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67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8D581-7D57-422F-8315-4880932C3FB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9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8B463-7631-3CBC-DA5E-28B4BE17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532BC-DC29-C512-606A-0C59E6D25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F7FCCA-220E-8425-6D2D-4142BF0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0C5F5-9B14-AE88-65DA-6E55905A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56B59-8BDE-ED36-ED06-5588947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51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9735E-3077-4A48-5198-337449DB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ACF063-0DD0-6D24-DA90-63ADD29E3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EE5E8-ACCC-9DF4-3808-3B58E83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05004-5EF6-E12A-76B0-77F95984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7555C-480A-2928-EA6E-256648BD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B381E8-816A-03D9-FDDC-8FC88765E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0733-E8D1-DFDA-5C55-0FC7ED53A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82024-870D-99AE-B5EC-9C80864D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26F2B-F509-0463-EFD0-2A9E2EBA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39976-B073-1AB3-BB3F-189907D1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618A2-720E-0C67-E392-E76048D9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474DB-79D2-6800-096B-D19A240B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6065E-38FD-1108-E088-8372012A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B1931-6A88-D59A-37D5-BAFE324D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039ED-8625-7A60-C4A5-91E8E7C2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9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D0316-5511-F06D-28FA-0D01DFF7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789BD-C0DF-87F2-13C4-6B55C4AC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D072C-D854-9691-42EA-7510D7B7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8B5150-A376-2BF9-13A1-658F911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68679-620E-AB54-C85B-87BFBB45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3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847F9-D150-75DE-BA76-A1F09512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1E1C6-CB89-0F78-6F14-93E6AF2B3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5BC837-C6D0-7608-7280-80AC24335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9B122F-AD5B-D1F6-C196-E62205D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66861D-EB6F-0353-D2E3-9EDCFB7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02559-A6F9-CC97-18DD-8A853008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0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A9B67-B35B-A159-33AB-D0260B25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6C8221-5159-9198-5CD9-73BAFFE7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B259D0-5DFD-FEC0-557E-C39166B49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759460-3D4D-9B5B-C507-6C036642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C7F975-9C34-459C-085A-25DD012DA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BA4AA9-BCC6-D688-FA50-2F1CF06A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921246-FDBB-3F7C-2A34-2C997F79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B21A086-43DE-FFAA-8480-AFB52073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FF0C0-CE3F-5BA3-3189-58C8DFA2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D7855D-332A-89C2-F087-C8FA148E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A05982-E749-A6D4-C5CB-A04C68EB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D0E1F-EEBF-7ED5-72E3-2B2BEBBE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73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DEBFAE-D7DF-3E52-5C8F-87B44694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1913AD-1C0A-6F5A-EC49-E8E11BE4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8AE9E4-51B5-588A-7768-C8FDC813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49524-F918-C197-E121-3F88652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B6E213-8E09-0C76-45B5-63CFD4B8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6882B9-0C42-B9A5-B495-F79051F46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7075C-18D1-40F5-4C8B-3A240ED3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76138-5AF7-52A5-5115-C207D66A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4D885-A166-8DFA-EAD6-B7E09B6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DFB8E-6373-C510-BE26-0C263E74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A3C84E-57A5-A328-4004-04EE9E60D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31270F-39BC-5B9B-CD99-EAE36FFA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1FC62F-5633-F14F-F86F-A8FC3E21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4C68F-DA03-48B9-BB27-882CB3EA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F532B6-68B2-CC3F-BA5B-85A2AF16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6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8DEBBA7-EE37-14F6-9CA5-09C90849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6F6F0-DA3A-C390-6BB6-0BD486DA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ED1749-ADFC-143B-2785-6566DE7F9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B6081-F6A5-4AF8-A47A-17EB164ED60B}" type="datetimeFigureOut">
              <a:rPr kumimoji="1" lang="ja-JP" altLang="en-US" smtClean="0"/>
              <a:t>2024/9/21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BDF002-E622-2092-6D78-39F848CC2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FC8649-7669-1A76-B46E-7276749EB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EFCB-D631-4967-ADED-B0692F601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96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forms.gle/CtURyMcbRSkR4LRh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3292C-E5C9-C18A-26A9-77A9D99FC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328" y="1644877"/>
            <a:ext cx="9873343" cy="2387600"/>
          </a:xfrm>
        </p:spPr>
        <p:txBody>
          <a:bodyPr>
            <a:normAutofit/>
          </a:bodyPr>
          <a:lstStyle/>
          <a:p>
            <a:r>
              <a:rPr lang="en-US" altLang="ja-JP" sz="8000" b="1" dirty="0"/>
              <a:t>R6. 10. 23</a:t>
            </a:r>
            <a:br>
              <a:rPr kumimoji="1" lang="en-US" altLang="ja-JP" sz="8000" b="1" dirty="0"/>
            </a:br>
            <a:r>
              <a:rPr kumimoji="1" lang="en-US" altLang="ja-JP" sz="8000" b="1" dirty="0"/>
              <a:t>Network </a:t>
            </a:r>
            <a:r>
              <a:rPr kumimoji="1" lang="ja-JP" altLang="en-US" sz="8000" b="1" dirty="0"/>
              <a:t>⑤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63CD8B-74BA-1968-A5FD-BF79EC97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5241"/>
            <a:ext cx="9144000" cy="20986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b="1" dirty="0"/>
              <a:t>金沢工業大学 工学部情報工学科</a:t>
            </a:r>
            <a:endParaRPr kumimoji="1" lang="en-US" altLang="ja-JP" sz="4000" b="1" dirty="0"/>
          </a:p>
          <a:p>
            <a:pPr>
              <a:lnSpc>
                <a:spcPct val="150000"/>
              </a:lnSpc>
            </a:pPr>
            <a:r>
              <a:rPr kumimoji="1" lang="ja-JP" altLang="en-US" sz="4000" b="1" dirty="0"/>
              <a:t>大城 優賀</a:t>
            </a:r>
          </a:p>
        </p:txBody>
      </p:sp>
    </p:spTree>
    <p:extLst>
      <p:ext uri="{BB962C8B-B14F-4D97-AF65-F5344CB8AC3E}">
        <p14:creationId xmlns:p14="http://schemas.microsoft.com/office/powerpoint/2010/main" val="56841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b="1" dirty="0"/>
              <a:t>VLAN</a:t>
            </a:r>
            <a:r>
              <a:rPr kumimoji="1" lang="ja-JP" altLang="en-US" sz="6000" b="1" dirty="0"/>
              <a:t>とは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6357753" cy="51746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/>
              <a:t> VLAN</a:t>
            </a:r>
            <a:r>
              <a:rPr lang="ja-JP" altLang="en-US" sz="4000" dirty="0"/>
              <a:t>の設定をすれば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異なる仮想的なネット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ワークを簡単に構築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できる！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94AD3AA8-431D-829C-EA16-07C981F28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73" y="1504452"/>
            <a:ext cx="6127116" cy="50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b="1" dirty="0"/>
              <a:t>VLAN</a:t>
            </a:r>
            <a:r>
              <a:rPr lang="ja-JP" altLang="en-US" sz="6600" b="1" dirty="0"/>
              <a:t>の特徴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4460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①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ブロードキャストドメインの分割</a:t>
            </a:r>
            <a:endParaRPr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ホスト</a:t>
            </a:r>
            <a:r>
              <a:rPr lang="en-US" altLang="ja-JP" sz="4000" dirty="0"/>
              <a:t>A</a:t>
            </a:r>
            <a:r>
              <a:rPr lang="ja-JP" altLang="en-US" sz="4000" dirty="0"/>
              <a:t>と</a:t>
            </a:r>
            <a:r>
              <a:rPr lang="en-US" altLang="ja-JP" sz="4000" dirty="0"/>
              <a:t>B</a:t>
            </a:r>
            <a:r>
              <a:rPr lang="ja-JP" altLang="en-US" sz="4000" dirty="0"/>
              <a:t>が通信するには</a:t>
            </a:r>
            <a:r>
              <a:rPr lang="en-US" altLang="ja-JP" sz="4000" dirty="0"/>
              <a:t>ARP</a:t>
            </a:r>
            <a:r>
              <a:rPr lang="ja-JP" altLang="en-US" sz="4000" dirty="0"/>
              <a:t>リクエストをブロードキャスト（一斉送信）するが、関係のないホストまで受け取るが、</a:t>
            </a:r>
            <a:r>
              <a:rPr lang="en-US" altLang="ja-JP" sz="4000" dirty="0"/>
              <a:t>VLAN</a:t>
            </a:r>
            <a:r>
              <a:rPr lang="ja-JP" altLang="en-US" sz="4000" dirty="0"/>
              <a:t>を用いることで</a:t>
            </a:r>
            <a:br>
              <a:rPr lang="en-US" altLang="ja-JP" sz="4000" dirty="0"/>
            </a:br>
            <a:r>
              <a:rPr lang="ja-JP" altLang="en-US" sz="4000" dirty="0"/>
              <a:t>無駄な受信フレームが減る。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063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①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ブロードキャストドメインの分割</a:t>
            </a:r>
            <a:endParaRPr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0828768F-CADE-3543-E1BF-1A49BECFC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63" y="2568757"/>
            <a:ext cx="10138874" cy="4110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②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物理配置にとらわれない</a:t>
            </a:r>
            <a:endParaRPr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/>
              <a:t>VLAN</a:t>
            </a:r>
            <a:r>
              <a:rPr lang="ja-JP" altLang="en-US" sz="4000" dirty="0"/>
              <a:t>は複数のスイッチングハブをまたがって設定できる。これにより、</a:t>
            </a:r>
            <a:r>
              <a:rPr lang="en-US" altLang="ja-JP" sz="4000" dirty="0"/>
              <a:t>1</a:t>
            </a:r>
            <a:r>
              <a:rPr lang="ja-JP" altLang="en-US" sz="4000" dirty="0"/>
              <a:t>つの大きなネットワークを単位ごとで分離して利用できる。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72879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②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物理的な配置にとらわれない</a:t>
            </a:r>
            <a:endParaRPr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</p:txBody>
      </p:sp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70F2E36B-09B0-A49E-FCA6-9E2852781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46" y="2410340"/>
            <a:ext cx="8066908" cy="4340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02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③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セキュリティの向上</a:t>
            </a:r>
            <a:endParaRPr lang="en-US" altLang="ja-JP" sz="4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/>
              <a:t>VLAN</a:t>
            </a:r>
            <a:r>
              <a:rPr lang="ja-JP" altLang="en-US" sz="4000" dirty="0"/>
              <a:t>の設定するとネットワークが分割されるため、異なるネットワーク同士は接続されていないため、データが転送されることはない。よって、セキュリティが向上する。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4103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特徴 ③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504452"/>
            <a:ext cx="11702143" cy="4838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000" dirty="0"/>
              <a:t> </a:t>
            </a:r>
            <a:r>
              <a:rPr lang="ja-JP" altLang="en-US" sz="4000" b="1" dirty="0"/>
              <a:t>セキュリティの向上</a:t>
            </a:r>
            <a:endParaRPr lang="en-US" altLang="ja-JP" sz="4000" b="1" dirty="0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E62C3440-2235-3F75-B605-DDD257076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1" y="2413449"/>
            <a:ext cx="7154896" cy="42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1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b="1" dirty="0"/>
              <a:t>以上で</a:t>
            </a:r>
            <a:br>
              <a:rPr kumimoji="1" lang="en-US" altLang="ja-JP" sz="6600" b="1" dirty="0"/>
            </a:br>
            <a:r>
              <a:rPr kumimoji="1" lang="en-US" altLang="ja-JP" sz="6600" b="1" dirty="0"/>
              <a:t>VLAN</a:t>
            </a:r>
            <a:r>
              <a:rPr kumimoji="1" lang="ja-JP" altLang="en-US" sz="6600" b="1" dirty="0"/>
              <a:t>の説明終了！！</a:t>
            </a:r>
          </a:p>
        </p:txBody>
      </p:sp>
    </p:spTree>
    <p:extLst>
      <p:ext uri="{BB962C8B-B14F-4D97-AF65-F5344CB8AC3E}">
        <p14:creationId xmlns:p14="http://schemas.microsoft.com/office/powerpoint/2010/main" val="184643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b="1" dirty="0"/>
              <a:t>次は使う機器の紹介！</a:t>
            </a:r>
          </a:p>
        </p:txBody>
      </p:sp>
    </p:spTree>
    <p:extLst>
      <p:ext uri="{BB962C8B-B14F-4D97-AF65-F5344CB8AC3E}">
        <p14:creationId xmlns:p14="http://schemas.microsoft.com/office/powerpoint/2010/main" val="93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b="1" dirty="0"/>
              <a:t>今回すること！</a:t>
            </a:r>
          </a:p>
        </p:txBody>
      </p:sp>
    </p:spTree>
    <p:extLst>
      <p:ext uri="{BB962C8B-B14F-4D97-AF65-F5344CB8AC3E}">
        <p14:creationId xmlns:p14="http://schemas.microsoft.com/office/powerpoint/2010/main" val="110960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b="1" dirty="0"/>
              <a:t>Cisco 892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840146"/>
            <a:ext cx="11702143" cy="4838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小規模オフィス向けに設計された統合型ルーター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スイッチング機能や無線</a:t>
            </a:r>
            <a:r>
              <a:rPr lang="en-US" altLang="ja-JP" sz="4000" dirty="0"/>
              <a:t>LAN</a:t>
            </a:r>
            <a:r>
              <a:rPr lang="ja-JP" altLang="en-US" sz="4000" dirty="0"/>
              <a:t>のサポート可能な多機能のルーターである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4000" dirty="0"/>
          </a:p>
        </p:txBody>
      </p:sp>
      <p:pic>
        <p:nvPicPr>
          <p:cNvPr id="3" name="図 2" descr="電子機器 が含まれている画像&#10;&#10;自動的に生成された説明">
            <a:extLst>
              <a:ext uri="{FF2B5EF4-FFF2-40B4-BE49-F238E27FC236}">
                <a16:creationId xmlns:a16="http://schemas.microsoft.com/office/drawing/2014/main" id="{130DDA8E-5B0D-560F-8A1B-86D89AF4A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19" r="93438">
                        <a14:foregroundMark x1="6719" y1="54750" x2="10000" y2="56500"/>
                        <a14:foregroundMark x1="88438" y1="53250" x2="90313" y2="65750"/>
                        <a14:foregroundMark x1="92188" y1="55500" x2="93438" y2="6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60" y="3534889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6600" b="1" dirty="0"/>
              <a:t>今回この機器を使って</a:t>
            </a:r>
            <a:br>
              <a:rPr kumimoji="1" lang="en-US" altLang="ja-JP" sz="6600" b="1" dirty="0"/>
            </a:br>
            <a:r>
              <a:rPr kumimoji="1" lang="en-US" altLang="ja-JP" sz="6600" b="1" dirty="0"/>
              <a:t>VLAN</a:t>
            </a:r>
            <a:r>
              <a:rPr kumimoji="1" lang="ja-JP" altLang="en-US" sz="6600" b="1" dirty="0"/>
              <a:t>設定とスタティックルーティングをします</a:t>
            </a:r>
            <a:r>
              <a:rPr kumimoji="1" lang="ja-JP" altLang="en-US" sz="6600" b="1" dirty="0">
                <a:solidFill>
                  <a:srgbClr val="FF0000"/>
                </a:solidFill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3612616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600" b="1" dirty="0"/>
              <a:t>ハンズオンに入る前に</a:t>
            </a:r>
            <a:br>
              <a:rPr lang="en-US" altLang="ja-JP" sz="6600" b="1" dirty="0"/>
            </a:br>
            <a:r>
              <a:rPr lang="ja-JP" altLang="en-US" sz="6600" b="1" dirty="0"/>
              <a:t>グループに分かれましょう</a:t>
            </a:r>
            <a:r>
              <a:rPr lang="ja-JP" altLang="en-US" sz="6600" b="1" dirty="0">
                <a:solidFill>
                  <a:srgbClr val="FF0000"/>
                </a:solidFill>
              </a:rPr>
              <a:t>！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8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600" b="1" dirty="0"/>
              <a:t>グループに分かれたので</a:t>
            </a:r>
            <a:br>
              <a:rPr lang="en-US" altLang="ja-JP" sz="6600" b="1" dirty="0"/>
            </a:br>
            <a:r>
              <a:rPr lang="ja-JP" altLang="en-US" sz="6600" b="1" dirty="0"/>
              <a:t>今から</a:t>
            </a:r>
            <a:br>
              <a:rPr lang="en-US" altLang="ja-JP" sz="6600" b="1" dirty="0"/>
            </a:br>
            <a:r>
              <a:rPr lang="ja-JP" altLang="en-US" sz="6600" b="1" dirty="0"/>
              <a:t>ハンズオン開始</a:t>
            </a:r>
            <a:r>
              <a:rPr lang="ja-JP" altLang="en-US" sz="6600" b="1" dirty="0">
                <a:solidFill>
                  <a:srgbClr val="FF0000"/>
                </a:solidFill>
              </a:rPr>
              <a:t>！！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85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600" b="1" dirty="0"/>
              <a:t>まずは</a:t>
            </a:r>
            <a:r>
              <a:rPr lang="en-US" altLang="ja-JP" sz="6600" b="1" dirty="0"/>
              <a:t>VLAN</a:t>
            </a:r>
            <a:r>
              <a:rPr lang="ja-JP" altLang="en-US" sz="6600" b="1" dirty="0"/>
              <a:t>設定から</a:t>
            </a:r>
            <a:br>
              <a:rPr lang="en-US" altLang="ja-JP" sz="6600" b="1" dirty="0"/>
            </a:br>
            <a:r>
              <a:rPr lang="ja-JP" altLang="en-US" sz="6600" b="1" dirty="0"/>
              <a:t>やりましょう</a:t>
            </a:r>
            <a:r>
              <a:rPr lang="ja-JP" altLang="en-US" sz="6600" b="1" dirty="0">
                <a:solidFill>
                  <a:srgbClr val="FF0000"/>
                </a:solidFill>
              </a:rPr>
              <a:t>！！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ja-JP" altLang="en-US" sz="6600" b="1" dirty="0"/>
              <a:t>各グループは先輩の指示に従って進めてください</a:t>
            </a:r>
            <a:r>
              <a:rPr lang="ja-JP" altLang="en-US" sz="6600" b="1" dirty="0">
                <a:solidFill>
                  <a:srgbClr val="FF0000"/>
                </a:solidFill>
              </a:rPr>
              <a:t>！</a:t>
            </a:r>
            <a:br>
              <a:rPr lang="en-US" altLang="ja-JP" sz="6600" b="1" dirty="0"/>
            </a:br>
            <a:r>
              <a:rPr lang="ja-JP" altLang="en-US" sz="6600" b="1" dirty="0"/>
              <a:t>お願いします</a:t>
            </a:r>
            <a:r>
              <a:rPr lang="ja-JP" altLang="en-US" sz="6600" b="1" dirty="0">
                <a:solidFill>
                  <a:srgbClr val="FF0000"/>
                </a:solidFill>
              </a:rPr>
              <a:t>！！</a:t>
            </a:r>
            <a:endParaRPr kumimoji="1" lang="ja-JP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5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385" y="2106385"/>
            <a:ext cx="9503229" cy="264522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b="1" dirty="0"/>
              <a:t>これから</a:t>
            </a:r>
            <a:br>
              <a:rPr kumimoji="1" lang="en-US" altLang="ja-JP" sz="6600" b="1" dirty="0"/>
            </a:br>
            <a:r>
              <a:rPr kumimoji="1" lang="ja-JP" altLang="en-US" sz="6600" b="1"/>
              <a:t>ハンズオン開始！！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0361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F27077-DE17-39B8-7324-9AE89F72C7A2}"/>
              </a:ext>
            </a:extLst>
          </p:cNvPr>
          <p:cNvSpPr txBox="1"/>
          <p:nvPr/>
        </p:nvSpPr>
        <p:spPr>
          <a:xfrm>
            <a:off x="326571" y="272141"/>
            <a:ext cx="11538857" cy="360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8000" b="1" dirty="0"/>
              <a:t>おしまい</a:t>
            </a:r>
            <a:endParaRPr kumimoji="1" lang="en-US" altLang="ja-JP" sz="8000" b="1" dirty="0"/>
          </a:p>
          <a:p>
            <a:pPr algn="ctr">
              <a:lnSpc>
                <a:spcPct val="150000"/>
              </a:lnSpc>
            </a:pPr>
            <a:r>
              <a:rPr lang="ja-JP" altLang="en-US" sz="8000" b="1" dirty="0"/>
              <a:t>ありがとうございました</a:t>
            </a:r>
            <a:endParaRPr kumimoji="1" lang="en-US" altLang="ja-JP" sz="80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24A711-373A-D5D3-09BB-E135A8B7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20" y="3842978"/>
            <a:ext cx="2775859" cy="27758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6688A3E-0FD7-EB48-E8E1-C3FDFF63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28" y="3930064"/>
            <a:ext cx="2775858" cy="27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F27077-DE17-39B8-7324-9AE89F72C7A2}"/>
              </a:ext>
            </a:extLst>
          </p:cNvPr>
          <p:cNvSpPr txBox="1"/>
          <p:nvPr/>
        </p:nvSpPr>
        <p:spPr>
          <a:xfrm>
            <a:off x="1170214" y="2151727"/>
            <a:ext cx="9851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/>
              <a:t>アンケートの回答</a:t>
            </a:r>
            <a:r>
              <a:rPr lang="ja-JP" altLang="en-US" sz="8000" b="1" dirty="0"/>
              <a:t>を</a:t>
            </a:r>
            <a:endParaRPr lang="en-US" altLang="ja-JP" sz="8000" b="1" dirty="0"/>
          </a:p>
          <a:p>
            <a:pPr algn="ctr"/>
            <a:r>
              <a:rPr kumimoji="1" lang="ja-JP" altLang="en-US" sz="8000" b="1" dirty="0"/>
              <a:t>お願いします。</a:t>
            </a:r>
            <a:endParaRPr kumimoji="1" lang="en-US" altLang="ja-JP" sz="8000" b="1" dirty="0"/>
          </a:p>
        </p:txBody>
      </p:sp>
    </p:spTree>
    <p:extLst>
      <p:ext uri="{BB962C8B-B14F-4D97-AF65-F5344CB8AC3E}">
        <p14:creationId xmlns:p14="http://schemas.microsoft.com/office/powerpoint/2010/main" val="192698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692DF1-61AF-58EE-738B-F3A532833373}"/>
              </a:ext>
            </a:extLst>
          </p:cNvPr>
          <p:cNvSpPr txBox="1"/>
          <p:nvPr/>
        </p:nvSpPr>
        <p:spPr>
          <a:xfrm>
            <a:off x="1034141" y="5863110"/>
            <a:ext cx="10123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hlinkClick r:id="rId2"/>
              </a:rPr>
              <a:t>https://forms.gle/CtURyMcbRSkR4LRh8</a:t>
            </a:r>
            <a:endParaRPr kumimoji="1" lang="en-US" altLang="ja-JP" sz="4000" dirty="0"/>
          </a:p>
          <a:p>
            <a:endParaRPr lang="en-US" altLang="ja-JP" sz="4000" dirty="0"/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906F3822-8A3B-2F53-F210-87DA23EB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00" y="447014"/>
            <a:ext cx="5317795" cy="5317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09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/>
              <a:t>今回すること</a:t>
            </a:r>
            <a:endParaRPr kumimoji="1" lang="ja-JP" altLang="en-US" sz="6000" b="1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868011"/>
            <a:ext cx="11702143" cy="4811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4000" dirty="0"/>
              <a:t>VLAN</a:t>
            </a:r>
            <a:r>
              <a:rPr lang="ja-JP" altLang="en-US" sz="4000" dirty="0"/>
              <a:t>についての説明</a:t>
            </a:r>
            <a:endParaRPr lang="en-US" altLang="ja-JP" sz="4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000" dirty="0"/>
              <a:t>使う機器の紹介</a:t>
            </a:r>
            <a:endParaRPr lang="en-US" altLang="ja-JP" sz="4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000" dirty="0"/>
              <a:t>コマンドの説明</a:t>
            </a:r>
            <a:endParaRPr lang="en-US" altLang="ja-JP" sz="4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4000" dirty="0"/>
              <a:t>実機を使ったスタティックルーティング</a:t>
            </a:r>
            <a:endParaRPr lang="en-US" altLang="ja-JP" sz="4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99106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b="1" dirty="0"/>
              <a:t>今回はハンズオン中心で</a:t>
            </a:r>
            <a:br>
              <a:rPr kumimoji="1" lang="en-US" altLang="ja-JP" sz="6600" b="1" dirty="0"/>
            </a:br>
            <a:r>
              <a:rPr kumimoji="1" lang="ja-JP" altLang="en-US" sz="6600" b="1" dirty="0"/>
              <a:t>進めていきます。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22714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600" b="1" dirty="0"/>
              <a:t>座学スタート！！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1483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b="1" dirty="0"/>
              <a:t>LAN</a:t>
            </a:r>
            <a:r>
              <a:rPr kumimoji="1" lang="ja-JP" altLang="en-US" sz="6600" b="1" dirty="0"/>
              <a:t>について軽く</a:t>
            </a:r>
            <a:r>
              <a:rPr lang="ja-JP" altLang="en-US" sz="6600" b="1" dirty="0"/>
              <a:t>復習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55671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b="1" dirty="0"/>
              <a:t>LAN </a:t>
            </a:r>
            <a:r>
              <a:rPr kumimoji="1" lang="ja-JP" altLang="en-US" sz="6000" b="1" dirty="0"/>
              <a:t>とは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912709"/>
            <a:ext cx="11702143" cy="476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/>
              <a:t>LAN</a:t>
            </a:r>
            <a:r>
              <a:rPr lang="ja-JP" altLang="en-US" sz="4000" dirty="0"/>
              <a:t>：</a:t>
            </a:r>
            <a:r>
              <a:rPr lang="en-US" altLang="ja-JP" sz="4000" dirty="0"/>
              <a:t>1</a:t>
            </a:r>
            <a:r>
              <a:rPr lang="ja-JP" altLang="en-US" sz="4000" dirty="0"/>
              <a:t>つの建物内や学内等の限られた狭い地域のネットワークのこと</a:t>
            </a: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  <a:p>
            <a:pPr marL="0" indent="0">
              <a:buNone/>
            </a:pPr>
            <a:endParaRPr lang="en-US" altLang="ja-JP" sz="4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EE7FFB7-D374-0C7D-3A39-BB1D42B1A924}"/>
              </a:ext>
            </a:extLst>
          </p:cNvPr>
          <p:cNvSpPr/>
          <p:nvPr/>
        </p:nvSpPr>
        <p:spPr>
          <a:xfrm>
            <a:off x="947057" y="3795168"/>
            <a:ext cx="10678886" cy="2883942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3B147720-7D86-F01E-F195-98DD1C9F0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55" y="4452799"/>
            <a:ext cx="1740584" cy="1623095"/>
          </a:xfrm>
          <a:prstGeom prst="rect">
            <a:avLst/>
          </a:prstGeom>
        </p:spPr>
      </p:pic>
      <p:pic>
        <p:nvPicPr>
          <p:cNvPr id="6" name="図 5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F2F08C61-3984-524F-79A6-6F7EA867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76" y="4452798"/>
            <a:ext cx="1740584" cy="16230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D7E6DF6-818D-112F-EB69-A3A81B00C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00" y="3982967"/>
            <a:ext cx="1740584" cy="11835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85FDE21-35EE-AAEB-71EA-6999B2966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00" y="5386313"/>
            <a:ext cx="1740584" cy="118359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C2EBB0F-70A9-6328-F1DE-A71A6CA52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189" y="3994996"/>
            <a:ext cx="1740582" cy="11835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70FC15C-8A89-16EF-4A56-E8FB1437C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696" y="5386313"/>
            <a:ext cx="1740583" cy="1183595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F707BB6-F6DD-71F9-5250-EA1179093A1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990184" y="4574765"/>
            <a:ext cx="1078071" cy="68958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C3EFFB5-D105-8C49-0FAB-1E0366FF5FF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990184" y="5264347"/>
            <a:ext cx="1078071" cy="71376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C8DF444-0E55-E26E-CAA1-4466F2353CB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8279060" y="5264346"/>
            <a:ext cx="729636" cy="7137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4A092C-5A94-240F-FA23-D67590AD758B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8279060" y="4586793"/>
            <a:ext cx="702129" cy="67755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ED8253-5BA8-48F0-ADA0-307F5F8F72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808839" y="5264346"/>
            <a:ext cx="729637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9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8EB15-7163-7609-8350-EDEB8D9E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066800"/>
            <a:ext cx="10896600" cy="47244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600" b="1" dirty="0"/>
              <a:t>VLAN</a:t>
            </a:r>
            <a:r>
              <a:rPr kumimoji="1" lang="ja-JP" altLang="en-US" sz="6600" b="1" dirty="0"/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5673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340B3BB-9551-D1CC-583A-0DA75145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95" y="178889"/>
            <a:ext cx="705001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b="1" dirty="0"/>
              <a:t>VLAN</a:t>
            </a:r>
            <a:r>
              <a:rPr kumimoji="1" lang="ja-JP" altLang="en-US" sz="6000" b="1" dirty="0"/>
              <a:t>とは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0C6180-EFC9-C51E-3B03-F31D4EB5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" y="1840146"/>
            <a:ext cx="11702143" cy="4838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4000" dirty="0"/>
              <a:t> VLAN</a:t>
            </a:r>
            <a:r>
              <a:rPr lang="ja-JP" altLang="en-US" sz="4000" dirty="0"/>
              <a:t>は「</a:t>
            </a:r>
            <a:r>
              <a:rPr lang="en-US" altLang="ja-JP" sz="4000" dirty="0"/>
              <a:t>Virtual Local Area Network</a:t>
            </a:r>
            <a:r>
              <a:rPr lang="ja-JP" altLang="en-US" sz="4000" dirty="0"/>
              <a:t>」の略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コンピュータネットワークにおいて、物理的な接続形態とは別に仮想的（バーチャル）な</a:t>
            </a:r>
            <a:r>
              <a:rPr lang="en-US" altLang="ja-JP" sz="4000" dirty="0"/>
              <a:t>LAN</a:t>
            </a:r>
            <a:r>
              <a:rPr lang="ja-JP" altLang="en-US" sz="4000" dirty="0"/>
              <a:t>を</a:t>
            </a:r>
            <a:br>
              <a:rPr lang="en-US" altLang="ja-JP" sz="4000" dirty="0"/>
            </a:br>
            <a:r>
              <a:rPr lang="ja-JP" altLang="en-US" sz="4000" dirty="0"/>
              <a:t>作る技術のことである</a:t>
            </a:r>
            <a:endParaRPr lang="en-US" altLang="ja-JP" sz="40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dirty="0"/>
              <a:t>１つの</a:t>
            </a:r>
            <a:r>
              <a:rPr lang="en-US" altLang="ja-JP" sz="4000" dirty="0"/>
              <a:t>LAN</a:t>
            </a:r>
            <a:r>
              <a:rPr lang="ja-JP" altLang="en-US" sz="4000" dirty="0"/>
              <a:t>を仮想的に複数の</a:t>
            </a:r>
            <a:r>
              <a:rPr lang="en-US" altLang="ja-JP" sz="4000" dirty="0"/>
              <a:t>LAN</a:t>
            </a:r>
            <a:r>
              <a:rPr lang="ja-JP" altLang="en-US" sz="4000" dirty="0"/>
              <a:t>に分けること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20360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705</Words>
  <Application>Microsoft Office PowerPoint</Application>
  <PresentationFormat>ワイド画面</PresentationFormat>
  <Paragraphs>91</Paragraphs>
  <Slides>29</Slides>
  <Notes>24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Noto Sans JP</vt:lpstr>
      <vt:lpstr>メイリオ</vt:lpstr>
      <vt:lpstr>游ゴシック</vt:lpstr>
      <vt:lpstr>游ゴシック Light</vt:lpstr>
      <vt:lpstr>Arial</vt:lpstr>
      <vt:lpstr>Wingdings</vt:lpstr>
      <vt:lpstr>Office テーマ</vt:lpstr>
      <vt:lpstr>R6. 10. 23 Network ⑤</vt:lpstr>
      <vt:lpstr>今回すること！</vt:lpstr>
      <vt:lpstr>今回すること</vt:lpstr>
      <vt:lpstr>今回はハンズオン中心で 進めていきます。</vt:lpstr>
      <vt:lpstr>座学スタート！！</vt:lpstr>
      <vt:lpstr>LANについて軽く復習</vt:lpstr>
      <vt:lpstr>LAN とは</vt:lpstr>
      <vt:lpstr>VLANとは？</vt:lpstr>
      <vt:lpstr>VLANとは</vt:lpstr>
      <vt:lpstr>VLANとは</vt:lpstr>
      <vt:lpstr>VLANの特徴</vt:lpstr>
      <vt:lpstr>特徴 ①</vt:lpstr>
      <vt:lpstr>特徴 ①</vt:lpstr>
      <vt:lpstr>特徴 ②</vt:lpstr>
      <vt:lpstr>特徴 ②</vt:lpstr>
      <vt:lpstr>特徴 ③</vt:lpstr>
      <vt:lpstr>特徴 ③</vt:lpstr>
      <vt:lpstr>以上で VLANの説明終了！！</vt:lpstr>
      <vt:lpstr>次は使う機器の紹介！</vt:lpstr>
      <vt:lpstr>Cisco 892</vt:lpstr>
      <vt:lpstr>今回この機器を使って VLAN設定とスタティックルーティングをします！！</vt:lpstr>
      <vt:lpstr>ハンズオンに入る前に グループに分かれましょう！</vt:lpstr>
      <vt:lpstr>グループに分かれたので 今から ハンズオン開始！！</vt:lpstr>
      <vt:lpstr>まずはVLAN設定から やりましょう！！</vt:lpstr>
      <vt:lpstr>各グループは先輩の指示に従って進めてください！ お願いします！！</vt:lpstr>
      <vt:lpstr>これから ハンズオン開始！！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OSHIRO Yuga</dc:creator>
  <cp:lastModifiedBy>OSHIRO Yuga</cp:lastModifiedBy>
  <cp:revision>37</cp:revision>
  <dcterms:created xsi:type="dcterms:W3CDTF">2024-06-19T00:04:59Z</dcterms:created>
  <dcterms:modified xsi:type="dcterms:W3CDTF">2024-09-21T15:05:47Z</dcterms:modified>
</cp:coreProperties>
</file>