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413" r:id="rId4"/>
    <p:sldId id="374" r:id="rId5"/>
    <p:sldId id="415" r:id="rId6"/>
    <p:sldId id="416" r:id="rId7"/>
    <p:sldId id="417" r:id="rId8"/>
    <p:sldId id="294" r:id="rId9"/>
    <p:sldId id="287" r:id="rId10"/>
    <p:sldId id="414" r:id="rId11"/>
    <p:sldId id="292" r:id="rId12"/>
    <p:sldId id="418" r:id="rId13"/>
    <p:sldId id="419" r:id="rId14"/>
    <p:sldId id="420" r:id="rId15"/>
    <p:sldId id="421" r:id="rId16"/>
    <p:sldId id="422" r:id="rId17"/>
    <p:sldId id="423" r:id="rId18"/>
    <p:sldId id="424" r:id="rId19"/>
    <p:sldId id="425" r:id="rId20"/>
    <p:sldId id="426" r:id="rId21"/>
    <p:sldId id="295" r:id="rId22"/>
    <p:sldId id="293" r:id="rId23"/>
    <p:sldId id="289" r:id="rId24"/>
    <p:sldId id="296" r:id="rId25"/>
    <p:sldId id="290" r:id="rId26"/>
    <p:sldId id="299" r:id="rId27"/>
    <p:sldId id="298" r:id="rId28"/>
    <p:sldId id="291" r:id="rId29"/>
    <p:sldId id="300" r:id="rId30"/>
    <p:sldId id="301" r:id="rId31"/>
    <p:sldId id="302" r:id="rId32"/>
    <p:sldId id="303" r:id="rId33"/>
    <p:sldId id="304" r:id="rId34"/>
    <p:sldId id="306" r:id="rId35"/>
    <p:sldId id="307" r:id="rId36"/>
    <p:sldId id="305" r:id="rId37"/>
    <p:sldId id="308" r:id="rId38"/>
    <p:sldId id="362" r:id="rId39"/>
    <p:sldId id="310" r:id="rId40"/>
    <p:sldId id="311" r:id="rId41"/>
    <p:sldId id="312" r:id="rId42"/>
    <p:sldId id="313" r:id="rId43"/>
    <p:sldId id="315" r:id="rId44"/>
    <p:sldId id="316" r:id="rId45"/>
    <p:sldId id="309" r:id="rId46"/>
    <p:sldId id="320" r:id="rId47"/>
    <p:sldId id="318" r:id="rId48"/>
    <p:sldId id="322" r:id="rId49"/>
    <p:sldId id="406" r:id="rId50"/>
    <p:sldId id="407" r:id="rId51"/>
    <p:sldId id="408" r:id="rId52"/>
    <p:sldId id="411" r:id="rId53"/>
    <p:sldId id="364" r:id="rId54"/>
    <p:sldId id="372" r:id="rId55"/>
    <p:sldId id="373" r:id="rId56"/>
    <p:sldId id="412" r:id="rId5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182" autoAdjust="0"/>
  </p:normalViewPr>
  <p:slideViewPr>
    <p:cSldViewPr snapToGrid="0">
      <p:cViewPr varScale="1">
        <p:scale>
          <a:sx n="54" d="100"/>
          <a:sy n="54" d="100"/>
        </p:scale>
        <p:origin x="11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12279-B97F-437F-8DA4-2DDCA49C6524}" type="datetimeFigureOut">
              <a:rPr kumimoji="1" lang="ja-JP" altLang="en-US" smtClean="0"/>
              <a:t>2024/9/21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8D581-7D57-422F-8315-4880932C3FB6}" type="slidenum">
              <a:rPr kumimoji="1" lang="ja-JP" altLang="en-US" smtClean="0"/>
              <a:t>‹#›</a:t>
            </a:fld>
            <a:endParaRPr kumimoji="1" lang="ja-JP" altLang="en-US"/>
          </a:p>
        </p:txBody>
      </p:sp>
    </p:spTree>
    <p:extLst>
      <p:ext uri="{BB962C8B-B14F-4D97-AF65-F5344CB8AC3E}">
        <p14:creationId xmlns:p14="http://schemas.microsoft.com/office/powerpoint/2010/main" val="25124205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2</a:t>
            </a:fld>
            <a:endParaRPr kumimoji="1" lang="ja-JP" altLang="en-US"/>
          </a:p>
        </p:txBody>
      </p:sp>
    </p:spTree>
    <p:extLst>
      <p:ext uri="{BB962C8B-B14F-4D97-AF65-F5344CB8AC3E}">
        <p14:creationId xmlns:p14="http://schemas.microsoft.com/office/powerpoint/2010/main" val="327000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11</a:t>
            </a:fld>
            <a:endParaRPr kumimoji="1" lang="ja-JP" altLang="en-US"/>
          </a:p>
        </p:txBody>
      </p:sp>
    </p:spTree>
    <p:extLst>
      <p:ext uri="{BB962C8B-B14F-4D97-AF65-F5344CB8AC3E}">
        <p14:creationId xmlns:p14="http://schemas.microsoft.com/office/powerpoint/2010/main" val="4125645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ブロードキャストドメインとは</a:t>
            </a:r>
            <a:r>
              <a:rPr lang="ja-JP" altLang="en-US" b="0" i="0" dirty="0">
                <a:solidFill>
                  <a:srgbClr val="1A1311"/>
                </a:solidFill>
                <a:effectLst/>
                <a:latin typeface="Noto Sans JP"/>
              </a:rPr>
              <a:t>ルーターを使用せずにホスト同士が通信できる範囲のことです。</a:t>
            </a:r>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12</a:t>
            </a:fld>
            <a:endParaRPr kumimoji="1" lang="ja-JP" altLang="en-US"/>
          </a:p>
        </p:txBody>
      </p:sp>
    </p:spTree>
    <p:extLst>
      <p:ext uri="{BB962C8B-B14F-4D97-AF65-F5344CB8AC3E}">
        <p14:creationId xmlns:p14="http://schemas.microsoft.com/office/powerpoint/2010/main" val="3724675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000000"/>
                </a:solidFill>
                <a:effectLst/>
                <a:latin typeface="メイリオ" panose="020B0604030504040204" pitchFamily="50" charset="-128"/>
                <a:ea typeface="メイリオ" panose="020B0604030504040204" pitchFamily="50" charset="-128"/>
              </a:rPr>
              <a:t>ホスト</a:t>
            </a:r>
            <a:r>
              <a:rPr lang="en-US" altLang="ja-JP" b="0" i="0" dirty="0">
                <a:solidFill>
                  <a:srgbClr val="000000"/>
                </a:solidFill>
                <a:effectLst/>
                <a:latin typeface="メイリオ" panose="020B0604030504040204" pitchFamily="50" charset="-128"/>
                <a:ea typeface="メイリオ" panose="020B0604030504040204" pitchFamily="50" charset="-128"/>
              </a:rPr>
              <a:t>A</a:t>
            </a:r>
            <a:r>
              <a:rPr lang="ja-JP" altLang="en-US" b="0" i="0" dirty="0">
                <a:solidFill>
                  <a:srgbClr val="000000"/>
                </a:solidFill>
                <a:effectLst/>
                <a:latin typeface="メイリオ" panose="020B0604030504040204" pitchFamily="50" charset="-128"/>
                <a:ea typeface="メイリオ" panose="020B0604030504040204" pitchFamily="50" charset="-128"/>
              </a:rPr>
              <a:t>と</a:t>
            </a:r>
            <a:r>
              <a:rPr lang="en-US" altLang="ja-JP" b="0" i="0" dirty="0">
                <a:solidFill>
                  <a:srgbClr val="000000"/>
                </a:solidFill>
                <a:effectLst/>
                <a:latin typeface="メイリオ" panose="020B0604030504040204" pitchFamily="50" charset="-128"/>
                <a:ea typeface="メイリオ" panose="020B0604030504040204" pitchFamily="50" charset="-128"/>
              </a:rPr>
              <a:t>B</a:t>
            </a:r>
            <a:r>
              <a:rPr lang="ja-JP" altLang="en-US" b="0" i="0" dirty="0">
                <a:solidFill>
                  <a:srgbClr val="000000"/>
                </a:solidFill>
                <a:effectLst/>
                <a:latin typeface="メイリオ" panose="020B0604030504040204" pitchFamily="50" charset="-128"/>
                <a:ea typeface="メイリオ" panose="020B0604030504040204" pitchFamily="50" charset="-128"/>
              </a:rPr>
              <a:t>が通信するために、ホスト</a:t>
            </a:r>
            <a:r>
              <a:rPr lang="en-US" altLang="ja-JP" b="0" i="0" dirty="0">
                <a:solidFill>
                  <a:srgbClr val="000000"/>
                </a:solidFill>
                <a:effectLst/>
                <a:latin typeface="メイリオ" panose="020B0604030504040204" pitchFamily="50" charset="-128"/>
                <a:ea typeface="メイリオ" panose="020B0604030504040204" pitchFamily="50" charset="-128"/>
              </a:rPr>
              <a:t>A</a:t>
            </a:r>
            <a:r>
              <a:rPr lang="ja-JP" altLang="en-US" b="0" i="0" dirty="0">
                <a:solidFill>
                  <a:srgbClr val="000000"/>
                </a:solidFill>
                <a:effectLst/>
                <a:latin typeface="メイリオ" panose="020B0604030504040204" pitchFamily="50" charset="-128"/>
                <a:ea typeface="メイリオ" panose="020B0604030504040204" pitchFamily="50" charset="-128"/>
              </a:rPr>
              <a:t>は</a:t>
            </a:r>
            <a:r>
              <a:rPr lang="en-US" altLang="ja-JP" b="0" i="0" dirty="0">
                <a:solidFill>
                  <a:srgbClr val="000000"/>
                </a:solidFill>
                <a:effectLst/>
                <a:latin typeface="メイリオ" panose="020B0604030504040204" pitchFamily="50" charset="-128"/>
                <a:ea typeface="メイリオ" panose="020B0604030504040204" pitchFamily="50" charset="-128"/>
              </a:rPr>
              <a:t>ARP</a:t>
            </a:r>
            <a:r>
              <a:rPr lang="ja-JP" altLang="en-US" b="0" i="0" dirty="0">
                <a:solidFill>
                  <a:srgbClr val="000000"/>
                </a:solidFill>
                <a:effectLst/>
                <a:latin typeface="メイリオ" panose="020B0604030504040204" pitchFamily="50" charset="-128"/>
                <a:ea typeface="メイリオ" panose="020B0604030504040204" pitchFamily="50" charset="-128"/>
              </a:rPr>
              <a:t>リクエストをブロードキャストする必要があります。結果、</a:t>
            </a:r>
            <a:br>
              <a:rPr lang="ja-JP" altLang="en-US" dirty="0"/>
            </a:br>
            <a:r>
              <a:rPr lang="ja-JP" altLang="en-US" b="0" i="0" dirty="0">
                <a:solidFill>
                  <a:srgbClr val="000000"/>
                </a:solidFill>
                <a:effectLst/>
                <a:latin typeface="メイリオ" panose="020B0604030504040204" pitchFamily="50" charset="-128"/>
                <a:ea typeface="メイリオ" panose="020B0604030504040204" pitchFamily="50" charset="-128"/>
              </a:rPr>
              <a:t>　左下図の通り、そのブロードキャストはホスト</a:t>
            </a:r>
            <a:r>
              <a:rPr lang="en-US" altLang="ja-JP" b="0" i="0" dirty="0">
                <a:solidFill>
                  <a:srgbClr val="000000"/>
                </a:solidFill>
                <a:effectLst/>
                <a:latin typeface="メイリオ" panose="020B0604030504040204" pitchFamily="50" charset="-128"/>
                <a:ea typeface="メイリオ" panose="020B0604030504040204" pitchFamily="50" charset="-128"/>
              </a:rPr>
              <a:t>B</a:t>
            </a:r>
            <a:r>
              <a:rPr lang="ja-JP" altLang="en-US" b="0" i="0" dirty="0">
                <a:solidFill>
                  <a:srgbClr val="000000"/>
                </a:solidFill>
                <a:effectLst/>
                <a:latin typeface="メイリオ" panose="020B0604030504040204" pitchFamily="50" charset="-128"/>
                <a:ea typeface="メイリオ" panose="020B0604030504040204" pitchFamily="50" charset="-128"/>
              </a:rPr>
              <a:t>だけでなく</a:t>
            </a:r>
            <a:r>
              <a:rPr lang="en-US" altLang="ja-JP" b="0" i="0" dirty="0">
                <a:solidFill>
                  <a:srgbClr val="000000"/>
                </a:solidFill>
                <a:effectLst/>
                <a:latin typeface="メイリオ" panose="020B0604030504040204" pitchFamily="50" charset="-128"/>
                <a:ea typeface="メイリオ" panose="020B0604030504040204" pitchFamily="50" charset="-128"/>
              </a:rPr>
              <a:t>C</a:t>
            </a:r>
            <a:r>
              <a:rPr lang="ja-JP" altLang="en-US" b="0" i="0" dirty="0">
                <a:solidFill>
                  <a:srgbClr val="000000"/>
                </a:solidFill>
                <a:effectLst/>
                <a:latin typeface="メイリオ" panose="020B0604030504040204" pitchFamily="50" charset="-128"/>
                <a:ea typeface="メイリオ" panose="020B0604030504040204" pitchFamily="50" charset="-128"/>
              </a:rPr>
              <a:t>、</a:t>
            </a:r>
            <a:r>
              <a:rPr lang="en-US" altLang="ja-JP" b="0" i="0" dirty="0">
                <a:solidFill>
                  <a:srgbClr val="000000"/>
                </a:solidFill>
                <a:effectLst/>
                <a:latin typeface="メイリオ" panose="020B0604030504040204" pitchFamily="50" charset="-128"/>
                <a:ea typeface="メイリオ" panose="020B0604030504040204" pitchFamily="50" charset="-128"/>
              </a:rPr>
              <a:t>D</a:t>
            </a:r>
            <a:r>
              <a:rPr lang="ja-JP" altLang="en-US" b="0" i="0" dirty="0">
                <a:solidFill>
                  <a:srgbClr val="000000"/>
                </a:solidFill>
                <a:effectLst/>
                <a:latin typeface="メイリオ" panose="020B0604030504040204" pitchFamily="50" charset="-128"/>
                <a:ea typeface="メイリオ" panose="020B0604030504040204" pitchFamily="50" charset="-128"/>
              </a:rPr>
              <a:t>も受け取ります。しかし、</a:t>
            </a:r>
            <a:r>
              <a:rPr lang="en-US" altLang="ja-JP" b="0" i="0" dirty="0">
                <a:solidFill>
                  <a:srgbClr val="000000"/>
                </a:solidFill>
                <a:effectLst/>
                <a:latin typeface="メイリオ" panose="020B0604030504040204" pitchFamily="50" charset="-128"/>
                <a:ea typeface="メイリオ" panose="020B0604030504040204" pitchFamily="50" charset="-128"/>
              </a:rPr>
              <a:t>VLAN</a:t>
            </a:r>
            <a:r>
              <a:rPr lang="ja-JP" altLang="en-US" b="0" i="0" dirty="0">
                <a:solidFill>
                  <a:srgbClr val="000000"/>
                </a:solidFill>
                <a:effectLst/>
                <a:latin typeface="メイリオ" panose="020B0604030504040204" pitchFamily="50" charset="-128"/>
                <a:ea typeface="メイリオ" panose="020B0604030504040204" pitchFamily="50" charset="-128"/>
              </a:rPr>
              <a:t>により</a:t>
            </a:r>
            <a:br>
              <a:rPr lang="ja-JP" altLang="en-US" dirty="0"/>
            </a:br>
            <a:r>
              <a:rPr lang="ja-JP" altLang="en-US" b="0" i="0" dirty="0">
                <a:solidFill>
                  <a:srgbClr val="000000"/>
                </a:solidFill>
                <a:effectLst/>
                <a:latin typeface="メイリオ" panose="020B0604030504040204" pitchFamily="50" charset="-128"/>
                <a:ea typeface="メイリオ" panose="020B0604030504040204" pitchFamily="50" charset="-128"/>
              </a:rPr>
              <a:t>　ブロードキャストドメインを分割することで、右下図の通り、ホスト</a:t>
            </a:r>
            <a:r>
              <a:rPr lang="en-US" altLang="ja-JP" b="0" i="0" dirty="0">
                <a:solidFill>
                  <a:srgbClr val="000000"/>
                </a:solidFill>
                <a:effectLst/>
                <a:latin typeface="メイリオ" panose="020B0604030504040204" pitchFamily="50" charset="-128"/>
                <a:ea typeface="メイリオ" panose="020B0604030504040204" pitchFamily="50" charset="-128"/>
              </a:rPr>
              <a:t>A</a:t>
            </a:r>
            <a:r>
              <a:rPr lang="ja-JP" altLang="en-US" b="0" i="0" dirty="0">
                <a:solidFill>
                  <a:srgbClr val="000000"/>
                </a:solidFill>
                <a:effectLst/>
                <a:latin typeface="メイリオ" panose="020B0604030504040204" pitchFamily="50" charset="-128"/>
                <a:ea typeface="メイリオ" panose="020B0604030504040204" pitchFamily="50" charset="-128"/>
              </a:rPr>
              <a:t>からのブロードキャストは</a:t>
            </a:r>
            <a:r>
              <a:rPr lang="en-US" altLang="ja-JP" b="0" i="0" dirty="0">
                <a:solidFill>
                  <a:srgbClr val="000000"/>
                </a:solidFill>
                <a:effectLst/>
                <a:latin typeface="メイリオ" panose="020B0604030504040204" pitchFamily="50" charset="-128"/>
                <a:ea typeface="メイリオ" panose="020B0604030504040204" pitchFamily="50" charset="-128"/>
              </a:rPr>
              <a:t>B</a:t>
            </a:r>
            <a:r>
              <a:rPr lang="ja-JP" altLang="en-US" b="0" i="0" dirty="0">
                <a:solidFill>
                  <a:srgbClr val="000000"/>
                </a:solidFill>
                <a:effectLst/>
                <a:latin typeface="メイリオ" panose="020B0604030504040204" pitchFamily="50" charset="-128"/>
                <a:ea typeface="メイリオ" panose="020B0604030504040204" pitchFamily="50" charset="-128"/>
              </a:rPr>
              <a:t>だけが</a:t>
            </a:r>
            <a:br>
              <a:rPr lang="ja-JP" altLang="en-US" dirty="0"/>
            </a:br>
            <a:r>
              <a:rPr lang="ja-JP" altLang="en-US" b="0" i="0" dirty="0">
                <a:solidFill>
                  <a:srgbClr val="000000"/>
                </a:solidFill>
                <a:effectLst/>
                <a:latin typeface="メイリオ" panose="020B0604030504040204" pitchFamily="50" charset="-128"/>
                <a:ea typeface="メイリオ" panose="020B0604030504040204" pitchFamily="50" charset="-128"/>
              </a:rPr>
              <a:t>　受信するようになり、無駄な受信フレームが減ることで、各ホストの無駄な</a:t>
            </a:r>
            <a:r>
              <a:rPr lang="en-US" altLang="ja-JP" b="0" i="0" dirty="0">
                <a:solidFill>
                  <a:srgbClr val="000000"/>
                </a:solidFill>
                <a:effectLst/>
                <a:latin typeface="メイリオ" panose="020B0604030504040204" pitchFamily="50" charset="-128"/>
                <a:ea typeface="メイリオ" panose="020B0604030504040204" pitchFamily="50" charset="-128"/>
              </a:rPr>
              <a:t>CPU</a:t>
            </a:r>
            <a:r>
              <a:rPr lang="ja-JP" altLang="en-US" b="0" i="0" dirty="0">
                <a:solidFill>
                  <a:srgbClr val="000000"/>
                </a:solidFill>
                <a:effectLst/>
                <a:latin typeface="メイリオ" panose="020B0604030504040204" pitchFamily="50" charset="-128"/>
                <a:ea typeface="メイリオ" panose="020B0604030504040204" pitchFamily="50" charset="-128"/>
              </a:rPr>
              <a:t>処理などを軽減できます。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13</a:t>
            </a:fld>
            <a:endParaRPr kumimoji="1" lang="ja-JP" altLang="en-US"/>
          </a:p>
        </p:txBody>
      </p:sp>
    </p:spTree>
    <p:extLst>
      <p:ext uri="{BB962C8B-B14F-4D97-AF65-F5344CB8AC3E}">
        <p14:creationId xmlns:p14="http://schemas.microsoft.com/office/powerpoint/2010/main" val="2016345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ブロードキャストドメインとは</a:t>
            </a:r>
            <a:r>
              <a:rPr lang="ja-JP" altLang="en-US" b="0" i="0" dirty="0">
                <a:solidFill>
                  <a:srgbClr val="1A1311"/>
                </a:solidFill>
                <a:effectLst/>
                <a:latin typeface="Noto Sans JP"/>
              </a:rPr>
              <a:t>ルーターを使用せずにホスト同士が通信できる範囲のことです。</a:t>
            </a:r>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14</a:t>
            </a:fld>
            <a:endParaRPr kumimoji="1" lang="ja-JP" altLang="en-US"/>
          </a:p>
        </p:txBody>
      </p:sp>
    </p:spTree>
    <p:extLst>
      <p:ext uri="{BB962C8B-B14F-4D97-AF65-F5344CB8AC3E}">
        <p14:creationId xmlns:p14="http://schemas.microsoft.com/office/powerpoint/2010/main" val="3498813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10F</a:t>
            </a:r>
            <a:r>
              <a:rPr kumimoji="1" lang="ja-JP" altLang="en-US" dirty="0"/>
              <a:t>営業部からのトラフィックは、</a:t>
            </a:r>
            <a:r>
              <a:rPr kumimoji="1" lang="en-US" altLang="ja-JP" dirty="0"/>
              <a:t>15F</a:t>
            </a:r>
            <a:r>
              <a:rPr kumimoji="1" lang="ja-JP" altLang="en-US" dirty="0"/>
              <a:t>営業部</a:t>
            </a:r>
          </a:p>
          <a:p>
            <a:r>
              <a:rPr kumimoji="1" lang="ja-JP" altLang="en-US" dirty="0"/>
              <a:t>　だけに転送されて、</a:t>
            </a:r>
            <a:r>
              <a:rPr kumimoji="1" lang="en-US" altLang="ja-JP" dirty="0"/>
              <a:t>10F</a:t>
            </a:r>
            <a:r>
              <a:rPr kumimoji="1" lang="ja-JP" altLang="en-US" dirty="0"/>
              <a:t>技術部からのトラフィックは</a:t>
            </a:r>
            <a:r>
              <a:rPr kumimoji="1" lang="en-US" altLang="ja-JP" dirty="0"/>
              <a:t>15F</a:t>
            </a:r>
            <a:r>
              <a:rPr kumimoji="1" lang="ja-JP" altLang="en-US" dirty="0"/>
              <a:t>技術部だけに転送されます。また、部署変更や</a:t>
            </a:r>
          </a:p>
          <a:p>
            <a:r>
              <a:rPr kumimoji="1" lang="ja-JP" altLang="en-US" dirty="0"/>
              <a:t>　部署移動が発生してもスイッチポートに設定した</a:t>
            </a:r>
            <a:r>
              <a:rPr kumimoji="1" lang="en-US" altLang="ja-JP" dirty="0"/>
              <a:t>VLAN ID</a:t>
            </a:r>
            <a:r>
              <a:rPr kumimoji="1" lang="ja-JP" altLang="en-US" dirty="0"/>
              <a:t>を変更するだけで柔軟にセグメント化が可能。</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15</a:t>
            </a:fld>
            <a:endParaRPr kumimoji="1" lang="ja-JP" altLang="en-US"/>
          </a:p>
        </p:txBody>
      </p:sp>
    </p:spTree>
    <p:extLst>
      <p:ext uri="{BB962C8B-B14F-4D97-AF65-F5344CB8AC3E}">
        <p14:creationId xmlns:p14="http://schemas.microsoft.com/office/powerpoint/2010/main" val="216512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16</a:t>
            </a:fld>
            <a:endParaRPr kumimoji="1" lang="ja-JP" altLang="en-US"/>
          </a:p>
        </p:txBody>
      </p:sp>
    </p:spTree>
    <p:extLst>
      <p:ext uri="{BB962C8B-B14F-4D97-AF65-F5344CB8AC3E}">
        <p14:creationId xmlns:p14="http://schemas.microsoft.com/office/powerpoint/2010/main" val="3129045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ブロードキャストドメインとは</a:t>
            </a:r>
            <a:r>
              <a:rPr lang="ja-JP" altLang="en-US" b="0" i="0" dirty="0">
                <a:solidFill>
                  <a:srgbClr val="1A1311"/>
                </a:solidFill>
                <a:effectLst/>
                <a:latin typeface="Noto Sans JP"/>
              </a:rPr>
              <a:t>ルーターを使用せずにホスト同士が通信できる範囲のことです。</a:t>
            </a:r>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17</a:t>
            </a:fld>
            <a:endParaRPr kumimoji="1" lang="ja-JP" altLang="en-US"/>
          </a:p>
        </p:txBody>
      </p:sp>
    </p:spTree>
    <p:extLst>
      <p:ext uri="{BB962C8B-B14F-4D97-AF65-F5344CB8AC3E}">
        <p14:creationId xmlns:p14="http://schemas.microsoft.com/office/powerpoint/2010/main" val="46389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18</a:t>
            </a:fld>
            <a:endParaRPr kumimoji="1" lang="ja-JP" altLang="en-US"/>
          </a:p>
        </p:txBody>
      </p:sp>
    </p:spTree>
    <p:extLst>
      <p:ext uri="{BB962C8B-B14F-4D97-AF65-F5344CB8AC3E}">
        <p14:creationId xmlns:p14="http://schemas.microsoft.com/office/powerpoint/2010/main" val="2154410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19</a:t>
            </a:fld>
            <a:endParaRPr kumimoji="1" lang="ja-JP" altLang="en-US"/>
          </a:p>
        </p:txBody>
      </p:sp>
    </p:spTree>
    <p:extLst>
      <p:ext uri="{BB962C8B-B14F-4D97-AF65-F5344CB8AC3E}">
        <p14:creationId xmlns:p14="http://schemas.microsoft.com/office/powerpoint/2010/main" val="2068081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20</a:t>
            </a:fld>
            <a:endParaRPr kumimoji="1" lang="ja-JP" altLang="en-US"/>
          </a:p>
        </p:txBody>
      </p:sp>
    </p:spTree>
    <p:extLst>
      <p:ext uri="{BB962C8B-B14F-4D97-AF65-F5344CB8AC3E}">
        <p14:creationId xmlns:p14="http://schemas.microsoft.com/office/powerpoint/2010/main" val="3997632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3</a:t>
            </a:fld>
            <a:endParaRPr kumimoji="1" lang="ja-JP" altLang="en-US"/>
          </a:p>
        </p:txBody>
      </p:sp>
    </p:spTree>
    <p:extLst>
      <p:ext uri="{BB962C8B-B14F-4D97-AF65-F5344CB8AC3E}">
        <p14:creationId xmlns:p14="http://schemas.microsoft.com/office/powerpoint/2010/main" val="1295789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a:t>
            </a:r>
            <a:r>
              <a:rPr kumimoji="1" lang="ja-JP" altLang="en-US" sz="1200" b="1" dirty="0"/>
              <a:t>どうやってコンピュータ同士は通信できているのか説明します</a:t>
            </a:r>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22</a:t>
            </a:fld>
            <a:endParaRPr kumimoji="1" lang="ja-JP" altLang="en-US"/>
          </a:p>
        </p:txBody>
      </p:sp>
    </p:spTree>
    <p:extLst>
      <p:ext uri="{BB962C8B-B14F-4D97-AF65-F5344CB8AC3E}">
        <p14:creationId xmlns:p14="http://schemas.microsoft.com/office/powerpoint/2010/main" val="1590298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コンピュータ同士が通信できているわけには「プロトコル」と呼ばれる約束事を決めているからです。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23</a:t>
            </a:fld>
            <a:endParaRPr kumimoji="1" lang="ja-JP" altLang="en-US"/>
          </a:p>
        </p:txBody>
      </p:sp>
    </p:spTree>
    <p:extLst>
      <p:ext uri="{BB962C8B-B14F-4D97-AF65-F5344CB8AC3E}">
        <p14:creationId xmlns:p14="http://schemas.microsoft.com/office/powerpoint/2010/main" val="76339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同じ「プロトコル」を用いることで、メーカーや</a:t>
            </a:r>
            <a:r>
              <a:rPr kumimoji="1" lang="en-US" altLang="ja-JP" dirty="0"/>
              <a:t>OS</a:t>
            </a:r>
            <a:r>
              <a:rPr kumimoji="1" lang="ja-JP" altLang="en-US" dirty="0"/>
              <a:t>が異なるコンピュータ同士でも通信できます。</a:t>
            </a:r>
            <a:endParaRPr kumimoji="1" lang="en-US" altLang="ja-JP" dirty="0"/>
          </a:p>
          <a:p>
            <a:r>
              <a:rPr kumimoji="1" lang="ja-JP" altLang="en-US" dirty="0"/>
              <a:t>例えば、</a:t>
            </a:r>
            <a:r>
              <a:rPr kumimoji="1" lang="en-US" altLang="ja-JP" dirty="0"/>
              <a:t>windows</a:t>
            </a:r>
            <a:r>
              <a:rPr kumimoji="1" lang="ja-JP" altLang="en-US" dirty="0"/>
              <a:t>のパソコンを使っている人と</a:t>
            </a:r>
            <a:r>
              <a:rPr kumimoji="1" lang="en-US" altLang="ja-JP" dirty="0"/>
              <a:t>mac</a:t>
            </a:r>
            <a:r>
              <a:rPr kumimoji="1" lang="ja-JP" altLang="en-US" dirty="0"/>
              <a:t>のパソコンを使っている人が通信できているわけにはこの「プロトコル」約束事のおかげで通信できています。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24</a:t>
            </a:fld>
            <a:endParaRPr kumimoji="1" lang="ja-JP" altLang="en-US"/>
          </a:p>
        </p:txBody>
      </p:sp>
    </p:spTree>
    <p:extLst>
      <p:ext uri="{BB962C8B-B14F-4D97-AF65-F5344CB8AC3E}">
        <p14:creationId xmlns:p14="http://schemas.microsoft.com/office/powerpoint/2010/main" val="1096671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人間に例えると、図のようになります。</a:t>
            </a:r>
            <a:endParaRPr kumimoji="1" lang="en-US" altLang="ja-JP" dirty="0"/>
          </a:p>
          <a:p>
            <a:r>
              <a:rPr kumimoji="1" lang="ja-JP" altLang="en-US" dirty="0"/>
              <a:t>日本人と外国人がいます。</a:t>
            </a:r>
            <a:endParaRPr kumimoji="1" lang="en-US" altLang="ja-JP" dirty="0"/>
          </a:p>
          <a:p>
            <a:r>
              <a:rPr kumimoji="1" lang="ja-JP" altLang="en-US" dirty="0"/>
              <a:t>一切連絡を取っておらず、初めて会うとしたら、日本人は日本語で話し、外国人は英語で話します。そしたら、共通の言語を決めていないため会話が成り立ちません。</a:t>
            </a:r>
            <a:endParaRPr kumimoji="1" lang="en-US" altLang="ja-JP" dirty="0"/>
          </a:p>
          <a:p>
            <a:r>
              <a:rPr kumimoji="1" lang="ja-JP" altLang="en-US" dirty="0"/>
              <a:t>ですが、あらかじめプロトコル、ここでいうと共通の言語を決めます。このイラストでは「日本語」で話す約束をします。そしたら、会話が成立します。</a:t>
            </a:r>
            <a:endParaRPr kumimoji="1" lang="en-US" altLang="ja-JP"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25</a:t>
            </a:fld>
            <a:endParaRPr kumimoji="1" lang="ja-JP" altLang="en-US"/>
          </a:p>
        </p:txBody>
      </p:sp>
    </p:spTree>
    <p:extLst>
      <p:ext uri="{BB962C8B-B14F-4D97-AF65-F5344CB8AC3E}">
        <p14:creationId xmlns:p14="http://schemas.microsoft.com/office/powerpoint/2010/main" val="4199422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このようにコンピュータ同士の通信はできています。</a:t>
            </a:r>
            <a:endParaRPr kumimoji="1" lang="en-US" altLang="ja-JP" dirty="0"/>
          </a:p>
          <a:p>
            <a:r>
              <a:rPr kumimoji="1" lang="ja-JP" altLang="en-US" dirty="0"/>
              <a:t>もちろん、複数のプロトコルを用いて通信をしています。どのようなプロトコルがあるのか後で紹介します。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26</a:t>
            </a:fld>
            <a:endParaRPr kumimoji="1" lang="ja-JP" altLang="en-US"/>
          </a:p>
        </p:txBody>
      </p:sp>
    </p:spTree>
    <p:extLst>
      <p:ext uri="{BB962C8B-B14F-4D97-AF65-F5344CB8AC3E}">
        <p14:creationId xmlns:p14="http://schemas.microsoft.com/office/powerpoint/2010/main" val="3938860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OSI</a:t>
            </a:r>
            <a:r>
              <a:rPr kumimoji="1" lang="ja-JP" altLang="en-US" dirty="0"/>
              <a:t>参照モデルについて説明します。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27</a:t>
            </a:fld>
            <a:endParaRPr kumimoji="1" lang="ja-JP" altLang="en-US"/>
          </a:p>
        </p:txBody>
      </p:sp>
    </p:spTree>
    <p:extLst>
      <p:ext uri="{BB962C8B-B14F-4D97-AF65-F5344CB8AC3E}">
        <p14:creationId xmlns:p14="http://schemas.microsoft.com/office/powerpoint/2010/main" val="3754381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a:t>
            </a:r>
            <a:r>
              <a:rPr kumimoji="1" lang="en-US" altLang="ja-JP" dirty="0"/>
              <a:t>OSI</a:t>
            </a:r>
            <a:r>
              <a:rPr kumimoji="1" lang="ja-JP" altLang="en-US" dirty="0"/>
              <a:t>参照モデルといわれるものです。簡単に各層を説明します。</a:t>
            </a:r>
            <a:endParaRPr kumimoji="1" lang="en-US" altLang="ja-JP" dirty="0"/>
          </a:p>
          <a:p>
            <a:r>
              <a:rPr kumimoji="1" lang="ja-JP" altLang="en-US" dirty="0"/>
              <a:t>第</a:t>
            </a:r>
            <a:r>
              <a:rPr kumimoji="1" lang="en-US" altLang="ja-JP" dirty="0"/>
              <a:t>1</a:t>
            </a:r>
            <a:r>
              <a:rPr kumimoji="1" lang="ja-JP" altLang="en-US" dirty="0"/>
              <a:t>層は</a:t>
            </a:r>
            <a:r>
              <a:rPr lang="ja-JP" altLang="en-US" dirty="0"/>
              <a:t>ケーブル、コネクタ、電圧レベルなどの物理的な伝送媒体に関する規格を定義しています。第</a:t>
            </a:r>
            <a:r>
              <a:rPr lang="en-US" altLang="ja-JP" dirty="0"/>
              <a:t>2</a:t>
            </a:r>
            <a:r>
              <a:rPr lang="ja-JP" altLang="en-US" dirty="0"/>
              <a:t>層は隣接するネットワークデバイス間で信頼性のあるデータ伝送を確立しています。</a:t>
            </a:r>
            <a:endParaRPr lang="en-US" altLang="ja-JP" dirty="0"/>
          </a:p>
          <a:p>
            <a:r>
              <a:rPr kumimoji="1" lang="ja-JP" altLang="en-US" dirty="0"/>
              <a:t>第</a:t>
            </a:r>
            <a:r>
              <a:rPr kumimoji="1" lang="en-US" altLang="ja-JP" dirty="0"/>
              <a:t>3</a:t>
            </a:r>
            <a:r>
              <a:rPr kumimoji="1" lang="ja-JP" altLang="en-US" dirty="0"/>
              <a:t>層は</a:t>
            </a:r>
            <a:r>
              <a:rPr lang="en-US" altLang="ja-JP" dirty="0"/>
              <a:t>IP</a:t>
            </a:r>
            <a:r>
              <a:rPr lang="ja-JP" altLang="en-US" dirty="0"/>
              <a:t>アドレスを使用してデータパケットの送受信経路を決定しています。第</a:t>
            </a:r>
            <a:r>
              <a:rPr lang="en-US" altLang="ja-JP" dirty="0"/>
              <a:t>4</a:t>
            </a:r>
            <a:r>
              <a:rPr lang="ja-JP" altLang="en-US" dirty="0"/>
              <a:t>層はデータ転送の信頼性を保証しています。第</a:t>
            </a:r>
            <a:r>
              <a:rPr lang="en-US" altLang="ja-JP" dirty="0"/>
              <a:t>5</a:t>
            </a:r>
            <a:r>
              <a:rPr lang="ja-JP" altLang="en-US" dirty="0"/>
              <a:t>層は通信の確立、管理、終了を担当しています。</a:t>
            </a:r>
            <a:endParaRPr lang="en-US" altLang="ja-JP" dirty="0"/>
          </a:p>
          <a:p>
            <a:r>
              <a:rPr kumimoji="1" lang="ja-JP" altLang="en-US" dirty="0"/>
              <a:t>第</a:t>
            </a:r>
            <a:r>
              <a:rPr kumimoji="1" lang="en-US" altLang="ja-JP" dirty="0"/>
              <a:t>6</a:t>
            </a:r>
            <a:r>
              <a:rPr kumimoji="1" lang="ja-JP" altLang="en-US" dirty="0"/>
              <a:t>層はデータの形式変換等のデータの表現を整えています。第</a:t>
            </a:r>
            <a:r>
              <a:rPr kumimoji="1" lang="en-US" altLang="ja-JP" dirty="0"/>
              <a:t>7</a:t>
            </a:r>
            <a:r>
              <a:rPr kumimoji="1" lang="ja-JP" altLang="en-US" dirty="0"/>
              <a:t>層はユーザーが直接利用するアプリケーションのサービスを提供しています。</a:t>
            </a:r>
            <a:endParaRPr kumimoji="1" lang="en-US" altLang="ja-JP" dirty="0"/>
          </a:p>
          <a:p>
            <a:r>
              <a:rPr kumimoji="1" lang="ja-JP" altLang="en-US" dirty="0"/>
              <a:t>データの流れとして、送信側は上の層から下の層に向かって処理され、受信側は下の層から上の層に向かって処理されています。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29</a:t>
            </a:fld>
            <a:endParaRPr kumimoji="1" lang="ja-JP" altLang="en-US"/>
          </a:p>
        </p:txBody>
      </p:sp>
    </p:spTree>
    <p:extLst>
      <p:ext uri="{BB962C8B-B14F-4D97-AF65-F5344CB8AC3E}">
        <p14:creationId xmlns:p14="http://schemas.microsoft.com/office/powerpoint/2010/main" val="168923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OSI</a:t>
            </a:r>
            <a:r>
              <a:rPr kumimoji="1" lang="ja-JP" altLang="en-US" dirty="0"/>
              <a:t>参照モデルは</a:t>
            </a:r>
            <a:r>
              <a:rPr lang="ja-JP" altLang="en-US" sz="1200" b="1" dirty="0"/>
              <a:t>「モデル」であり、プロトコルの設計や勉強する時のガイドラインです</a:t>
            </a:r>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30</a:t>
            </a:fld>
            <a:endParaRPr kumimoji="1" lang="ja-JP" altLang="en-US"/>
          </a:p>
        </p:txBody>
      </p:sp>
    </p:spTree>
    <p:extLst>
      <p:ext uri="{BB962C8B-B14F-4D97-AF65-F5344CB8AC3E}">
        <p14:creationId xmlns:p14="http://schemas.microsoft.com/office/powerpoint/2010/main" val="2019917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TCP</a:t>
            </a:r>
            <a:r>
              <a:rPr kumimoji="1" lang="ja-JP" altLang="en-US" dirty="0"/>
              <a:t>と</a:t>
            </a:r>
            <a:r>
              <a:rPr kumimoji="1" lang="en-US" altLang="ja-JP" dirty="0"/>
              <a:t>IP</a:t>
            </a:r>
            <a:r>
              <a:rPr kumimoji="1" lang="ja-JP" altLang="en-US" dirty="0"/>
              <a:t>と呼ばれるプロトコルを指す場合もありますが、基本的にプロトコル群の総称です。</a:t>
            </a:r>
            <a:endParaRPr kumimoji="1" lang="en-US" altLang="ja-JP" dirty="0"/>
          </a:p>
          <a:p>
            <a:pPr marL="0" indent="0">
              <a:lnSpc>
                <a:spcPct val="150000"/>
              </a:lnSpc>
              <a:buNone/>
            </a:pPr>
            <a:r>
              <a:rPr lang="ja-JP" altLang="en-US" sz="1200" dirty="0"/>
              <a:t>中心的な役割を果たすのが</a:t>
            </a:r>
            <a:r>
              <a:rPr lang="en-US" altLang="ja-JP" sz="1200" dirty="0"/>
              <a:t>TCP</a:t>
            </a:r>
            <a:r>
              <a:rPr lang="ja-JP" altLang="en-US" sz="1200" dirty="0"/>
              <a:t>と</a:t>
            </a:r>
            <a:r>
              <a:rPr lang="en-US" altLang="ja-JP" sz="1200" dirty="0"/>
              <a:t>IP</a:t>
            </a:r>
            <a:r>
              <a:rPr lang="ja-JP" altLang="en-US" sz="1200" dirty="0"/>
              <a:t>の２つのプロトコルであるため、この名称です。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33</a:t>
            </a:fld>
            <a:endParaRPr kumimoji="1" lang="ja-JP" altLang="en-US"/>
          </a:p>
        </p:txBody>
      </p:sp>
    </p:spTree>
    <p:extLst>
      <p:ext uri="{BB962C8B-B14F-4D97-AF65-F5344CB8AC3E}">
        <p14:creationId xmlns:p14="http://schemas.microsoft.com/office/powerpoint/2010/main" val="2379377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OSI</a:t>
            </a:r>
            <a:r>
              <a:rPr kumimoji="1" lang="ja-JP" altLang="en-US" dirty="0"/>
              <a:t>参照モデルでは層が</a:t>
            </a:r>
            <a:r>
              <a:rPr kumimoji="1" lang="en-US" altLang="ja-JP" dirty="0"/>
              <a:t>7</a:t>
            </a:r>
            <a:r>
              <a:rPr kumimoji="1" lang="ja-JP" altLang="en-US" dirty="0"/>
              <a:t>層ありましたが、</a:t>
            </a:r>
            <a:r>
              <a:rPr kumimoji="1" lang="en-US" altLang="ja-JP" dirty="0"/>
              <a:t>TCP/IP</a:t>
            </a:r>
            <a:r>
              <a:rPr kumimoji="1" lang="ja-JP" altLang="en-US" dirty="0"/>
              <a:t>では</a:t>
            </a:r>
            <a:r>
              <a:rPr kumimoji="1" lang="en-US" altLang="ja-JP" dirty="0"/>
              <a:t>4</a:t>
            </a:r>
            <a:r>
              <a:rPr kumimoji="1" lang="ja-JP" altLang="en-US" dirty="0"/>
              <a:t>層に分かれています。</a:t>
            </a:r>
            <a:endParaRPr kumimoji="1" lang="en-US" altLang="ja-JP" dirty="0"/>
          </a:p>
          <a:p>
            <a:r>
              <a:rPr kumimoji="1" lang="ja-JP" altLang="en-US" dirty="0"/>
              <a:t>先ほどプロトコルについて触れましたが、各層に対応するプロトコルは右の一覧となっています。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34</a:t>
            </a:fld>
            <a:endParaRPr kumimoji="1" lang="ja-JP" altLang="en-US"/>
          </a:p>
        </p:txBody>
      </p:sp>
    </p:spTree>
    <p:extLst>
      <p:ext uri="{BB962C8B-B14F-4D97-AF65-F5344CB8AC3E}">
        <p14:creationId xmlns:p14="http://schemas.microsoft.com/office/powerpoint/2010/main" val="1171627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4</a:t>
            </a:fld>
            <a:endParaRPr kumimoji="1" lang="ja-JP" altLang="en-US"/>
          </a:p>
        </p:txBody>
      </p:sp>
    </p:spTree>
    <p:extLst>
      <p:ext uri="{BB962C8B-B14F-4D97-AF65-F5344CB8AC3E}">
        <p14:creationId xmlns:p14="http://schemas.microsoft.com/office/powerpoint/2010/main" val="1408375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IP</a:t>
            </a:r>
            <a:r>
              <a:rPr kumimoji="1" lang="ja-JP" altLang="en-US" dirty="0"/>
              <a:t>」とは</a:t>
            </a:r>
            <a:r>
              <a:rPr kumimoji="1" lang="en-US" altLang="ja-JP" dirty="0"/>
              <a:t>OSI</a:t>
            </a:r>
            <a:r>
              <a:rPr kumimoji="1" lang="ja-JP" altLang="en-US" dirty="0"/>
              <a:t>参照モデルの第三層のプロトコルです。役割としてパケットを目的のコンピュータに届けることです。</a:t>
            </a:r>
            <a:endParaRPr kumimoji="1" lang="en-US" altLang="ja-JP" dirty="0"/>
          </a:p>
          <a:p>
            <a:r>
              <a:rPr kumimoji="1" lang="ja-JP" altLang="en-US" dirty="0"/>
              <a:t>パケットというのはデータを小さなブロックに分割することを言います。小包のようなものです。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36</a:t>
            </a:fld>
            <a:endParaRPr kumimoji="1" lang="ja-JP" altLang="en-US"/>
          </a:p>
        </p:txBody>
      </p:sp>
    </p:spTree>
    <p:extLst>
      <p:ext uri="{BB962C8B-B14F-4D97-AF65-F5344CB8AC3E}">
        <p14:creationId xmlns:p14="http://schemas.microsoft.com/office/powerpoint/2010/main" val="5384561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IP</a:t>
            </a:r>
            <a:r>
              <a:rPr kumimoji="1" lang="ja-JP" altLang="en-US" dirty="0"/>
              <a:t>アドレスはネットワークに接続するコンピュータに割り当てられている識別子のことです。</a:t>
            </a:r>
            <a:endParaRPr kumimoji="1" lang="en-US" altLang="ja-JP" dirty="0"/>
          </a:p>
          <a:p>
            <a:r>
              <a:rPr kumimoji="1" lang="ja-JP" altLang="en-US" dirty="0"/>
              <a:t>このような数字で表されています。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37</a:t>
            </a:fld>
            <a:endParaRPr kumimoji="1" lang="ja-JP" altLang="en-US"/>
          </a:p>
        </p:txBody>
      </p:sp>
    </p:spTree>
    <p:extLst>
      <p:ext uri="{BB962C8B-B14F-4D97-AF65-F5344CB8AC3E}">
        <p14:creationId xmlns:p14="http://schemas.microsoft.com/office/powerpoint/2010/main" val="1890768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IP</a:t>
            </a:r>
            <a:r>
              <a:rPr kumimoji="1" lang="ja-JP" altLang="en-US" dirty="0"/>
              <a:t>アドレスは</a:t>
            </a:r>
            <a:r>
              <a:rPr kumimoji="1" lang="en-US" altLang="ja-JP" dirty="0"/>
              <a:t>2</a:t>
            </a:r>
            <a:r>
              <a:rPr kumimoji="1" lang="ja-JP" altLang="en-US" dirty="0"/>
              <a:t>種類に分けることができます。グローバル</a:t>
            </a:r>
            <a:r>
              <a:rPr kumimoji="1" lang="en-US" altLang="ja-JP" dirty="0"/>
              <a:t>IP</a:t>
            </a:r>
            <a:r>
              <a:rPr kumimoji="1" lang="ja-JP" altLang="en-US" dirty="0"/>
              <a:t>アドレスとプライベート</a:t>
            </a:r>
            <a:r>
              <a:rPr kumimoji="1" lang="en-US" altLang="ja-JP" dirty="0"/>
              <a:t>IP</a:t>
            </a:r>
            <a:r>
              <a:rPr kumimoji="1" lang="ja-JP" altLang="en-US" dirty="0"/>
              <a:t>アドレスと呼ばれるものです。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46</a:t>
            </a:fld>
            <a:endParaRPr kumimoji="1" lang="ja-JP" altLang="en-US"/>
          </a:p>
        </p:txBody>
      </p:sp>
    </p:spTree>
    <p:extLst>
      <p:ext uri="{BB962C8B-B14F-4D97-AF65-F5344CB8AC3E}">
        <p14:creationId xmlns:p14="http://schemas.microsoft.com/office/powerpoint/2010/main" val="3473327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まずはネットワークについて説明します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5</a:t>
            </a:fld>
            <a:endParaRPr kumimoji="1" lang="ja-JP" altLang="en-US"/>
          </a:p>
        </p:txBody>
      </p:sp>
    </p:spTree>
    <p:extLst>
      <p:ext uri="{BB962C8B-B14F-4D97-AF65-F5344CB8AC3E}">
        <p14:creationId xmlns:p14="http://schemas.microsoft.com/office/powerpoint/2010/main" val="145469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6</a:t>
            </a:fld>
            <a:endParaRPr kumimoji="1" lang="ja-JP" altLang="en-US"/>
          </a:p>
        </p:txBody>
      </p:sp>
    </p:spTree>
    <p:extLst>
      <p:ext uri="{BB962C8B-B14F-4D97-AF65-F5344CB8AC3E}">
        <p14:creationId xmlns:p14="http://schemas.microsoft.com/office/powerpoint/2010/main" val="2129114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LAN</a:t>
            </a:r>
            <a:r>
              <a:rPr kumimoji="1" lang="ja-JP" altLang="en-US" dirty="0"/>
              <a:t>とは</a:t>
            </a:r>
            <a:r>
              <a:rPr lang="en-US" altLang="ja-JP" sz="1200" dirty="0"/>
              <a:t>1</a:t>
            </a:r>
            <a:r>
              <a:rPr lang="ja-JP" altLang="en-US" sz="1200" dirty="0"/>
              <a:t>つの建物内や学内等の限られた狭い地域のネットワークのことを言います。</a:t>
            </a:r>
            <a:endParaRPr lang="en-US" altLang="ja-JP" sz="1200" dirty="0"/>
          </a:p>
          <a:p>
            <a:r>
              <a:rPr kumimoji="1" lang="ja-JP" altLang="en-US" dirty="0"/>
              <a:t>例えば、ある会社のネットワークのことや学内ネットワークも</a:t>
            </a:r>
            <a:r>
              <a:rPr kumimoji="1" lang="en-US" altLang="ja-JP" dirty="0"/>
              <a:t>LAN</a:t>
            </a:r>
            <a:r>
              <a:rPr kumimoji="1" lang="ja-JP" altLang="en-US" dirty="0"/>
              <a:t>に該当します。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7</a:t>
            </a:fld>
            <a:endParaRPr kumimoji="1" lang="ja-JP" altLang="en-US"/>
          </a:p>
        </p:txBody>
      </p:sp>
    </p:spTree>
    <p:extLst>
      <p:ext uri="{BB962C8B-B14F-4D97-AF65-F5344CB8AC3E}">
        <p14:creationId xmlns:p14="http://schemas.microsoft.com/office/powerpoint/2010/main" val="1329511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まずはネットワークについて説明します</a:t>
            </a:r>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8</a:t>
            </a:fld>
            <a:endParaRPr kumimoji="1" lang="ja-JP" altLang="en-US"/>
          </a:p>
        </p:txBody>
      </p:sp>
    </p:spTree>
    <p:extLst>
      <p:ext uri="{BB962C8B-B14F-4D97-AF65-F5344CB8AC3E}">
        <p14:creationId xmlns:p14="http://schemas.microsoft.com/office/powerpoint/2010/main" val="3235563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9</a:t>
            </a:fld>
            <a:endParaRPr kumimoji="1" lang="ja-JP" altLang="en-US"/>
          </a:p>
        </p:txBody>
      </p:sp>
    </p:spTree>
    <p:extLst>
      <p:ext uri="{BB962C8B-B14F-4D97-AF65-F5344CB8AC3E}">
        <p14:creationId xmlns:p14="http://schemas.microsoft.com/office/powerpoint/2010/main" val="2014676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58D581-7D57-422F-8315-4880932C3FB6}" type="slidenum">
              <a:rPr kumimoji="1" lang="ja-JP" altLang="en-US" smtClean="0"/>
              <a:t>10</a:t>
            </a:fld>
            <a:endParaRPr kumimoji="1" lang="ja-JP" altLang="en-US"/>
          </a:p>
        </p:txBody>
      </p:sp>
    </p:spTree>
    <p:extLst>
      <p:ext uri="{BB962C8B-B14F-4D97-AF65-F5344CB8AC3E}">
        <p14:creationId xmlns:p14="http://schemas.microsoft.com/office/powerpoint/2010/main" val="275898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8B463-7631-3CBC-DA5E-28B4BE17E51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29532BC-DC29-C512-606A-0C59E6D25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5F7FCCA-220E-8425-6D2D-4142BF0E4A8A}"/>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5" name="フッター プレースホルダー 4">
            <a:extLst>
              <a:ext uri="{FF2B5EF4-FFF2-40B4-BE49-F238E27FC236}">
                <a16:creationId xmlns:a16="http://schemas.microsoft.com/office/drawing/2014/main" id="{BF80C5F5-9B14-AE88-65DA-6E55905A3A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F56B59-8BDE-ED36-ED06-5588947EFA5E}"/>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347751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F9735E-3077-4A48-5198-337449DBA6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DACF063-0DD0-6D24-DA90-63ADD29E30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3EE5E8-ACCC-9DF4-3808-3B58E83CEF30}"/>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5" name="フッター プレースホルダー 4">
            <a:extLst>
              <a:ext uri="{FF2B5EF4-FFF2-40B4-BE49-F238E27FC236}">
                <a16:creationId xmlns:a16="http://schemas.microsoft.com/office/drawing/2014/main" id="{42305004-5EF6-E12A-76B0-77F95984D3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07555C-480A-2928-EA6E-256648BD411A}"/>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118120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0B381E8-816A-03D9-FDDC-8FC88765E7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9B0733-E8D1-DFDA-5C55-0FC7ED53AD0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F82024-870D-99AE-B5EC-9C80864D768B}"/>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5" name="フッター プレースホルダー 4">
            <a:extLst>
              <a:ext uri="{FF2B5EF4-FFF2-40B4-BE49-F238E27FC236}">
                <a16:creationId xmlns:a16="http://schemas.microsoft.com/office/drawing/2014/main" id="{22926F2B-F509-0463-EFD0-2A9E2EBA18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939976-B073-1AB3-BB3F-189907D133CD}"/>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20544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618A2-720E-0C67-E392-E76048D9C01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F474DB-79D2-6800-096B-D19A240BC63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06065E-38FD-1108-E088-8372012A7AEC}"/>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5" name="フッター プレースホルダー 4">
            <a:extLst>
              <a:ext uri="{FF2B5EF4-FFF2-40B4-BE49-F238E27FC236}">
                <a16:creationId xmlns:a16="http://schemas.microsoft.com/office/drawing/2014/main" id="{F68B1931-6A88-D59A-37D5-BAFE324D07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0039ED-8625-7A60-C4A5-91E8E7C21468}"/>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38389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D0316-5511-F06D-28FA-0D01DFF7A53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E3789BD-C0DF-87F2-13C4-6B55C4ACEE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C8D072C-D854-9691-42EA-7510D7B79A97}"/>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5" name="フッター プレースホルダー 4">
            <a:extLst>
              <a:ext uri="{FF2B5EF4-FFF2-40B4-BE49-F238E27FC236}">
                <a16:creationId xmlns:a16="http://schemas.microsoft.com/office/drawing/2014/main" id="{B68B5150-A376-2BF9-13A1-658F9117B6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F68679-620E-AB54-C85B-87BFBB451DAF}"/>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87530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847F9-D150-75DE-BA76-A1F09512DD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F1E1C6-CB89-0F78-6F14-93E6AF2B34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75BC837-C6D0-7608-7280-80AC24335C6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9B122F-AD5B-D1F6-C196-E62205DB5875}"/>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6" name="フッター プレースホルダー 5">
            <a:extLst>
              <a:ext uri="{FF2B5EF4-FFF2-40B4-BE49-F238E27FC236}">
                <a16:creationId xmlns:a16="http://schemas.microsoft.com/office/drawing/2014/main" id="{CD66861D-EB6F-0353-D2E3-9EDCFB72431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D02559-A6F9-CC97-18DD-8A853008CCBE}"/>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219906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CA9B67-B35B-A159-33AB-D0260B25CC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6C8221-5159-9198-5CD9-73BAFFE70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B259D0-5DFD-FEC0-557E-C39166B492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759460-3D4D-9B5B-C507-6C036642F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DC7F975-9C34-459C-085A-25DD012DA50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BA4AA9-BCC6-D688-FA50-2F1CF06AA96C}"/>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8" name="フッター プレースホルダー 7">
            <a:extLst>
              <a:ext uri="{FF2B5EF4-FFF2-40B4-BE49-F238E27FC236}">
                <a16:creationId xmlns:a16="http://schemas.microsoft.com/office/drawing/2014/main" id="{8E921246-FDBB-3F7C-2A34-2C997F79346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B21A086-43DE-FFAA-8480-AFB520735252}"/>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149847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0FF0C0-CE3F-5BA3-3189-58C8DFA2B6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6D7855D-332A-89C2-F087-C8FA148E01C5}"/>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4" name="フッター プレースホルダー 3">
            <a:extLst>
              <a:ext uri="{FF2B5EF4-FFF2-40B4-BE49-F238E27FC236}">
                <a16:creationId xmlns:a16="http://schemas.microsoft.com/office/drawing/2014/main" id="{F4A05982-E749-A6D4-C5CB-A04C68EB4C0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8AD0E1F-EEBF-7ED5-72E3-2B2BEBBEFABD}"/>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241673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DEBFAE-D7DF-3E52-5C8F-87B44694C833}"/>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3" name="フッター プレースホルダー 2">
            <a:extLst>
              <a:ext uri="{FF2B5EF4-FFF2-40B4-BE49-F238E27FC236}">
                <a16:creationId xmlns:a16="http://schemas.microsoft.com/office/drawing/2014/main" id="{E81913AD-1C0A-6F5A-EC49-E8E11BE48B6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8AE9E4-51B5-588A-7768-C8FDC8138234}"/>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423606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49524-F918-C197-E121-3F886529108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B6E213-8E09-0C76-45B5-63CFD4B817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6882B9-0C42-B9A5-B495-F79051F46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E7075C-18D1-40F5-4C8B-3A240ED3A934}"/>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6" name="フッター プレースホルダー 5">
            <a:extLst>
              <a:ext uri="{FF2B5EF4-FFF2-40B4-BE49-F238E27FC236}">
                <a16:creationId xmlns:a16="http://schemas.microsoft.com/office/drawing/2014/main" id="{69776138-5AF7-52A5-5115-C207D66A84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04D885-A166-8DFA-EAD6-B7E09B6C3ED4}"/>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373634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EDFB8E-6373-C510-BE26-0C263E74A5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A3C84E-57A5-A328-4004-04EE9E60D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931270F-39BC-5B9B-CD99-EAE36FFA9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E1FC62F-5633-F14F-F86F-A8FC3E21CE29}"/>
              </a:ext>
            </a:extLst>
          </p:cNvPr>
          <p:cNvSpPr>
            <a:spLocks noGrp="1"/>
          </p:cNvSpPr>
          <p:nvPr>
            <p:ph type="dt" sz="half" idx="10"/>
          </p:nvPr>
        </p:nvSpPr>
        <p:spPr/>
        <p:txBody>
          <a:bodyPr/>
          <a:lstStyle/>
          <a:p>
            <a:fld id="{821B6081-F6A5-4AF8-A47A-17EB164ED60B}" type="datetimeFigureOut">
              <a:rPr kumimoji="1" lang="ja-JP" altLang="en-US" smtClean="0"/>
              <a:t>2024/9/21</a:t>
            </a:fld>
            <a:endParaRPr kumimoji="1" lang="ja-JP" altLang="en-US"/>
          </a:p>
        </p:txBody>
      </p:sp>
      <p:sp>
        <p:nvSpPr>
          <p:cNvPr id="6" name="フッター プレースホルダー 5">
            <a:extLst>
              <a:ext uri="{FF2B5EF4-FFF2-40B4-BE49-F238E27FC236}">
                <a16:creationId xmlns:a16="http://schemas.microsoft.com/office/drawing/2014/main" id="{A2D4C68F-DA03-48B9-BB27-882CB3EA9D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F532B6-68B2-CC3F-BA5B-85A2AF169423}"/>
              </a:ext>
            </a:extLst>
          </p:cNvPr>
          <p:cNvSpPr>
            <a:spLocks noGrp="1"/>
          </p:cNvSpPr>
          <p:nvPr>
            <p:ph type="sldNum" sz="quarter" idx="12"/>
          </p:nvPr>
        </p:nvSpPr>
        <p:spPr/>
        <p:txBody>
          <a:body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270576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blip>
          <a:srcRect/>
          <a:tile tx="0" ty="0" sx="100000" sy="100000" flip="none" algn="tl"/>
        </a:blip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8DEBBA7-EE37-14F6-9CA5-09C9084946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A6F6F0-DA3A-C390-6BB6-0BD486DA7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ED1749-ADFC-143B-2785-6566DE7F99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1B6081-F6A5-4AF8-A47A-17EB164ED60B}" type="datetimeFigureOut">
              <a:rPr kumimoji="1" lang="ja-JP" altLang="en-US" smtClean="0"/>
              <a:t>2024/9/21</a:t>
            </a:fld>
            <a:endParaRPr kumimoji="1" lang="ja-JP" altLang="en-US"/>
          </a:p>
        </p:txBody>
      </p:sp>
      <p:sp>
        <p:nvSpPr>
          <p:cNvPr id="5" name="フッター プレースホルダー 4">
            <a:extLst>
              <a:ext uri="{FF2B5EF4-FFF2-40B4-BE49-F238E27FC236}">
                <a16:creationId xmlns:a16="http://schemas.microsoft.com/office/drawing/2014/main" id="{27BDF002-E622-2092-6D78-39F848CC2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CFC8649-7669-1A76-B46E-7276749EBD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A6EFCB-D631-4967-ADED-B0692F601233}" type="slidenum">
              <a:rPr kumimoji="1" lang="ja-JP" altLang="en-US" smtClean="0"/>
              <a:t>‹#›</a:t>
            </a:fld>
            <a:endParaRPr kumimoji="1" lang="ja-JP" altLang="en-US"/>
          </a:p>
        </p:txBody>
      </p:sp>
    </p:spTree>
    <p:extLst>
      <p:ext uri="{BB962C8B-B14F-4D97-AF65-F5344CB8AC3E}">
        <p14:creationId xmlns:p14="http://schemas.microsoft.com/office/powerpoint/2010/main" val="3127963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forms.gle/7KuwXrS4JVHHmENw6"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F3292C-E5C9-C18A-26A9-77A9D99FC4E1}"/>
              </a:ext>
            </a:extLst>
          </p:cNvPr>
          <p:cNvSpPr>
            <a:spLocks noGrp="1"/>
          </p:cNvSpPr>
          <p:nvPr>
            <p:ph type="ctrTitle"/>
          </p:nvPr>
        </p:nvSpPr>
        <p:spPr>
          <a:xfrm>
            <a:off x="1159328" y="1644877"/>
            <a:ext cx="9873343" cy="2387600"/>
          </a:xfrm>
        </p:spPr>
        <p:txBody>
          <a:bodyPr>
            <a:normAutofit/>
          </a:bodyPr>
          <a:lstStyle/>
          <a:p>
            <a:r>
              <a:rPr lang="en-US" altLang="ja-JP" sz="8000" b="1" dirty="0"/>
              <a:t>R6. 10. 23</a:t>
            </a:r>
            <a:br>
              <a:rPr kumimoji="1" lang="en-US" altLang="ja-JP" sz="8000" b="1" dirty="0"/>
            </a:br>
            <a:r>
              <a:rPr kumimoji="1" lang="en-US" altLang="ja-JP" sz="8000" b="1" dirty="0"/>
              <a:t>Network </a:t>
            </a:r>
            <a:r>
              <a:rPr kumimoji="1" lang="ja-JP" altLang="en-US" sz="8000" b="1" dirty="0"/>
              <a:t>⑤</a:t>
            </a:r>
          </a:p>
        </p:txBody>
      </p:sp>
      <p:sp>
        <p:nvSpPr>
          <p:cNvPr id="3" name="字幕 2">
            <a:extLst>
              <a:ext uri="{FF2B5EF4-FFF2-40B4-BE49-F238E27FC236}">
                <a16:creationId xmlns:a16="http://schemas.microsoft.com/office/drawing/2014/main" id="{7963CD8B-74BA-1968-A5FD-BF79EC97D3B3}"/>
              </a:ext>
            </a:extLst>
          </p:cNvPr>
          <p:cNvSpPr>
            <a:spLocks noGrp="1"/>
          </p:cNvSpPr>
          <p:nvPr>
            <p:ph type="subTitle" idx="1"/>
          </p:nvPr>
        </p:nvSpPr>
        <p:spPr>
          <a:xfrm>
            <a:off x="1524000" y="4385241"/>
            <a:ext cx="9144000" cy="2098685"/>
          </a:xfrm>
        </p:spPr>
        <p:txBody>
          <a:bodyPr>
            <a:normAutofit/>
          </a:bodyPr>
          <a:lstStyle/>
          <a:p>
            <a:pPr>
              <a:lnSpc>
                <a:spcPct val="150000"/>
              </a:lnSpc>
            </a:pPr>
            <a:r>
              <a:rPr kumimoji="1" lang="ja-JP" altLang="en-US" sz="4000" b="1" dirty="0"/>
              <a:t>金沢工業大学 工学部情報工学科</a:t>
            </a:r>
            <a:endParaRPr kumimoji="1" lang="en-US" altLang="ja-JP" sz="4000" b="1" dirty="0"/>
          </a:p>
          <a:p>
            <a:pPr>
              <a:lnSpc>
                <a:spcPct val="150000"/>
              </a:lnSpc>
            </a:pPr>
            <a:r>
              <a:rPr kumimoji="1" lang="ja-JP" altLang="en-US" sz="4000" b="1" dirty="0"/>
              <a:t>大城 優賀</a:t>
            </a:r>
          </a:p>
        </p:txBody>
      </p:sp>
    </p:spTree>
    <p:extLst>
      <p:ext uri="{BB962C8B-B14F-4D97-AF65-F5344CB8AC3E}">
        <p14:creationId xmlns:p14="http://schemas.microsoft.com/office/powerpoint/2010/main" val="568412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en-US" altLang="ja-JP" sz="6000" b="1" dirty="0"/>
              <a:t>VLAN</a:t>
            </a:r>
            <a:r>
              <a:rPr kumimoji="1" lang="ja-JP" altLang="en-US" sz="6000" b="1" dirty="0"/>
              <a:t>とは</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504452"/>
            <a:ext cx="6357753" cy="5174659"/>
          </a:xfrm>
        </p:spPr>
        <p:txBody>
          <a:bodyPr>
            <a:normAutofit/>
          </a:bodyPr>
          <a:lstStyle/>
          <a:p>
            <a:pPr marL="0" indent="0">
              <a:lnSpc>
                <a:spcPct val="150000"/>
              </a:lnSpc>
              <a:buNone/>
            </a:pPr>
            <a:r>
              <a:rPr lang="en-US" altLang="ja-JP" sz="4000" dirty="0"/>
              <a:t> VLAN</a:t>
            </a:r>
            <a:r>
              <a:rPr lang="ja-JP" altLang="en-US" sz="4000" dirty="0"/>
              <a:t>の設定をすれば</a:t>
            </a:r>
            <a:endParaRPr lang="en-US" altLang="ja-JP" sz="4000" dirty="0"/>
          </a:p>
          <a:p>
            <a:pPr marL="0" indent="0">
              <a:lnSpc>
                <a:spcPct val="150000"/>
              </a:lnSpc>
              <a:buNone/>
            </a:pPr>
            <a:r>
              <a:rPr lang="ja-JP" altLang="en-US" sz="4000" dirty="0"/>
              <a:t>異なる仮想的なネット</a:t>
            </a:r>
            <a:endParaRPr lang="en-US" altLang="ja-JP" sz="4000" dirty="0"/>
          </a:p>
          <a:p>
            <a:pPr marL="0" indent="0">
              <a:lnSpc>
                <a:spcPct val="150000"/>
              </a:lnSpc>
              <a:buNone/>
            </a:pPr>
            <a:r>
              <a:rPr lang="ja-JP" altLang="en-US" sz="4000" dirty="0"/>
              <a:t>ワークを簡単に構築</a:t>
            </a:r>
            <a:endParaRPr lang="en-US" altLang="ja-JP" sz="4000" dirty="0"/>
          </a:p>
          <a:p>
            <a:pPr marL="0" indent="0">
              <a:lnSpc>
                <a:spcPct val="150000"/>
              </a:lnSpc>
              <a:buNone/>
            </a:pPr>
            <a:r>
              <a:rPr lang="ja-JP" altLang="en-US" sz="4000" dirty="0"/>
              <a:t>できる！</a:t>
            </a:r>
            <a:endParaRPr lang="en-US" altLang="ja-JP" sz="4000" dirty="0"/>
          </a:p>
          <a:p>
            <a:pPr marL="0" indent="0">
              <a:lnSpc>
                <a:spcPct val="150000"/>
              </a:lnSpc>
              <a:buNone/>
            </a:pPr>
            <a:endParaRPr lang="en-US" altLang="ja-JP" sz="4000" dirty="0"/>
          </a:p>
          <a:p>
            <a:pPr marL="0" indent="0">
              <a:lnSpc>
                <a:spcPct val="150000"/>
              </a:lnSpc>
              <a:buNone/>
            </a:pPr>
            <a:endParaRPr lang="en-US" altLang="ja-JP" sz="4000" dirty="0"/>
          </a:p>
        </p:txBody>
      </p:sp>
      <p:pic>
        <p:nvPicPr>
          <p:cNvPr id="6" name="図 5" descr="ダイアグラム&#10;&#10;自動的に生成された説明">
            <a:extLst>
              <a:ext uri="{FF2B5EF4-FFF2-40B4-BE49-F238E27FC236}">
                <a16:creationId xmlns:a16="http://schemas.microsoft.com/office/drawing/2014/main" id="{94AD3AA8-431D-829C-EA16-07C981F28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073" y="1504452"/>
            <a:ext cx="6127116" cy="5058979"/>
          </a:xfrm>
          <a:prstGeom prst="rect">
            <a:avLst/>
          </a:prstGeom>
        </p:spPr>
      </p:pic>
    </p:spTree>
    <p:extLst>
      <p:ext uri="{BB962C8B-B14F-4D97-AF65-F5344CB8AC3E}">
        <p14:creationId xmlns:p14="http://schemas.microsoft.com/office/powerpoint/2010/main" val="2382880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lang="en-US" altLang="ja-JP" sz="6600" b="1" dirty="0"/>
              <a:t>VLAN</a:t>
            </a:r>
            <a:r>
              <a:rPr lang="ja-JP" altLang="en-US" sz="6600" b="1" dirty="0"/>
              <a:t>の特徴</a:t>
            </a:r>
            <a:endParaRPr kumimoji="1" lang="ja-JP" altLang="en-US" sz="6600" b="1" dirty="0"/>
          </a:p>
        </p:txBody>
      </p:sp>
    </p:spTree>
    <p:extLst>
      <p:ext uri="{BB962C8B-B14F-4D97-AF65-F5344CB8AC3E}">
        <p14:creationId xmlns:p14="http://schemas.microsoft.com/office/powerpoint/2010/main" val="204460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特徴 ①</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504452"/>
            <a:ext cx="11702143" cy="4838965"/>
          </a:xfrm>
        </p:spPr>
        <p:txBody>
          <a:bodyPr>
            <a:normAutofit/>
          </a:bodyPr>
          <a:lstStyle/>
          <a:p>
            <a:pPr marL="0" indent="0" algn="ctr">
              <a:lnSpc>
                <a:spcPct val="150000"/>
              </a:lnSpc>
              <a:buNone/>
            </a:pPr>
            <a:r>
              <a:rPr lang="en-US" altLang="ja-JP" sz="4000" dirty="0"/>
              <a:t> </a:t>
            </a:r>
            <a:r>
              <a:rPr lang="ja-JP" altLang="en-US" sz="4000" b="1" dirty="0"/>
              <a:t>ブロードキャストドメインの分割</a:t>
            </a:r>
            <a:endParaRPr lang="en-US" altLang="ja-JP" sz="4000" b="1" dirty="0"/>
          </a:p>
          <a:p>
            <a:pPr marL="0" indent="0">
              <a:lnSpc>
                <a:spcPct val="150000"/>
              </a:lnSpc>
              <a:buNone/>
            </a:pPr>
            <a:r>
              <a:rPr lang="ja-JP" altLang="en-US" sz="4000" dirty="0"/>
              <a:t>ホスト</a:t>
            </a:r>
            <a:r>
              <a:rPr lang="en-US" altLang="ja-JP" sz="4000" dirty="0"/>
              <a:t>A</a:t>
            </a:r>
            <a:r>
              <a:rPr lang="ja-JP" altLang="en-US" sz="4000" dirty="0"/>
              <a:t>と</a:t>
            </a:r>
            <a:r>
              <a:rPr lang="en-US" altLang="ja-JP" sz="4000" dirty="0"/>
              <a:t>B</a:t>
            </a:r>
            <a:r>
              <a:rPr lang="ja-JP" altLang="en-US" sz="4000" dirty="0"/>
              <a:t>が通信するには</a:t>
            </a:r>
            <a:r>
              <a:rPr lang="en-US" altLang="ja-JP" sz="4000" dirty="0"/>
              <a:t>ARP</a:t>
            </a:r>
            <a:r>
              <a:rPr lang="ja-JP" altLang="en-US" sz="4000" dirty="0"/>
              <a:t>リクエストをブロードキャスト（一斉送信）するが、関係のないホストまで受け取るが、</a:t>
            </a:r>
            <a:r>
              <a:rPr lang="en-US" altLang="ja-JP" sz="4000" dirty="0"/>
              <a:t>VLAN</a:t>
            </a:r>
            <a:r>
              <a:rPr lang="ja-JP" altLang="en-US" sz="4000" dirty="0"/>
              <a:t>を用いることで</a:t>
            </a:r>
            <a:br>
              <a:rPr lang="en-US" altLang="ja-JP" sz="4000" dirty="0"/>
            </a:br>
            <a:r>
              <a:rPr lang="ja-JP" altLang="en-US" sz="4000" dirty="0"/>
              <a:t>無駄な受信フレームが減る。</a:t>
            </a:r>
            <a:endParaRPr lang="en-US" altLang="ja-JP" sz="4000" dirty="0"/>
          </a:p>
        </p:txBody>
      </p:sp>
    </p:spTree>
    <p:extLst>
      <p:ext uri="{BB962C8B-B14F-4D97-AF65-F5344CB8AC3E}">
        <p14:creationId xmlns:p14="http://schemas.microsoft.com/office/powerpoint/2010/main" val="5063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特徴 ①</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504452"/>
            <a:ext cx="11702143" cy="4838965"/>
          </a:xfrm>
        </p:spPr>
        <p:txBody>
          <a:bodyPr>
            <a:normAutofit/>
          </a:bodyPr>
          <a:lstStyle/>
          <a:p>
            <a:pPr marL="0" indent="0" algn="ctr">
              <a:lnSpc>
                <a:spcPct val="150000"/>
              </a:lnSpc>
              <a:buNone/>
            </a:pPr>
            <a:r>
              <a:rPr lang="en-US" altLang="ja-JP" sz="4000" dirty="0"/>
              <a:t> </a:t>
            </a:r>
            <a:r>
              <a:rPr lang="ja-JP" altLang="en-US" sz="4000" b="1" dirty="0"/>
              <a:t>ブロードキャストドメインの分割</a:t>
            </a:r>
            <a:endParaRPr lang="en-US" altLang="ja-JP" sz="4000" b="1" dirty="0"/>
          </a:p>
          <a:p>
            <a:pPr marL="0" indent="0">
              <a:lnSpc>
                <a:spcPct val="150000"/>
              </a:lnSpc>
              <a:buNone/>
            </a:pPr>
            <a:endParaRPr lang="en-US" altLang="ja-JP" sz="4000" dirty="0"/>
          </a:p>
        </p:txBody>
      </p:sp>
      <p:pic>
        <p:nvPicPr>
          <p:cNvPr id="3" name="図 2" descr="ダイアグラム&#10;&#10;自動的に生成された説明">
            <a:extLst>
              <a:ext uri="{FF2B5EF4-FFF2-40B4-BE49-F238E27FC236}">
                <a16:creationId xmlns:a16="http://schemas.microsoft.com/office/drawing/2014/main" id="{0828768F-CADE-3543-E1BF-1A49BECFC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563" y="2568757"/>
            <a:ext cx="10138874" cy="4110354"/>
          </a:xfrm>
          <a:prstGeom prst="rect">
            <a:avLst/>
          </a:prstGeom>
          <a:ln>
            <a:solidFill>
              <a:schemeClr val="tx1"/>
            </a:solidFill>
          </a:ln>
        </p:spPr>
      </p:pic>
    </p:spTree>
    <p:extLst>
      <p:ext uri="{BB962C8B-B14F-4D97-AF65-F5344CB8AC3E}">
        <p14:creationId xmlns:p14="http://schemas.microsoft.com/office/powerpoint/2010/main" val="781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特徴 ②</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504452"/>
            <a:ext cx="11702143" cy="4838965"/>
          </a:xfrm>
        </p:spPr>
        <p:txBody>
          <a:bodyPr>
            <a:normAutofit/>
          </a:bodyPr>
          <a:lstStyle/>
          <a:p>
            <a:pPr marL="0" indent="0" algn="ctr">
              <a:lnSpc>
                <a:spcPct val="150000"/>
              </a:lnSpc>
              <a:buNone/>
            </a:pPr>
            <a:r>
              <a:rPr lang="en-US" altLang="ja-JP" sz="4000" dirty="0"/>
              <a:t> </a:t>
            </a:r>
            <a:r>
              <a:rPr lang="ja-JP" altLang="en-US" sz="4000" b="1" dirty="0"/>
              <a:t>物理配置にとらわれない</a:t>
            </a:r>
            <a:endParaRPr lang="en-US" altLang="ja-JP" sz="4000" b="1" dirty="0"/>
          </a:p>
          <a:p>
            <a:pPr marL="0" indent="0">
              <a:lnSpc>
                <a:spcPct val="150000"/>
              </a:lnSpc>
              <a:buNone/>
            </a:pPr>
            <a:r>
              <a:rPr lang="en-US" altLang="ja-JP" sz="4000" dirty="0"/>
              <a:t>VLAN</a:t>
            </a:r>
            <a:r>
              <a:rPr lang="ja-JP" altLang="en-US" sz="4000" dirty="0"/>
              <a:t>は複数のスイッチングハブをまたがって設定できる。これにより、</a:t>
            </a:r>
            <a:r>
              <a:rPr lang="en-US" altLang="ja-JP" sz="4000" dirty="0"/>
              <a:t>1</a:t>
            </a:r>
            <a:r>
              <a:rPr lang="ja-JP" altLang="en-US" sz="4000" dirty="0"/>
              <a:t>つの大きなネットワークを単位ごとで分離して利用できる。</a:t>
            </a:r>
            <a:endParaRPr lang="en-US" altLang="ja-JP" sz="4000" dirty="0"/>
          </a:p>
        </p:txBody>
      </p:sp>
    </p:spTree>
    <p:extLst>
      <p:ext uri="{BB962C8B-B14F-4D97-AF65-F5344CB8AC3E}">
        <p14:creationId xmlns:p14="http://schemas.microsoft.com/office/powerpoint/2010/main" val="172879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特徴 ②</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504452"/>
            <a:ext cx="11702143" cy="4838965"/>
          </a:xfrm>
        </p:spPr>
        <p:txBody>
          <a:bodyPr>
            <a:normAutofit/>
          </a:bodyPr>
          <a:lstStyle/>
          <a:p>
            <a:pPr marL="0" indent="0" algn="ctr">
              <a:lnSpc>
                <a:spcPct val="150000"/>
              </a:lnSpc>
              <a:buNone/>
            </a:pPr>
            <a:r>
              <a:rPr lang="en-US" altLang="ja-JP" sz="4000" dirty="0"/>
              <a:t> </a:t>
            </a:r>
            <a:r>
              <a:rPr lang="ja-JP" altLang="en-US" sz="4000" b="1" dirty="0"/>
              <a:t>物理的な配置にとらわれない</a:t>
            </a:r>
            <a:endParaRPr lang="en-US" altLang="ja-JP" sz="4000" b="1" dirty="0"/>
          </a:p>
          <a:p>
            <a:pPr marL="0" indent="0">
              <a:lnSpc>
                <a:spcPct val="150000"/>
              </a:lnSpc>
              <a:buNone/>
            </a:pPr>
            <a:endParaRPr lang="en-US" altLang="ja-JP" sz="4000" dirty="0"/>
          </a:p>
        </p:txBody>
      </p:sp>
      <p:pic>
        <p:nvPicPr>
          <p:cNvPr id="5" name="図 4" descr="ダイアグラム&#10;&#10;自動的に生成された説明">
            <a:extLst>
              <a:ext uri="{FF2B5EF4-FFF2-40B4-BE49-F238E27FC236}">
                <a16:creationId xmlns:a16="http://schemas.microsoft.com/office/drawing/2014/main" id="{70F2E36B-09B0-A49E-FCA6-9E2852781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546" y="2410340"/>
            <a:ext cx="8066908" cy="4340021"/>
          </a:xfrm>
          <a:prstGeom prst="rect">
            <a:avLst/>
          </a:prstGeom>
          <a:ln>
            <a:solidFill>
              <a:schemeClr val="tx1"/>
            </a:solidFill>
          </a:ln>
        </p:spPr>
      </p:pic>
    </p:spTree>
    <p:extLst>
      <p:ext uri="{BB962C8B-B14F-4D97-AF65-F5344CB8AC3E}">
        <p14:creationId xmlns:p14="http://schemas.microsoft.com/office/powerpoint/2010/main" val="269002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特徴 ③</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504452"/>
            <a:ext cx="11702143" cy="4838965"/>
          </a:xfrm>
        </p:spPr>
        <p:txBody>
          <a:bodyPr>
            <a:normAutofit/>
          </a:bodyPr>
          <a:lstStyle/>
          <a:p>
            <a:pPr marL="0" indent="0" algn="ctr">
              <a:lnSpc>
                <a:spcPct val="150000"/>
              </a:lnSpc>
              <a:buNone/>
            </a:pPr>
            <a:r>
              <a:rPr lang="en-US" altLang="ja-JP" sz="4000" dirty="0"/>
              <a:t> </a:t>
            </a:r>
            <a:r>
              <a:rPr lang="ja-JP" altLang="en-US" sz="4000" b="1" dirty="0"/>
              <a:t>セキュリティの向上</a:t>
            </a:r>
            <a:endParaRPr lang="en-US" altLang="ja-JP" sz="4000" b="1" dirty="0"/>
          </a:p>
          <a:p>
            <a:pPr marL="0" indent="0">
              <a:lnSpc>
                <a:spcPct val="150000"/>
              </a:lnSpc>
              <a:buNone/>
            </a:pPr>
            <a:r>
              <a:rPr lang="en-US" altLang="ja-JP" sz="4000" dirty="0"/>
              <a:t>VLAN</a:t>
            </a:r>
            <a:r>
              <a:rPr lang="ja-JP" altLang="en-US" sz="4000" dirty="0"/>
              <a:t>の設定するとネットワークが分割されるため、異なるネットワーク同士は接続されていないため、データが転送されることはない。よって、セキュリティが向上する。</a:t>
            </a:r>
            <a:endParaRPr lang="en-US" altLang="ja-JP" sz="4000" dirty="0"/>
          </a:p>
          <a:p>
            <a:pPr marL="0" indent="0">
              <a:lnSpc>
                <a:spcPct val="150000"/>
              </a:lnSpc>
              <a:buNone/>
            </a:pPr>
            <a:endParaRPr lang="en-US" altLang="ja-JP" sz="4000" dirty="0"/>
          </a:p>
        </p:txBody>
      </p:sp>
    </p:spTree>
    <p:extLst>
      <p:ext uri="{BB962C8B-B14F-4D97-AF65-F5344CB8AC3E}">
        <p14:creationId xmlns:p14="http://schemas.microsoft.com/office/powerpoint/2010/main" val="34103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特徴 ③</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504452"/>
            <a:ext cx="11702143" cy="4838965"/>
          </a:xfrm>
        </p:spPr>
        <p:txBody>
          <a:bodyPr>
            <a:normAutofit/>
          </a:bodyPr>
          <a:lstStyle/>
          <a:p>
            <a:pPr marL="0" indent="0" algn="ctr">
              <a:lnSpc>
                <a:spcPct val="150000"/>
              </a:lnSpc>
              <a:buNone/>
            </a:pPr>
            <a:r>
              <a:rPr lang="en-US" altLang="ja-JP" sz="4000" dirty="0"/>
              <a:t> </a:t>
            </a:r>
            <a:r>
              <a:rPr lang="ja-JP" altLang="en-US" sz="4000" b="1" dirty="0"/>
              <a:t>セキュリティの向上</a:t>
            </a:r>
            <a:endParaRPr lang="en-US" altLang="ja-JP" sz="4000" b="1" dirty="0"/>
          </a:p>
        </p:txBody>
      </p:sp>
      <p:pic>
        <p:nvPicPr>
          <p:cNvPr id="6" name="図 5" descr="ダイアグラム&#10;&#10;自動的に生成された説明">
            <a:extLst>
              <a:ext uri="{FF2B5EF4-FFF2-40B4-BE49-F238E27FC236}">
                <a16:creationId xmlns:a16="http://schemas.microsoft.com/office/drawing/2014/main" id="{E62C3440-2235-3F75-B605-DDD257076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8551" y="2413449"/>
            <a:ext cx="7154896" cy="4265662"/>
          </a:xfrm>
          <a:prstGeom prst="rect">
            <a:avLst/>
          </a:prstGeom>
        </p:spPr>
      </p:pic>
    </p:spTree>
    <p:extLst>
      <p:ext uri="{BB962C8B-B14F-4D97-AF65-F5344CB8AC3E}">
        <p14:creationId xmlns:p14="http://schemas.microsoft.com/office/powerpoint/2010/main" val="123021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kumimoji="1" lang="ja-JP" altLang="en-US" sz="6600" b="1" dirty="0"/>
              <a:t>以上で</a:t>
            </a:r>
            <a:br>
              <a:rPr kumimoji="1" lang="en-US" altLang="ja-JP" sz="6600" b="1" dirty="0"/>
            </a:br>
            <a:r>
              <a:rPr kumimoji="1" lang="en-US" altLang="ja-JP" sz="6600" b="1" dirty="0"/>
              <a:t>VLAN</a:t>
            </a:r>
            <a:r>
              <a:rPr kumimoji="1" lang="ja-JP" altLang="en-US" sz="6600" b="1" dirty="0"/>
              <a:t>の説明終了！！</a:t>
            </a:r>
          </a:p>
        </p:txBody>
      </p:sp>
    </p:spTree>
    <p:extLst>
      <p:ext uri="{BB962C8B-B14F-4D97-AF65-F5344CB8AC3E}">
        <p14:creationId xmlns:p14="http://schemas.microsoft.com/office/powerpoint/2010/main" val="184643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kumimoji="1" lang="ja-JP" altLang="en-US" sz="6600" b="1" dirty="0"/>
              <a:t>次は使う機器の紹介！</a:t>
            </a:r>
          </a:p>
        </p:txBody>
      </p:sp>
    </p:spTree>
    <p:extLst>
      <p:ext uri="{BB962C8B-B14F-4D97-AF65-F5344CB8AC3E}">
        <p14:creationId xmlns:p14="http://schemas.microsoft.com/office/powerpoint/2010/main" val="932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kumimoji="1" lang="ja-JP" altLang="en-US" sz="6600" b="1" dirty="0"/>
              <a:t>今回すること！</a:t>
            </a:r>
          </a:p>
        </p:txBody>
      </p:sp>
    </p:spTree>
    <p:extLst>
      <p:ext uri="{BB962C8B-B14F-4D97-AF65-F5344CB8AC3E}">
        <p14:creationId xmlns:p14="http://schemas.microsoft.com/office/powerpoint/2010/main" val="1109606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kumimoji="1" lang="en-US" altLang="ja-JP" sz="6000" b="1" dirty="0"/>
              <a:t>Cisco 892</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840146"/>
            <a:ext cx="11702143" cy="4838965"/>
          </a:xfrm>
        </p:spPr>
        <p:txBody>
          <a:bodyPr>
            <a:normAutofit/>
          </a:bodyPr>
          <a:lstStyle/>
          <a:p>
            <a:pPr marL="0" indent="0">
              <a:lnSpc>
                <a:spcPct val="150000"/>
              </a:lnSpc>
              <a:buNone/>
            </a:pPr>
            <a:r>
              <a:rPr lang="en-US" altLang="ja-JP" sz="4000" dirty="0"/>
              <a:t> </a:t>
            </a:r>
          </a:p>
        </p:txBody>
      </p:sp>
      <p:pic>
        <p:nvPicPr>
          <p:cNvPr id="3" name="図 2" descr="電子機器 が含まれている画像&#10;&#10;自動的に生成された説明">
            <a:extLst>
              <a:ext uri="{FF2B5EF4-FFF2-40B4-BE49-F238E27FC236}">
                <a16:creationId xmlns:a16="http://schemas.microsoft.com/office/drawing/2014/main" id="{130DDA8E-5B0D-560F-8A1B-86D89AF4A93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6719" r="93438">
                        <a14:foregroundMark x1="6719" y1="54750" x2="10000" y2="56500"/>
                        <a14:foregroundMark x1="88438" y1="53250" x2="90313" y2="65750"/>
                        <a14:foregroundMark x1="92188" y1="55500" x2="93438" y2="66000"/>
                      </a14:backgroundRemoval>
                    </a14:imgEffect>
                  </a14:imgLayer>
                </a14:imgProps>
              </a:ext>
              <a:ext uri="{28A0092B-C50C-407E-A947-70E740481C1C}">
                <a14:useLocalDpi xmlns:a14="http://schemas.microsoft.com/office/drawing/2010/main" val="0"/>
              </a:ext>
            </a:extLst>
          </a:blip>
          <a:stretch>
            <a:fillRect/>
          </a:stretch>
        </p:blipFill>
        <p:spPr>
          <a:xfrm>
            <a:off x="6096000" y="3048000"/>
            <a:ext cx="6096000" cy="3810000"/>
          </a:xfrm>
          <a:prstGeom prst="rect">
            <a:avLst/>
          </a:prstGeom>
        </p:spPr>
      </p:pic>
    </p:spTree>
    <p:extLst>
      <p:ext uri="{BB962C8B-B14F-4D97-AF65-F5344CB8AC3E}">
        <p14:creationId xmlns:p14="http://schemas.microsoft.com/office/powerpoint/2010/main" val="4010615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lnSpc>
                <a:spcPct val="150000"/>
              </a:lnSpc>
            </a:pPr>
            <a:r>
              <a:rPr kumimoji="1" lang="ja-JP" altLang="en-US" sz="6600" b="1" dirty="0"/>
              <a:t>これでインターネットと</a:t>
            </a:r>
            <a:br>
              <a:rPr kumimoji="1" lang="en-US" altLang="ja-JP" sz="6600" b="1" dirty="0"/>
            </a:br>
            <a:r>
              <a:rPr kumimoji="1" lang="ja-JP" altLang="en-US" sz="6600" b="1" dirty="0"/>
              <a:t>ネットワークの違いに</a:t>
            </a:r>
            <a:br>
              <a:rPr kumimoji="1" lang="en-US" altLang="ja-JP" sz="6600" b="1" dirty="0"/>
            </a:br>
            <a:r>
              <a:rPr kumimoji="1" lang="ja-JP" altLang="en-US" sz="6600" b="1" dirty="0"/>
              <a:t>ついて理解した</a:t>
            </a:r>
          </a:p>
        </p:txBody>
      </p:sp>
    </p:spTree>
    <p:extLst>
      <p:ext uri="{BB962C8B-B14F-4D97-AF65-F5344CB8AC3E}">
        <p14:creationId xmlns:p14="http://schemas.microsoft.com/office/powerpoint/2010/main" val="4201840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lang="ja-JP" altLang="en-US" sz="6600" b="1" dirty="0"/>
              <a:t>どうやって</a:t>
            </a:r>
            <a:r>
              <a:rPr kumimoji="1" lang="ja-JP" altLang="en-US" sz="6600" b="1" dirty="0"/>
              <a:t>コンピュータ同士は通信できるのか？</a:t>
            </a:r>
          </a:p>
        </p:txBody>
      </p:sp>
    </p:spTree>
    <p:extLst>
      <p:ext uri="{BB962C8B-B14F-4D97-AF65-F5344CB8AC3E}">
        <p14:creationId xmlns:p14="http://schemas.microsoft.com/office/powerpoint/2010/main" val="156149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通信の仕組み</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868011"/>
            <a:ext cx="11702143" cy="3121978"/>
          </a:xfrm>
        </p:spPr>
        <p:txBody>
          <a:bodyPr>
            <a:normAutofit/>
          </a:bodyPr>
          <a:lstStyle/>
          <a:p>
            <a:pPr marL="0" indent="0">
              <a:lnSpc>
                <a:spcPct val="150000"/>
              </a:lnSpc>
              <a:buNone/>
            </a:pPr>
            <a:r>
              <a:rPr lang="ja-JP" altLang="en-US" sz="4000" dirty="0"/>
              <a:t>コンピュータ同士が通信できているわけには</a:t>
            </a:r>
            <a:endParaRPr lang="en-US" altLang="ja-JP" sz="4000" dirty="0"/>
          </a:p>
          <a:p>
            <a:pPr marL="0" indent="0">
              <a:lnSpc>
                <a:spcPct val="150000"/>
              </a:lnSpc>
              <a:buNone/>
            </a:pPr>
            <a:r>
              <a:rPr lang="ja-JP" altLang="en-US" sz="4000" dirty="0"/>
              <a:t>「</a:t>
            </a:r>
            <a:r>
              <a:rPr lang="ja-JP" altLang="en-US" sz="4000" b="1" dirty="0"/>
              <a:t>プロトコル</a:t>
            </a:r>
            <a:r>
              <a:rPr lang="ja-JP" altLang="en-US" sz="4000" dirty="0"/>
              <a:t>」と呼ばれる「約束事」を決めているからである</a:t>
            </a:r>
            <a:endParaRPr lang="en-US" altLang="ja-JP" sz="4000" dirty="0"/>
          </a:p>
        </p:txBody>
      </p:sp>
    </p:spTree>
    <p:extLst>
      <p:ext uri="{BB962C8B-B14F-4D97-AF65-F5344CB8AC3E}">
        <p14:creationId xmlns:p14="http://schemas.microsoft.com/office/powerpoint/2010/main" val="492335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通信の仕組み</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2336097"/>
            <a:ext cx="11702143" cy="2185806"/>
          </a:xfrm>
        </p:spPr>
        <p:txBody>
          <a:bodyPr>
            <a:normAutofit/>
          </a:bodyPr>
          <a:lstStyle/>
          <a:p>
            <a:pPr marL="0" indent="0">
              <a:lnSpc>
                <a:spcPct val="150000"/>
              </a:lnSpc>
              <a:buNone/>
            </a:pPr>
            <a:r>
              <a:rPr lang="ja-JP" altLang="en-US" sz="4000" dirty="0"/>
              <a:t>同じ「</a:t>
            </a:r>
            <a:r>
              <a:rPr lang="ja-JP" altLang="en-US" sz="4000" b="1" dirty="0"/>
              <a:t>プロトコル</a:t>
            </a:r>
            <a:r>
              <a:rPr lang="ja-JP" altLang="en-US" sz="4000" dirty="0"/>
              <a:t>」を用いることで、メーカーや</a:t>
            </a:r>
            <a:r>
              <a:rPr lang="en-US" altLang="ja-JP" sz="4000" dirty="0"/>
              <a:t>OS</a:t>
            </a:r>
            <a:r>
              <a:rPr lang="ja-JP" altLang="en-US" sz="4000" dirty="0"/>
              <a:t>が異なるコンピュータ同士でも通信ができる！</a:t>
            </a:r>
          </a:p>
        </p:txBody>
      </p:sp>
    </p:spTree>
    <p:extLst>
      <p:ext uri="{BB962C8B-B14F-4D97-AF65-F5344CB8AC3E}">
        <p14:creationId xmlns:p14="http://schemas.microsoft.com/office/powerpoint/2010/main" val="122996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通信の仕組み</a:t>
            </a:r>
            <a:endParaRPr kumimoji="1" lang="ja-JP" altLang="en-US" sz="6000" b="1" dirty="0"/>
          </a:p>
        </p:txBody>
      </p:sp>
      <p:pic>
        <p:nvPicPr>
          <p:cNvPr id="5" name="コンテンツ プレースホルダー 4" descr="衣類 が含まれている画像&#10;&#10;自動的に生成された説明">
            <a:extLst>
              <a:ext uri="{FF2B5EF4-FFF2-40B4-BE49-F238E27FC236}">
                <a16:creationId xmlns:a16="http://schemas.microsoft.com/office/drawing/2014/main" id="{6D01389B-40E8-A039-CD64-061CDB79947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75150" y="4009248"/>
            <a:ext cx="2142313" cy="2849382"/>
          </a:xfrm>
        </p:spPr>
      </p:pic>
      <p:pic>
        <p:nvPicPr>
          <p:cNvPr id="7" name="図 6">
            <a:extLst>
              <a:ext uri="{FF2B5EF4-FFF2-40B4-BE49-F238E27FC236}">
                <a16:creationId xmlns:a16="http://schemas.microsoft.com/office/drawing/2014/main" id="{4F71BE90-B4B6-0F3E-CA3D-C329EBAFF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5150" y="1129104"/>
            <a:ext cx="2142313" cy="2849382"/>
          </a:xfrm>
          <a:prstGeom prst="rect">
            <a:avLst/>
          </a:prstGeom>
        </p:spPr>
      </p:pic>
      <p:pic>
        <p:nvPicPr>
          <p:cNvPr id="10" name="図 9" descr="人の顔の絵&#10;&#10;低い精度で自動的に生成された説明">
            <a:extLst>
              <a:ext uri="{FF2B5EF4-FFF2-40B4-BE49-F238E27FC236}">
                <a16:creationId xmlns:a16="http://schemas.microsoft.com/office/drawing/2014/main" id="{C88BB9E7-BBCF-7BB4-4999-7532020920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04" y="1504451"/>
            <a:ext cx="2266325" cy="2639098"/>
          </a:xfrm>
          <a:prstGeom prst="rect">
            <a:avLst/>
          </a:prstGeom>
        </p:spPr>
      </p:pic>
      <p:pic>
        <p:nvPicPr>
          <p:cNvPr id="11" name="図 10" descr="人の顔の絵&#10;&#10;低い精度で自動的に生成された説明">
            <a:extLst>
              <a:ext uri="{FF2B5EF4-FFF2-40B4-BE49-F238E27FC236}">
                <a16:creationId xmlns:a16="http://schemas.microsoft.com/office/drawing/2014/main" id="{B2EE07D2-0B78-DECF-7DF3-2943B147FB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304" y="4188768"/>
            <a:ext cx="2266325" cy="2639098"/>
          </a:xfrm>
          <a:prstGeom prst="rect">
            <a:avLst/>
          </a:prstGeom>
        </p:spPr>
      </p:pic>
      <p:sp>
        <p:nvSpPr>
          <p:cNvPr id="12" name="吹き出し: 角を丸めた四角形 11">
            <a:extLst>
              <a:ext uri="{FF2B5EF4-FFF2-40B4-BE49-F238E27FC236}">
                <a16:creationId xmlns:a16="http://schemas.microsoft.com/office/drawing/2014/main" id="{E14DEBA4-C49B-6FC6-31A8-F1C92299739A}"/>
              </a:ext>
            </a:extLst>
          </p:cNvPr>
          <p:cNvSpPr/>
          <p:nvPr/>
        </p:nvSpPr>
        <p:spPr>
          <a:xfrm>
            <a:off x="2717277" y="1504450"/>
            <a:ext cx="2142312" cy="1049345"/>
          </a:xfrm>
          <a:prstGeom prst="wedgeRoundRectCallout">
            <a:avLst>
              <a:gd name="adj1" fmla="val -51862"/>
              <a:gd name="adj2" fmla="val 81148"/>
              <a:gd name="adj3" fmla="val 16667"/>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こんにちは</a:t>
            </a:r>
          </a:p>
        </p:txBody>
      </p:sp>
      <p:sp>
        <p:nvSpPr>
          <p:cNvPr id="13" name="吹き出し: 角を丸めた四角形 12">
            <a:extLst>
              <a:ext uri="{FF2B5EF4-FFF2-40B4-BE49-F238E27FC236}">
                <a16:creationId xmlns:a16="http://schemas.microsoft.com/office/drawing/2014/main" id="{F6EC4387-5608-79E6-3DEF-6FF6E2330C10}"/>
              </a:ext>
            </a:extLst>
          </p:cNvPr>
          <p:cNvSpPr/>
          <p:nvPr/>
        </p:nvSpPr>
        <p:spPr>
          <a:xfrm>
            <a:off x="2849629" y="4166158"/>
            <a:ext cx="2142312" cy="1049345"/>
          </a:xfrm>
          <a:prstGeom prst="wedgeRoundRectCallout">
            <a:avLst>
              <a:gd name="adj1" fmla="val -51862"/>
              <a:gd name="adj2" fmla="val 81148"/>
              <a:gd name="adj3" fmla="val 16667"/>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こんにちは</a:t>
            </a:r>
          </a:p>
        </p:txBody>
      </p:sp>
      <p:sp>
        <p:nvSpPr>
          <p:cNvPr id="14" name="吹き出し: 角を丸めた四角形 13">
            <a:extLst>
              <a:ext uri="{FF2B5EF4-FFF2-40B4-BE49-F238E27FC236}">
                <a16:creationId xmlns:a16="http://schemas.microsoft.com/office/drawing/2014/main" id="{23DA9DF1-3D22-E743-291D-FF1E0C6D08E8}"/>
              </a:ext>
            </a:extLst>
          </p:cNvPr>
          <p:cNvSpPr/>
          <p:nvPr/>
        </p:nvSpPr>
        <p:spPr>
          <a:xfrm>
            <a:off x="6869549" y="1504449"/>
            <a:ext cx="2142312" cy="1049345"/>
          </a:xfrm>
          <a:prstGeom prst="wedgeRoundRectCallout">
            <a:avLst>
              <a:gd name="adj1" fmla="val 60305"/>
              <a:gd name="adj2" fmla="val 81148"/>
              <a:gd name="adj3" fmla="val 16667"/>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HELLO</a:t>
            </a:r>
            <a:endParaRPr kumimoji="1" lang="ja-JP" altLang="en-US" sz="2800" dirty="0">
              <a:solidFill>
                <a:schemeClr val="tx1"/>
              </a:solidFill>
            </a:endParaRPr>
          </a:p>
        </p:txBody>
      </p:sp>
      <p:sp>
        <p:nvSpPr>
          <p:cNvPr id="15" name="吹き出し: 角を丸めた四角形 14">
            <a:extLst>
              <a:ext uri="{FF2B5EF4-FFF2-40B4-BE49-F238E27FC236}">
                <a16:creationId xmlns:a16="http://schemas.microsoft.com/office/drawing/2014/main" id="{62A31908-1A3B-DCED-DAF3-B35689F7BF90}"/>
              </a:ext>
            </a:extLst>
          </p:cNvPr>
          <p:cNvSpPr/>
          <p:nvPr/>
        </p:nvSpPr>
        <p:spPr>
          <a:xfrm>
            <a:off x="6832838" y="4166159"/>
            <a:ext cx="2142312" cy="1049345"/>
          </a:xfrm>
          <a:prstGeom prst="wedgeRoundRectCallout">
            <a:avLst>
              <a:gd name="adj1" fmla="val 60305"/>
              <a:gd name="adj2" fmla="val 81148"/>
              <a:gd name="adj3" fmla="val 16667"/>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rPr>
              <a:t>こんにちは</a:t>
            </a:r>
          </a:p>
        </p:txBody>
      </p:sp>
      <p:sp>
        <p:nvSpPr>
          <p:cNvPr id="16" name="テキスト ボックス 15">
            <a:extLst>
              <a:ext uri="{FF2B5EF4-FFF2-40B4-BE49-F238E27FC236}">
                <a16:creationId xmlns:a16="http://schemas.microsoft.com/office/drawing/2014/main" id="{D883D5EC-B8EC-1383-6647-1D1E6B22F430}"/>
              </a:ext>
            </a:extLst>
          </p:cNvPr>
          <p:cNvSpPr txBox="1"/>
          <p:nvPr/>
        </p:nvSpPr>
        <p:spPr>
          <a:xfrm>
            <a:off x="3851571" y="3116815"/>
            <a:ext cx="4488254" cy="830997"/>
          </a:xfrm>
          <a:prstGeom prst="rect">
            <a:avLst/>
          </a:prstGeom>
          <a:noFill/>
          <a:ln>
            <a:solidFill>
              <a:srgbClr val="00B050"/>
            </a:solidFill>
          </a:ln>
        </p:spPr>
        <p:txBody>
          <a:bodyPr wrap="square" rtlCol="0">
            <a:spAutoFit/>
          </a:bodyPr>
          <a:lstStyle/>
          <a:p>
            <a:pPr algn="ctr"/>
            <a:r>
              <a:rPr kumimoji="1" lang="ja-JP" altLang="en-US" sz="2400" dirty="0"/>
              <a:t>プロトコル（共通の言語）を</a:t>
            </a:r>
            <a:endParaRPr kumimoji="1" lang="en-US" altLang="ja-JP" sz="2400" dirty="0"/>
          </a:p>
          <a:p>
            <a:pPr algn="ctr"/>
            <a:r>
              <a:rPr kumimoji="1" lang="ja-JP" altLang="en-US" sz="2400" dirty="0"/>
              <a:t>決めていないから会話が不成立</a:t>
            </a:r>
          </a:p>
        </p:txBody>
      </p:sp>
      <p:sp>
        <p:nvSpPr>
          <p:cNvPr id="17" name="テキスト ボックス 16">
            <a:extLst>
              <a:ext uri="{FF2B5EF4-FFF2-40B4-BE49-F238E27FC236}">
                <a16:creationId xmlns:a16="http://schemas.microsoft.com/office/drawing/2014/main" id="{A5EA3FFB-2878-053E-32E8-14275F7DE2AD}"/>
              </a:ext>
            </a:extLst>
          </p:cNvPr>
          <p:cNvSpPr txBox="1"/>
          <p:nvPr/>
        </p:nvSpPr>
        <p:spPr>
          <a:xfrm>
            <a:off x="3920785" y="5623803"/>
            <a:ext cx="4361978" cy="830997"/>
          </a:xfrm>
          <a:prstGeom prst="rect">
            <a:avLst/>
          </a:prstGeom>
          <a:noFill/>
          <a:ln>
            <a:solidFill>
              <a:srgbClr val="00B050"/>
            </a:solidFill>
          </a:ln>
        </p:spPr>
        <p:txBody>
          <a:bodyPr wrap="square" rtlCol="0">
            <a:spAutoFit/>
          </a:bodyPr>
          <a:lstStyle/>
          <a:p>
            <a:pPr algn="ctr"/>
            <a:r>
              <a:rPr kumimoji="1" lang="ja-JP" altLang="en-US" sz="2400" dirty="0"/>
              <a:t>プロトコル（共通の言語）を決めているから会話が成立</a:t>
            </a:r>
          </a:p>
        </p:txBody>
      </p:sp>
    </p:spTree>
    <p:extLst>
      <p:ext uri="{BB962C8B-B14F-4D97-AF65-F5344CB8AC3E}">
        <p14:creationId xmlns:p14="http://schemas.microsoft.com/office/powerpoint/2010/main" val="49837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kumimoji="1" lang="ja-JP" altLang="en-US" sz="6600" b="1" dirty="0"/>
              <a:t>コンピュータ同士の通信は</a:t>
            </a:r>
            <a:br>
              <a:rPr kumimoji="1" lang="en-US" altLang="ja-JP" sz="6600" b="1" dirty="0"/>
            </a:br>
            <a:r>
              <a:rPr kumimoji="1" lang="ja-JP" altLang="en-US" sz="6600" b="1" dirty="0"/>
              <a:t>複数のプロトコルを</a:t>
            </a:r>
            <a:br>
              <a:rPr kumimoji="1" lang="en-US" altLang="ja-JP" sz="6600" b="1" dirty="0"/>
            </a:br>
            <a:r>
              <a:rPr kumimoji="1" lang="ja-JP" altLang="en-US" sz="6600" b="1" dirty="0"/>
              <a:t>用いて通信をしている</a:t>
            </a:r>
          </a:p>
        </p:txBody>
      </p:sp>
    </p:spTree>
    <p:extLst>
      <p:ext uri="{BB962C8B-B14F-4D97-AF65-F5344CB8AC3E}">
        <p14:creationId xmlns:p14="http://schemas.microsoft.com/office/powerpoint/2010/main" val="1679761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kumimoji="1" lang="en-US" altLang="ja-JP" sz="6600" b="1" dirty="0"/>
              <a:t>OSI</a:t>
            </a:r>
            <a:r>
              <a:rPr kumimoji="1" lang="ja-JP" altLang="en-US" sz="6600" b="1" dirty="0"/>
              <a:t>参照モデルとは？</a:t>
            </a:r>
          </a:p>
        </p:txBody>
      </p:sp>
    </p:spTree>
    <p:extLst>
      <p:ext uri="{BB962C8B-B14F-4D97-AF65-F5344CB8AC3E}">
        <p14:creationId xmlns:p14="http://schemas.microsoft.com/office/powerpoint/2010/main" val="3259467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en-US" altLang="ja-JP" sz="6000" b="1" dirty="0"/>
              <a:t>OSI</a:t>
            </a:r>
            <a:r>
              <a:rPr lang="ja-JP" altLang="en-US" sz="6000" b="1" dirty="0"/>
              <a:t>参照モデル</a:t>
            </a:r>
            <a:r>
              <a:rPr kumimoji="1" lang="ja-JP" altLang="en-US" sz="6000" b="1" dirty="0"/>
              <a:t>とは</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912710"/>
            <a:ext cx="11702143" cy="4351338"/>
          </a:xfrm>
        </p:spPr>
        <p:txBody>
          <a:bodyPr>
            <a:normAutofit/>
          </a:bodyPr>
          <a:lstStyle/>
          <a:p>
            <a:pPr marL="0" indent="0">
              <a:lnSpc>
                <a:spcPct val="150000"/>
              </a:lnSpc>
              <a:buNone/>
            </a:pPr>
            <a:r>
              <a:rPr lang="ja-JP" altLang="en-US" sz="4000" dirty="0"/>
              <a:t>国際標準化機構（</a:t>
            </a:r>
            <a:r>
              <a:rPr lang="en-US" altLang="ja-JP" sz="4000" dirty="0"/>
              <a:t>ISO</a:t>
            </a:r>
            <a:r>
              <a:rPr lang="ja-JP" altLang="en-US" sz="4000" dirty="0"/>
              <a:t>）によって、策定された</a:t>
            </a:r>
            <a:endParaRPr lang="en-US" altLang="ja-JP" sz="4000" dirty="0"/>
          </a:p>
          <a:p>
            <a:pPr marL="0" indent="0">
              <a:lnSpc>
                <a:spcPct val="150000"/>
              </a:lnSpc>
              <a:buNone/>
            </a:pPr>
            <a:r>
              <a:rPr lang="ja-JP" altLang="en-US" sz="4000" dirty="0"/>
              <a:t>コンピュータネットワークに求められる通信機能を</a:t>
            </a:r>
            <a:r>
              <a:rPr lang="en-US" altLang="ja-JP" sz="4000" dirty="0"/>
              <a:t>7</a:t>
            </a:r>
            <a:r>
              <a:rPr lang="ja-JP" altLang="en-US" sz="4000" dirty="0"/>
              <a:t>階層に分割、定義したものである</a:t>
            </a:r>
          </a:p>
        </p:txBody>
      </p:sp>
    </p:spTree>
    <p:extLst>
      <p:ext uri="{BB962C8B-B14F-4D97-AF65-F5344CB8AC3E}">
        <p14:creationId xmlns:p14="http://schemas.microsoft.com/office/powerpoint/2010/main" val="3891439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en-US" altLang="ja-JP" sz="6000" b="1" dirty="0"/>
              <a:t>OSI</a:t>
            </a:r>
            <a:r>
              <a:rPr lang="ja-JP" altLang="en-US" sz="6000" b="1" dirty="0"/>
              <a:t>参照モデル</a:t>
            </a:r>
            <a:endParaRPr kumimoji="1" lang="ja-JP" altLang="en-US" sz="6000" b="1" dirty="0"/>
          </a:p>
        </p:txBody>
      </p:sp>
      <p:pic>
        <p:nvPicPr>
          <p:cNvPr id="2" name="図 1">
            <a:extLst>
              <a:ext uri="{FF2B5EF4-FFF2-40B4-BE49-F238E27FC236}">
                <a16:creationId xmlns:a16="http://schemas.microsoft.com/office/drawing/2014/main" id="{84151294-6214-02BF-93DA-5EBA5CD11743}"/>
              </a:ext>
            </a:extLst>
          </p:cNvPr>
          <p:cNvPicPr>
            <a:picLocks noChangeAspect="1"/>
          </p:cNvPicPr>
          <p:nvPr/>
        </p:nvPicPr>
        <p:blipFill>
          <a:blip r:embed="rId3"/>
          <a:stretch>
            <a:fillRect/>
          </a:stretch>
        </p:blipFill>
        <p:spPr>
          <a:xfrm>
            <a:off x="1057275" y="1607456"/>
            <a:ext cx="10077450" cy="4927600"/>
          </a:xfrm>
          <a:prstGeom prst="rect">
            <a:avLst/>
          </a:prstGeom>
        </p:spPr>
      </p:pic>
    </p:spTree>
    <p:extLst>
      <p:ext uri="{BB962C8B-B14F-4D97-AF65-F5344CB8AC3E}">
        <p14:creationId xmlns:p14="http://schemas.microsoft.com/office/powerpoint/2010/main" val="209358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今回すること</a:t>
            </a:r>
            <a:endParaRPr kumimoji="1" lang="ja-JP" altLang="en-US" sz="6000" b="1" dirty="0"/>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868011"/>
            <a:ext cx="11702143" cy="4811100"/>
          </a:xfrm>
        </p:spPr>
        <p:txBody>
          <a:bodyPr>
            <a:normAutofit/>
          </a:bodyPr>
          <a:lstStyle/>
          <a:p>
            <a:pPr>
              <a:lnSpc>
                <a:spcPct val="150000"/>
              </a:lnSpc>
              <a:buFont typeface="Wingdings" panose="05000000000000000000" pitchFamily="2" charset="2"/>
              <a:buChar char="l"/>
            </a:pPr>
            <a:r>
              <a:rPr lang="en-US" altLang="ja-JP" sz="4000" dirty="0"/>
              <a:t>VLAN</a:t>
            </a:r>
            <a:r>
              <a:rPr lang="ja-JP" altLang="en-US" sz="4000" dirty="0"/>
              <a:t>についての説明</a:t>
            </a:r>
            <a:endParaRPr lang="en-US" altLang="ja-JP" sz="4000" dirty="0"/>
          </a:p>
          <a:p>
            <a:pPr>
              <a:lnSpc>
                <a:spcPct val="150000"/>
              </a:lnSpc>
              <a:buFont typeface="Wingdings" panose="05000000000000000000" pitchFamily="2" charset="2"/>
              <a:buChar char="l"/>
            </a:pPr>
            <a:r>
              <a:rPr lang="ja-JP" altLang="en-US" sz="4000" dirty="0"/>
              <a:t>使う機器の紹介</a:t>
            </a:r>
            <a:endParaRPr lang="en-US" altLang="ja-JP" sz="4000" dirty="0"/>
          </a:p>
          <a:p>
            <a:pPr>
              <a:lnSpc>
                <a:spcPct val="150000"/>
              </a:lnSpc>
              <a:buFont typeface="Wingdings" panose="05000000000000000000" pitchFamily="2" charset="2"/>
              <a:buChar char="l"/>
            </a:pPr>
            <a:r>
              <a:rPr lang="ja-JP" altLang="en-US" sz="4000" dirty="0"/>
              <a:t>コマンドの説明</a:t>
            </a:r>
            <a:endParaRPr lang="en-US" altLang="ja-JP" sz="4000" dirty="0"/>
          </a:p>
          <a:p>
            <a:pPr>
              <a:lnSpc>
                <a:spcPct val="150000"/>
              </a:lnSpc>
              <a:buFont typeface="Wingdings" panose="05000000000000000000" pitchFamily="2" charset="2"/>
              <a:buChar char="l"/>
            </a:pPr>
            <a:r>
              <a:rPr lang="ja-JP" altLang="en-US" sz="4000" dirty="0"/>
              <a:t>実機を使ったスタティックルーティング</a:t>
            </a:r>
            <a:endParaRPr lang="en-US" altLang="ja-JP" sz="4000" dirty="0"/>
          </a:p>
          <a:p>
            <a:pPr>
              <a:lnSpc>
                <a:spcPct val="150000"/>
              </a:lnSpc>
              <a:buFont typeface="Wingdings" panose="05000000000000000000" pitchFamily="2" charset="2"/>
              <a:buChar char="l"/>
            </a:pPr>
            <a:endParaRPr lang="en-US" altLang="ja-JP" sz="4000" dirty="0"/>
          </a:p>
        </p:txBody>
      </p:sp>
    </p:spTree>
    <p:extLst>
      <p:ext uri="{BB962C8B-B14F-4D97-AF65-F5344CB8AC3E}">
        <p14:creationId xmlns:p14="http://schemas.microsoft.com/office/powerpoint/2010/main" val="1991067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234043" y="1066800"/>
            <a:ext cx="11723914" cy="4724400"/>
          </a:xfrm>
        </p:spPr>
        <p:txBody>
          <a:bodyPr>
            <a:normAutofit/>
          </a:bodyPr>
          <a:lstStyle/>
          <a:p>
            <a:pPr algn="ctr"/>
            <a:r>
              <a:rPr lang="en-US" altLang="ja-JP" sz="6600" b="1" dirty="0"/>
              <a:t>※</a:t>
            </a:r>
            <a:r>
              <a:rPr lang="ja-JP" altLang="en-US" sz="6600" b="1" dirty="0"/>
              <a:t>これは「モデル」であり、プロトコルの設計や勉強する時のガイドラインである</a:t>
            </a:r>
            <a:endParaRPr kumimoji="1" lang="ja-JP" altLang="en-US" sz="6600" b="1" dirty="0"/>
          </a:p>
        </p:txBody>
      </p:sp>
    </p:spTree>
    <p:extLst>
      <p:ext uri="{BB962C8B-B14F-4D97-AF65-F5344CB8AC3E}">
        <p14:creationId xmlns:p14="http://schemas.microsoft.com/office/powerpoint/2010/main" val="724347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125185" y="1066800"/>
            <a:ext cx="11941629" cy="4724400"/>
          </a:xfrm>
        </p:spPr>
        <p:txBody>
          <a:bodyPr>
            <a:normAutofit/>
          </a:bodyPr>
          <a:lstStyle/>
          <a:p>
            <a:pPr algn="ctr"/>
            <a:r>
              <a:rPr lang="ja-JP" altLang="en-US" sz="6600" b="1" dirty="0"/>
              <a:t>現在、使われているプロトコルは</a:t>
            </a:r>
            <a:r>
              <a:rPr lang="en-US" altLang="ja-JP" sz="6600" b="1" dirty="0"/>
              <a:t>TCP/IP</a:t>
            </a:r>
            <a:r>
              <a:rPr lang="ja-JP" altLang="en-US" sz="6600" b="1" dirty="0"/>
              <a:t>である</a:t>
            </a:r>
            <a:endParaRPr kumimoji="1" lang="ja-JP" altLang="en-US" sz="6600" b="1" dirty="0"/>
          </a:p>
        </p:txBody>
      </p:sp>
    </p:spTree>
    <p:extLst>
      <p:ext uri="{BB962C8B-B14F-4D97-AF65-F5344CB8AC3E}">
        <p14:creationId xmlns:p14="http://schemas.microsoft.com/office/powerpoint/2010/main" val="2741329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2158093" y="2340428"/>
            <a:ext cx="7875814" cy="2177143"/>
          </a:xfrm>
        </p:spPr>
        <p:txBody>
          <a:bodyPr>
            <a:normAutofit/>
          </a:bodyPr>
          <a:lstStyle/>
          <a:p>
            <a:pPr algn="ctr"/>
            <a:r>
              <a:rPr lang="en-US" altLang="ja-JP" sz="6000" b="1" dirty="0"/>
              <a:t>TCP/IP</a:t>
            </a:r>
            <a:r>
              <a:rPr lang="ja-JP" altLang="en-US" sz="6000" b="1" dirty="0"/>
              <a:t> とは？</a:t>
            </a:r>
            <a:endParaRPr kumimoji="1" lang="ja-JP" altLang="en-US" sz="6000" b="1" dirty="0"/>
          </a:p>
        </p:txBody>
      </p:sp>
    </p:spTree>
    <p:extLst>
      <p:ext uri="{BB962C8B-B14F-4D97-AF65-F5344CB8AC3E}">
        <p14:creationId xmlns:p14="http://schemas.microsoft.com/office/powerpoint/2010/main" val="192178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en-US" altLang="ja-JP" sz="6000" b="1" dirty="0"/>
              <a:t>TCP/IP</a:t>
            </a:r>
            <a:r>
              <a:rPr kumimoji="1" lang="ja-JP" altLang="en-US" sz="6000" b="1" dirty="0"/>
              <a:t>とは</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912710"/>
            <a:ext cx="11702143" cy="4351338"/>
          </a:xfrm>
        </p:spPr>
        <p:txBody>
          <a:bodyPr>
            <a:normAutofit/>
          </a:bodyPr>
          <a:lstStyle/>
          <a:p>
            <a:pPr marL="0" indent="0">
              <a:lnSpc>
                <a:spcPct val="150000"/>
              </a:lnSpc>
              <a:buNone/>
            </a:pPr>
            <a:r>
              <a:rPr lang="ja-JP" altLang="en-US" sz="4000" dirty="0"/>
              <a:t>現在のインターネット通信等で最も利用されているプロトコルである。プロトコル群の総称である</a:t>
            </a:r>
            <a:endParaRPr lang="en-US" altLang="ja-JP" sz="4000" dirty="0"/>
          </a:p>
          <a:p>
            <a:pPr marL="0" indent="0">
              <a:lnSpc>
                <a:spcPct val="150000"/>
              </a:lnSpc>
              <a:buNone/>
            </a:pPr>
            <a:r>
              <a:rPr lang="ja-JP" altLang="en-US" sz="4000" dirty="0"/>
              <a:t>中心的な役割を果たすのが</a:t>
            </a:r>
            <a:r>
              <a:rPr lang="en-US" altLang="ja-JP" sz="4000" dirty="0"/>
              <a:t>TCP</a:t>
            </a:r>
            <a:r>
              <a:rPr lang="ja-JP" altLang="en-US" sz="4000" dirty="0"/>
              <a:t>と</a:t>
            </a:r>
            <a:r>
              <a:rPr lang="en-US" altLang="ja-JP" sz="4000" dirty="0"/>
              <a:t>IP</a:t>
            </a:r>
            <a:r>
              <a:rPr lang="ja-JP" altLang="en-US" sz="4000" dirty="0"/>
              <a:t>の２つのプロトコルであるため、この名称である。</a:t>
            </a:r>
          </a:p>
        </p:txBody>
      </p:sp>
    </p:spTree>
    <p:extLst>
      <p:ext uri="{BB962C8B-B14F-4D97-AF65-F5344CB8AC3E}">
        <p14:creationId xmlns:p14="http://schemas.microsoft.com/office/powerpoint/2010/main" val="3292962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108857" y="593952"/>
            <a:ext cx="11974286" cy="1170939"/>
          </a:xfrm>
        </p:spPr>
        <p:txBody>
          <a:bodyPr>
            <a:normAutofit/>
          </a:bodyPr>
          <a:lstStyle/>
          <a:p>
            <a:pPr algn="ctr"/>
            <a:r>
              <a:rPr lang="en-US" altLang="ja-JP" sz="6000" b="1" dirty="0"/>
              <a:t>TCP/IP</a:t>
            </a:r>
            <a:r>
              <a:rPr kumimoji="1" lang="ja-JP" altLang="en-US" sz="6000" b="1" dirty="0"/>
              <a:t>と</a:t>
            </a:r>
            <a:r>
              <a:rPr kumimoji="1" lang="en-US" altLang="ja-JP" sz="6000" b="1" dirty="0"/>
              <a:t>OSI</a:t>
            </a:r>
            <a:r>
              <a:rPr kumimoji="1" lang="ja-JP" altLang="en-US" sz="6000" b="1" dirty="0"/>
              <a:t>参照モデルの対応付け</a:t>
            </a:r>
          </a:p>
        </p:txBody>
      </p:sp>
      <p:pic>
        <p:nvPicPr>
          <p:cNvPr id="2" name="コンテンツ プレースホルダー 1">
            <a:extLst>
              <a:ext uri="{FF2B5EF4-FFF2-40B4-BE49-F238E27FC236}">
                <a16:creationId xmlns:a16="http://schemas.microsoft.com/office/drawing/2014/main" id="{57973A3A-190C-A23C-4AEE-9807143E5E7D}"/>
              </a:ext>
            </a:extLst>
          </p:cNvPr>
          <p:cNvPicPr>
            <a:picLocks noGrp="1" noChangeAspect="1"/>
          </p:cNvPicPr>
          <p:nvPr>
            <p:ph idx="1"/>
          </p:nvPr>
        </p:nvPicPr>
        <p:blipFill>
          <a:blip r:embed="rId3"/>
          <a:stretch>
            <a:fillRect/>
          </a:stretch>
        </p:blipFill>
        <p:spPr>
          <a:xfrm>
            <a:off x="334045" y="1852159"/>
            <a:ext cx="11523910" cy="4820784"/>
          </a:xfrm>
          <a:prstGeom prst="rect">
            <a:avLst/>
          </a:prstGeom>
        </p:spPr>
      </p:pic>
      <p:sp>
        <p:nvSpPr>
          <p:cNvPr id="3" name="正方形/長方形 2">
            <a:extLst>
              <a:ext uri="{FF2B5EF4-FFF2-40B4-BE49-F238E27FC236}">
                <a16:creationId xmlns:a16="http://schemas.microsoft.com/office/drawing/2014/main" id="{59CEE958-6DAA-EF85-E6A7-52AF25E22532}"/>
              </a:ext>
            </a:extLst>
          </p:cNvPr>
          <p:cNvSpPr/>
          <p:nvPr/>
        </p:nvSpPr>
        <p:spPr>
          <a:xfrm>
            <a:off x="5431971" y="1687286"/>
            <a:ext cx="6564086" cy="50618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4899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0" y="1066800"/>
            <a:ext cx="12191999" cy="4724400"/>
          </a:xfrm>
        </p:spPr>
        <p:txBody>
          <a:bodyPr>
            <a:normAutofit/>
          </a:bodyPr>
          <a:lstStyle/>
          <a:p>
            <a:pPr algn="ctr"/>
            <a:r>
              <a:rPr lang="en-US" altLang="ja-JP" sz="6000" b="1" dirty="0"/>
              <a:t>IP</a:t>
            </a:r>
            <a:r>
              <a:rPr lang="ja-JP" altLang="en-US" sz="6000" b="1" dirty="0"/>
              <a:t>アドレスとは？</a:t>
            </a:r>
            <a:endParaRPr kumimoji="1" lang="ja-JP" altLang="en-US" sz="6000" b="1" dirty="0"/>
          </a:p>
        </p:txBody>
      </p:sp>
    </p:spTree>
    <p:extLst>
      <p:ext uri="{BB962C8B-B14F-4D97-AF65-F5344CB8AC3E}">
        <p14:creationId xmlns:p14="http://schemas.microsoft.com/office/powerpoint/2010/main" val="363557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ja-JP" altLang="en-US" sz="6000" b="1" dirty="0"/>
              <a:t>まず「</a:t>
            </a:r>
            <a:r>
              <a:rPr lang="en-US" altLang="ja-JP" sz="6000" b="1" dirty="0"/>
              <a:t>IP</a:t>
            </a:r>
            <a:r>
              <a:rPr lang="ja-JP" altLang="en-US" sz="6000" b="1" dirty="0"/>
              <a:t>」</a:t>
            </a:r>
            <a:r>
              <a:rPr kumimoji="1" lang="ja-JP" altLang="en-US" sz="6000" b="1" dirty="0"/>
              <a:t>とは</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912710"/>
            <a:ext cx="11702143" cy="4351338"/>
          </a:xfrm>
        </p:spPr>
        <p:txBody>
          <a:bodyPr>
            <a:normAutofit/>
          </a:bodyPr>
          <a:lstStyle/>
          <a:p>
            <a:pPr marL="0" indent="0">
              <a:lnSpc>
                <a:spcPct val="150000"/>
              </a:lnSpc>
              <a:buNone/>
            </a:pPr>
            <a:r>
              <a:rPr lang="en-US" altLang="ja-JP" sz="4000" dirty="0"/>
              <a:t>OSI</a:t>
            </a:r>
            <a:r>
              <a:rPr lang="ja-JP" altLang="en-US" sz="4000" dirty="0"/>
              <a:t>参照モデルの第</a:t>
            </a:r>
            <a:r>
              <a:rPr lang="en-US" altLang="ja-JP" sz="4000" dirty="0"/>
              <a:t>3</a:t>
            </a:r>
            <a:r>
              <a:rPr lang="ja-JP" altLang="en-US" sz="4000" dirty="0"/>
              <a:t>層ネットワーク層の「</a:t>
            </a:r>
            <a:r>
              <a:rPr lang="en-US" altLang="ja-JP" sz="4000" dirty="0"/>
              <a:t>IP</a:t>
            </a:r>
            <a:r>
              <a:rPr lang="ja-JP" altLang="en-US" sz="4000" dirty="0"/>
              <a:t>」はパケットを送り届けるためのプロトコルである。</a:t>
            </a:r>
            <a:endParaRPr lang="en-US" altLang="ja-JP" sz="4000" dirty="0"/>
          </a:p>
          <a:p>
            <a:pPr marL="0" indent="0">
              <a:lnSpc>
                <a:spcPct val="150000"/>
              </a:lnSpc>
              <a:buNone/>
            </a:pPr>
            <a:r>
              <a:rPr lang="ja-JP" altLang="en-US" sz="4000" dirty="0"/>
              <a:t>パケットを目的のコンピュータまで届ける役割がある</a:t>
            </a:r>
            <a:endParaRPr lang="en-US" altLang="ja-JP" sz="4000" dirty="0"/>
          </a:p>
          <a:p>
            <a:pPr marL="0" indent="0">
              <a:lnSpc>
                <a:spcPct val="150000"/>
              </a:lnSpc>
              <a:buNone/>
            </a:pPr>
            <a:endParaRPr lang="ja-JP" altLang="en-US" sz="4000" dirty="0"/>
          </a:p>
        </p:txBody>
      </p:sp>
    </p:spTree>
    <p:extLst>
      <p:ext uri="{BB962C8B-B14F-4D97-AF65-F5344CB8AC3E}">
        <p14:creationId xmlns:p14="http://schemas.microsoft.com/office/powerpoint/2010/main" val="798184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en-US" altLang="ja-JP" sz="6000" b="1" dirty="0"/>
              <a:t>IP</a:t>
            </a:r>
            <a:r>
              <a:rPr lang="ja-JP" altLang="en-US" sz="6000" b="1" dirty="0"/>
              <a:t>アドレス</a:t>
            </a:r>
            <a:r>
              <a:rPr kumimoji="1" lang="ja-JP" altLang="en-US" sz="6000" b="1" dirty="0"/>
              <a:t>とは</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912710"/>
            <a:ext cx="11702143" cy="4351338"/>
          </a:xfrm>
        </p:spPr>
        <p:txBody>
          <a:bodyPr>
            <a:normAutofit/>
          </a:bodyPr>
          <a:lstStyle/>
          <a:p>
            <a:pPr marL="0" indent="0">
              <a:lnSpc>
                <a:spcPct val="150000"/>
              </a:lnSpc>
              <a:buNone/>
            </a:pPr>
            <a:r>
              <a:rPr lang="ja-JP" altLang="en-US" sz="4000" dirty="0"/>
              <a:t>ネットワークに接続するコンピュータには</a:t>
            </a:r>
            <a:r>
              <a:rPr lang="en-US" altLang="ja-JP" sz="4000" dirty="0"/>
              <a:t>IP</a:t>
            </a:r>
            <a:r>
              <a:rPr lang="ja-JP" altLang="en-US" sz="4000" dirty="0"/>
              <a:t>アドレスという識別子が割り当てられている。</a:t>
            </a:r>
            <a:endParaRPr lang="en-US" altLang="ja-JP" sz="4000" dirty="0"/>
          </a:p>
          <a:p>
            <a:pPr marL="0" indent="0">
              <a:lnSpc>
                <a:spcPct val="150000"/>
              </a:lnSpc>
              <a:buNone/>
            </a:pPr>
            <a:r>
              <a:rPr lang="ja-JP" altLang="en-US" sz="4000" dirty="0"/>
              <a:t>例．</a:t>
            </a:r>
            <a:r>
              <a:rPr lang="en-US" altLang="ja-JP" sz="4000" dirty="0"/>
              <a:t>204. 56. 3. 1</a:t>
            </a:r>
          </a:p>
          <a:p>
            <a:pPr marL="0" indent="0">
              <a:lnSpc>
                <a:spcPct val="150000"/>
              </a:lnSpc>
              <a:buNone/>
            </a:pPr>
            <a:r>
              <a:rPr lang="ja-JP" altLang="en-US" sz="4000" dirty="0"/>
              <a:t>郵便物を送るときの住所のようなもの</a:t>
            </a:r>
            <a:endParaRPr lang="en-US" altLang="ja-JP" sz="4000" dirty="0"/>
          </a:p>
          <a:p>
            <a:pPr marL="0" indent="0">
              <a:lnSpc>
                <a:spcPct val="150000"/>
              </a:lnSpc>
              <a:buNone/>
            </a:pPr>
            <a:endParaRPr lang="ja-JP" altLang="en-US" sz="4000" dirty="0"/>
          </a:p>
        </p:txBody>
      </p:sp>
    </p:spTree>
    <p:extLst>
      <p:ext uri="{BB962C8B-B14F-4D97-AF65-F5344CB8AC3E}">
        <p14:creationId xmlns:p14="http://schemas.microsoft.com/office/powerpoint/2010/main" val="2115216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en-US" altLang="ja-JP" sz="6000" b="1" dirty="0"/>
              <a:t>IP</a:t>
            </a:r>
            <a:r>
              <a:rPr lang="ja-JP" altLang="en-US" sz="6000" b="1" dirty="0"/>
              <a:t>アドレス</a:t>
            </a:r>
            <a:r>
              <a:rPr kumimoji="1" lang="ja-JP" altLang="en-US" sz="6000" b="1" dirty="0"/>
              <a:t>とは</a:t>
            </a:r>
          </a:p>
        </p:txBody>
      </p:sp>
      <p:pic>
        <p:nvPicPr>
          <p:cNvPr id="3" name="コンテンツ プレースホルダー 2">
            <a:extLst>
              <a:ext uri="{FF2B5EF4-FFF2-40B4-BE49-F238E27FC236}">
                <a16:creationId xmlns:a16="http://schemas.microsoft.com/office/drawing/2014/main" id="{F2FFC612-194C-C3B0-FE9C-FBE67E750C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9003" y="3537989"/>
            <a:ext cx="3326311" cy="3326311"/>
          </a:xfrm>
        </p:spPr>
      </p:pic>
      <p:pic>
        <p:nvPicPr>
          <p:cNvPr id="6" name="図 5">
            <a:extLst>
              <a:ext uri="{FF2B5EF4-FFF2-40B4-BE49-F238E27FC236}">
                <a16:creationId xmlns:a16="http://schemas.microsoft.com/office/drawing/2014/main" id="{94810928-70B0-0CF0-1A42-17203C68C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757" y="3352800"/>
            <a:ext cx="1707506" cy="3326311"/>
          </a:xfrm>
          <a:prstGeom prst="rect">
            <a:avLst/>
          </a:prstGeom>
        </p:spPr>
      </p:pic>
      <p:sp>
        <p:nvSpPr>
          <p:cNvPr id="7" name="吹き出し: 円形 6">
            <a:extLst>
              <a:ext uri="{FF2B5EF4-FFF2-40B4-BE49-F238E27FC236}">
                <a16:creationId xmlns:a16="http://schemas.microsoft.com/office/drawing/2014/main" id="{CDE7CFDB-D793-EC1E-4F16-B2B6A0DD8EF0}"/>
              </a:ext>
            </a:extLst>
          </p:cNvPr>
          <p:cNvSpPr/>
          <p:nvPr/>
        </p:nvSpPr>
        <p:spPr>
          <a:xfrm>
            <a:off x="4920343" y="2378527"/>
            <a:ext cx="4591805" cy="1709057"/>
          </a:xfrm>
          <a:prstGeom prst="wedgeEllipseCallout">
            <a:avLst>
              <a:gd name="adj1" fmla="val 41119"/>
              <a:gd name="adj2" fmla="val 7078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IP</a:t>
            </a:r>
            <a:r>
              <a:rPr lang="ja-JP" altLang="en-US" sz="2800" dirty="0">
                <a:solidFill>
                  <a:schemeClr val="tx1"/>
                </a:solidFill>
              </a:rPr>
              <a:t>アドレスが「</a:t>
            </a:r>
            <a:r>
              <a:rPr lang="en-US" altLang="ja-JP" sz="2800" dirty="0">
                <a:solidFill>
                  <a:schemeClr val="tx1"/>
                </a:solidFill>
              </a:rPr>
              <a:t>204. 56. 3. 1</a:t>
            </a:r>
            <a:r>
              <a:rPr lang="ja-JP" altLang="en-US" sz="2800" dirty="0">
                <a:solidFill>
                  <a:schemeClr val="tx1"/>
                </a:solidFill>
              </a:rPr>
              <a:t>」にデータを届けよう</a:t>
            </a:r>
            <a:endParaRPr lang="en-US" altLang="ja-JP" sz="2800" dirty="0">
              <a:solidFill>
                <a:schemeClr val="tx1"/>
              </a:solidFill>
            </a:endParaRPr>
          </a:p>
        </p:txBody>
      </p:sp>
      <p:sp>
        <p:nvSpPr>
          <p:cNvPr id="8" name="矢印: 左 7">
            <a:extLst>
              <a:ext uri="{FF2B5EF4-FFF2-40B4-BE49-F238E27FC236}">
                <a16:creationId xmlns:a16="http://schemas.microsoft.com/office/drawing/2014/main" id="{84344A05-2655-7CBD-F96D-29AB8743148D}"/>
              </a:ext>
            </a:extLst>
          </p:cNvPr>
          <p:cNvSpPr/>
          <p:nvPr/>
        </p:nvSpPr>
        <p:spPr>
          <a:xfrm>
            <a:off x="3458868" y="5508171"/>
            <a:ext cx="4176541" cy="555172"/>
          </a:xfrm>
          <a:prstGeom prst="left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480D7C7-62AF-AE73-08C3-FDF4B7AF6C43}"/>
              </a:ext>
            </a:extLst>
          </p:cNvPr>
          <p:cNvSpPr/>
          <p:nvPr/>
        </p:nvSpPr>
        <p:spPr>
          <a:xfrm>
            <a:off x="692406" y="2493939"/>
            <a:ext cx="2890208" cy="9742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IP</a:t>
            </a:r>
            <a:r>
              <a:rPr kumimoji="1" lang="ja-JP" altLang="en-US" sz="2800" dirty="0">
                <a:solidFill>
                  <a:schemeClr val="tx1"/>
                </a:solidFill>
              </a:rPr>
              <a:t>アドレス</a:t>
            </a:r>
            <a:br>
              <a:rPr kumimoji="1" lang="en-US" altLang="ja-JP" sz="2800" dirty="0">
                <a:solidFill>
                  <a:schemeClr val="tx1"/>
                </a:solidFill>
              </a:rPr>
            </a:br>
            <a:r>
              <a:rPr kumimoji="1" lang="ja-JP" altLang="en-US" sz="2800" dirty="0">
                <a:solidFill>
                  <a:schemeClr val="tx1"/>
                </a:solidFill>
              </a:rPr>
              <a:t>「</a:t>
            </a:r>
            <a:r>
              <a:rPr lang="en-US" altLang="ja-JP" sz="2800" dirty="0">
                <a:solidFill>
                  <a:schemeClr val="tx1"/>
                </a:solidFill>
              </a:rPr>
              <a:t>204. 56. 3. 1</a:t>
            </a:r>
            <a:r>
              <a:rPr kumimoji="1" lang="ja-JP" altLang="en-US" sz="2800" dirty="0">
                <a:solidFill>
                  <a:schemeClr val="tx1"/>
                </a:solidFill>
              </a:rPr>
              <a:t>」</a:t>
            </a:r>
          </a:p>
        </p:txBody>
      </p:sp>
    </p:spTree>
    <p:extLst>
      <p:ext uri="{BB962C8B-B14F-4D97-AF65-F5344CB8AC3E}">
        <p14:creationId xmlns:p14="http://schemas.microsoft.com/office/powerpoint/2010/main" val="4232697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en-US" altLang="ja-JP" sz="6000" b="1" dirty="0"/>
              <a:t>IP</a:t>
            </a:r>
            <a:r>
              <a:rPr lang="ja-JP" altLang="en-US" sz="6000" b="1" dirty="0"/>
              <a:t>アドレス</a:t>
            </a:r>
            <a:r>
              <a:rPr kumimoji="1" lang="ja-JP" altLang="en-US" sz="6000" b="1" dirty="0"/>
              <a:t>とは</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912710"/>
            <a:ext cx="11702143" cy="4063547"/>
          </a:xfrm>
        </p:spPr>
        <p:txBody>
          <a:bodyPr>
            <a:normAutofit/>
          </a:bodyPr>
          <a:lstStyle/>
          <a:p>
            <a:pPr marL="0" indent="0">
              <a:lnSpc>
                <a:spcPct val="200000"/>
              </a:lnSpc>
              <a:buNone/>
            </a:pPr>
            <a:r>
              <a:rPr lang="ja-JP" altLang="en-US" sz="4000" dirty="0"/>
              <a:t>現在多く使われているのが</a:t>
            </a:r>
            <a:r>
              <a:rPr lang="en-US" altLang="ja-JP" sz="4000" dirty="0"/>
              <a:t>IPv4</a:t>
            </a:r>
            <a:r>
              <a:rPr lang="ja-JP" altLang="en-US" sz="4000" dirty="0"/>
              <a:t>である</a:t>
            </a:r>
            <a:endParaRPr lang="en-US" altLang="ja-JP" sz="4000" dirty="0"/>
          </a:p>
          <a:p>
            <a:pPr marL="0" indent="0" algn="ctr">
              <a:lnSpc>
                <a:spcPct val="200000"/>
              </a:lnSpc>
              <a:buNone/>
            </a:pPr>
            <a:r>
              <a:rPr lang="ja-JP" altLang="en-US" sz="4000" dirty="0"/>
              <a:t>「</a:t>
            </a:r>
            <a:r>
              <a:rPr lang="en-US" altLang="ja-JP" sz="4000" dirty="0"/>
              <a:t>11001011000000000111000100000000</a:t>
            </a:r>
            <a:r>
              <a:rPr lang="ja-JP" altLang="en-US" sz="4000" dirty="0"/>
              <a:t>」</a:t>
            </a:r>
            <a:endParaRPr lang="en-US" altLang="ja-JP" sz="4000" dirty="0"/>
          </a:p>
          <a:p>
            <a:pPr marL="0" indent="0">
              <a:lnSpc>
                <a:spcPct val="200000"/>
              </a:lnSpc>
              <a:buNone/>
            </a:pPr>
            <a:r>
              <a:rPr lang="ja-JP" altLang="en-US" sz="4000" dirty="0"/>
              <a:t>このような２進数</a:t>
            </a:r>
            <a:r>
              <a:rPr lang="en-US" altLang="ja-JP" sz="4000" dirty="0"/>
              <a:t>32</a:t>
            </a:r>
            <a:r>
              <a:rPr lang="ja-JP" altLang="en-US" sz="4000" dirty="0"/>
              <a:t>桁の数字の列</a:t>
            </a:r>
          </a:p>
        </p:txBody>
      </p:sp>
    </p:spTree>
    <p:extLst>
      <p:ext uri="{BB962C8B-B14F-4D97-AF65-F5344CB8AC3E}">
        <p14:creationId xmlns:p14="http://schemas.microsoft.com/office/powerpoint/2010/main" val="3293894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kumimoji="1" lang="ja-JP" altLang="en-US" sz="6600" b="1" dirty="0"/>
              <a:t>今回はハンズオン中心で</a:t>
            </a:r>
            <a:br>
              <a:rPr kumimoji="1" lang="en-US" altLang="ja-JP" sz="6600" b="1" dirty="0"/>
            </a:br>
            <a:r>
              <a:rPr kumimoji="1" lang="ja-JP" altLang="en-US" sz="6600" b="1" dirty="0"/>
              <a:t>進めていきます。</a:t>
            </a:r>
          </a:p>
        </p:txBody>
      </p:sp>
    </p:spTree>
    <p:extLst>
      <p:ext uri="{BB962C8B-B14F-4D97-AF65-F5344CB8AC3E}">
        <p14:creationId xmlns:p14="http://schemas.microsoft.com/office/powerpoint/2010/main" val="2271477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0" y="1066800"/>
            <a:ext cx="12191999" cy="4724400"/>
          </a:xfrm>
        </p:spPr>
        <p:txBody>
          <a:bodyPr>
            <a:normAutofit/>
          </a:bodyPr>
          <a:lstStyle/>
          <a:p>
            <a:pPr algn="ctr"/>
            <a:r>
              <a:rPr kumimoji="1" lang="ja-JP" altLang="en-US" sz="6000" b="1" dirty="0"/>
              <a:t>人間にとってわかりずらい</a:t>
            </a:r>
            <a:br>
              <a:rPr kumimoji="1" lang="en-US" altLang="ja-JP" sz="6000" b="1" dirty="0"/>
            </a:br>
            <a:r>
              <a:rPr kumimoji="1" lang="ja-JP" altLang="en-US" sz="6000" b="1" dirty="0"/>
              <a:t>普段使っている</a:t>
            </a:r>
            <a:r>
              <a:rPr kumimoji="1" lang="en-US" altLang="ja-JP" sz="6000" b="1" dirty="0"/>
              <a:t>10</a:t>
            </a:r>
            <a:r>
              <a:rPr kumimoji="1" lang="ja-JP" altLang="en-US" sz="6000" b="1" dirty="0"/>
              <a:t>進数のほうが</a:t>
            </a:r>
            <a:br>
              <a:rPr kumimoji="1" lang="en-US" altLang="ja-JP" sz="6000" b="1" dirty="0"/>
            </a:br>
            <a:r>
              <a:rPr kumimoji="1" lang="ja-JP" altLang="en-US" sz="6000" b="1" dirty="0"/>
              <a:t>分かりやすい</a:t>
            </a:r>
          </a:p>
        </p:txBody>
      </p:sp>
    </p:spTree>
    <p:extLst>
      <p:ext uri="{BB962C8B-B14F-4D97-AF65-F5344CB8AC3E}">
        <p14:creationId xmlns:p14="http://schemas.microsoft.com/office/powerpoint/2010/main" val="1207453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en-US" altLang="ja-JP" sz="6000" b="1" dirty="0"/>
              <a:t>IP</a:t>
            </a:r>
            <a:r>
              <a:rPr lang="ja-JP" altLang="en-US" sz="6000" b="1" dirty="0"/>
              <a:t>アドレス</a:t>
            </a:r>
            <a:r>
              <a:rPr kumimoji="1" lang="ja-JP" altLang="en-US" sz="6000" b="1" dirty="0"/>
              <a:t>とは</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912710"/>
            <a:ext cx="11702143" cy="4869090"/>
          </a:xfrm>
        </p:spPr>
        <p:txBody>
          <a:bodyPr>
            <a:normAutofit/>
          </a:bodyPr>
          <a:lstStyle/>
          <a:p>
            <a:pPr marL="0" indent="0">
              <a:lnSpc>
                <a:spcPct val="150000"/>
              </a:lnSpc>
              <a:buNone/>
            </a:pPr>
            <a:r>
              <a:rPr lang="ja-JP" altLang="en-US" sz="4000" dirty="0"/>
              <a:t>なので、</a:t>
            </a:r>
            <a:r>
              <a:rPr lang="en-US" altLang="ja-JP" sz="4000" dirty="0"/>
              <a:t>IP</a:t>
            </a:r>
            <a:r>
              <a:rPr lang="ja-JP" altLang="en-US" sz="4000" dirty="0"/>
              <a:t>アドレスを記述するときは</a:t>
            </a:r>
            <a:endParaRPr lang="en-US" altLang="ja-JP" sz="4000" dirty="0"/>
          </a:p>
          <a:p>
            <a:pPr marL="0" indent="0">
              <a:lnSpc>
                <a:spcPct val="150000"/>
              </a:lnSpc>
              <a:buNone/>
            </a:pPr>
            <a:r>
              <a:rPr lang="en-US" altLang="ja-JP" sz="4000" dirty="0"/>
              <a:t>8</a:t>
            </a:r>
            <a:r>
              <a:rPr lang="ja-JP" altLang="en-US" sz="4000" dirty="0"/>
              <a:t>桁ずつ</a:t>
            </a:r>
            <a:r>
              <a:rPr lang="en-US" altLang="ja-JP" sz="4000" dirty="0"/>
              <a:t>4</a:t>
            </a:r>
            <a:r>
              <a:rPr lang="ja-JP" altLang="en-US" sz="4000" dirty="0"/>
              <a:t>つに分け、</a:t>
            </a:r>
            <a:r>
              <a:rPr lang="en-US" altLang="ja-JP" sz="4000" dirty="0"/>
              <a:t>2</a:t>
            </a:r>
            <a:r>
              <a:rPr lang="ja-JP" altLang="en-US" sz="4000" dirty="0"/>
              <a:t>進数から</a:t>
            </a:r>
            <a:r>
              <a:rPr lang="en-US" altLang="ja-JP" sz="4000" dirty="0"/>
              <a:t>10</a:t>
            </a:r>
            <a:r>
              <a:rPr lang="ja-JP" altLang="en-US" sz="4000" dirty="0"/>
              <a:t>進数に変換</a:t>
            </a:r>
            <a:endParaRPr lang="en-US" altLang="ja-JP" sz="4000" dirty="0"/>
          </a:p>
          <a:p>
            <a:pPr marL="0" indent="0" algn="ctr">
              <a:lnSpc>
                <a:spcPct val="150000"/>
              </a:lnSpc>
              <a:buNone/>
            </a:pPr>
            <a:r>
              <a:rPr lang="en-US" altLang="ja-JP" sz="4000" b="1" dirty="0"/>
              <a:t>11001011000000000111000100000000</a:t>
            </a:r>
          </a:p>
          <a:p>
            <a:pPr marL="0" indent="0">
              <a:lnSpc>
                <a:spcPct val="150000"/>
              </a:lnSpc>
              <a:buNone/>
            </a:pPr>
            <a:r>
              <a:rPr lang="ja-JP" altLang="en-US" sz="4000" dirty="0"/>
              <a:t>「</a:t>
            </a:r>
            <a:r>
              <a:rPr lang="en-US" altLang="ja-JP" sz="4000" dirty="0"/>
              <a:t>203.0.113.0</a:t>
            </a:r>
            <a:r>
              <a:rPr lang="ja-JP" altLang="en-US" sz="4000" dirty="0"/>
              <a:t>」のようにピリオドで区切る</a:t>
            </a:r>
            <a:endParaRPr lang="en-US" altLang="ja-JP" sz="4000" dirty="0"/>
          </a:p>
          <a:p>
            <a:pPr marL="0" indent="0">
              <a:lnSpc>
                <a:spcPct val="150000"/>
              </a:lnSpc>
              <a:buNone/>
            </a:pPr>
            <a:endParaRPr lang="ja-JP" altLang="en-US" sz="4000" dirty="0"/>
          </a:p>
        </p:txBody>
      </p:sp>
      <p:cxnSp>
        <p:nvCxnSpPr>
          <p:cNvPr id="3" name="直線コネクタ 2">
            <a:extLst>
              <a:ext uri="{FF2B5EF4-FFF2-40B4-BE49-F238E27FC236}">
                <a16:creationId xmlns:a16="http://schemas.microsoft.com/office/drawing/2014/main" id="{DA0F3A08-AB4B-3BD4-0ED1-84FF2C1B196B}"/>
              </a:ext>
            </a:extLst>
          </p:cNvPr>
          <p:cNvCxnSpPr/>
          <p:nvPr/>
        </p:nvCxnSpPr>
        <p:spPr>
          <a:xfrm>
            <a:off x="3766456" y="4005943"/>
            <a:ext cx="0" cy="947057"/>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5BF17D2A-8540-EB12-17F9-6898C4C95557}"/>
              </a:ext>
            </a:extLst>
          </p:cNvPr>
          <p:cNvCxnSpPr/>
          <p:nvPr/>
        </p:nvCxnSpPr>
        <p:spPr>
          <a:xfrm>
            <a:off x="6096001" y="4016829"/>
            <a:ext cx="0" cy="947057"/>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D62C0FD3-9511-6BA7-5AFC-4B8B48EB9253}"/>
              </a:ext>
            </a:extLst>
          </p:cNvPr>
          <p:cNvCxnSpPr/>
          <p:nvPr/>
        </p:nvCxnSpPr>
        <p:spPr>
          <a:xfrm>
            <a:off x="8382009" y="4016825"/>
            <a:ext cx="0" cy="947057"/>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180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413657" y="1066800"/>
            <a:ext cx="11364685" cy="4724400"/>
          </a:xfrm>
        </p:spPr>
        <p:txBody>
          <a:bodyPr>
            <a:normAutofit/>
          </a:bodyPr>
          <a:lstStyle/>
          <a:p>
            <a:pPr algn="ctr"/>
            <a:r>
              <a:rPr kumimoji="1" lang="en-US" altLang="ja-JP" sz="6000" b="1" dirty="0"/>
              <a:t>IPv4</a:t>
            </a:r>
            <a:r>
              <a:rPr lang="ja-JP" altLang="en-US" sz="6000" b="1" dirty="0"/>
              <a:t>アドレスが割り当てられる数は</a:t>
            </a:r>
            <a:r>
              <a:rPr lang="en-US" altLang="ja-JP" sz="6000" b="1" dirty="0"/>
              <a:t>2</a:t>
            </a:r>
            <a:r>
              <a:rPr lang="en-US" altLang="ja-JP" sz="6000" b="1" baseline="30000" dirty="0"/>
              <a:t>32</a:t>
            </a:r>
            <a:r>
              <a:rPr lang="ja-JP" altLang="en-US" sz="6000" b="1" dirty="0"/>
              <a:t>、約</a:t>
            </a:r>
            <a:r>
              <a:rPr lang="en-US" altLang="ja-JP" sz="6000" b="1" dirty="0"/>
              <a:t>43</a:t>
            </a:r>
            <a:r>
              <a:rPr lang="ja-JP" altLang="en-US" sz="6000" b="1" dirty="0"/>
              <a:t>億である</a:t>
            </a:r>
            <a:endParaRPr kumimoji="1" lang="ja-JP" altLang="en-US" sz="6000" b="1" baseline="30000" dirty="0"/>
          </a:p>
        </p:txBody>
      </p:sp>
    </p:spTree>
    <p:extLst>
      <p:ext uri="{BB962C8B-B14F-4D97-AF65-F5344CB8AC3E}">
        <p14:creationId xmlns:p14="http://schemas.microsoft.com/office/powerpoint/2010/main" val="38212049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462643" y="1077685"/>
            <a:ext cx="11266714" cy="5323114"/>
          </a:xfrm>
        </p:spPr>
        <p:txBody>
          <a:bodyPr>
            <a:normAutofit/>
          </a:bodyPr>
          <a:lstStyle/>
          <a:p>
            <a:pPr algn="ctr"/>
            <a:r>
              <a:rPr kumimoji="1" lang="ja-JP" altLang="en-US" sz="6000" b="1" dirty="0"/>
              <a:t>インターネットが発達したことにより、</a:t>
            </a:r>
            <a:r>
              <a:rPr kumimoji="1" lang="en-US" altLang="ja-JP" sz="6000" b="1" dirty="0"/>
              <a:t>IP</a:t>
            </a:r>
            <a:r>
              <a:rPr kumimoji="1" lang="ja-JP" altLang="en-US" sz="6000" b="1" dirty="0"/>
              <a:t>アドレスが</a:t>
            </a:r>
            <a:br>
              <a:rPr kumimoji="1" lang="en-US" altLang="ja-JP" sz="6000" b="1" dirty="0"/>
            </a:br>
            <a:r>
              <a:rPr kumimoji="1" lang="ja-JP" altLang="en-US" sz="6000" b="1" dirty="0"/>
              <a:t>不足し始めた。</a:t>
            </a:r>
          </a:p>
        </p:txBody>
      </p:sp>
    </p:spTree>
    <p:extLst>
      <p:ext uri="{BB962C8B-B14F-4D97-AF65-F5344CB8AC3E}">
        <p14:creationId xmlns:p14="http://schemas.microsoft.com/office/powerpoint/2010/main" val="314196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462643" y="1077685"/>
            <a:ext cx="11266714" cy="5323114"/>
          </a:xfrm>
        </p:spPr>
        <p:txBody>
          <a:bodyPr>
            <a:normAutofit/>
          </a:bodyPr>
          <a:lstStyle/>
          <a:p>
            <a:pPr algn="ctr"/>
            <a:r>
              <a:rPr kumimoji="1" lang="ja-JP" altLang="en-US" sz="6000" b="1" dirty="0"/>
              <a:t>このままだと、使い切る可能性</a:t>
            </a:r>
          </a:p>
        </p:txBody>
      </p:sp>
    </p:spTree>
    <p:extLst>
      <p:ext uri="{BB962C8B-B14F-4D97-AF65-F5344CB8AC3E}">
        <p14:creationId xmlns:p14="http://schemas.microsoft.com/office/powerpoint/2010/main" val="3525801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4" y="407489"/>
            <a:ext cx="7050010" cy="1325563"/>
          </a:xfrm>
        </p:spPr>
        <p:txBody>
          <a:bodyPr>
            <a:normAutofit/>
          </a:bodyPr>
          <a:lstStyle/>
          <a:p>
            <a:pPr algn="ctr"/>
            <a:r>
              <a:rPr kumimoji="1" lang="ja-JP" altLang="en-US" sz="6000" b="1" dirty="0"/>
              <a:t>対策として</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7" y="2099173"/>
            <a:ext cx="11702143" cy="4351338"/>
          </a:xfrm>
        </p:spPr>
        <p:txBody>
          <a:bodyPr>
            <a:normAutofit/>
          </a:bodyPr>
          <a:lstStyle/>
          <a:p>
            <a:pPr marL="0" indent="0">
              <a:lnSpc>
                <a:spcPct val="200000"/>
              </a:lnSpc>
              <a:buNone/>
            </a:pPr>
            <a:r>
              <a:rPr lang="ja-JP" altLang="en-US" sz="4000" dirty="0"/>
              <a:t>　自宅や社内などの限定されたネットワーク内ではプライベート</a:t>
            </a:r>
            <a:r>
              <a:rPr lang="en-US" altLang="ja-JP" sz="4000" dirty="0"/>
              <a:t>IP</a:t>
            </a:r>
            <a:r>
              <a:rPr lang="ja-JP" altLang="en-US" sz="4000" dirty="0"/>
              <a:t>アドレスが各デバイスに割り振ることにした</a:t>
            </a:r>
          </a:p>
        </p:txBody>
      </p:sp>
    </p:spTree>
    <p:extLst>
      <p:ext uri="{BB962C8B-B14F-4D97-AF65-F5344CB8AC3E}">
        <p14:creationId xmlns:p14="http://schemas.microsoft.com/office/powerpoint/2010/main" val="1564790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1545771" y="2106385"/>
            <a:ext cx="9100457" cy="2645229"/>
          </a:xfrm>
        </p:spPr>
        <p:txBody>
          <a:bodyPr>
            <a:normAutofit/>
          </a:bodyPr>
          <a:lstStyle/>
          <a:p>
            <a:pPr algn="ctr"/>
            <a:r>
              <a:rPr lang="ja-JP" altLang="en-US" sz="6000" b="1" dirty="0"/>
              <a:t>グローバル</a:t>
            </a:r>
            <a:r>
              <a:rPr lang="en-US" altLang="ja-JP" sz="6000" b="1" dirty="0"/>
              <a:t>IP</a:t>
            </a:r>
            <a:r>
              <a:rPr lang="ja-JP" altLang="en-US" sz="6000" b="1" dirty="0"/>
              <a:t>アドレスと</a:t>
            </a:r>
            <a:br>
              <a:rPr lang="en-US" altLang="ja-JP" sz="6000" b="1" dirty="0"/>
            </a:br>
            <a:r>
              <a:rPr lang="ja-JP" altLang="en-US" sz="6000" b="1" dirty="0"/>
              <a:t>プライベート</a:t>
            </a:r>
            <a:r>
              <a:rPr lang="en-US" altLang="ja-JP" sz="6000" b="1" dirty="0"/>
              <a:t>IP</a:t>
            </a:r>
            <a:r>
              <a:rPr lang="ja-JP" altLang="en-US" sz="6000" b="1" dirty="0"/>
              <a:t>アドレス</a:t>
            </a:r>
            <a:br>
              <a:rPr lang="en-US" altLang="ja-JP" sz="6000" b="1" dirty="0"/>
            </a:br>
            <a:r>
              <a:rPr lang="ja-JP" altLang="en-US" sz="6000" b="1" dirty="0"/>
              <a:t>とは？</a:t>
            </a:r>
            <a:endParaRPr kumimoji="1" lang="ja-JP" altLang="en-US" sz="6000" b="1" dirty="0"/>
          </a:p>
        </p:txBody>
      </p:sp>
    </p:spTree>
    <p:extLst>
      <p:ext uri="{BB962C8B-B14F-4D97-AF65-F5344CB8AC3E}">
        <p14:creationId xmlns:p14="http://schemas.microsoft.com/office/powerpoint/2010/main" val="2119119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kumimoji="1" lang="en-US" altLang="ja-JP" sz="6000" b="1" dirty="0"/>
              <a:t>IP</a:t>
            </a:r>
            <a:r>
              <a:rPr kumimoji="1" lang="ja-JP" altLang="en-US" sz="6000" b="1" dirty="0"/>
              <a:t>アドレスの種類</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912710"/>
            <a:ext cx="11702143" cy="4351338"/>
          </a:xfrm>
        </p:spPr>
        <p:txBody>
          <a:bodyPr>
            <a:normAutofit/>
          </a:bodyPr>
          <a:lstStyle/>
          <a:p>
            <a:pPr marL="0" indent="0">
              <a:lnSpc>
                <a:spcPct val="150000"/>
              </a:lnSpc>
              <a:buNone/>
            </a:pPr>
            <a:endParaRPr lang="en-US" altLang="ja-JP" sz="4000" dirty="0"/>
          </a:p>
          <a:p>
            <a:pPr marL="0" indent="0">
              <a:lnSpc>
                <a:spcPct val="150000"/>
              </a:lnSpc>
              <a:buNone/>
            </a:pPr>
            <a:endParaRPr lang="ja-JP" altLang="en-US" sz="4000" dirty="0"/>
          </a:p>
        </p:txBody>
      </p:sp>
      <p:sp>
        <p:nvSpPr>
          <p:cNvPr id="2" name="テキスト ボックス 1">
            <a:extLst>
              <a:ext uri="{FF2B5EF4-FFF2-40B4-BE49-F238E27FC236}">
                <a16:creationId xmlns:a16="http://schemas.microsoft.com/office/drawing/2014/main" id="{1EE5339E-7862-5CD6-B2F2-7475C9BCAA47}"/>
              </a:ext>
            </a:extLst>
          </p:cNvPr>
          <p:cNvSpPr txBox="1"/>
          <p:nvPr/>
        </p:nvSpPr>
        <p:spPr>
          <a:xfrm>
            <a:off x="810985" y="1912710"/>
            <a:ext cx="10570028" cy="6084614"/>
          </a:xfrm>
          <a:prstGeom prst="rect">
            <a:avLst/>
          </a:prstGeom>
          <a:noFill/>
        </p:spPr>
        <p:txBody>
          <a:bodyPr wrap="square" rtlCol="0">
            <a:spAutoFit/>
          </a:bodyPr>
          <a:lstStyle/>
          <a:p>
            <a:pPr>
              <a:lnSpc>
                <a:spcPct val="200000"/>
              </a:lnSpc>
            </a:pPr>
            <a:r>
              <a:rPr lang="ja-JP" altLang="en-US" sz="4000" dirty="0"/>
              <a:t>グローバル</a:t>
            </a:r>
            <a:r>
              <a:rPr lang="en-US" altLang="ja-JP" sz="4000" dirty="0"/>
              <a:t>IP</a:t>
            </a:r>
            <a:r>
              <a:rPr lang="ja-JP" altLang="en-US" sz="4000" dirty="0"/>
              <a:t>アドレス：インターネットに接続するとき際に割り当てられる</a:t>
            </a:r>
            <a:r>
              <a:rPr lang="en-US" altLang="ja-JP" sz="4000" dirty="0"/>
              <a:t>IP</a:t>
            </a:r>
            <a:r>
              <a:rPr lang="ja-JP" altLang="en-US" sz="4000" dirty="0"/>
              <a:t>アドレス</a:t>
            </a:r>
            <a:endParaRPr lang="en-US" altLang="ja-JP" sz="4000" dirty="0"/>
          </a:p>
          <a:p>
            <a:pPr>
              <a:lnSpc>
                <a:spcPct val="200000"/>
              </a:lnSpc>
            </a:pPr>
            <a:r>
              <a:rPr lang="ja-JP" altLang="en-US" sz="4000" dirty="0"/>
              <a:t>世界でユニーク（唯一）である</a:t>
            </a:r>
          </a:p>
          <a:p>
            <a:pPr>
              <a:lnSpc>
                <a:spcPct val="200000"/>
              </a:lnSpc>
            </a:pPr>
            <a:endParaRPr kumimoji="1" lang="en-US" altLang="ja-JP" sz="4000" dirty="0"/>
          </a:p>
          <a:p>
            <a:pPr>
              <a:lnSpc>
                <a:spcPct val="200000"/>
              </a:lnSpc>
            </a:pPr>
            <a:endParaRPr kumimoji="1" lang="ja-JP" altLang="en-US" sz="4000" dirty="0"/>
          </a:p>
        </p:txBody>
      </p:sp>
    </p:spTree>
    <p:extLst>
      <p:ext uri="{BB962C8B-B14F-4D97-AF65-F5344CB8AC3E}">
        <p14:creationId xmlns:p14="http://schemas.microsoft.com/office/powerpoint/2010/main" val="2024408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AEC13C38-6007-1A20-1D57-C67FF5E05792}"/>
              </a:ext>
            </a:extLst>
          </p:cNvPr>
          <p:cNvPicPr>
            <a:picLocks noChangeAspect="1"/>
          </p:cNvPicPr>
          <p:nvPr/>
        </p:nvPicPr>
        <p:blipFill>
          <a:blip r:embed="rId2"/>
          <a:stretch>
            <a:fillRect/>
          </a:stretch>
        </p:blipFill>
        <p:spPr>
          <a:xfrm>
            <a:off x="1026177" y="1998446"/>
            <a:ext cx="8259338" cy="4609181"/>
          </a:xfrm>
          <a:prstGeom prst="rect">
            <a:avLst/>
          </a:prstGeom>
        </p:spPr>
      </p:pic>
      <p:sp>
        <p:nvSpPr>
          <p:cNvPr id="17" name="タイトル 1">
            <a:extLst>
              <a:ext uri="{FF2B5EF4-FFF2-40B4-BE49-F238E27FC236}">
                <a16:creationId xmlns:a16="http://schemas.microsoft.com/office/drawing/2014/main" id="{B3B65A19-FAC6-794C-3A30-1B4AA81F53C5}"/>
              </a:ext>
            </a:extLst>
          </p:cNvPr>
          <p:cNvSpPr>
            <a:spLocks noGrp="1"/>
          </p:cNvSpPr>
          <p:nvPr>
            <p:ph type="title"/>
          </p:nvPr>
        </p:nvSpPr>
        <p:spPr>
          <a:xfrm>
            <a:off x="2057400" y="353059"/>
            <a:ext cx="8077200" cy="1325563"/>
          </a:xfrm>
        </p:spPr>
        <p:txBody>
          <a:bodyPr>
            <a:normAutofit/>
          </a:bodyPr>
          <a:lstStyle/>
          <a:p>
            <a:pPr algn="ctr"/>
            <a:r>
              <a:rPr lang="ja-JP" altLang="en-US" sz="6000" b="1" dirty="0"/>
              <a:t>グローバル</a:t>
            </a:r>
            <a:r>
              <a:rPr kumimoji="1" lang="en-US" altLang="ja-JP" sz="6000" b="1" dirty="0"/>
              <a:t>IP</a:t>
            </a:r>
            <a:r>
              <a:rPr kumimoji="1" lang="ja-JP" altLang="en-US" sz="6000" b="1" dirty="0"/>
              <a:t>アドレス</a:t>
            </a:r>
          </a:p>
        </p:txBody>
      </p:sp>
      <p:sp>
        <p:nvSpPr>
          <p:cNvPr id="18" name="テキスト ボックス 17">
            <a:extLst>
              <a:ext uri="{FF2B5EF4-FFF2-40B4-BE49-F238E27FC236}">
                <a16:creationId xmlns:a16="http://schemas.microsoft.com/office/drawing/2014/main" id="{8CF55C3D-6E95-B4D5-4D31-CC4FDE9B3A39}"/>
              </a:ext>
            </a:extLst>
          </p:cNvPr>
          <p:cNvSpPr txBox="1"/>
          <p:nvPr/>
        </p:nvSpPr>
        <p:spPr>
          <a:xfrm>
            <a:off x="9285515" y="3537858"/>
            <a:ext cx="2732314" cy="1077218"/>
          </a:xfrm>
          <a:prstGeom prst="rect">
            <a:avLst/>
          </a:prstGeom>
          <a:noFill/>
        </p:spPr>
        <p:txBody>
          <a:bodyPr wrap="square" rtlCol="0">
            <a:spAutoFit/>
          </a:bodyPr>
          <a:lstStyle/>
          <a:p>
            <a:r>
              <a:rPr kumimoji="1" lang="en-US" altLang="ja-JP" sz="3200" b="1" dirty="0">
                <a:solidFill>
                  <a:srgbClr val="FF0000"/>
                </a:solidFill>
              </a:rPr>
              <a:t>IP</a:t>
            </a:r>
            <a:r>
              <a:rPr kumimoji="1" lang="ja-JP" altLang="en-US" sz="3200" b="1" dirty="0">
                <a:solidFill>
                  <a:srgbClr val="FF0000"/>
                </a:solidFill>
              </a:rPr>
              <a:t>アドレスの</a:t>
            </a:r>
            <a:endParaRPr kumimoji="1" lang="en-US" altLang="ja-JP" sz="3200" b="1" dirty="0">
              <a:solidFill>
                <a:srgbClr val="FF0000"/>
              </a:solidFill>
            </a:endParaRPr>
          </a:p>
          <a:p>
            <a:r>
              <a:rPr kumimoji="1" lang="ja-JP" altLang="en-US" sz="3200" b="1" dirty="0">
                <a:solidFill>
                  <a:srgbClr val="FF0000"/>
                </a:solidFill>
              </a:rPr>
              <a:t>重複がない！</a:t>
            </a:r>
          </a:p>
        </p:txBody>
      </p:sp>
    </p:spTree>
    <p:extLst>
      <p:ext uri="{BB962C8B-B14F-4D97-AF65-F5344CB8AC3E}">
        <p14:creationId xmlns:p14="http://schemas.microsoft.com/office/powerpoint/2010/main" val="31048372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1808010" y="211546"/>
            <a:ext cx="8575977" cy="1325563"/>
          </a:xfrm>
        </p:spPr>
        <p:txBody>
          <a:bodyPr>
            <a:normAutofit/>
          </a:bodyPr>
          <a:lstStyle/>
          <a:p>
            <a:pPr algn="ctr"/>
            <a:r>
              <a:rPr kumimoji="1" lang="ja-JP" altLang="en-US" sz="6000" b="1" dirty="0"/>
              <a:t>スイッチングハブ</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6" y="1537108"/>
            <a:ext cx="11702143" cy="5109345"/>
          </a:xfrm>
        </p:spPr>
        <p:txBody>
          <a:bodyPr>
            <a:normAutofit/>
          </a:bodyPr>
          <a:lstStyle/>
          <a:p>
            <a:pPr marL="0" indent="0">
              <a:lnSpc>
                <a:spcPct val="150000"/>
              </a:lnSpc>
              <a:buNone/>
            </a:pPr>
            <a:r>
              <a:rPr lang="en-US" altLang="ja-JP" sz="4000" dirty="0"/>
              <a:t>LAN</a:t>
            </a:r>
            <a:r>
              <a:rPr lang="ja-JP" altLang="en-US" sz="4000" dirty="0"/>
              <a:t>ケーブルのポートを増設する機器</a:t>
            </a:r>
          </a:p>
          <a:p>
            <a:pPr marL="0" indent="0">
              <a:lnSpc>
                <a:spcPct val="150000"/>
              </a:lnSpc>
              <a:buNone/>
            </a:pPr>
            <a:r>
              <a:rPr lang="ja-JP" altLang="en-US" sz="4000" dirty="0"/>
              <a:t>家庭ではあまり使うことがないが、オフィスではよく使用される</a:t>
            </a:r>
            <a:endParaRPr lang="en-US" altLang="ja-JP" sz="4000" dirty="0"/>
          </a:p>
          <a:p>
            <a:pPr marL="0" indent="0">
              <a:lnSpc>
                <a:spcPct val="150000"/>
              </a:lnSpc>
              <a:buNone/>
            </a:pPr>
            <a:r>
              <a:rPr lang="en-US" altLang="ja-JP" sz="4000" dirty="0"/>
              <a:t>L2</a:t>
            </a:r>
            <a:r>
              <a:rPr lang="ja-JP" altLang="en-US" sz="4000" dirty="0"/>
              <a:t>スイッチングハブ</a:t>
            </a:r>
            <a:endParaRPr lang="en-US" altLang="ja-JP" sz="4000" dirty="0"/>
          </a:p>
          <a:p>
            <a:pPr marL="0" indent="0">
              <a:lnSpc>
                <a:spcPct val="150000"/>
              </a:lnSpc>
              <a:buNone/>
            </a:pPr>
            <a:r>
              <a:rPr lang="en-US" altLang="ja-JP" sz="4000" dirty="0"/>
              <a:t>L3</a:t>
            </a:r>
            <a:r>
              <a:rPr lang="ja-JP" altLang="en-US" sz="4000" dirty="0"/>
              <a:t>スイッチングハブなど</a:t>
            </a:r>
            <a:endParaRPr lang="en-US" altLang="ja-JP" sz="4000" dirty="0"/>
          </a:p>
        </p:txBody>
      </p:sp>
      <p:pic>
        <p:nvPicPr>
          <p:cNvPr id="3" name="図 2">
            <a:extLst>
              <a:ext uri="{FF2B5EF4-FFF2-40B4-BE49-F238E27FC236}">
                <a16:creationId xmlns:a16="http://schemas.microsoft.com/office/drawing/2014/main" id="{05002B53-D606-63D5-7A39-02CF20511A7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3000" r="96000">
                        <a14:foregroundMark x1="7375" y1="60125" x2="7375" y2="60125"/>
                        <a14:foregroundMark x1="7375" y1="60125" x2="7375" y2="60125"/>
                        <a14:foregroundMark x1="21000" y1="54000" x2="21000" y2="54000"/>
                        <a14:foregroundMark x1="21000" y1="54000" x2="21000" y2="54000"/>
                        <a14:foregroundMark x1="21000" y1="54000" x2="21000" y2="54000"/>
                        <a14:foregroundMark x1="28875" y1="50500" x2="48625" y2="50625"/>
                        <a14:foregroundMark x1="48625" y1="50625" x2="62000" y2="49500"/>
                        <a14:foregroundMark x1="62000" y1="49500" x2="62500" y2="48875"/>
                        <a14:foregroundMark x1="3875" y1="59750" x2="7177" y2="66458"/>
                        <a14:foregroundMark x1="7711" y1="67217" x2="6125" y2="60875"/>
                        <a14:foregroundMark x1="6125" y1="60875" x2="3000" y2="60500"/>
                        <a14:foregroundMark x1="13125" y1="56750" x2="6125" y2="64750"/>
                        <a14:foregroundMark x1="6125" y1="64750" x2="9494" y2="65971"/>
                        <a14:foregroundMark x1="19138" y1="65810" x2="23250" y2="63875"/>
                        <a14:foregroundMark x1="23250" y1="63875" x2="16500" y2="58500"/>
                        <a14:foregroundMark x1="62375" y1="59875" x2="47000" y2="59375"/>
                        <a14:foregroundMark x1="47000" y1="59375" x2="41875" y2="65500"/>
                        <a14:foregroundMark x1="41875" y1="65500" x2="52127" y2="67140"/>
                        <a14:foregroundMark x1="57811" y1="66615" x2="62625" y2="65375"/>
                        <a14:foregroundMark x1="62625" y1="65375" x2="59875" y2="60375"/>
                        <a14:foregroundMark x1="91250" y1="57000" x2="96000" y2="64125"/>
                        <a14:foregroundMark x1="96000" y1="64125" x2="89750" y2="60375"/>
                        <a14:foregroundMark x1="89750" y1="60375" x2="89750" y2="59875"/>
                        <a14:foregroundMark x1="20500" y1="46625" x2="11875" y2="51625"/>
                        <a14:foregroundMark x1="11875" y1="51625" x2="7625" y2="58500"/>
                        <a14:foregroundMark x1="7625" y1="58500" x2="8000" y2="59000"/>
                        <a14:backgroundMark x1="13625" y1="68500" x2="18125" y2="68500"/>
                        <a14:backgroundMark x1="5750" y1="68750" x2="12875" y2="68500"/>
                        <a14:backgroundMark x1="12875" y1="68500" x2="14250" y2="68500"/>
                        <a14:backgroundMark x1="7000" y1="68375" x2="9125" y2="68250"/>
                        <a14:backgroundMark x1="52375" y1="68125" x2="55625" y2="68125"/>
                        <a14:backgroundMark x1="52625" y1="67750" x2="52625" y2="67750"/>
                        <a14:backgroundMark x1="52625" y1="67750" x2="65875" y2="73250"/>
                        <a14:backgroundMark x1="65875" y1="73250" x2="66000" y2="78625"/>
                        <a14:backgroundMark x1="51500" y1="68125" x2="53750" y2="68125"/>
                      </a14:backgroundRemoval>
                    </a14:imgEffect>
                  </a14:imgLayer>
                </a14:imgProps>
              </a:ext>
              <a:ext uri="{28A0092B-C50C-407E-A947-70E740481C1C}">
                <a14:useLocalDpi xmlns:a14="http://schemas.microsoft.com/office/drawing/2010/main" val="0"/>
              </a:ext>
            </a:extLst>
          </a:blip>
          <a:stretch>
            <a:fillRect/>
          </a:stretch>
        </p:blipFill>
        <p:spPr>
          <a:xfrm>
            <a:off x="6428536" y="2638019"/>
            <a:ext cx="5150192" cy="5150192"/>
          </a:xfrm>
          <a:prstGeom prst="rect">
            <a:avLst/>
          </a:prstGeom>
        </p:spPr>
      </p:pic>
    </p:spTree>
    <p:extLst>
      <p:ext uri="{BB962C8B-B14F-4D97-AF65-F5344CB8AC3E}">
        <p14:creationId xmlns:p14="http://schemas.microsoft.com/office/powerpoint/2010/main" val="1757987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lang="ja-JP" altLang="en-US" sz="6600" b="1" dirty="0"/>
              <a:t>座学スタート！！</a:t>
            </a:r>
            <a:endParaRPr kumimoji="1" lang="ja-JP" altLang="en-US" sz="6600" b="1" dirty="0"/>
          </a:p>
        </p:txBody>
      </p:sp>
    </p:spTree>
    <p:extLst>
      <p:ext uri="{BB962C8B-B14F-4D97-AF65-F5344CB8AC3E}">
        <p14:creationId xmlns:p14="http://schemas.microsoft.com/office/powerpoint/2010/main" val="36148393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332013" y="363537"/>
            <a:ext cx="11527971" cy="1325563"/>
          </a:xfrm>
        </p:spPr>
        <p:txBody>
          <a:bodyPr>
            <a:normAutofit/>
          </a:bodyPr>
          <a:lstStyle/>
          <a:p>
            <a:pPr algn="ctr"/>
            <a:r>
              <a:rPr kumimoji="1" lang="ja-JP" altLang="en-US" sz="6000" b="1" dirty="0"/>
              <a:t>ハブとスイッチングハブの違い</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689100"/>
            <a:ext cx="11702143" cy="5054600"/>
          </a:xfrm>
        </p:spPr>
        <p:txBody>
          <a:bodyPr>
            <a:normAutofit/>
          </a:bodyPr>
          <a:lstStyle/>
          <a:p>
            <a:pPr marL="0" indent="0" algn="ctr">
              <a:lnSpc>
                <a:spcPct val="150000"/>
              </a:lnSpc>
              <a:buNone/>
            </a:pPr>
            <a:r>
              <a:rPr lang="ja-JP" altLang="en-US" sz="4000" dirty="0"/>
              <a:t>伝送方式</a:t>
            </a:r>
            <a:endParaRPr lang="en-US" altLang="ja-JP" sz="4000" dirty="0"/>
          </a:p>
          <a:p>
            <a:pPr marL="0" indent="0">
              <a:lnSpc>
                <a:spcPct val="150000"/>
              </a:lnSpc>
              <a:buNone/>
            </a:pPr>
            <a:r>
              <a:rPr lang="ja-JP" altLang="en-US" sz="4000" dirty="0"/>
              <a:t>ハブは受け取ったデータをネットワーク上のすべての端末に送信する</a:t>
            </a:r>
            <a:endParaRPr lang="en-US" altLang="ja-JP" sz="4000" dirty="0"/>
          </a:p>
          <a:p>
            <a:pPr marL="0" indent="0">
              <a:lnSpc>
                <a:spcPct val="150000"/>
              </a:lnSpc>
              <a:buNone/>
            </a:pPr>
            <a:r>
              <a:rPr lang="ja-JP" altLang="en-US" sz="4000" dirty="0"/>
              <a:t>スイッチングハブはデータを特定の必要な端末のみに送信する</a:t>
            </a:r>
            <a:endParaRPr lang="en-US" altLang="ja-JP" sz="4000" dirty="0"/>
          </a:p>
        </p:txBody>
      </p:sp>
    </p:spTree>
    <p:extLst>
      <p:ext uri="{BB962C8B-B14F-4D97-AF65-F5344CB8AC3E}">
        <p14:creationId xmlns:p14="http://schemas.microsoft.com/office/powerpoint/2010/main" val="3128162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1808010" y="211546"/>
            <a:ext cx="8575977" cy="1325563"/>
          </a:xfrm>
        </p:spPr>
        <p:txBody>
          <a:bodyPr>
            <a:normAutofit/>
          </a:bodyPr>
          <a:lstStyle/>
          <a:p>
            <a:pPr algn="ctr"/>
            <a:r>
              <a:rPr kumimoji="1" lang="ja-JP" altLang="en-US" sz="6000" b="1" dirty="0"/>
              <a:t>ルーター</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6" y="1537109"/>
            <a:ext cx="11702143" cy="4351338"/>
          </a:xfrm>
        </p:spPr>
        <p:txBody>
          <a:bodyPr>
            <a:normAutofit/>
          </a:bodyPr>
          <a:lstStyle/>
          <a:p>
            <a:pPr marL="0" indent="0">
              <a:lnSpc>
                <a:spcPct val="150000"/>
              </a:lnSpc>
              <a:buNone/>
            </a:pPr>
            <a:r>
              <a:rPr lang="en-US" altLang="ja-JP" sz="4000" dirty="0"/>
              <a:t>IP</a:t>
            </a:r>
            <a:r>
              <a:rPr lang="ja-JP" altLang="en-US" sz="4000" dirty="0"/>
              <a:t>アドレスを元に異なるネットワークへパケットを転送する機器である</a:t>
            </a:r>
            <a:endParaRPr lang="en-US" altLang="ja-JP" sz="4000" dirty="0"/>
          </a:p>
          <a:p>
            <a:pPr marL="0" indent="0">
              <a:lnSpc>
                <a:spcPct val="150000"/>
              </a:lnSpc>
              <a:buNone/>
            </a:pPr>
            <a:r>
              <a:rPr lang="ja-JP" altLang="en-US" sz="4000" dirty="0"/>
              <a:t>外部のネットワーク（インターネット）と接続するときに、使用される</a:t>
            </a:r>
            <a:endParaRPr lang="en-US" altLang="ja-JP" sz="4000" dirty="0"/>
          </a:p>
        </p:txBody>
      </p:sp>
      <p:pic>
        <p:nvPicPr>
          <p:cNvPr id="5" name="図 4">
            <a:extLst>
              <a:ext uri="{FF2B5EF4-FFF2-40B4-BE49-F238E27FC236}">
                <a16:creationId xmlns:a16="http://schemas.microsoft.com/office/drawing/2014/main" id="{FD6C9619-2EA8-F85E-8C98-F047A85C693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30" b="91892" l="2422" r="89965">
                        <a14:foregroundMark x1="10727" y1="17297" x2="15225" y2="15135"/>
                        <a14:foregroundMark x1="10381" y1="17838" x2="18339" y2="17297"/>
                        <a14:foregroundMark x1="5190" y1="16757" x2="9343" y2="14595"/>
                        <a14:foregroundMark x1="4152" y1="20541" x2="7612" y2="27027"/>
                        <a14:foregroundMark x1="50865" y1="89730" x2="51557" y2="92432"/>
                        <a14:foregroundMark x1="60554" y1="92432" x2="60554" y2="92432"/>
                        <a14:foregroundMark x1="60554" y1="92432" x2="60554" y2="92432"/>
                        <a14:foregroundMark x1="89965" y1="23784" x2="89965" y2="23784"/>
                        <a14:foregroundMark x1="89965" y1="23784" x2="89965" y2="23784"/>
                      </a14:backgroundRemoval>
                    </a14:imgEffect>
                  </a14:imgLayer>
                </a14:imgProps>
              </a:ext>
              <a:ext uri="{28A0092B-C50C-407E-A947-70E740481C1C}">
                <a14:useLocalDpi xmlns:a14="http://schemas.microsoft.com/office/drawing/2010/main" val="0"/>
              </a:ext>
            </a:extLst>
          </a:blip>
          <a:stretch>
            <a:fillRect/>
          </a:stretch>
        </p:blipFill>
        <p:spPr>
          <a:xfrm>
            <a:off x="5649381" y="4555938"/>
            <a:ext cx="3433762" cy="2198083"/>
          </a:xfrm>
          <a:prstGeom prst="rect">
            <a:avLst/>
          </a:prstGeom>
          <a:ln>
            <a:solidFill>
              <a:schemeClr val="tx1"/>
            </a:solidFill>
          </a:ln>
        </p:spPr>
      </p:pic>
      <p:pic>
        <p:nvPicPr>
          <p:cNvPr id="3" name="図 2">
            <a:extLst>
              <a:ext uri="{FF2B5EF4-FFF2-40B4-BE49-F238E27FC236}">
                <a16:creationId xmlns:a16="http://schemas.microsoft.com/office/drawing/2014/main" id="{CEDBDF6C-8D1B-953C-20C0-759B52DE7AA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355" b="96182" l="879" r="95606">
                        <a14:foregroundMark x1="8787" y1="19458" x2="16169" y2="41502"/>
                        <a14:foregroundMark x1="16169" y1="41502" x2="51318" y2="64409"/>
                        <a14:foregroundMark x1="51318" y1="64409" x2="71529" y2="33990"/>
                        <a14:foregroundMark x1="71529" y1="33990" x2="56591" y2="20074"/>
                        <a14:foregroundMark x1="56591" y1="20074" x2="48682" y2="44581"/>
                        <a14:foregroundMark x1="1054" y1="10468" x2="3163" y2="87931"/>
                        <a14:foregroundMark x1="3163" y1="87931" x2="22320" y2="95690"/>
                        <a14:foregroundMark x1="22320" y1="95690" x2="83831" y2="80419"/>
                        <a14:foregroundMark x1="83831" y1="80419" x2="95606" y2="63300"/>
                        <a14:foregroundMark x1="95606" y1="63300" x2="96309" y2="18719"/>
                        <a14:foregroundMark x1="96309" y1="18719" x2="86643" y2="1970"/>
                        <a14:foregroundMark x1="86643" y1="1970" x2="33568" y2="20074"/>
                        <a14:foregroundMark x1="33568" y1="20074" x2="13357" y2="21798"/>
                        <a14:foregroundMark x1="13357" y1="21798" x2="7909" y2="9852"/>
                        <a14:foregroundMark x1="7909" y1="9852" x2="31459" y2="3818"/>
                        <a14:foregroundMark x1="31459" y1="3818" x2="44991" y2="5911"/>
                        <a14:foregroundMark x1="4745" y1="31527" x2="13533" y2="93227"/>
                        <a14:foregroundMark x1="13533" y1="93227" x2="39016" y2="92365"/>
                        <a14:foregroundMark x1="39016" y1="92365" x2="62566" y2="84360"/>
                        <a14:foregroundMark x1="62566" y1="84360" x2="63620" y2="83005"/>
                        <a14:foregroundMark x1="99121" y1="2340" x2="92765" y2="86369"/>
                        <a14:foregroundMark x1="52272" y1="95817" x2="10018" y2="97414"/>
                        <a14:foregroundMark x1="10018" y1="97414" x2="527" y2="75616"/>
                        <a14:foregroundMark x1="527" y1="75616" x2="1054" y2="15394"/>
                        <a14:foregroundMark x1="1054" y1="15394" x2="8963" y2="5172"/>
                        <a14:foregroundMark x1="8963" y1="5172" x2="9842" y2="5172"/>
                        <a14:foregroundMark x1="89279" y1="3079" x2="97891" y2="14778"/>
                        <a14:foregroundMark x1="97891" y1="14778" x2="96134" y2="71059"/>
                        <a14:foregroundMark x1="96134" y1="71059" x2="91564" y2="85099"/>
                        <a14:foregroundMark x1="91564" y1="85099" x2="85764" y2="73399"/>
                        <a14:foregroundMark x1="85764" y1="73399" x2="88928" y2="13300"/>
                        <a14:foregroundMark x1="88928" y1="13300" x2="92091" y2="4926"/>
                        <a14:foregroundMark x1="94376" y1="1355" x2="95782" y2="84852"/>
                        <a14:foregroundMark x1="2109" y1="95813" x2="21617" y2="96182"/>
                        <a14:foregroundMark x1="21617" y1="96182" x2="54130" y2="88916"/>
                        <a14:backgroundMark x1="1757" y1="1601" x2="10193" y2="1355"/>
                        <a14:backgroundMark x1="10193" y1="1355" x2="10193" y2="1355"/>
                        <a14:backgroundMark x1="10193" y1="1355" x2="703" y2="2094"/>
                        <a14:backgroundMark x1="64675" y1="97167" x2="88752" y2="89901"/>
                        <a14:backgroundMark x1="54482" y1="96552" x2="68014" y2="95567"/>
                        <a14:backgroundMark x1="91037" y1="89409" x2="91037" y2="89409"/>
                        <a14:backgroundMark x1="91037" y1="89409" x2="91037" y2="89409"/>
                        <a14:backgroundMark x1="91037" y1="89409" x2="91037" y2="89409"/>
                        <a14:backgroundMark x1="91037" y1="89409" x2="91037" y2="89409"/>
                        <a14:backgroundMark x1="88752" y1="90394" x2="92443" y2="88424"/>
                        <a14:backgroundMark x1="88049" y1="89901" x2="88049" y2="89901"/>
                        <a14:backgroundMark x1="88049" y1="89901" x2="88049" y2="89901"/>
                        <a14:backgroundMark x1="53076" y1="97660" x2="56239" y2="97414"/>
                        <a14:backgroundMark x1="51845" y1="96305" x2="57469" y2="96059"/>
                        <a14:backgroundMark x1="89279" y1="90764" x2="94728" y2="88916"/>
                        <a14:backgroundMark x1="87346" y1="90148" x2="92091" y2="89163"/>
                      </a14:backgroundRemoval>
                    </a14:imgEffect>
                  </a14:imgLayer>
                </a14:imgProps>
              </a:ext>
              <a:ext uri="{28A0092B-C50C-407E-A947-70E740481C1C}">
                <a14:useLocalDpi xmlns:a14="http://schemas.microsoft.com/office/drawing/2010/main" val="0"/>
              </a:ext>
            </a:extLst>
          </a:blip>
          <a:stretch>
            <a:fillRect/>
          </a:stretch>
        </p:blipFill>
        <p:spPr>
          <a:xfrm>
            <a:off x="9665567" y="4451959"/>
            <a:ext cx="1613144" cy="2302062"/>
          </a:xfrm>
          <a:prstGeom prst="rect">
            <a:avLst/>
          </a:prstGeom>
        </p:spPr>
      </p:pic>
    </p:spTree>
    <p:extLst>
      <p:ext uri="{BB962C8B-B14F-4D97-AF65-F5344CB8AC3E}">
        <p14:creationId xmlns:p14="http://schemas.microsoft.com/office/powerpoint/2010/main" val="2809816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1344385" y="2106385"/>
            <a:ext cx="9503229" cy="2645229"/>
          </a:xfrm>
        </p:spPr>
        <p:txBody>
          <a:bodyPr>
            <a:normAutofit/>
          </a:bodyPr>
          <a:lstStyle/>
          <a:p>
            <a:pPr algn="ctr"/>
            <a:r>
              <a:rPr kumimoji="1" lang="ja-JP" altLang="en-US" sz="6600" b="1" dirty="0"/>
              <a:t>これから</a:t>
            </a:r>
            <a:br>
              <a:rPr kumimoji="1" lang="en-US" altLang="ja-JP" sz="6600" b="1" dirty="0"/>
            </a:br>
            <a:r>
              <a:rPr kumimoji="1" lang="ja-JP" altLang="en-US" sz="6600" b="1"/>
              <a:t>ハンズオン開始！！</a:t>
            </a:r>
            <a:endParaRPr kumimoji="1" lang="ja-JP" altLang="en-US" sz="6600" b="1" dirty="0"/>
          </a:p>
        </p:txBody>
      </p:sp>
    </p:spTree>
    <p:extLst>
      <p:ext uri="{BB962C8B-B14F-4D97-AF65-F5344CB8AC3E}">
        <p14:creationId xmlns:p14="http://schemas.microsoft.com/office/powerpoint/2010/main" val="1303613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0F27077-DE17-39B8-7324-9AE89F72C7A2}"/>
              </a:ext>
            </a:extLst>
          </p:cNvPr>
          <p:cNvSpPr txBox="1"/>
          <p:nvPr/>
        </p:nvSpPr>
        <p:spPr>
          <a:xfrm>
            <a:off x="326571" y="272141"/>
            <a:ext cx="11538857" cy="3609771"/>
          </a:xfrm>
          <a:prstGeom prst="rect">
            <a:avLst/>
          </a:prstGeom>
          <a:noFill/>
        </p:spPr>
        <p:txBody>
          <a:bodyPr wrap="square" rtlCol="0">
            <a:spAutoFit/>
          </a:bodyPr>
          <a:lstStyle/>
          <a:p>
            <a:pPr algn="ctr">
              <a:lnSpc>
                <a:spcPct val="150000"/>
              </a:lnSpc>
            </a:pPr>
            <a:r>
              <a:rPr kumimoji="1" lang="ja-JP" altLang="en-US" sz="8000" b="1" dirty="0"/>
              <a:t>おしまい</a:t>
            </a:r>
            <a:endParaRPr kumimoji="1" lang="en-US" altLang="ja-JP" sz="8000" b="1" dirty="0"/>
          </a:p>
          <a:p>
            <a:pPr algn="ctr">
              <a:lnSpc>
                <a:spcPct val="150000"/>
              </a:lnSpc>
            </a:pPr>
            <a:r>
              <a:rPr lang="ja-JP" altLang="en-US" sz="8000" b="1" dirty="0"/>
              <a:t>ありがとうございました</a:t>
            </a:r>
            <a:endParaRPr kumimoji="1" lang="en-US" altLang="ja-JP" sz="8000" b="1" dirty="0"/>
          </a:p>
        </p:txBody>
      </p:sp>
      <p:pic>
        <p:nvPicPr>
          <p:cNvPr id="3" name="図 2">
            <a:extLst>
              <a:ext uri="{FF2B5EF4-FFF2-40B4-BE49-F238E27FC236}">
                <a16:creationId xmlns:a16="http://schemas.microsoft.com/office/drawing/2014/main" id="{DC24A711-373A-D5D3-09BB-E135A8B74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9420" y="3842978"/>
            <a:ext cx="2775859" cy="2775859"/>
          </a:xfrm>
          <a:prstGeom prst="rect">
            <a:avLst/>
          </a:prstGeom>
        </p:spPr>
      </p:pic>
      <p:pic>
        <p:nvPicPr>
          <p:cNvPr id="6" name="図 5">
            <a:extLst>
              <a:ext uri="{FF2B5EF4-FFF2-40B4-BE49-F238E27FC236}">
                <a16:creationId xmlns:a16="http://schemas.microsoft.com/office/drawing/2014/main" id="{26688A3E-0FD7-EB48-E8E1-C3FDFF63C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028" y="3930064"/>
            <a:ext cx="2775858" cy="2775858"/>
          </a:xfrm>
          <a:prstGeom prst="rect">
            <a:avLst/>
          </a:prstGeom>
        </p:spPr>
      </p:pic>
    </p:spTree>
    <p:extLst>
      <p:ext uri="{BB962C8B-B14F-4D97-AF65-F5344CB8AC3E}">
        <p14:creationId xmlns:p14="http://schemas.microsoft.com/office/powerpoint/2010/main" val="382515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0F27077-DE17-39B8-7324-9AE89F72C7A2}"/>
              </a:ext>
            </a:extLst>
          </p:cNvPr>
          <p:cNvSpPr txBox="1"/>
          <p:nvPr/>
        </p:nvSpPr>
        <p:spPr>
          <a:xfrm>
            <a:off x="1170214" y="2151727"/>
            <a:ext cx="9851571" cy="2554545"/>
          </a:xfrm>
          <a:prstGeom prst="rect">
            <a:avLst/>
          </a:prstGeom>
          <a:noFill/>
        </p:spPr>
        <p:txBody>
          <a:bodyPr wrap="square" rtlCol="0">
            <a:spAutoFit/>
          </a:bodyPr>
          <a:lstStyle/>
          <a:p>
            <a:pPr algn="ctr"/>
            <a:r>
              <a:rPr kumimoji="1" lang="ja-JP" altLang="en-US" sz="8000" b="1" dirty="0"/>
              <a:t>アンケートの回答</a:t>
            </a:r>
            <a:r>
              <a:rPr lang="ja-JP" altLang="en-US" sz="8000" b="1" dirty="0"/>
              <a:t>を</a:t>
            </a:r>
            <a:endParaRPr lang="en-US" altLang="ja-JP" sz="8000" b="1" dirty="0"/>
          </a:p>
          <a:p>
            <a:pPr algn="ctr"/>
            <a:r>
              <a:rPr kumimoji="1" lang="ja-JP" altLang="en-US" sz="8000" b="1" dirty="0"/>
              <a:t>お願いします。</a:t>
            </a:r>
            <a:endParaRPr kumimoji="1" lang="en-US" altLang="ja-JP" sz="8000" b="1" dirty="0"/>
          </a:p>
        </p:txBody>
      </p:sp>
    </p:spTree>
    <p:extLst>
      <p:ext uri="{BB962C8B-B14F-4D97-AF65-F5344CB8AC3E}">
        <p14:creationId xmlns:p14="http://schemas.microsoft.com/office/powerpoint/2010/main" val="1926980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5692DF1-61AF-58EE-738B-F3A532833373}"/>
              </a:ext>
            </a:extLst>
          </p:cNvPr>
          <p:cNvSpPr txBox="1"/>
          <p:nvPr/>
        </p:nvSpPr>
        <p:spPr>
          <a:xfrm>
            <a:off x="1034141" y="5863110"/>
            <a:ext cx="10123714" cy="1323439"/>
          </a:xfrm>
          <a:prstGeom prst="rect">
            <a:avLst/>
          </a:prstGeom>
          <a:noFill/>
        </p:spPr>
        <p:txBody>
          <a:bodyPr wrap="square" rtlCol="0">
            <a:spAutoFit/>
          </a:bodyPr>
          <a:lstStyle/>
          <a:p>
            <a:r>
              <a:rPr kumimoji="1" lang="en-US" altLang="ja-JP" sz="4000" dirty="0">
                <a:hlinkClick r:id="rId2"/>
              </a:rPr>
              <a:t>https://forms.gle/7KuwXrS4JVHHmENw6</a:t>
            </a:r>
            <a:endParaRPr kumimoji="1" lang="en-US" altLang="ja-JP" sz="4000" dirty="0"/>
          </a:p>
          <a:p>
            <a:endParaRPr lang="en-US" altLang="ja-JP" sz="4000" dirty="0"/>
          </a:p>
        </p:txBody>
      </p:sp>
      <p:pic>
        <p:nvPicPr>
          <p:cNvPr id="3" name="図 2" descr="QR コード&#10;&#10;自動的に生成された説明">
            <a:extLst>
              <a:ext uri="{FF2B5EF4-FFF2-40B4-BE49-F238E27FC236}">
                <a16:creationId xmlns:a16="http://schemas.microsoft.com/office/drawing/2014/main" id="{261EFA77-B7F8-BF64-F955-C161AF4E5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7100" y="371474"/>
            <a:ext cx="5317795" cy="5317795"/>
          </a:xfrm>
          <a:prstGeom prst="rect">
            <a:avLst/>
          </a:prstGeom>
          <a:ln>
            <a:solidFill>
              <a:schemeClr val="tx1"/>
            </a:solidFill>
          </a:ln>
        </p:spPr>
      </p:pic>
    </p:spTree>
    <p:extLst>
      <p:ext uri="{BB962C8B-B14F-4D97-AF65-F5344CB8AC3E}">
        <p14:creationId xmlns:p14="http://schemas.microsoft.com/office/powerpoint/2010/main" val="2369097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0F27077-DE17-39B8-7324-9AE89F72C7A2}"/>
              </a:ext>
            </a:extLst>
          </p:cNvPr>
          <p:cNvSpPr txBox="1"/>
          <p:nvPr/>
        </p:nvSpPr>
        <p:spPr>
          <a:xfrm>
            <a:off x="381247" y="1536174"/>
            <a:ext cx="11429505" cy="3785652"/>
          </a:xfrm>
          <a:prstGeom prst="rect">
            <a:avLst/>
          </a:prstGeom>
          <a:noFill/>
        </p:spPr>
        <p:txBody>
          <a:bodyPr wrap="square" rtlCol="0">
            <a:spAutoFit/>
          </a:bodyPr>
          <a:lstStyle/>
          <a:p>
            <a:pPr algn="ctr"/>
            <a:r>
              <a:rPr kumimoji="1" lang="en-US" altLang="ja-JP" sz="8000" b="1" dirty="0"/>
              <a:t>※</a:t>
            </a:r>
            <a:r>
              <a:rPr kumimoji="1" lang="ja-JP" altLang="en-US" sz="8000" b="1" dirty="0"/>
              <a:t>次回は</a:t>
            </a:r>
            <a:r>
              <a:rPr kumimoji="1" lang="en-US" altLang="ja-JP" sz="8000" b="1" dirty="0"/>
              <a:t>LAM</a:t>
            </a:r>
            <a:r>
              <a:rPr kumimoji="1" lang="ja-JP" altLang="en-US" sz="8000" b="1" dirty="0"/>
              <a:t>ケーブル</a:t>
            </a:r>
            <a:endParaRPr kumimoji="1" lang="en-US" altLang="ja-JP" sz="8000" b="1" dirty="0"/>
          </a:p>
          <a:p>
            <a:pPr algn="ctr"/>
            <a:r>
              <a:rPr kumimoji="1" lang="ja-JP" altLang="en-US" sz="8000" b="1" dirty="0"/>
              <a:t>必要なので</a:t>
            </a:r>
            <a:endParaRPr kumimoji="1" lang="en-US" altLang="ja-JP" sz="8000" b="1" dirty="0"/>
          </a:p>
          <a:p>
            <a:pPr algn="ctr"/>
            <a:r>
              <a:rPr kumimoji="1" lang="ja-JP" altLang="en-US" sz="8000" b="1" dirty="0"/>
              <a:t>持ってきてください</a:t>
            </a:r>
            <a:r>
              <a:rPr lang="ja-JP" altLang="en-US" sz="8000" b="1" dirty="0">
                <a:solidFill>
                  <a:srgbClr val="FF0000"/>
                </a:solidFill>
              </a:rPr>
              <a:t>！！</a:t>
            </a:r>
            <a:endParaRPr kumimoji="1" lang="en-US" altLang="ja-JP" sz="8000" b="1" dirty="0">
              <a:solidFill>
                <a:srgbClr val="FF0000"/>
              </a:solidFill>
            </a:endParaRPr>
          </a:p>
        </p:txBody>
      </p:sp>
    </p:spTree>
    <p:extLst>
      <p:ext uri="{BB962C8B-B14F-4D97-AF65-F5344CB8AC3E}">
        <p14:creationId xmlns:p14="http://schemas.microsoft.com/office/powerpoint/2010/main" val="150177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kumimoji="1" lang="en-US" altLang="ja-JP" sz="6600" b="1" dirty="0"/>
              <a:t>LAN</a:t>
            </a:r>
            <a:r>
              <a:rPr kumimoji="1" lang="ja-JP" altLang="en-US" sz="6600" b="1" dirty="0"/>
              <a:t>について軽く</a:t>
            </a:r>
            <a:r>
              <a:rPr lang="ja-JP" altLang="en-US" sz="6600" b="1" dirty="0"/>
              <a:t>復習</a:t>
            </a:r>
            <a:endParaRPr kumimoji="1" lang="ja-JP" altLang="en-US" sz="6600" b="1" dirty="0"/>
          </a:p>
        </p:txBody>
      </p:sp>
    </p:spTree>
    <p:extLst>
      <p:ext uri="{BB962C8B-B14F-4D97-AF65-F5344CB8AC3E}">
        <p14:creationId xmlns:p14="http://schemas.microsoft.com/office/powerpoint/2010/main" val="556719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kumimoji="1" lang="en-US" altLang="ja-JP" sz="6000" b="1" dirty="0"/>
              <a:t>LAN </a:t>
            </a:r>
            <a:r>
              <a:rPr kumimoji="1" lang="ja-JP" altLang="en-US" sz="6000" b="1" dirty="0"/>
              <a:t>とは</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912709"/>
            <a:ext cx="11702143" cy="4766401"/>
          </a:xfrm>
        </p:spPr>
        <p:txBody>
          <a:bodyPr>
            <a:normAutofit/>
          </a:bodyPr>
          <a:lstStyle/>
          <a:p>
            <a:pPr marL="0" indent="0">
              <a:buNone/>
            </a:pPr>
            <a:r>
              <a:rPr lang="en-US" altLang="ja-JP" sz="4000" dirty="0"/>
              <a:t>LAN</a:t>
            </a:r>
            <a:r>
              <a:rPr lang="ja-JP" altLang="en-US" sz="4000" dirty="0"/>
              <a:t>：</a:t>
            </a:r>
            <a:r>
              <a:rPr lang="en-US" altLang="ja-JP" sz="4000" dirty="0"/>
              <a:t>1</a:t>
            </a:r>
            <a:r>
              <a:rPr lang="ja-JP" altLang="en-US" sz="4000" dirty="0"/>
              <a:t>つの建物内や学内等の限られた狭い地域のネットワークのこと</a:t>
            </a:r>
            <a:endParaRPr lang="en-US" altLang="ja-JP" sz="4000" dirty="0"/>
          </a:p>
          <a:p>
            <a:pPr marL="0" indent="0">
              <a:buNone/>
            </a:pPr>
            <a:endParaRPr lang="en-US" altLang="ja-JP" sz="4000" dirty="0"/>
          </a:p>
          <a:p>
            <a:pPr marL="0" indent="0">
              <a:buNone/>
            </a:pPr>
            <a:endParaRPr lang="en-US" altLang="ja-JP" sz="4000" dirty="0"/>
          </a:p>
        </p:txBody>
      </p:sp>
      <p:sp>
        <p:nvSpPr>
          <p:cNvPr id="2" name="正方形/長方形 1">
            <a:extLst>
              <a:ext uri="{FF2B5EF4-FFF2-40B4-BE49-F238E27FC236}">
                <a16:creationId xmlns:a16="http://schemas.microsoft.com/office/drawing/2014/main" id="{9EE7FFB7-D374-0C7D-3A39-BB1D42B1A924}"/>
              </a:ext>
            </a:extLst>
          </p:cNvPr>
          <p:cNvSpPr/>
          <p:nvPr/>
        </p:nvSpPr>
        <p:spPr>
          <a:xfrm>
            <a:off x="947057" y="3795168"/>
            <a:ext cx="10678886" cy="2883942"/>
          </a:xfrm>
          <a:prstGeom prst="rect">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ゲームの画面&#10;&#10;低い精度で自動的に生成された説明">
            <a:extLst>
              <a:ext uri="{FF2B5EF4-FFF2-40B4-BE49-F238E27FC236}">
                <a16:creationId xmlns:a16="http://schemas.microsoft.com/office/drawing/2014/main" id="{3B147720-7D86-F01E-F195-98DD1C9F0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255" y="4452799"/>
            <a:ext cx="1740584" cy="1623095"/>
          </a:xfrm>
          <a:prstGeom prst="rect">
            <a:avLst/>
          </a:prstGeom>
        </p:spPr>
      </p:pic>
      <p:pic>
        <p:nvPicPr>
          <p:cNvPr id="6" name="図 5" descr="ゲームの画面&#10;&#10;低い精度で自動的に生成された説明">
            <a:extLst>
              <a:ext uri="{FF2B5EF4-FFF2-40B4-BE49-F238E27FC236}">
                <a16:creationId xmlns:a16="http://schemas.microsoft.com/office/drawing/2014/main" id="{F2F08C61-3984-524F-79A6-6F7EA8670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476" y="4452798"/>
            <a:ext cx="1740584" cy="1623095"/>
          </a:xfrm>
          <a:prstGeom prst="rect">
            <a:avLst/>
          </a:prstGeom>
        </p:spPr>
      </p:pic>
      <p:pic>
        <p:nvPicPr>
          <p:cNvPr id="8" name="図 7">
            <a:extLst>
              <a:ext uri="{FF2B5EF4-FFF2-40B4-BE49-F238E27FC236}">
                <a16:creationId xmlns:a16="http://schemas.microsoft.com/office/drawing/2014/main" id="{0D7E6DF6-818D-112F-EB69-A3A81B00C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9600" y="3982967"/>
            <a:ext cx="1740584" cy="1183595"/>
          </a:xfrm>
          <a:prstGeom prst="rect">
            <a:avLst/>
          </a:prstGeom>
        </p:spPr>
      </p:pic>
      <p:pic>
        <p:nvPicPr>
          <p:cNvPr id="10" name="図 9">
            <a:extLst>
              <a:ext uri="{FF2B5EF4-FFF2-40B4-BE49-F238E27FC236}">
                <a16:creationId xmlns:a16="http://schemas.microsoft.com/office/drawing/2014/main" id="{485FDE21-35EE-AAEB-71EA-6999B29665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9600" y="5386313"/>
            <a:ext cx="1740584" cy="1183595"/>
          </a:xfrm>
          <a:prstGeom prst="rect">
            <a:avLst/>
          </a:prstGeom>
        </p:spPr>
      </p:pic>
      <p:pic>
        <p:nvPicPr>
          <p:cNvPr id="11" name="図 10">
            <a:extLst>
              <a:ext uri="{FF2B5EF4-FFF2-40B4-BE49-F238E27FC236}">
                <a16:creationId xmlns:a16="http://schemas.microsoft.com/office/drawing/2014/main" id="{9C2EBB0F-70A9-6328-F1DE-A71A6CA523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1189" y="3994996"/>
            <a:ext cx="1740582" cy="1183594"/>
          </a:xfrm>
          <a:prstGeom prst="rect">
            <a:avLst/>
          </a:prstGeom>
        </p:spPr>
      </p:pic>
      <p:pic>
        <p:nvPicPr>
          <p:cNvPr id="12" name="図 11">
            <a:extLst>
              <a:ext uri="{FF2B5EF4-FFF2-40B4-BE49-F238E27FC236}">
                <a16:creationId xmlns:a16="http://schemas.microsoft.com/office/drawing/2014/main" id="{170FC15C-8A89-16EF-4A56-E8FB1437CF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8696" y="5386313"/>
            <a:ext cx="1740583" cy="1183595"/>
          </a:xfrm>
          <a:prstGeom prst="rect">
            <a:avLst/>
          </a:prstGeom>
        </p:spPr>
      </p:pic>
      <p:cxnSp>
        <p:nvCxnSpPr>
          <p:cNvPr id="14" name="直線コネクタ 13">
            <a:extLst>
              <a:ext uri="{FF2B5EF4-FFF2-40B4-BE49-F238E27FC236}">
                <a16:creationId xmlns:a16="http://schemas.microsoft.com/office/drawing/2014/main" id="{9F707BB6-F6DD-71F9-5250-EA1179093A1F}"/>
              </a:ext>
            </a:extLst>
          </p:cNvPr>
          <p:cNvCxnSpPr>
            <a:cxnSpLocks/>
            <a:stCxn id="8" idx="3"/>
            <a:endCxn id="5" idx="1"/>
          </p:cNvCxnSpPr>
          <p:nvPr/>
        </p:nvCxnSpPr>
        <p:spPr>
          <a:xfrm>
            <a:off x="2990184" y="4574765"/>
            <a:ext cx="1078071" cy="689582"/>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2C3EFFB5-D105-8C49-0FAB-1E0366FF5FFD}"/>
              </a:ext>
            </a:extLst>
          </p:cNvPr>
          <p:cNvCxnSpPr>
            <a:cxnSpLocks/>
            <a:stCxn id="10" idx="3"/>
            <a:endCxn id="5" idx="1"/>
          </p:cNvCxnSpPr>
          <p:nvPr/>
        </p:nvCxnSpPr>
        <p:spPr>
          <a:xfrm flipV="1">
            <a:off x="2990184" y="5264347"/>
            <a:ext cx="1078071" cy="713764"/>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EC8DF444-0E55-E26E-CAA1-4466F2353CB5}"/>
              </a:ext>
            </a:extLst>
          </p:cNvPr>
          <p:cNvCxnSpPr>
            <a:cxnSpLocks/>
            <a:stCxn id="6" idx="3"/>
            <a:endCxn id="12" idx="1"/>
          </p:cNvCxnSpPr>
          <p:nvPr/>
        </p:nvCxnSpPr>
        <p:spPr>
          <a:xfrm>
            <a:off x="8279060" y="5264346"/>
            <a:ext cx="729636" cy="713765"/>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4E4A092C-5A94-240F-FA23-D67590AD758B}"/>
              </a:ext>
            </a:extLst>
          </p:cNvPr>
          <p:cNvCxnSpPr>
            <a:cxnSpLocks/>
            <a:stCxn id="6" idx="3"/>
            <a:endCxn id="11" idx="1"/>
          </p:cNvCxnSpPr>
          <p:nvPr/>
        </p:nvCxnSpPr>
        <p:spPr>
          <a:xfrm flipV="1">
            <a:off x="8279060" y="4586793"/>
            <a:ext cx="702129" cy="677553"/>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7DED8253-5BA8-48F0-ADA0-307F5F8F72DC}"/>
              </a:ext>
            </a:extLst>
          </p:cNvPr>
          <p:cNvCxnSpPr>
            <a:cxnSpLocks/>
            <a:stCxn id="5" idx="3"/>
            <a:endCxn id="6" idx="1"/>
          </p:cNvCxnSpPr>
          <p:nvPr/>
        </p:nvCxnSpPr>
        <p:spPr>
          <a:xfrm flipV="1">
            <a:off x="5808839" y="5264346"/>
            <a:ext cx="729637" cy="1"/>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1699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D8EB15-7163-7609-8350-EDEB8D9E6BE2}"/>
              </a:ext>
            </a:extLst>
          </p:cNvPr>
          <p:cNvSpPr>
            <a:spLocks noGrp="1"/>
          </p:cNvSpPr>
          <p:nvPr>
            <p:ph type="title"/>
          </p:nvPr>
        </p:nvSpPr>
        <p:spPr>
          <a:xfrm>
            <a:off x="647700" y="1066800"/>
            <a:ext cx="10896600" cy="4724400"/>
          </a:xfrm>
        </p:spPr>
        <p:txBody>
          <a:bodyPr>
            <a:normAutofit/>
          </a:bodyPr>
          <a:lstStyle/>
          <a:p>
            <a:pPr algn="ctr"/>
            <a:r>
              <a:rPr kumimoji="1" lang="en-US" altLang="ja-JP" sz="6600" b="1" dirty="0"/>
              <a:t>VLAN</a:t>
            </a:r>
            <a:r>
              <a:rPr kumimoji="1" lang="ja-JP" altLang="en-US" sz="6600" b="1" dirty="0"/>
              <a:t>とは？</a:t>
            </a:r>
          </a:p>
        </p:txBody>
      </p:sp>
    </p:spTree>
    <p:extLst>
      <p:ext uri="{BB962C8B-B14F-4D97-AF65-F5344CB8AC3E}">
        <p14:creationId xmlns:p14="http://schemas.microsoft.com/office/powerpoint/2010/main" val="256734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340B3BB-9551-D1CC-583A-0DA75145039F}"/>
              </a:ext>
            </a:extLst>
          </p:cNvPr>
          <p:cNvSpPr>
            <a:spLocks noGrp="1"/>
          </p:cNvSpPr>
          <p:nvPr>
            <p:ph type="title"/>
          </p:nvPr>
        </p:nvSpPr>
        <p:spPr>
          <a:xfrm>
            <a:off x="2570995" y="178889"/>
            <a:ext cx="7050010" cy="1325563"/>
          </a:xfrm>
        </p:spPr>
        <p:txBody>
          <a:bodyPr>
            <a:normAutofit/>
          </a:bodyPr>
          <a:lstStyle/>
          <a:p>
            <a:pPr algn="ctr"/>
            <a:r>
              <a:rPr lang="en-US" altLang="ja-JP" sz="6000" b="1" dirty="0"/>
              <a:t>VLAN</a:t>
            </a:r>
            <a:r>
              <a:rPr kumimoji="1" lang="ja-JP" altLang="en-US" sz="6000" b="1" dirty="0"/>
              <a:t>とは</a:t>
            </a:r>
          </a:p>
        </p:txBody>
      </p:sp>
      <p:sp>
        <p:nvSpPr>
          <p:cNvPr id="9" name="コンテンツ プレースホルダー 8">
            <a:extLst>
              <a:ext uri="{FF2B5EF4-FFF2-40B4-BE49-F238E27FC236}">
                <a16:creationId xmlns:a16="http://schemas.microsoft.com/office/drawing/2014/main" id="{4C0C6180-EFC9-C51E-3B03-F31D4EB54378}"/>
              </a:ext>
            </a:extLst>
          </p:cNvPr>
          <p:cNvSpPr>
            <a:spLocks noGrp="1"/>
          </p:cNvSpPr>
          <p:nvPr>
            <p:ph idx="1"/>
          </p:nvPr>
        </p:nvSpPr>
        <p:spPr>
          <a:xfrm>
            <a:off x="244928" y="1840146"/>
            <a:ext cx="11702143" cy="4838965"/>
          </a:xfrm>
        </p:spPr>
        <p:txBody>
          <a:bodyPr>
            <a:normAutofit/>
          </a:bodyPr>
          <a:lstStyle/>
          <a:p>
            <a:pPr marL="0" indent="0">
              <a:lnSpc>
                <a:spcPct val="150000"/>
              </a:lnSpc>
              <a:buNone/>
            </a:pPr>
            <a:r>
              <a:rPr lang="en-US" altLang="ja-JP" sz="4000" dirty="0"/>
              <a:t> VLAN</a:t>
            </a:r>
            <a:r>
              <a:rPr lang="ja-JP" altLang="en-US" sz="4000" dirty="0"/>
              <a:t>は「</a:t>
            </a:r>
            <a:r>
              <a:rPr lang="en-US" altLang="ja-JP" sz="4000" dirty="0"/>
              <a:t>Virtual Local Area Network</a:t>
            </a:r>
            <a:r>
              <a:rPr lang="ja-JP" altLang="en-US" sz="4000" dirty="0"/>
              <a:t>」の略</a:t>
            </a:r>
            <a:endParaRPr lang="en-US" altLang="ja-JP" sz="4000" dirty="0"/>
          </a:p>
          <a:p>
            <a:pPr marL="0" indent="0">
              <a:lnSpc>
                <a:spcPct val="150000"/>
              </a:lnSpc>
              <a:buNone/>
            </a:pPr>
            <a:r>
              <a:rPr lang="ja-JP" altLang="en-US" sz="4000" dirty="0"/>
              <a:t>コンピュータネットワークにおいて、物理的な接続形態とは別に仮想的（バーチャル）な</a:t>
            </a:r>
            <a:r>
              <a:rPr lang="en-US" altLang="ja-JP" sz="4000" dirty="0"/>
              <a:t>LAN</a:t>
            </a:r>
            <a:r>
              <a:rPr lang="ja-JP" altLang="en-US" sz="4000" dirty="0"/>
              <a:t>を</a:t>
            </a:r>
            <a:br>
              <a:rPr lang="en-US" altLang="ja-JP" sz="4000" dirty="0"/>
            </a:br>
            <a:r>
              <a:rPr lang="ja-JP" altLang="en-US" sz="4000" dirty="0"/>
              <a:t>作る技術のことである</a:t>
            </a:r>
            <a:endParaRPr lang="en-US" altLang="ja-JP" sz="4000" dirty="0"/>
          </a:p>
          <a:p>
            <a:pPr marL="0" indent="0">
              <a:lnSpc>
                <a:spcPct val="150000"/>
              </a:lnSpc>
              <a:buNone/>
            </a:pPr>
            <a:r>
              <a:rPr lang="ja-JP" altLang="en-US" sz="4000" dirty="0"/>
              <a:t>１つの</a:t>
            </a:r>
            <a:r>
              <a:rPr lang="en-US" altLang="ja-JP" sz="4000" dirty="0"/>
              <a:t>LAN</a:t>
            </a:r>
            <a:r>
              <a:rPr lang="ja-JP" altLang="en-US" sz="4000" dirty="0"/>
              <a:t>を仮想的に複数の</a:t>
            </a:r>
            <a:r>
              <a:rPr lang="en-US" altLang="ja-JP" sz="4000" dirty="0"/>
              <a:t>LAN</a:t>
            </a:r>
            <a:r>
              <a:rPr lang="ja-JP" altLang="en-US" sz="4000" dirty="0"/>
              <a:t>に分けること</a:t>
            </a:r>
            <a:endParaRPr lang="en-US" altLang="ja-JP" sz="4000" dirty="0"/>
          </a:p>
        </p:txBody>
      </p:sp>
    </p:spTree>
    <p:extLst>
      <p:ext uri="{BB962C8B-B14F-4D97-AF65-F5344CB8AC3E}">
        <p14:creationId xmlns:p14="http://schemas.microsoft.com/office/powerpoint/2010/main" val="32036074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3448</TotalTime>
  <Words>1890</Words>
  <Application>Microsoft Office PowerPoint</Application>
  <PresentationFormat>ワイド画面</PresentationFormat>
  <Paragraphs>195</Paragraphs>
  <Slides>56</Slides>
  <Notes>32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Noto Sans JP</vt:lpstr>
      <vt:lpstr>メイリオ</vt:lpstr>
      <vt:lpstr>游ゴシック</vt:lpstr>
      <vt:lpstr>游ゴシック Light</vt:lpstr>
      <vt:lpstr>Arial</vt:lpstr>
      <vt:lpstr>Wingdings</vt:lpstr>
      <vt:lpstr>Office テーマ</vt:lpstr>
      <vt:lpstr>R6. 10. 23 Network ⑤</vt:lpstr>
      <vt:lpstr>今回すること！</vt:lpstr>
      <vt:lpstr>今回すること</vt:lpstr>
      <vt:lpstr>今回はハンズオン中心で 進めていきます。</vt:lpstr>
      <vt:lpstr>座学スタート！！</vt:lpstr>
      <vt:lpstr>LANについて軽く復習</vt:lpstr>
      <vt:lpstr>LAN とは</vt:lpstr>
      <vt:lpstr>VLANとは？</vt:lpstr>
      <vt:lpstr>VLANとは</vt:lpstr>
      <vt:lpstr>VLANとは</vt:lpstr>
      <vt:lpstr>VLANの特徴</vt:lpstr>
      <vt:lpstr>特徴 ①</vt:lpstr>
      <vt:lpstr>特徴 ①</vt:lpstr>
      <vt:lpstr>特徴 ②</vt:lpstr>
      <vt:lpstr>特徴 ②</vt:lpstr>
      <vt:lpstr>特徴 ③</vt:lpstr>
      <vt:lpstr>特徴 ③</vt:lpstr>
      <vt:lpstr>以上で VLANの説明終了！！</vt:lpstr>
      <vt:lpstr>次は使う機器の紹介！</vt:lpstr>
      <vt:lpstr>Cisco 892</vt:lpstr>
      <vt:lpstr>これでインターネットと ネットワークの違いに ついて理解した</vt:lpstr>
      <vt:lpstr>どうやってコンピュータ同士は通信できるのか？</vt:lpstr>
      <vt:lpstr>通信の仕組み</vt:lpstr>
      <vt:lpstr>通信の仕組み</vt:lpstr>
      <vt:lpstr>通信の仕組み</vt:lpstr>
      <vt:lpstr>コンピュータ同士の通信は 複数のプロトコルを 用いて通信をしている</vt:lpstr>
      <vt:lpstr>OSI参照モデルとは？</vt:lpstr>
      <vt:lpstr>OSI参照モデルとは</vt:lpstr>
      <vt:lpstr>OSI参照モデル</vt:lpstr>
      <vt:lpstr>※これは「モデル」であり、プロトコルの設計や勉強する時のガイドラインである</vt:lpstr>
      <vt:lpstr>現在、使われているプロトコルはTCP/IPである</vt:lpstr>
      <vt:lpstr>TCP/IP とは？</vt:lpstr>
      <vt:lpstr>TCP/IPとは</vt:lpstr>
      <vt:lpstr>TCP/IPとOSI参照モデルの対応付け</vt:lpstr>
      <vt:lpstr>IPアドレスとは？</vt:lpstr>
      <vt:lpstr>まず「IP」とは</vt:lpstr>
      <vt:lpstr>IPアドレスとは</vt:lpstr>
      <vt:lpstr>IPアドレスとは</vt:lpstr>
      <vt:lpstr>IPアドレスとは</vt:lpstr>
      <vt:lpstr>人間にとってわかりずらい 普段使っている10進数のほうが 分かりやすい</vt:lpstr>
      <vt:lpstr>IPアドレスとは</vt:lpstr>
      <vt:lpstr>IPv4アドレスが割り当てられる数は232、約43億である</vt:lpstr>
      <vt:lpstr>インターネットが発達したことにより、IPアドレスが 不足し始めた。</vt:lpstr>
      <vt:lpstr>このままだと、使い切る可能性</vt:lpstr>
      <vt:lpstr>対策として</vt:lpstr>
      <vt:lpstr>グローバルIPアドレスと プライベートIPアドレス とは？</vt:lpstr>
      <vt:lpstr>IPアドレスの種類</vt:lpstr>
      <vt:lpstr>グローバルIPアドレス</vt:lpstr>
      <vt:lpstr>スイッチングハブ</vt:lpstr>
      <vt:lpstr>ハブとスイッチングハブの違い</vt:lpstr>
      <vt:lpstr>ルーター</vt:lpstr>
      <vt:lpstr>これから ハンズオン開始！！</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OSHIRO Yuga</dc:creator>
  <cp:lastModifiedBy>OSHIRO Yuga</cp:lastModifiedBy>
  <cp:revision>35</cp:revision>
  <dcterms:created xsi:type="dcterms:W3CDTF">2024-06-19T00:04:59Z</dcterms:created>
  <dcterms:modified xsi:type="dcterms:W3CDTF">2024-09-21T14:37:29Z</dcterms:modified>
</cp:coreProperties>
</file>