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9" r:id="rId3"/>
    <p:sldId id="304" r:id="rId4"/>
    <p:sldId id="305" r:id="rId5"/>
    <p:sldId id="307" r:id="rId6"/>
    <p:sldId id="308" r:id="rId7"/>
    <p:sldId id="309" r:id="rId8"/>
    <p:sldId id="310" r:id="rId9"/>
    <p:sldId id="311" r:id="rId10"/>
    <p:sldId id="312" r:id="rId11"/>
    <p:sldId id="315" r:id="rId12"/>
    <p:sldId id="290" r:id="rId13"/>
    <p:sldId id="298" r:id="rId14"/>
    <p:sldId id="313" r:id="rId15"/>
    <p:sldId id="300"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6D0218-9E76-4095-B0C6-42D829E9443C}">
          <p14:sldIdLst>
            <p14:sldId id="256"/>
            <p14:sldId id="289"/>
            <p14:sldId id="304"/>
            <p14:sldId id="305"/>
            <p14:sldId id="307"/>
            <p14:sldId id="308"/>
            <p14:sldId id="309"/>
            <p14:sldId id="310"/>
            <p14:sldId id="311"/>
            <p14:sldId id="312"/>
            <p14:sldId id="315"/>
            <p14:sldId id="290"/>
            <p14:sldId id="298"/>
            <p14:sldId id="313"/>
            <p14:sldId id="300"/>
            <p14:sldId id="31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79" autoAdjust="0"/>
  </p:normalViewPr>
  <p:slideViewPr>
    <p:cSldViewPr snapToGrid="0">
      <p:cViewPr varScale="1">
        <p:scale>
          <a:sx n="85" d="100"/>
          <a:sy n="85" d="100"/>
        </p:scale>
        <p:origin x="4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FFFB8-1DD6-4435-808E-1D76E7AD0590}" type="datetimeFigureOut">
              <a:rPr lang="en-IN" smtClean="0"/>
              <a:pPr/>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92A09-5F36-416A-89C0-E370DBF6CA5C}" type="slidenum">
              <a:rPr lang="en-IN" smtClean="0"/>
              <a:pPr/>
              <a:t>‹#›</a:t>
            </a:fld>
            <a:endParaRPr lang="en-IN"/>
          </a:p>
        </p:txBody>
      </p:sp>
    </p:spTree>
    <p:extLst>
      <p:ext uri="{BB962C8B-B14F-4D97-AF65-F5344CB8AC3E}">
        <p14:creationId xmlns:p14="http://schemas.microsoft.com/office/powerpoint/2010/main" val="133673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1D291-DE50-423F-BFE9-871A4A9E5541}" type="slidenum">
              <a:rPr lang="en-US" smtClean="0"/>
              <a:pPr/>
              <a:t>1</a:t>
            </a:fld>
            <a:endParaRPr lang="en-US"/>
          </a:p>
        </p:txBody>
      </p:sp>
    </p:spTree>
    <p:extLst>
      <p:ext uri="{BB962C8B-B14F-4D97-AF65-F5344CB8AC3E}">
        <p14:creationId xmlns:p14="http://schemas.microsoft.com/office/powerpoint/2010/main" val="1595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BE61D291-DE50-423F-BFE9-871A4A9E5541}" type="slidenum">
              <a:rPr lang="en-US" smtClean="0"/>
              <a:pPr/>
              <a:t>2</a:t>
            </a:fld>
            <a:endParaRPr lang="en-US"/>
          </a:p>
        </p:txBody>
      </p:sp>
    </p:spTree>
    <p:extLst>
      <p:ext uri="{BB962C8B-B14F-4D97-AF65-F5344CB8AC3E}">
        <p14:creationId xmlns:p14="http://schemas.microsoft.com/office/powerpoint/2010/main" val="256155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BE61D291-DE50-423F-BFE9-871A4A9E5541}" type="slidenum">
              <a:rPr lang="en-US" smtClean="0"/>
              <a:pPr/>
              <a:t>12</a:t>
            </a:fld>
            <a:endParaRPr lang="en-US"/>
          </a:p>
        </p:txBody>
      </p:sp>
    </p:spTree>
    <p:extLst>
      <p:ext uri="{BB962C8B-B14F-4D97-AF65-F5344CB8AC3E}">
        <p14:creationId xmlns:p14="http://schemas.microsoft.com/office/powerpoint/2010/main" val="2033989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BE61D291-DE50-423F-BFE9-871A4A9E5541}" type="slidenum">
              <a:rPr lang="en-US" smtClean="0"/>
              <a:pPr/>
              <a:t>13</a:t>
            </a:fld>
            <a:endParaRPr lang="en-US"/>
          </a:p>
        </p:txBody>
      </p:sp>
    </p:spTree>
    <p:extLst>
      <p:ext uri="{BB962C8B-B14F-4D97-AF65-F5344CB8AC3E}">
        <p14:creationId xmlns:p14="http://schemas.microsoft.com/office/powerpoint/2010/main" val="202906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BE61D291-DE50-423F-BFE9-871A4A9E5541}" type="slidenum">
              <a:rPr lang="en-US" smtClean="0"/>
              <a:pPr/>
              <a:t>14</a:t>
            </a:fld>
            <a:endParaRPr lang="en-US"/>
          </a:p>
        </p:txBody>
      </p:sp>
    </p:spTree>
    <p:extLst>
      <p:ext uri="{BB962C8B-B14F-4D97-AF65-F5344CB8AC3E}">
        <p14:creationId xmlns:p14="http://schemas.microsoft.com/office/powerpoint/2010/main" val="4022239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BE61D291-DE50-423F-BFE9-871A4A9E5541}" type="slidenum">
              <a:rPr lang="en-US" smtClean="0"/>
              <a:pPr/>
              <a:t>15</a:t>
            </a:fld>
            <a:endParaRPr lang="en-US"/>
          </a:p>
        </p:txBody>
      </p:sp>
    </p:spTree>
    <p:extLst>
      <p:ext uri="{BB962C8B-B14F-4D97-AF65-F5344CB8AC3E}">
        <p14:creationId xmlns:p14="http://schemas.microsoft.com/office/powerpoint/2010/main" val="386907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B47E-7FD2-4F7F-9381-C4308D258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12F421-AC29-47BD-8892-41909CF19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9CFB46-51B2-43F8-B3E5-F10413A22C4E}"/>
              </a:ext>
            </a:extLst>
          </p:cNvPr>
          <p:cNvSpPr>
            <a:spLocks noGrp="1"/>
          </p:cNvSpPr>
          <p:nvPr>
            <p:ph type="dt" sz="half" idx="10"/>
          </p:nvPr>
        </p:nvSpPr>
        <p:spPr/>
        <p:txBody>
          <a:bodyPr/>
          <a:lstStyle/>
          <a:p>
            <a:fld id="{16305C3C-522D-4669-9806-36D40F0DAC56}" type="datetime1">
              <a:rPr lang="en-IN" smtClean="0"/>
              <a:t>04-05-2023</a:t>
            </a:fld>
            <a:endParaRPr lang="en-IN"/>
          </a:p>
        </p:txBody>
      </p:sp>
      <p:sp>
        <p:nvSpPr>
          <p:cNvPr id="5" name="Footer Placeholder 4">
            <a:extLst>
              <a:ext uri="{FF2B5EF4-FFF2-40B4-BE49-F238E27FC236}">
                <a16:creationId xmlns:a16="http://schemas.microsoft.com/office/drawing/2014/main" id="{1E93CC8D-DF4F-4537-888A-8EE6EA88B21B}"/>
              </a:ext>
            </a:extLst>
          </p:cNvPr>
          <p:cNvSpPr>
            <a:spLocks noGrp="1"/>
          </p:cNvSpPr>
          <p:nvPr>
            <p:ph type="ftr" sz="quarter" idx="11"/>
          </p:nvPr>
        </p:nvSpPr>
        <p:spPr/>
        <p:txBody>
          <a:bodyPr/>
          <a:lstStyle/>
          <a:p>
            <a:r>
              <a:rPr lang="en-GB"/>
              <a:t>Indian Institute of Information Technology Raichur</a:t>
            </a:r>
            <a:endParaRPr lang="en-IN"/>
          </a:p>
        </p:txBody>
      </p:sp>
      <p:sp>
        <p:nvSpPr>
          <p:cNvPr id="6" name="Slide Number Placeholder 5">
            <a:extLst>
              <a:ext uri="{FF2B5EF4-FFF2-40B4-BE49-F238E27FC236}">
                <a16:creationId xmlns:a16="http://schemas.microsoft.com/office/drawing/2014/main" id="{DE83F124-D10F-42EF-94F2-7FBC9565EAF7}"/>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289703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4D76-6DBE-44B7-BA10-CABAE4DC19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D751C6-4C65-4D0C-803C-D873E75728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3335A-CD1D-48A4-BBF1-DFE274F90F02}"/>
              </a:ext>
            </a:extLst>
          </p:cNvPr>
          <p:cNvSpPr>
            <a:spLocks noGrp="1"/>
          </p:cNvSpPr>
          <p:nvPr>
            <p:ph type="dt" sz="half" idx="10"/>
          </p:nvPr>
        </p:nvSpPr>
        <p:spPr/>
        <p:txBody>
          <a:bodyPr/>
          <a:lstStyle/>
          <a:p>
            <a:fld id="{2DF85C6D-FBBE-4CAA-B0A6-688E239DE16C}" type="datetime1">
              <a:rPr lang="en-IN" smtClean="0"/>
              <a:t>04-05-2023</a:t>
            </a:fld>
            <a:endParaRPr lang="en-IN"/>
          </a:p>
        </p:txBody>
      </p:sp>
      <p:sp>
        <p:nvSpPr>
          <p:cNvPr id="5" name="Footer Placeholder 4">
            <a:extLst>
              <a:ext uri="{FF2B5EF4-FFF2-40B4-BE49-F238E27FC236}">
                <a16:creationId xmlns:a16="http://schemas.microsoft.com/office/drawing/2014/main" id="{C2ED7192-B6E0-4D23-B0F4-2ED81C241449}"/>
              </a:ext>
            </a:extLst>
          </p:cNvPr>
          <p:cNvSpPr>
            <a:spLocks noGrp="1"/>
          </p:cNvSpPr>
          <p:nvPr>
            <p:ph type="ftr" sz="quarter" idx="11"/>
          </p:nvPr>
        </p:nvSpPr>
        <p:spPr/>
        <p:txBody>
          <a:bodyPr/>
          <a:lstStyle/>
          <a:p>
            <a:r>
              <a:rPr lang="en-GB"/>
              <a:t>Indian Institute of Information Technology Raichur</a:t>
            </a:r>
            <a:endParaRPr lang="en-IN"/>
          </a:p>
        </p:txBody>
      </p:sp>
      <p:sp>
        <p:nvSpPr>
          <p:cNvPr id="6" name="Slide Number Placeholder 5">
            <a:extLst>
              <a:ext uri="{FF2B5EF4-FFF2-40B4-BE49-F238E27FC236}">
                <a16:creationId xmlns:a16="http://schemas.microsoft.com/office/drawing/2014/main" id="{EFE35068-BFD5-4BFC-983A-200964FB6DC1}"/>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367948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E84AD-9F49-48BE-9C47-E797DEF603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D3D05-FE87-4F0F-8AD2-D3A0256B3B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D02F6-DF5D-4A18-81E3-7798A49C0063}"/>
              </a:ext>
            </a:extLst>
          </p:cNvPr>
          <p:cNvSpPr>
            <a:spLocks noGrp="1"/>
          </p:cNvSpPr>
          <p:nvPr>
            <p:ph type="dt" sz="half" idx="10"/>
          </p:nvPr>
        </p:nvSpPr>
        <p:spPr/>
        <p:txBody>
          <a:bodyPr/>
          <a:lstStyle/>
          <a:p>
            <a:fld id="{2A503CE3-BDC2-4538-9B37-E155E453EFD2}" type="datetime1">
              <a:rPr lang="en-IN" smtClean="0"/>
              <a:t>04-05-2023</a:t>
            </a:fld>
            <a:endParaRPr lang="en-IN"/>
          </a:p>
        </p:txBody>
      </p:sp>
      <p:sp>
        <p:nvSpPr>
          <p:cNvPr id="5" name="Footer Placeholder 4">
            <a:extLst>
              <a:ext uri="{FF2B5EF4-FFF2-40B4-BE49-F238E27FC236}">
                <a16:creationId xmlns:a16="http://schemas.microsoft.com/office/drawing/2014/main" id="{CAB3DD7E-1A38-4F0A-8410-AFE04DC7FD88}"/>
              </a:ext>
            </a:extLst>
          </p:cNvPr>
          <p:cNvSpPr>
            <a:spLocks noGrp="1"/>
          </p:cNvSpPr>
          <p:nvPr>
            <p:ph type="ftr" sz="quarter" idx="11"/>
          </p:nvPr>
        </p:nvSpPr>
        <p:spPr/>
        <p:txBody>
          <a:bodyPr/>
          <a:lstStyle/>
          <a:p>
            <a:r>
              <a:rPr lang="en-GB"/>
              <a:t>Indian Institute of Information Technology Raichur</a:t>
            </a:r>
            <a:endParaRPr lang="en-IN"/>
          </a:p>
        </p:txBody>
      </p:sp>
      <p:sp>
        <p:nvSpPr>
          <p:cNvPr id="6" name="Slide Number Placeholder 5">
            <a:extLst>
              <a:ext uri="{FF2B5EF4-FFF2-40B4-BE49-F238E27FC236}">
                <a16:creationId xmlns:a16="http://schemas.microsoft.com/office/drawing/2014/main" id="{36FA0932-B146-44C0-800B-F7D153BAA7DD}"/>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403258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AF84-1226-4033-A36F-9CBF8F50CB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402083-37E7-4972-9BD5-DD44F1A3C5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2F544-050C-4AB9-9095-D9D49AAD20A4}"/>
              </a:ext>
            </a:extLst>
          </p:cNvPr>
          <p:cNvSpPr>
            <a:spLocks noGrp="1"/>
          </p:cNvSpPr>
          <p:nvPr>
            <p:ph type="dt" sz="half" idx="10"/>
          </p:nvPr>
        </p:nvSpPr>
        <p:spPr/>
        <p:txBody>
          <a:bodyPr/>
          <a:lstStyle/>
          <a:p>
            <a:fld id="{8D56B977-0CBD-4974-9C9C-EC88015152F4}" type="datetime1">
              <a:rPr lang="en-IN" smtClean="0"/>
              <a:t>04-05-2023</a:t>
            </a:fld>
            <a:endParaRPr lang="en-IN"/>
          </a:p>
        </p:txBody>
      </p:sp>
      <p:sp>
        <p:nvSpPr>
          <p:cNvPr id="5" name="Footer Placeholder 4">
            <a:extLst>
              <a:ext uri="{FF2B5EF4-FFF2-40B4-BE49-F238E27FC236}">
                <a16:creationId xmlns:a16="http://schemas.microsoft.com/office/drawing/2014/main" id="{39DA83C4-112A-4972-9490-E0C0BFDA0BD4}"/>
              </a:ext>
            </a:extLst>
          </p:cNvPr>
          <p:cNvSpPr>
            <a:spLocks noGrp="1"/>
          </p:cNvSpPr>
          <p:nvPr>
            <p:ph type="ftr" sz="quarter" idx="11"/>
          </p:nvPr>
        </p:nvSpPr>
        <p:spPr/>
        <p:txBody>
          <a:bodyPr/>
          <a:lstStyle/>
          <a:p>
            <a:r>
              <a:rPr lang="en-GB"/>
              <a:t>Indian Institute of Information Technology Raichur</a:t>
            </a:r>
            <a:endParaRPr lang="en-IN"/>
          </a:p>
        </p:txBody>
      </p:sp>
      <p:sp>
        <p:nvSpPr>
          <p:cNvPr id="6" name="Slide Number Placeholder 5">
            <a:extLst>
              <a:ext uri="{FF2B5EF4-FFF2-40B4-BE49-F238E27FC236}">
                <a16:creationId xmlns:a16="http://schemas.microsoft.com/office/drawing/2014/main" id="{1A97559D-8902-4FE2-8DC9-183BD5B086A1}"/>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310023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EF2A-5C6B-4555-B136-8C1C3CF3E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A2A057-50B5-4DD0-8F0A-F2D8D5D2B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4B264-D1AA-42A0-AFED-4F6CAB8BF12D}"/>
              </a:ext>
            </a:extLst>
          </p:cNvPr>
          <p:cNvSpPr>
            <a:spLocks noGrp="1"/>
          </p:cNvSpPr>
          <p:nvPr>
            <p:ph type="dt" sz="half" idx="10"/>
          </p:nvPr>
        </p:nvSpPr>
        <p:spPr/>
        <p:txBody>
          <a:bodyPr/>
          <a:lstStyle/>
          <a:p>
            <a:fld id="{16D37743-7C2D-4B2D-931E-A65D6581DAB0}" type="datetime1">
              <a:rPr lang="en-IN" smtClean="0"/>
              <a:t>04-05-2023</a:t>
            </a:fld>
            <a:endParaRPr lang="en-IN"/>
          </a:p>
        </p:txBody>
      </p:sp>
      <p:sp>
        <p:nvSpPr>
          <p:cNvPr id="5" name="Footer Placeholder 4">
            <a:extLst>
              <a:ext uri="{FF2B5EF4-FFF2-40B4-BE49-F238E27FC236}">
                <a16:creationId xmlns:a16="http://schemas.microsoft.com/office/drawing/2014/main" id="{0207B74F-FC03-4A6C-A8E2-A0A5389178D5}"/>
              </a:ext>
            </a:extLst>
          </p:cNvPr>
          <p:cNvSpPr>
            <a:spLocks noGrp="1"/>
          </p:cNvSpPr>
          <p:nvPr>
            <p:ph type="ftr" sz="quarter" idx="11"/>
          </p:nvPr>
        </p:nvSpPr>
        <p:spPr/>
        <p:txBody>
          <a:bodyPr/>
          <a:lstStyle/>
          <a:p>
            <a:r>
              <a:rPr lang="en-GB"/>
              <a:t>Indian Institute of Information Technology Raichur</a:t>
            </a:r>
            <a:endParaRPr lang="en-IN"/>
          </a:p>
        </p:txBody>
      </p:sp>
      <p:sp>
        <p:nvSpPr>
          <p:cNvPr id="6" name="Slide Number Placeholder 5">
            <a:extLst>
              <a:ext uri="{FF2B5EF4-FFF2-40B4-BE49-F238E27FC236}">
                <a16:creationId xmlns:a16="http://schemas.microsoft.com/office/drawing/2014/main" id="{691910F8-597D-4792-BAC8-A78F4A425F79}"/>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376780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0B0B-FB76-4571-8977-8B3C08C5D6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F7BF79-B272-4FC4-9106-632C8D23CA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8AF5FA-67E8-4EBE-A468-53B751D6CD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7AA619-C884-49E4-BAB7-9893F9220280}"/>
              </a:ext>
            </a:extLst>
          </p:cNvPr>
          <p:cNvSpPr>
            <a:spLocks noGrp="1"/>
          </p:cNvSpPr>
          <p:nvPr>
            <p:ph type="dt" sz="half" idx="10"/>
          </p:nvPr>
        </p:nvSpPr>
        <p:spPr/>
        <p:txBody>
          <a:bodyPr/>
          <a:lstStyle/>
          <a:p>
            <a:fld id="{B3F7B3E4-0B38-4907-90EC-9C7B2F27B6A9}" type="datetime1">
              <a:rPr lang="en-IN" smtClean="0"/>
              <a:t>04-05-2023</a:t>
            </a:fld>
            <a:endParaRPr lang="en-IN"/>
          </a:p>
        </p:txBody>
      </p:sp>
      <p:sp>
        <p:nvSpPr>
          <p:cNvPr id="6" name="Footer Placeholder 5">
            <a:extLst>
              <a:ext uri="{FF2B5EF4-FFF2-40B4-BE49-F238E27FC236}">
                <a16:creationId xmlns:a16="http://schemas.microsoft.com/office/drawing/2014/main" id="{2075F6F1-CD3D-4683-B56A-CA4563B56862}"/>
              </a:ext>
            </a:extLst>
          </p:cNvPr>
          <p:cNvSpPr>
            <a:spLocks noGrp="1"/>
          </p:cNvSpPr>
          <p:nvPr>
            <p:ph type="ftr" sz="quarter" idx="11"/>
          </p:nvPr>
        </p:nvSpPr>
        <p:spPr/>
        <p:txBody>
          <a:bodyPr/>
          <a:lstStyle/>
          <a:p>
            <a:r>
              <a:rPr lang="en-GB"/>
              <a:t>Indian Institute of Information Technology Raichur</a:t>
            </a:r>
            <a:endParaRPr lang="en-IN"/>
          </a:p>
        </p:txBody>
      </p:sp>
      <p:sp>
        <p:nvSpPr>
          <p:cNvPr id="7" name="Slide Number Placeholder 6">
            <a:extLst>
              <a:ext uri="{FF2B5EF4-FFF2-40B4-BE49-F238E27FC236}">
                <a16:creationId xmlns:a16="http://schemas.microsoft.com/office/drawing/2014/main" id="{02C63B8C-7D18-4E19-8978-D5C6EBA98754}"/>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347260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7B01-8C23-4336-B1C3-FF72D68AAD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B695C1-E1E9-4A98-937E-ED1C020AD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75512-181D-4D77-8CAF-A5144E14B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35E4DC-DF2F-4F4A-8F3F-9A0A93E62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C58E7-FA62-4552-96A3-2A99033860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98AE32-9603-437D-8BF7-0E77546FC8D6}"/>
              </a:ext>
            </a:extLst>
          </p:cNvPr>
          <p:cNvSpPr>
            <a:spLocks noGrp="1"/>
          </p:cNvSpPr>
          <p:nvPr>
            <p:ph type="dt" sz="half" idx="10"/>
          </p:nvPr>
        </p:nvSpPr>
        <p:spPr/>
        <p:txBody>
          <a:bodyPr/>
          <a:lstStyle/>
          <a:p>
            <a:fld id="{9867B452-B2F9-4871-BB8A-0AE4EC62DE9C}" type="datetime1">
              <a:rPr lang="en-IN" smtClean="0"/>
              <a:t>04-05-2023</a:t>
            </a:fld>
            <a:endParaRPr lang="en-IN"/>
          </a:p>
        </p:txBody>
      </p:sp>
      <p:sp>
        <p:nvSpPr>
          <p:cNvPr id="8" name="Footer Placeholder 7">
            <a:extLst>
              <a:ext uri="{FF2B5EF4-FFF2-40B4-BE49-F238E27FC236}">
                <a16:creationId xmlns:a16="http://schemas.microsoft.com/office/drawing/2014/main" id="{A701969E-3CD1-4F9E-A7E7-B9B4EF8A0C4F}"/>
              </a:ext>
            </a:extLst>
          </p:cNvPr>
          <p:cNvSpPr>
            <a:spLocks noGrp="1"/>
          </p:cNvSpPr>
          <p:nvPr>
            <p:ph type="ftr" sz="quarter" idx="11"/>
          </p:nvPr>
        </p:nvSpPr>
        <p:spPr/>
        <p:txBody>
          <a:bodyPr/>
          <a:lstStyle/>
          <a:p>
            <a:r>
              <a:rPr lang="en-GB"/>
              <a:t>Indian Institute of Information Technology Raichur</a:t>
            </a:r>
            <a:endParaRPr lang="en-IN"/>
          </a:p>
        </p:txBody>
      </p:sp>
      <p:sp>
        <p:nvSpPr>
          <p:cNvPr id="9" name="Slide Number Placeholder 8">
            <a:extLst>
              <a:ext uri="{FF2B5EF4-FFF2-40B4-BE49-F238E27FC236}">
                <a16:creationId xmlns:a16="http://schemas.microsoft.com/office/drawing/2014/main" id="{A597F010-A6F0-4DF8-A842-5E31FC018D46}"/>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43196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5A20-2A9F-4D6C-943E-3346E4B880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66C692-C827-4E55-AFA5-76012CD1DAFF}"/>
              </a:ext>
            </a:extLst>
          </p:cNvPr>
          <p:cNvSpPr>
            <a:spLocks noGrp="1"/>
          </p:cNvSpPr>
          <p:nvPr>
            <p:ph type="dt" sz="half" idx="10"/>
          </p:nvPr>
        </p:nvSpPr>
        <p:spPr/>
        <p:txBody>
          <a:bodyPr/>
          <a:lstStyle/>
          <a:p>
            <a:fld id="{D1A04038-854B-4877-BA66-F55D21333B3D}" type="datetime1">
              <a:rPr lang="en-IN" smtClean="0"/>
              <a:t>04-05-2023</a:t>
            </a:fld>
            <a:endParaRPr lang="en-IN"/>
          </a:p>
        </p:txBody>
      </p:sp>
      <p:sp>
        <p:nvSpPr>
          <p:cNvPr id="4" name="Footer Placeholder 3">
            <a:extLst>
              <a:ext uri="{FF2B5EF4-FFF2-40B4-BE49-F238E27FC236}">
                <a16:creationId xmlns:a16="http://schemas.microsoft.com/office/drawing/2014/main" id="{C49F3284-9696-48B8-984D-EF44AFF57AFA}"/>
              </a:ext>
            </a:extLst>
          </p:cNvPr>
          <p:cNvSpPr>
            <a:spLocks noGrp="1"/>
          </p:cNvSpPr>
          <p:nvPr>
            <p:ph type="ftr" sz="quarter" idx="11"/>
          </p:nvPr>
        </p:nvSpPr>
        <p:spPr/>
        <p:txBody>
          <a:bodyPr/>
          <a:lstStyle/>
          <a:p>
            <a:r>
              <a:rPr lang="en-GB"/>
              <a:t>Indian Institute of Information Technology Raichur</a:t>
            </a:r>
            <a:endParaRPr lang="en-IN"/>
          </a:p>
        </p:txBody>
      </p:sp>
      <p:sp>
        <p:nvSpPr>
          <p:cNvPr id="5" name="Slide Number Placeholder 4">
            <a:extLst>
              <a:ext uri="{FF2B5EF4-FFF2-40B4-BE49-F238E27FC236}">
                <a16:creationId xmlns:a16="http://schemas.microsoft.com/office/drawing/2014/main" id="{FE3B2182-6056-4315-85AF-6B170A3BD3F2}"/>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117189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127D1-DB28-4E2E-AB99-81CE7B31D5D9}"/>
              </a:ext>
            </a:extLst>
          </p:cNvPr>
          <p:cNvSpPr>
            <a:spLocks noGrp="1"/>
          </p:cNvSpPr>
          <p:nvPr>
            <p:ph type="dt" sz="half" idx="10"/>
          </p:nvPr>
        </p:nvSpPr>
        <p:spPr/>
        <p:txBody>
          <a:bodyPr/>
          <a:lstStyle/>
          <a:p>
            <a:fld id="{2130BE1A-1D74-4097-99FF-0C5E64E4D888}" type="datetime1">
              <a:rPr lang="en-IN" smtClean="0"/>
              <a:t>04-05-2023</a:t>
            </a:fld>
            <a:endParaRPr lang="en-IN"/>
          </a:p>
        </p:txBody>
      </p:sp>
      <p:sp>
        <p:nvSpPr>
          <p:cNvPr id="3" name="Footer Placeholder 2">
            <a:extLst>
              <a:ext uri="{FF2B5EF4-FFF2-40B4-BE49-F238E27FC236}">
                <a16:creationId xmlns:a16="http://schemas.microsoft.com/office/drawing/2014/main" id="{B6D74E91-7F9D-445A-9D5A-D936D47F6130}"/>
              </a:ext>
            </a:extLst>
          </p:cNvPr>
          <p:cNvSpPr>
            <a:spLocks noGrp="1"/>
          </p:cNvSpPr>
          <p:nvPr>
            <p:ph type="ftr" sz="quarter" idx="11"/>
          </p:nvPr>
        </p:nvSpPr>
        <p:spPr/>
        <p:txBody>
          <a:bodyPr/>
          <a:lstStyle/>
          <a:p>
            <a:r>
              <a:rPr lang="en-GB"/>
              <a:t>Indian Institute of Information Technology Raichur</a:t>
            </a:r>
            <a:endParaRPr lang="en-IN"/>
          </a:p>
        </p:txBody>
      </p:sp>
      <p:sp>
        <p:nvSpPr>
          <p:cNvPr id="4" name="Slide Number Placeholder 3">
            <a:extLst>
              <a:ext uri="{FF2B5EF4-FFF2-40B4-BE49-F238E27FC236}">
                <a16:creationId xmlns:a16="http://schemas.microsoft.com/office/drawing/2014/main" id="{5DF7EE57-433A-40AE-9D93-D33BBB3E714A}"/>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241196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A1A1-4F5E-44F9-B94A-C250BE555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0D6C8D-A700-4FCE-B56C-3A9ABC2F1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410EC8-7B17-4C9B-9964-44916E021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0A7F-94E3-4E5B-BFA0-48322E2FCDBF}"/>
              </a:ext>
            </a:extLst>
          </p:cNvPr>
          <p:cNvSpPr>
            <a:spLocks noGrp="1"/>
          </p:cNvSpPr>
          <p:nvPr>
            <p:ph type="dt" sz="half" idx="10"/>
          </p:nvPr>
        </p:nvSpPr>
        <p:spPr/>
        <p:txBody>
          <a:bodyPr/>
          <a:lstStyle/>
          <a:p>
            <a:fld id="{BCBA519C-71C5-420C-92BC-97C9551CC20D}" type="datetime1">
              <a:rPr lang="en-IN" smtClean="0"/>
              <a:t>04-05-2023</a:t>
            </a:fld>
            <a:endParaRPr lang="en-IN"/>
          </a:p>
        </p:txBody>
      </p:sp>
      <p:sp>
        <p:nvSpPr>
          <p:cNvPr id="6" name="Footer Placeholder 5">
            <a:extLst>
              <a:ext uri="{FF2B5EF4-FFF2-40B4-BE49-F238E27FC236}">
                <a16:creationId xmlns:a16="http://schemas.microsoft.com/office/drawing/2014/main" id="{27E378A7-2C2A-4383-8653-F4DA3178C6CB}"/>
              </a:ext>
            </a:extLst>
          </p:cNvPr>
          <p:cNvSpPr>
            <a:spLocks noGrp="1"/>
          </p:cNvSpPr>
          <p:nvPr>
            <p:ph type="ftr" sz="quarter" idx="11"/>
          </p:nvPr>
        </p:nvSpPr>
        <p:spPr/>
        <p:txBody>
          <a:bodyPr/>
          <a:lstStyle/>
          <a:p>
            <a:r>
              <a:rPr lang="en-GB"/>
              <a:t>Indian Institute of Information Technology Raichur</a:t>
            </a:r>
            <a:endParaRPr lang="en-IN"/>
          </a:p>
        </p:txBody>
      </p:sp>
      <p:sp>
        <p:nvSpPr>
          <p:cNvPr id="7" name="Slide Number Placeholder 6">
            <a:extLst>
              <a:ext uri="{FF2B5EF4-FFF2-40B4-BE49-F238E27FC236}">
                <a16:creationId xmlns:a16="http://schemas.microsoft.com/office/drawing/2014/main" id="{3888D93A-9480-4E63-8798-CD24AF0A91EF}"/>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67144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6621-ECC8-4152-9057-81E2FDAEC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3B2BEA-9AD4-4A0C-A422-54C36BB84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126CA7-371A-43DB-8F97-FAC204E22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BBC57-3C07-4506-B4A1-832FDC2AC2BA}"/>
              </a:ext>
            </a:extLst>
          </p:cNvPr>
          <p:cNvSpPr>
            <a:spLocks noGrp="1"/>
          </p:cNvSpPr>
          <p:nvPr>
            <p:ph type="dt" sz="half" idx="10"/>
          </p:nvPr>
        </p:nvSpPr>
        <p:spPr/>
        <p:txBody>
          <a:bodyPr/>
          <a:lstStyle/>
          <a:p>
            <a:fld id="{854DE95B-EC6F-4814-A9A9-8CB3D0A97830}" type="datetime1">
              <a:rPr lang="en-IN" smtClean="0"/>
              <a:t>04-05-2023</a:t>
            </a:fld>
            <a:endParaRPr lang="en-IN"/>
          </a:p>
        </p:txBody>
      </p:sp>
      <p:sp>
        <p:nvSpPr>
          <p:cNvPr id="6" name="Footer Placeholder 5">
            <a:extLst>
              <a:ext uri="{FF2B5EF4-FFF2-40B4-BE49-F238E27FC236}">
                <a16:creationId xmlns:a16="http://schemas.microsoft.com/office/drawing/2014/main" id="{751FE5C9-2CC7-4F1D-BC56-0A551A41B615}"/>
              </a:ext>
            </a:extLst>
          </p:cNvPr>
          <p:cNvSpPr>
            <a:spLocks noGrp="1"/>
          </p:cNvSpPr>
          <p:nvPr>
            <p:ph type="ftr" sz="quarter" idx="11"/>
          </p:nvPr>
        </p:nvSpPr>
        <p:spPr/>
        <p:txBody>
          <a:bodyPr/>
          <a:lstStyle/>
          <a:p>
            <a:r>
              <a:rPr lang="en-GB"/>
              <a:t>Indian Institute of Information Technology Raichur</a:t>
            </a:r>
            <a:endParaRPr lang="en-IN"/>
          </a:p>
        </p:txBody>
      </p:sp>
      <p:sp>
        <p:nvSpPr>
          <p:cNvPr id="7" name="Slide Number Placeholder 6">
            <a:extLst>
              <a:ext uri="{FF2B5EF4-FFF2-40B4-BE49-F238E27FC236}">
                <a16:creationId xmlns:a16="http://schemas.microsoft.com/office/drawing/2014/main" id="{9B8682B3-FAFE-491A-8C8A-4FCDBD771F21}"/>
              </a:ext>
            </a:extLst>
          </p:cNvPr>
          <p:cNvSpPr>
            <a:spLocks noGrp="1"/>
          </p:cNvSpPr>
          <p:nvPr>
            <p:ph type="sldNum" sz="quarter" idx="12"/>
          </p:nvPr>
        </p:nvSpPr>
        <p:spPr/>
        <p:txBody>
          <a:bodyPr/>
          <a:lstStyle/>
          <a:p>
            <a:fld id="{5B8702D1-3802-43A1-9CC1-AD6315A316D9}" type="slidenum">
              <a:rPr lang="en-IN" smtClean="0"/>
              <a:pPr/>
              <a:t>‹#›</a:t>
            </a:fld>
            <a:endParaRPr lang="en-IN"/>
          </a:p>
        </p:txBody>
      </p:sp>
    </p:spTree>
    <p:extLst>
      <p:ext uri="{BB962C8B-B14F-4D97-AF65-F5344CB8AC3E}">
        <p14:creationId xmlns:p14="http://schemas.microsoft.com/office/powerpoint/2010/main" val="96186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95D76-3F76-4440-BE44-E11DC8D09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57BFB-E7FD-43C8-A3D2-454449D5C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D78B87-4569-4FAE-AC1E-60B780FF4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3C2AF-2728-4CFC-9096-7D9C35F267C7}" type="datetime1">
              <a:rPr lang="en-IN" smtClean="0"/>
              <a:t>04-05-2023</a:t>
            </a:fld>
            <a:endParaRPr lang="en-IN"/>
          </a:p>
        </p:txBody>
      </p:sp>
      <p:sp>
        <p:nvSpPr>
          <p:cNvPr id="5" name="Footer Placeholder 4">
            <a:extLst>
              <a:ext uri="{FF2B5EF4-FFF2-40B4-BE49-F238E27FC236}">
                <a16:creationId xmlns:a16="http://schemas.microsoft.com/office/drawing/2014/main" id="{D429C498-524F-43DB-8E60-5093D891D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Indian Institute of Information Technology Raichur</a:t>
            </a:r>
            <a:endParaRPr lang="en-IN"/>
          </a:p>
        </p:txBody>
      </p:sp>
      <p:sp>
        <p:nvSpPr>
          <p:cNvPr id="6" name="Slide Number Placeholder 5">
            <a:extLst>
              <a:ext uri="{FF2B5EF4-FFF2-40B4-BE49-F238E27FC236}">
                <a16:creationId xmlns:a16="http://schemas.microsoft.com/office/drawing/2014/main" id="{7ACA8424-BFE9-4B1D-B213-4F570AB34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702D1-3802-43A1-9CC1-AD6315A316D9}" type="slidenum">
              <a:rPr lang="en-IN" smtClean="0"/>
              <a:pPr/>
              <a:t>‹#›</a:t>
            </a:fld>
            <a:endParaRPr lang="en-IN"/>
          </a:p>
        </p:txBody>
      </p:sp>
      <p:pic>
        <p:nvPicPr>
          <p:cNvPr id="8" name="Picture 7" descr="LOGO.JPG"/>
          <p:cNvPicPr>
            <a:picLocks noChangeAspect="1"/>
          </p:cNvPicPr>
          <p:nvPr userDrawn="1"/>
        </p:nvPicPr>
        <p:blipFill>
          <a:blip r:embed="rId13" cstate="print"/>
          <a:stretch>
            <a:fillRect/>
          </a:stretch>
        </p:blipFill>
        <p:spPr>
          <a:xfrm>
            <a:off x="11162270" y="0"/>
            <a:ext cx="1029730" cy="1029730"/>
          </a:xfrm>
          <a:prstGeom prst="rect">
            <a:avLst/>
          </a:prstGeom>
        </p:spPr>
      </p:pic>
    </p:spTree>
    <p:extLst>
      <p:ext uri="{BB962C8B-B14F-4D97-AF65-F5344CB8AC3E}">
        <p14:creationId xmlns:p14="http://schemas.microsoft.com/office/powerpoint/2010/main" val="7405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Surveying NLP Techniques for </a:t>
            </a:r>
            <a:br>
              <a:rPr lang="en-US" dirty="0"/>
            </a:br>
            <a:r>
              <a:rPr lang="en-US" dirty="0"/>
              <a:t>Question Answering on the </a:t>
            </a:r>
            <a:br>
              <a:rPr lang="en-US" dirty="0"/>
            </a:br>
            <a:r>
              <a:rPr lang="en-US" dirty="0"/>
              <a:t>SQuAD Dataset</a:t>
            </a:r>
            <a:endParaRPr lang="en-IN" dirty="0"/>
          </a:p>
        </p:txBody>
      </p:sp>
      <p:sp>
        <p:nvSpPr>
          <p:cNvPr id="3" name="Subtitle 2"/>
          <p:cNvSpPr>
            <a:spLocks noGrp="1"/>
          </p:cNvSpPr>
          <p:nvPr>
            <p:ph type="subTitle" idx="1"/>
          </p:nvPr>
        </p:nvSpPr>
        <p:spPr/>
        <p:txBody>
          <a:bodyPr/>
          <a:lstStyle/>
          <a:p>
            <a:r>
              <a:rPr lang="en-IN" sz="2800" dirty="0"/>
              <a:t>BY</a:t>
            </a:r>
          </a:p>
          <a:p>
            <a:r>
              <a:rPr lang="en-IN" sz="2800" i="1" dirty="0"/>
              <a:t>Yugal Garg</a:t>
            </a:r>
          </a:p>
          <a:p>
            <a:endParaRPr lang="en-IN" dirty="0"/>
          </a:p>
        </p:txBody>
      </p:sp>
      <p:sp>
        <p:nvSpPr>
          <p:cNvPr id="7" name="Footer Placeholder 6"/>
          <p:cNvSpPr>
            <a:spLocks noGrp="1"/>
          </p:cNvSpPr>
          <p:nvPr>
            <p:ph type="ftr" sz="quarter" idx="11"/>
          </p:nvPr>
        </p:nvSpPr>
        <p:spPr/>
        <p:txBody>
          <a:bodyPr/>
          <a:lstStyle/>
          <a:p>
            <a:r>
              <a:rPr lang="en-GB"/>
              <a:t>Indian Institute of Information Technology Raichur</a:t>
            </a:r>
            <a:endParaRPr lang="en-US"/>
          </a:p>
        </p:txBody>
      </p:sp>
      <p:sp>
        <p:nvSpPr>
          <p:cNvPr id="6" name="Subtitle 2"/>
          <p:cNvSpPr txBox="1">
            <a:spLocks/>
          </p:cNvSpPr>
          <p:nvPr/>
        </p:nvSpPr>
        <p:spPr>
          <a:xfrm>
            <a:off x="7865175" y="5443347"/>
            <a:ext cx="3474492" cy="10291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Guided By,</a:t>
            </a:r>
          </a:p>
          <a:p>
            <a:r>
              <a:rPr lang="en-IN" i="1" dirty="0"/>
              <a:t>Dr. Neha Agarwal</a:t>
            </a:r>
          </a:p>
        </p:txBody>
      </p:sp>
    </p:spTree>
    <p:extLst>
      <p:ext uri="{BB962C8B-B14F-4D97-AF65-F5344CB8AC3E}">
        <p14:creationId xmlns:p14="http://schemas.microsoft.com/office/powerpoint/2010/main" val="2525230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5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A14E-5367-4A52-EF83-D490CFA7207C}"/>
              </a:ext>
            </a:extLst>
          </p:cNvPr>
          <p:cNvSpPr>
            <a:spLocks noGrp="1"/>
          </p:cNvSpPr>
          <p:nvPr>
            <p:ph type="title"/>
          </p:nvPr>
        </p:nvSpPr>
        <p:spPr/>
        <p:txBody>
          <a:bodyPr/>
          <a:lstStyle/>
          <a:p>
            <a:r>
              <a:rPr lang="en-IN" dirty="0"/>
              <a:t>GloVe</a:t>
            </a:r>
          </a:p>
        </p:txBody>
      </p:sp>
      <p:sp>
        <p:nvSpPr>
          <p:cNvPr id="4" name="Text Placeholder 3">
            <a:extLst>
              <a:ext uri="{FF2B5EF4-FFF2-40B4-BE49-F238E27FC236}">
                <a16:creationId xmlns:a16="http://schemas.microsoft.com/office/drawing/2014/main" id="{9E338FE1-666E-4820-C4DF-95330071F055}"/>
              </a:ext>
            </a:extLst>
          </p:cNvPr>
          <p:cNvSpPr>
            <a:spLocks noGrp="1"/>
          </p:cNvSpPr>
          <p:nvPr>
            <p:ph type="body" sz="half" idx="2"/>
          </p:nvPr>
        </p:nvSpPr>
        <p:spPr/>
        <p:txBody>
          <a:bodyPr/>
          <a:lstStyle/>
          <a:p>
            <a:r>
              <a:rPr lang="en-US" dirty="0"/>
              <a:t>GloVe is an unsupervised learning algorithm for obtaining vector representations for words. Training is performed on aggregated global word-word co-occurrence statistics from a corpus, and the resulting representations showcase interesting linear substructures of the word vector space.</a:t>
            </a:r>
            <a:endParaRPr lang="en-IN" dirty="0"/>
          </a:p>
        </p:txBody>
      </p:sp>
      <p:sp>
        <p:nvSpPr>
          <p:cNvPr id="5" name="Footer Placeholder 4">
            <a:extLst>
              <a:ext uri="{FF2B5EF4-FFF2-40B4-BE49-F238E27FC236}">
                <a16:creationId xmlns:a16="http://schemas.microsoft.com/office/drawing/2014/main" id="{01E640C3-09BD-A908-9B85-88D4DC35C226}"/>
              </a:ext>
            </a:extLst>
          </p:cNvPr>
          <p:cNvSpPr>
            <a:spLocks noGrp="1"/>
          </p:cNvSpPr>
          <p:nvPr>
            <p:ph type="ftr" sz="quarter" idx="11"/>
          </p:nvPr>
        </p:nvSpPr>
        <p:spPr/>
        <p:txBody>
          <a:bodyPr/>
          <a:lstStyle/>
          <a:p>
            <a:r>
              <a:rPr lang="en-GB"/>
              <a:t>Indian Institute of Information Technology Raichur</a:t>
            </a:r>
            <a:endParaRPr lang="en-IN"/>
          </a:p>
        </p:txBody>
      </p:sp>
      <p:pic>
        <p:nvPicPr>
          <p:cNvPr id="7" name="Picture 6">
            <a:extLst>
              <a:ext uri="{FF2B5EF4-FFF2-40B4-BE49-F238E27FC236}">
                <a16:creationId xmlns:a16="http://schemas.microsoft.com/office/drawing/2014/main" id="{E8B2C5F5-10F1-F4FF-F758-690DD0CA4A51}"/>
              </a:ext>
            </a:extLst>
          </p:cNvPr>
          <p:cNvPicPr>
            <a:picLocks noChangeAspect="1"/>
          </p:cNvPicPr>
          <p:nvPr/>
        </p:nvPicPr>
        <p:blipFill>
          <a:blip r:embed="rId2"/>
          <a:stretch>
            <a:fillRect/>
          </a:stretch>
        </p:blipFill>
        <p:spPr>
          <a:xfrm>
            <a:off x="5897743" y="1405328"/>
            <a:ext cx="5222379" cy="4047344"/>
          </a:xfrm>
          <a:prstGeom prst="rect">
            <a:avLst/>
          </a:prstGeom>
        </p:spPr>
      </p:pic>
      <p:sp>
        <p:nvSpPr>
          <p:cNvPr id="8" name="TextBox 7">
            <a:extLst>
              <a:ext uri="{FF2B5EF4-FFF2-40B4-BE49-F238E27FC236}">
                <a16:creationId xmlns:a16="http://schemas.microsoft.com/office/drawing/2014/main" id="{76921167-5EF3-E4CB-6C8E-C2672D93AE1C}"/>
              </a:ext>
            </a:extLst>
          </p:cNvPr>
          <p:cNvSpPr txBox="1"/>
          <p:nvPr/>
        </p:nvSpPr>
        <p:spPr>
          <a:xfrm>
            <a:off x="8094689" y="5452672"/>
            <a:ext cx="1302023" cy="369332"/>
          </a:xfrm>
          <a:prstGeom prst="rect">
            <a:avLst/>
          </a:prstGeom>
          <a:noFill/>
        </p:spPr>
        <p:txBody>
          <a:bodyPr wrap="none" rtlCol="0">
            <a:spAutoFit/>
          </a:bodyPr>
          <a:lstStyle/>
          <a:p>
            <a:r>
              <a:rPr lang="en-IN" dirty="0"/>
              <a:t>[Ref: GloVe]</a:t>
            </a:r>
          </a:p>
        </p:txBody>
      </p:sp>
      <p:pic>
        <p:nvPicPr>
          <p:cNvPr id="10" name="Picture 9">
            <a:extLst>
              <a:ext uri="{FF2B5EF4-FFF2-40B4-BE49-F238E27FC236}">
                <a16:creationId xmlns:a16="http://schemas.microsoft.com/office/drawing/2014/main" id="{18962F06-5080-E0A0-97CE-B76E495D0613}"/>
              </a:ext>
            </a:extLst>
          </p:cNvPr>
          <p:cNvPicPr>
            <a:picLocks noChangeAspect="1"/>
          </p:cNvPicPr>
          <p:nvPr/>
        </p:nvPicPr>
        <p:blipFill>
          <a:blip r:embed="rId3"/>
          <a:stretch>
            <a:fillRect/>
          </a:stretch>
        </p:blipFill>
        <p:spPr>
          <a:xfrm>
            <a:off x="1259601" y="4125960"/>
            <a:ext cx="3092609" cy="1511378"/>
          </a:xfrm>
          <a:prstGeom prst="rect">
            <a:avLst/>
          </a:prstGeom>
        </p:spPr>
      </p:pic>
    </p:spTree>
    <p:extLst>
      <p:ext uri="{BB962C8B-B14F-4D97-AF65-F5344CB8AC3E}">
        <p14:creationId xmlns:p14="http://schemas.microsoft.com/office/powerpoint/2010/main" val="214187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6A43C6-8BB8-C220-AC33-3B5B83A5CCA8}"/>
              </a:ext>
            </a:extLst>
          </p:cNvPr>
          <p:cNvSpPr>
            <a:spLocks noGrp="1"/>
          </p:cNvSpPr>
          <p:nvPr>
            <p:ph type="title"/>
          </p:nvPr>
        </p:nvSpPr>
        <p:spPr/>
        <p:txBody>
          <a:bodyPr/>
          <a:lstStyle/>
          <a:p>
            <a:r>
              <a:rPr lang="en-IN" dirty="0"/>
              <a:t>SQuAD Dataset</a:t>
            </a:r>
          </a:p>
        </p:txBody>
      </p:sp>
      <p:sp>
        <p:nvSpPr>
          <p:cNvPr id="7" name="Content Placeholder 6">
            <a:extLst>
              <a:ext uri="{FF2B5EF4-FFF2-40B4-BE49-F238E27FC236}">
                <a16:creationId xmlns:a16="http://schemas.microsoft.com/office/drawing/2014/main" id="{EACF37DF-CBEB-FB55-7866-2F481D9CA9CC}"/>
              </a:ext>
            </a:extLst>
          </p:cNvPr>
          <p:cNvSpPr>
            <a:spLocks noGrp="1"/>
          </p:cNvSpPr>
          <p:nvPr>
            <p:ph idx="1"/>
          </p:nvPr>
        </p:nvSpPr>
        <p:spPr/>
        <p:txBody>
          <a:bodyPr>
            <a:normAutofit/>
          </a:bodyPr>
          <a:lstStyle/>
          <a:p>
            <a:r>
              <a:rPr lang="en-US" sz="1800" b="1" i="0" dirty="0">
                <a:solidFill>
                  <a:srgbClr val="333333"/>
                </a:solidFill>
                <a:effectLst/>
                <a:latin typeface="Lato" panose="020B0604020202020204" pitchFamily="34" charset="0"/>
              </a:rPr>
              <a:t>S</a:t>
            </a:r>
            <a:r>
              <a:rPr lang="en-US" sz="1800" b="0" i="0" dirty="0">
                <a:solidFill>
                  <a:srgbClr val="333333"/>
                </a:solidFill>
                <a:effectLst/>
                <a:latin typeface="Lato" panose="020B0604020202020204" pitchFamily="34" charset="0"/>
              </a:rPr>
              <a:t>tanford </a:t>
            </a:r>
            <a:r>
              <a:rPr lang="en-US" sz="1800" b="1" i="0" dirty="0">
                <a:solidFill>
                  <a:srgbClr val="333333"/>
                </a:solidFill>
                <a:effectLst/>
                <a:latin typeface="Lato" panose="020B0604020202020204" pitchFamily="34" charset="0"/>
              </a:rPr>
              <a:t>Qu</a:t>
            </a:r>
            <a:r>
              <a:rPr lang="en-US" sz="1800" b="0" i="0" dirty="0">
                <a:solidFill>
                  <a:srgbClr val="333333"/>
                </a:solidFill>
                <a:effectLst/>
                <a:latin typeface="Lato" panose="020B0604020202020204" pitchFamily="34" charset="0"/>
              </a:rPr>
              <a:t>estion </a:t>
            </a:r>
            <a:r>
              <a:rPr lang="en-US" sz="1800" b="1" i="0" dirty="0">
                <a:solidFill>
                  <a:srgbClr val="333333"/>
                </a:solidFill>
                <a:effectLst/>
                <a:latin typeface="Lato" panose="020B0604020202020204" pitchFamily="34" charset="0"/>
              </a:rPr>
              <a:t>A</a:t>
            </a:r>
            <a:r>
              <a:rPr lang="en-US" sz="1800" b="0" i="0" dirty="0">
                <a:solidFill>
                  <a:srgbClr val="333333"/>
                </a:solidFill>
                <a:effectLst/>
                <a:latin typeface="Lato" panose="020B0604020202020204" pitchFamily="34" charset="0"/>
              </a:rPr>
              <a:t>nswering </a:t>
            </a:r>
            <a:r>
              <a:rPr lang="en-US" sz="1800" b="1" i="0" dirty="0">
                <a:solidFill>
                  <a:srgbClr val="333333"/>
                </a:solidFill>
                <a:effectLst/>
                <a:latin typeface="Lato" panose="020B0604020202020204" pitchFamily="34" charset="0"/>
              </a:rPr>
              <a:t>D</a:t>
            </a:r>
            <a:r>
              <a:rPr lang="en-US" sz="1800" b="0" i="0" dirty="0">
                <a:solidFill>
                  <a:srgbClr val="333333"/>
                </a:solidFill>
                <a:effectLst/>
                <a:latin typeface="Lato" panose="020B0604020202020204" pitchFamily="34" charset="0"/>
              </a:rPr>
              <a:t>ataset (SQuAD) is a reading comprehension dataset, consisting of questions posed by crowd workers on a set of Wikipedia articles, where the answer to every question is a segment of text, or </a:t>
            </a:r>
            <a:r>
              <a:rPr lang="en-US" sz="1800" b="0" i="1" dirty="0">
                <a:solidFill>
                  <a:srgbClr val="333333"/>
                </a:solidFill>
                <a:effectLst/>
                <a:latin typeface="Lato" panose="020B0604020202020204" pitchFamily="34" charset="0"/>
              </a:rPr>
              <a:t>span</a:t>
            </a:r>
            <a:r>
              <a:rPr lang="en-US" sz="1800" b="0" i="0" dirty="0">
                <a:solidFill>
                  <a:srgbClr val="333333"/>
                </a:solidFill>
                <a:effectLst/>
                <a:latin typeface="Lato" panose="020B0604020202020204" pitchFamily="34" charset="0"/>
              </a:rPr>
              <a:t>, from the corresponding reading passage, or the question might be unanswerable.</a:t>
            </a:r>
          </a:p>
          <a:p>
            <a:endParaRPr lang="en-IN" sz="1800" dirty="0"/>
          </a:p>
        </p:txBody>
      </p:sp>
      <p:sp>
        <p:nvSpPr>
          <p:cNvPr id="5" name="Footer Placeholder 4">
            <a:extLst>
              <a:ext uri="{FF2B5EF4-FFF2-40B4-BE49-F238E27FC236}">
                <a16:creationId xmlns:a16="http://schemas.microsoft.com/office/drawing/2014/main" id="{6D0A1D93-A79A-3EE5-F491-0901C645E3DF}"/>
              </a:ext>
            </a:extLst>
          </p:cNvPr>
          <p:cNvSpPr>
            <a:spLocks noGrp="1"/>
          </p:cNvSpPr>
          <p:nvPr>
            <p:ph type="ftr" sz="quarter" idx="11"/>
          </p:nvPr>
        </p:nvSpPr>
        <p:spPr/>
        <p:txBody>
          <a:bodyPr/>
          <a:lstStyle/>
          <a:p>
            <a:r>
              <a:rPr lang="en-GB"/>
              <a:t>Indian Institute of Information Technology Raichur</a:t>
            </a:r>
            <a:endParaRPr lang="en-IN"/>
          </a:p>
        </p:txBody>
      </p:sp>
      <p:pic>
        <p:nvPicPr>
          <p:cNvPr id="9" name="Picture 8">
            <a:extLst>
              <a:ext uri="{FF2B5EF4-FFF2-40B4-BE49-F238E27FC236}">
                <a16:creationId xmlns:a16="http://schemas.microsoft.com/office/drawing/2014/main" id="{267227F2-51A8-2DB6-B868-6F3B7699E5CF}"/>
              </a:ext>
            </a:extLst>
          </p:cNvPr>
          <p:cNvPicPr>
            <a:picLocks noChangeAspect="1"/>
          </p:cNvPicPr>
          <p:nvPr/>
        </p:nvPicPr>
        <p:blipFill>
          <a:blip r:embed="rId2"/>
          <a:stretch>
            <a:fillRect/>
          </a:stretch>
        </p:blipFill>
        <p:spPr>
          <a:xfrm>
            <a:off x="2151087" y="2824436"/>
            <a:ext cx="7002019" cy="3531914"/>
          </a:xfrm>
          <a:prstGeom prst="rect">
            <a:avLst/>
          </a:prstGeom>
        </p:spPr>
      </p:pic>
    </p:spTree>
    <p:extLst>
      <p:ext uri="{BB962C8B-B14F-4D97-AF65-F5344CB8AC3E}">
        <p14:creationId xmlns:p14="http://schemas.microsoft.com/office/powerpoint/2010/main" val="236669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NLP Models for Question Answering</a:t>
            </a:r>
          </a:p>
        </p:txBody>
      </p:sp>
      <p:sp>
        <p:nvSpPr>
          <p:cNvPr id="3" name="Content Placeholder 2"/>
          <p:cNvSpPr>
            <a:spLocks noGrp="1"/>
          </p:cNvSpPr>
          <p:nvPr>
            <p:ph idx="1"/>
          </p:nvPr>
        </p:nvSpPr>
        <p:spPr>
          <a:xfrm>
            <a:off x="838200" y="1825625"/>
            <a:ext cx="10515600" cy="4115530"/>
          </a:xfrm>
        </p:spPr>
        <p:txBody>
          <a:bodyPr>
            <a:normAutofit/>
          </a:bodyPr>
          <a:lstStyle/>
          <a:p>
            <a:endParaRPr lang="en-US" dirty="0"/>
          </a:p>
          <a:p>
            <a:r>
              <a:rPr lang="en-IN" dirty="0"/>
              <a:t>There are several models for question answering using neural networks, transformers and attention models:</a:t>
            </a:r>
          </a:p>
          <a:p>
            <a:endParaRPr lang="en-IN" dirty="0"/>
          </a:p>
          <a:p>
            <a:r>
              <a:rPr lang="en-IN" dirty="0"/>
              <a:t>BiDAF -&gt; Bi Directional Attention Flow</a:t>
            </a:r>
          </a:p>
          <a:p>
            <a:endParaRPr lang="en-IN" dirty="0"/>
          </a:p>
          <a:p>
            <a:r>
              <a:rPr lang="en-IN" dirty="0"/>
              <a:t>BERT -&gt; Bidirectional Encoder Representations from Transform</a:t>
            </a:r>
          </a:p>
        </p:txBody>
      </p:sp>
      <p:sp>
        <p:nvSpPr>
          <p:cNvPr id="9" name="Footer Placeholder 8"/>
          <p:cNvSpPr>
            <a:spLocks noGrp="1"/>
          </p:cNvSpPr>
          <p:nvPr>
            <p:ph type="ftr" sz="quarter" idx="11"/>
          </p:nvPr>
        </p:nvSpPr>
        <p:spPr/>
        <p:txBody>
          <a:bodyPr/>
          <a:lstStyle/>
          <a:p>
            <a:r>
              <a:rPr lang="en-GB"/>
              <a:t>Indian Institute of Information Technology Raichur</a:t>
            </a:r>
            <a:endParaRPr lang="en-US"/>
          </a:p>
        </p:txBody>
      </p:sp>
    </p:spTree>
    <p:extLst>
      <p:ext uri="{BB962C8B-B14F-4D97-AF65-F5344CB8AC3E}">
        <p14:creationId xmlns:p14="http://schemas.microsoft.com/office/powerpoint/2010/main" val="72210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BiDAF Model</a:t>
            </a:r>
          </a:p>
        </p:txBody>
      </p:sp>
      <p:sp>
        <p:nvSpPr>
          <p:cNvPr id="4" name="Text Placeholder 3">
            <a:extLst>
              <a:ext uri="{FF2B5EF4-FFF2-40B4-BE49-F238E27FC236}">
                <a16:creationId xmlns:a16="http://schemas.microsoft.com/office/drawing/2014/main" id="{2F385A3A-6A3C-D8CA-BC34-31045062BF18}"/>
              </a:ext>
            </a:extLst>
          </p:cNvPr>
          <p:cNvSpPr>
            <a:spLocks noGrp="1"/>
          </p:cNvSpPr>
          <p:nvPr>
            <p:ph type="body" sz="half" idx="2"/>
          </p:nvPr>
        </p:nvSpPr>
        <p:spPr/>
        <p:txBody>
          <a:bodyPr/>
          <a:lstStyle/>
          <a:p>
            <a:r>
              <a:rPr lang="en-IN" dirty="0"/>
              <a:t>This model is basically performing a reading comprehension thing. It reads the passage and the question and tries to find the answer of that.</a:t>
            </a:r>
          </a:p>
          <a:p>
            <a:endParaRPr lang="en-IN" dirty="0"/>
          </a:p>
          <a:p>
            <a:r>
              <a:rPr lang="en-US" dirty="0"/>
              <a:t>But the computer can do this really fast and automatically, By using bidirectional attention mechanisms, Bi-Directional Attention Flow can better understand how the words in the text relate to each other and how they answer the question. This helps improve the computer's ability to understand human language and answer questions like a person would.</a:t>
            </a:r>
            <a:endParaRPr lang="en-IN" dirty="0"/>
          </a:p>
        </p:txBody>
      </p:sp>
      <p:sp>
        <p:nvSpPr>
          <p:cNvPr id="9" name="Footer Placeholder 8"/>
          <p:cNvSpPr>
            <a:spLocks noGrp="1"/>
          </p:cNvSpPr>
          <p:nvPr>
            <p:ph type="ftr" sz="quarter" idx="11"/>
          </p:nvPr>
        </p:nvSpPr>
        <p:spPr/>
        <p:txBody>
          <a:bodyPr/>
          <a:lstStyle/>
          <a:p>
            <a:r>
              <a:rPr lang="en-GB"/>
              <a:t>Indian Institute of Information Technology Raichur</a:t>
            </a:r>
            <a:endParaRPr lang="en-US"/>
          </a:p>
        </p:txBody>
      </p:sp>
      <p:pic>
        <p:nvPicPr>
          <p:cNvPr id="7" name="Picture 6">
            <a:extLst>
              <a:ext uri="{FF2B5EF4-FFF2-40B4-BE49-F238E27FC236}">
                <a16:creationId xmlns:a16="http://schemas.microsoft.com/office/drawing/2014/main" id="{0DB21ABF-4327-F65B-79C5-66A71A69304C}"/>
              </a:ext>
            </a:extLst>
          </p:cNvPr>
          <p:cNvPicPr>
            <a:picLocks noChangeAspect="1"/>
          </p:cNvPicPr>
          <p:nvPr/>
        </p:nvPicPr>
        <p:blipFill>
          <a:blip r:embed="rId3"/>
          <a:stretch>
            <a:fillRect/>
          </a:stretch>
        </p:blipFill>
        <p:spPr>
          <a:xfrm>
            <a:off x="5723834" y="1431560"/>
            <a:ext cx="6066635" cy="3994879"/>
          </a:xfrm>
          <a:prstGeom prst="rect">
            <a:avLst/>
          </a:prstGeom>
        </p:spPr>
      </p:pic>
      <p:sp>
        <p:nvSpPr>
          <p:cNvPr id="8" name="TextBox 7">
            <a:extLst>
              <a:ext uri="{FF2B5EF4-FFF2-40B4-BE49-F238E27FC236}">
                <a16:creationId xmlns:a16="http://schemas.microsoft.com/office/drawing/2014/main" id="{BC92B4FC-E884-13EE-AF37-9316FD2526B3}"/>
              </a:ext>
            </a:extLst>
          </p:cNvPr>
          <p:cNvSpPr txBox="1"/>
          <p:nvPr/>
        </p:nvSpPr>
        <p:spPr>
          <a:xfrm>
            <a:off x="8757151" y="5426439"/>
            <a:ext cx="1302088" cy="369332"/>
          </a:xfrm>
          <a:prstGeom prst="rect">
            <a:avLst/>
          </a:prstGeom>
          <a:noFill/>
        </p:spPr>
        <p:txBody>
          <a:bodyPr wrap="none" rtlCol="0">
            <a:spAutoFit/>
          </a:bodyPr>
          <a:lstStyle/>
          <a:p>
            <a:r>
              <a:rPr lang="en-IN" dirty="0"/>
              <a:t>[Ref: BiDAF]</a:t>
            </a:r>
          </a:p>
        </p:txBody>
      </p:sp>
    </p:spTree>
    <p:extLst>
      <p:ext uri="{BB962C8B-B14F-4D97-AF65-F5344CB8AC3E}">
        <p14:creationId xmlns:p14="http://schemas.microsoft.com/office/powerpoint/2010/main" val="293314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BERT Model</a:t>
            </a:r>
          </a:p>
        </p:txBody>
      </p:sp>
      <p:sp>
        <p:nvSpPr>
          <p:cNvPr id="4" name="Text Placeholder 3">
            <a:extLst>
              <a:ext uri="{FF2B5EF4-FFF2-40B4-BE49-F238E27FC236}">
                <a16:creationId xmlns:a16="http://schemas.microsoft.com/office/drawing/2014/main" id="{2F385A3A-6A3C-D8CA-BC34-31045062BF18}"/>
              </a:ext>
            </a:extLst>
          </p:cNvPr>
          <p:cNvSpPr>
            <a:spLocks noGrp="1"/>
          </p:cNvSpPr>
          <p:nvPr>
            <p:ph type="body" sz="half" idx="2"/>
          </p:nvPr>
        </p:nvSpPr>
        <p:spPr/>
        <p:txBody>
          <a:bodyPr/>
          <a:lstStyle/>
          <a:p>
            <a:r>
              <a:rPr lang="en-IN" dirty="0"/>
              <a:t>This model learns from reading a lot of texts. </a:t>
            </a:r>
            <a:r>
              <a:rPr lang="en-US" dirty="0"/>
              <a:t>It does this by using something called the Transformer architecture, which is a special type of computer program that can understand relationships between words and phrases.</a:t>
            </a:r>
          </a:p>
          <a:p>
            <a:r>
              <a:rPr lang="en-US" dirty="0"/>
              <a:t>Once BERT has read a lot of text and learned about language, it creates a "pre-trained language model". This is like a set of instructions that tells the robot how to understand human language.</a:t>
            </a:r>
          </a:p>
          <a:p>
            <a:r>
              <a:rPr lang="en-US" dirty="0"/>
              <a:t>BERT is like a teacher that helps robots learn how to understand human language better, so they can help us in more ways!</a:t>
            </a:r>
            <a:endParaRPr lang="en-IN" dirty="0"/>
          </a:p>
        </p:txBody>
      </p:sp>
      <p:sp>
        <p:nvSpPr>
          <p:cNvPr id="9" name="Footer Placeholder 8"/>
          <p:cNvSpPr>
            <a:spLocks noGrp="1"/>
          </p:cNvSpPr>
          <p:nvPr>
            <p:ph type="ftr" sz="quarter" idx="11"/>
          </p:nvPr>
        </p:nvSpPr>
        <p:spPr/>
        <p:txBody>
          <a:bodyPr/>
          <a:lstStyle/>
          <a:p>
            <a:r>
              <a:rPr lang="en-GB"/>
              <a:t>Indian Institute of Information Technology Raichur</a:t>
            </a:r>
            <a:endParaRPr lang="en-US"/>
          </a:p>
        </p:txBody>
      </p:sp>
      <p:pic>
        <p:nvPicPr>
          <p:cNvPr id="8" name="Picture 7">
            <a:extLst>
              <a:ext uri="{FF2B5EF4-FFF2-40B4-BE49-F238E27FC236}">
                <a16:creationId xmlns:a16="http://schemas.microsoft.com/office/drawing/2014/main" id="{AFB08A97-1DFB-95B5-C00C-F8C41FDAC2BC}"/>
              </a:ext>
            </a:extLst>
          </p:cNvPr>
          <p:cNvPicPr>
            <a:picLocks noChangeAspect="1"/>
          </p:cNvPicPr>
          <p:nvPr/>
        </p:nvPicPr>
        <p:blipFill>
          <a:blip r:embed="rId3"/>
          <a:stretch>
            <a:fillRect/>
          </a:stretch>
        </p:blipFill>
        <p:spPr>
          <a:xfrm>
            <a:off x="5416808" y="1481872"/>
            <a:ext cx="6185218" cy="2844946"/>
          </a:xfrm>
          <a:prstGeom prst="rect">
            <a:avLst/>
          </a:prstGeom>
        </p:spPr>
      </p:pic>
      <p:sp>
        <p:nvSpPr>
          <p:cNvPr id="10" name="TextBox 9">
            <a:extLst>
              <a:ext uri="{FF2B5EF4-FFF2-40B4-BE49-F238E27FC236}">
                <a16:creationId xmlns:a16="http://schemas.microsoft.com/office/drawing/2014/main" id="{A00E2043-930D-85C3-F6B0-472077B8951B}"/>
              </a:ext>
            </a:extLst>
          </p:cNvPr>
          <p:cNvSpPr txBox="1"/>
          <p:nvPr/>
        </p:nvSpPr>
        <p:spPr>
          <a:xfrm>
            <a:off x="6550702" y="4606431"/>
            <a:ext cx="6015677" cy="415498"/>
          </a:xfrm>
          <a:prstGeom prst="rect">
            <a:avLst/>
          </a:prstGeom>
          <a:noFill/>
        </p:spPr>
        <p:txBody>
          <a:bodyPr wrap="square" rtlCol="0">
            <a:spAutoFit/>
          </a:bodyPr>
          <a:lstStyle/>
          <a:p>
            <a:r>
              <a:rPr lang="en-IN" sz="1050" dirty="0"/>
              <a:t>[Ref: https://quantpedia.com/bert-model-bidirectional-encoder-representations-</a:t>
            </a:r>
          </a:p>
          <a:p>
            <a:r>
              <a:rPr lang="en-IN" sz="1050" dirty="0"/>
              <a:t>fromtransformers]</a:t>
            </a:r>
          </a:p>
        </p:txBody>
      </p:sp>
    </p:spTree>
    <p:extLst>
      <p:ext uri="{BB962C8B-B14F-4D97-AF65-F5344CB8AC3E}">
        <p14:creationId xmlns:p14="http://schemas.microsoft.com/office/powerpoint/2010/main" val="273958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838200" y="1825625"/>
            <a:ext cx="10515600" cy="4115530"/>
          </a:xfrm>
        </p:spPr>
        <p:txBody>
          <a:bodyPr>
            <a:normAutofit/>
          </a:bodyPr>
          <a:lstStyle/>
          <a:p>
            <a:endParaRPr lang="en-US" dirty="0"/>
          </a:p>
          <a:p>
            <a:pPr marL="0" indent="0">
              <a:buNone/>
            </a:pPr>
            <a:endParaRPr lang="en-US" dirty="0"/>
          </a:p>
        </p:txBody>
      </p:sp>
      <p:sp>
        <p:nvSpPr>
          <p:cNvPr id="9" name="Footer Placeholder 8"/>
          <p:cNvSpPr>
            <a:spLocks noGrp="1"/>
          </p:cNvSpPr>
          <p:nvPr>
            <p:ph type="ftr" sz="quarter" idx="11"/>
          </p:nvPr>
        </p:nvSpPr>
        <p:spPr/>
        <p:txBody>
          <a:bodyPr/>
          <a:lstStyle/>
          <a:p>
            <a:r>
              <a:rPr lang="en-GB"/>
              <a:t>Indian Institute of Information Technology Raichur</a:t>
            </a:r>
            <a:endParaRPr lang="en-US"/>
          </a:p>
        </p:txBody>
      </p:sp>
      <p:pic>
        <p:nvPicPr>
          <p:cNvPr id="5" name="Picture 4">
            <a:extLst>
              <a:ext uri="{FF2B5EF4-FFF2-40B4-BE49-F238E27FC236}">
                <a16:creationId xmlns:a16="http://schemas.microsoft.com/office/drawing/2014/main" id="{AB043953-BEAB-EEBC-2708-2E5531B3C498}"/>
              </a:ext>
            </a:extLst>
          </p:cNvPr>
          <p:cNvPicPr>
            <a:picLocks noChangeAspect="1"/>
          </p:cNvPicPr>
          <p:nvPr/>
        </p:nvPicPr>
        <p:blipFill>
          <a:blip r:embed="rId3"/>
          <a:stretch>
            <a:fillRect/>
          </a:stretch>
        </p:blipFill>
        <p:spPr>
          <a:xfrm>
            <a:off x="1911246" y="1679827"/>
            <a:ext cx="7952282" cy="4407126"/>
          </a:xfrm>
          <a:prstGeom prst="rect">
            <a:avLst/>
          </a:prstGeom>
        </p:spPr>
      </p:pic>
    </p:spTree>
    <p:extLst>
      <p:ext uri="{BB962C8B-B14F-4D97-AF65-F5344CB8AC3E}">
        <p14:creationId xmlns:p14="http://schemas.microsoft.com/office/powerpoint/2010/main" val="417011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28A3-1234-8DEC-2252-5ACE5A1F1065}"/>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27CBAC4D-09DB-0068-F114-312D9A7A454D}"/>
              </a:ext>
            </a:extLst>
          </p:cNvPr>
          <p:cNvSpPr>
            <a:spLocks noGrp="1"/>
          </p:cNvSpPr>
          <p:nvPr>
            <p:ph idx="1"/>
          </p:nvPr>
        </p:nvSpPr>
        <p:spPr>
          <a:xfrm>
            <a:off x="838200" y="2560390"/>
            <a:ext cx="10515600" cy="2926257"/>
          </a:xfrm>
        </p:spPr>
        <p:txBody>
          <a:bodyPr/>
          <a:lstStyle/>
          <a:p>
            <a:r>
              <a:rPr lang="en-IN" dirty="0"/>
              <a:t>We can implement the BERT word embedding in the initial layers of the BiDAF model to make it mode accurate. </a:t>
            </a:r>
          </a:p>
          <a:p>
            <a:r>
              <a:rPr lang="en-IN" dirty="0"/>
              <a:t>Improving the baseline of the both models.</a:t>
            </a:r>
          </a:p>
        </p:txBody>
      </p:sp>
      <p:sp>
        <p:nvSpPr>
          <p:cNvPr id="4" name="Footer Placeholder 3">
            <a:extLst>
              <a:ext uri="{FF2B5EF4-FFF2-40B4-BE49-F238E27FC236}">
                <a16:creationId xmlns:a16="http://schemas.microsoft.com/office/drawing/2014/main" id="{57A68A87-4803-B46E-A272-00F57D5CDB64}"/>
              </a:ext>
            </a:extLst>
          </p:cNvPr>
          <p:cNvSpPr>
            <a:spLocks noGrp="1"/>
          </p:cNvSpPr>
          <p:nvPr>
            <p:ph type="ftr" sz="quarter" idx="11"/>
          </p:nvPr>
        </p:nvSpPr>
        <p:spPr/>
        <p:txBody>
          <a:bodyPr/>
          <a:lstStyle/>
          <a:p>
            <a:r>
              <a:rPr lang="en-GB"/>
              <a:t>Indian Institute of Information Technology Raichur</a:t>
            </a:r>
            <a:endParaRPr lang="en-IN"/>
          </a:p>
        </p:txBody>
      </p:sp>
    </p:spTree>
    <p:extLst>
      <p:ext uri="{BB962C8B-B14F-4D97-AF65-F5344CB8AC3E}">
        <p14:creationId xmlns:p14="http://schemas.microsoft.com/office/powerpoint/2010/main" val="70917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838200" y="1825625"/>
            <a:ext cx="10515600" cy="4115530"/>
          </a:xfrm>
        </p:spPr>
        <p:txBody>
          <a:bodyPr>
            <a:normAutofit/>
          </a:bodyPr>
          <a:lstStyle/>
          <a:p>
            <a:endParaRPr lang="en-US" dirty="0"/>
          </a:p>
          <a:p>
            <a:r>
              <a:rPr lang="en-US" dirty="0"/>
              <a:t>The aim of the project is to survey different word embedding techniques and models for question answering system.</a:t>
            </a:r>
          </a:p>
          <a:p>
            <a:endParaRPr lang="en-US" dirty="0"/>
          </a:p>
          <a:p>
            <a:endParaRPr lang="en-US" dirty="0"/>
          </a:p>
          <a:p>
            <a:r>
              <a:rPr lang="en-US" dirty="0"/>
              <a:t>How a machine can solve a question answering task such as reading comprehension without the help of human using NLP Techniques.</a:t>
            </a:r>
            <a:endParaRPr lang="en-IN" dirty="0"/>
          </a:p>
          <a:p>
            <a:endParaRPr lang="en-IN" dirty="0"/>
          </a:p>
        </p:txBody>
      </p:sp>
      <p:sp>
        <p:nvSpPr>
          <p:cNvPr id="9" name="Footer Placeholder 8"/>
          <p:cNvSpPr>
            <a:spLocks noGrp="1"/>
          </p:cNvSpPr>
          <p:nvPr>
            <p:ph type="ftr" sz="quarter" idx="11"/>
          </p:nvPr>
        </p:nvSpPr>
        <p:spPr/>
        <p:txBody>
          <a:bodyPr/>
          <a:lstStyle/>
          <a:p>
            <a:r>
              <a:rPr lang="en-GB"/>
              <a:t>Indian Institute of Information Technology Raichur</a:t>
            </a:r>
            <a:endParaRPr lang="en-US"/>
          </a:p>
        </p:txBody>
      </p:sp>
    </p:spTree>
    <p:extLst>
      <p:ext uri="{BB962C8B-B14F-4D97-AF65-F5344CB8AC3E}">
        <p14:creationId xmlns:p14="http://schemas.microsoft.com/office/powerpoint/2010/main" val="61306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49E6-7ADC-79BE-295D-C9029C0512F2}"/>
              </a:ext>
            </a:extLst>
          </p:cNvPr>
          <p:cNvSpPr>
            <a:spLocks noGrp="1"/>
          </p:cNvSpPr>
          <p:nvPr>
            <p:ph type="title"/>
          </p:nvPr>
        </p:nvSpPr>
        <p:spPr/>
        <p:txBody>
          <a:bodyPr/>
          <a:lstStyle/>
          <a:p>
            <a:r>
              <a:rPr lang="en-IN" dirty="0"/>
              <a:t>Question Answering</a:t>
            </a:r>
          </a:p>
        </p:txBody>
      </p:sp>
      <p:sp>
        <p:nvSpPr>
          <p:cNvPr id="3" name="Content Placeholder 2">
            <a:extLst>
              <a:ext uri="{FF2B5EF4-FFF2-40B4-BE49-F238E27FC236}">
                <a16:creationId xmlns:a16="http://schemas.microsoft.com/office/drawing/2014/main" id="{C931DB2B-B5F5-366D-D739-13DD0F4DF6D1}"/>
              </a:ext>
            </a:extLst>
          </p:cNvPr>
          <p:cNvSpPr>
            <a:spLocks noGrp="1"/>
          </p:cNvSpPr>
          <p:nvPr>
            <p:ph idx="1"/>
          </p:nvPr>
        </p:nvSpPr>
        <p:spPr/>
        <p:txBody>
          <a:bodyPr/>
          <a:lstStyle/>
          <a:p>
            <a:r>
              <a:rPr lang="en-IN" dirty="0"/>
              <a:t>The goal of question answering is to build systems that </a:t>
            </a:r>
            <a:r>
              <a:rPr lang="en-IN" b="1" dirty="0"/>
              <a:t>automatically</a:t>
            </a:r>
            <a:r>
              <a:rPr lang="en-IN" dirty="0"/>
              <a:t> answer questions posed by human in </a:t>
            </a:r>
            <a:r>
              <a:rPr lang="en-IN" b="1" dirty="0"/>
              <a:t>natural language</a:t>
            </a:r>
            <a:r>
              <a:rPr lang="en-IN" dirty="0"/>
              <a:t>. </a:t>
            </a:r>
          </a:p>
          <a:p>
            <a:endParaRPr lang="en-IN" dirty="0"/>
          </a:p>
        </p:txBody>
      </p:sp>
      <p:sp>
        <p:nvSpPr>
          <p:cNvPr id="4" name="Footer Placeholder 3">
            <a:extLst>
              <a:ext uri="{FF2B5EF4-FFF2-40B4-BE49-F238E27FC236}">
                <a16:creationId xmlns:a16="http://schemas.microsoft.com/office/drawing/2014/main" id="{A6014457-E2B7-7655-FE21-EE56DAFA64CA}"/>
              </a:ext>
            </a:extLst>
          </p:cNvPr>
          <p:cNvSpPr>
            <a:spLocks noGrp="1"/>
          </p:cNvSpPr>
          <p:nvPr>
            <p:ph type="ftr" sz="quarter" idx="11"/>
          </p:nvPr>
        </p:nvSpPr>
        <p:spPr/>
        <p:txBody>
          <a:bodyPr/>
          <a:lstStyle/>
          <a:p>
            <a:r>
              <a:rPr lang="en-GB"/>
              <a:t>Indian Institute of Information Technology Raichur</a:t>
            </a:r>
            <a:endParaRPr lang="en-IN"/>
          </a:p>
        </p:txBody>
      </p:sp>
      <p:pic>
        <p:nvPicPr>
          <p:cNvPr id="8" name="Picture 7">
            <a:extLst>
              <a:ext uri="{FF2B5EF4-FFF2-40B4-BE49-F238E27FC236}">
                <a16:creationId xmlns:a16="http://schemas.microsoft.com/office/drawing/2014/main" id="{3FCFC5E4-1F3F-9D18-1454-5611D8E519EB}"/>
              </a:ext>
            </a:extLst>
          </p:cNvPr>
          <p:cNvPicPr>
            <a:picLocks noChangeAspect="1"/>
          </p:cNvPicPr>
          <p:nvPr/>
        </p:nvPicPr>
        <p:blipFill>
          <a:blip r:embed="rId2"/>
          <a:stretch>
            <a:fillRect/>
          </a:stretch>
        </p:blipFill>
        <p:spPr>
          <a:xfrm>
            <a:off x="2995593" y="2925029"/>
            <a:ext cx="6200814" cy="3431321"/>
          </a:xfrm>
          <a:prstGeom prst="rect">
            <a:avLst/>
          </a:prstGeom>
        </p:spPr>
      </p:pic>
    </p:spTree>
    <p:extLst>
      <p:ext uri="{BB962C8B-B14F-4D97-AF65-F5344CB8AC3E}">
        <p14:creationId xmlns:p14="http://schemas.microsoft.com/office/powerpoint/2010/main" val="28852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BF5D-DE9D-C590-0E2F-CCE763FDEBD8}"/>
              </a:ext>
            </a:extLst>
          </p:cNvPr>
          <p:cNvSpPr>
            <a:spLocks noGrp="1"/>
          </p:cNvSpPr>
          <p:nvPr>
            <p:ph type="title"/>
          </p:nvPr>
        </p:nvSpPr>
        <p:spPr/>
        <p:txBody>
          <a:bodyPr/>
          <a:lstStyle/>
          <a:p>
            <a:r>
              <a:rPr lang="en-IN" dirty="0"/>
              <a:t>But??</a:t>
            </a:r>
          </a:p>
        </p:txBody>
      </p:sp>
      <p:sp>
        <p:nvSpPr>
          <p:cNvPr id="4" name="Footer Placeholder 3">
            <a:extLst>
              <a:ext uri="{FF2B5EF4-FFF2-40B4-BE49-F238E27FC236}">
                <a16:creationId xmlns:a16="http://schemas.microsoft.com/office/drawing/2014/main" id="{19F1D87C-6B6D-CB41-EFE0-ED4F1C79C222}"/>
              </a:ext>
            </a:extLst>
          </p:cNvPr>
          <p:cNvSpPr>
            <a:spLocks noGrp="1"/>
          </p:cNvSpPr>
          <p:nvPr>
            <p:ph type="ftr" sz="quarter" idx="11"/>
          </p:nvPr>
        </p:nvSpPr>
        <p:spPr/>
        <p:txBody>
          <a:bodyPr/>
          <a:lstStyle/>
          <a:p>
            <a:r>
              <a:rPr lang="en-GB"/>
              <a:t>Indian Institute of Information Technology Raichur</a:t>
            </a:r>
            <a:endParaRPr lang="en-IN"/>
          </a:p>
        </p:txBody>
      </p:sp>
      <p:pic>
        <p:nvPicPr>
          <p:cNvPr id="17" name="Picture 16">
            <a:extLst>
              <a:ext uri="{FF2B5EF4-FFF2-40B4-BE49-F238E27FC236}">
                <a16:creationId xmlns:a16="http://schemas.microsoft.com/office/drawing/2014/main" id="{021ABA84-E6F1-B922-CBA9-634E23638DA4}"/>
              </a:ext>
            </a:extLst>
          </p:cNvPr>
          <p:cNvPicPr>
            <a:picLocks noChangeAspect="1"/>
          </p:cNvPicPr>
          <p:nvPr/>
        </p:nvPicPr>
        <p:blipFill>
          <a:blip r:embed="rId2"/>
          <a:stretch>
            <a:fillRect/>
          </a:stretch>
        </p:blipFill>
        <p:spPr>
          <a:xfrm>
            <a:off x="1701383" y="1264106"/>
            <a:ext cx="8956623" cy="5092244"/>
          </a:xfrm>
          <a:prstGeom prst="rect">
            <a:avLst/>
          </a:prstGeom>
        </p:spPr>
      </p:pic>
    </p:spTree>
    <p:extLst>
      <p:ext uri="{BB962C8B-B14F-4D97-AF65-F5344CB8AC3E}">
        <p14:creationId xmlns:p14="http://schemas.microsoft.com/office/powerpoint/2010/main" val="43576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4C5D-2052-E728-43B1-E226ED55AC68}"/>
              </a:ext>
            </a:extLst>
          </p:cNvPr>
          <p:cNvSpPr>
            <a:spLocks noGrp="1"/>
          </p:cNvSpPr>
          <p:nvPr>
            <p:ph type="title"/>
          </p:nvPr>
        </p:nvSpPr>
        <p:spPr/>
        <p:txBody>
          <a:bodyPr/>
          <a:lstStyle/>
          <a:p>
            <a:r>
              <a:rPr lang="en-IN" dirty="0"/>
              <a:t>Word Embedding</a:t>
            </a:r>
          </a:p>
        </p:txBody>
      </p:sp>
      <p:sp>
        <p:nvSpPr>
          <p:cNvPr id="3" name="Content Placeholder 2">
            <a:extLst>
              <a:ext uri="{FF2B5EF4-FFF2-40B4-BE49-F238E27FC236}">
                <a16:creationId xmlns:a16="http://schemas.microsoft.com/office/drawing/2014/main" id="{BC6ADA2A-A817-CF2F-EBF6-BD4CF4BF6D29}"/>
              </a:ext>
            </a:extLst>
          </p:cNvPr>
          <p:cNvSpPr>
            <a:spLocks noGrp="1"/>
          </p:cNvSpPr>
          <p:nvPr>
            <p:ph idx="1"/>
          </p:nvPr>
        </p:nvSpPr>
        <p:spPr/>
        <p:txBody>
          <a:bodyPr/>
          <a:lstStyle/>
          <a:p>
            <a:r>
              <a:rPr lang="en-IN" dirty="0"/>
              <a:t>These are the techniques to represent words in vector/numerical representations which can be interpreted by NLP models.</a:t>
            </a:r>
          </a:p>
          <a:p>
            <a:r>
              <a:rPr lang="en-IN" dirty="0"/>
              <a:t>Different word embeddings techniques:</a:t>
            </a:r>
          </a:p>
          <a:p>
            <a:r>
              <a:rPr lang="en-IN" dirty="0"/>
              <a:t>WordNet</a:t>
            </a:r>
          </a:p>
          <a:p>
            <a:r>
              <a:rPr lang="en-IN" dirty="0"/>
              <a:t>One-hot encoding</a:t>
            </a:r>
          </a:p>
          <a:p>
            <a:r>
              <a:rPr lang="en-IN" dirty="0"/>
              <a:t>TF-IDF</a:t>
            </a:r>
          </a:p>
          <a:p>
            <a:r>
              <a:rPr lang="en-IN" dirty="0"/>
              <a:t>Word2Vec</a:t>
            </a:r>
          </a:p>
          <a:p>
            <a:r>
              <a:rPr lang="en-IN" dirty="0"/>
              <a:t>GloVe</a:t>
            </a:r>
          </a:p>
        </p:txBody>
      </p:sp>
      <p:sp>
        <p:nvSpPr>
          <p:cNvPr id="4" name="Footer Placeholder 3">
            <a:extLst>
              <a:ext uri="{FF2B5EF4-FFF2-40B4-BE49-F238E27FC236}">
                <a16:creationId xmlns:a16="http://schemas.microsoft.com/office/drawing/2014/main" id="{DB7669BA-2957-7A74-1E5B-5F76E40A7BB6}"/>
              </a:ext>
            </a:extLst>
          </p:cNvPr>
          <p:cNvSpPr>
            <a:spLocks noGrp="1"/>
          </p:cNvSpPr>
          <p:nvPr>
            <p:ph type="ftr" sz="quarter" idx="11"/>
          </p:nvPr>
        </p:nvSpPr>
        <p:spPr/>
        <p:txBody>
          <a:bodyPr/>
          <a:lstStyle/>
          <a:p>
            <a:r>
              <a:rPr lang="en-GB"/>
              <a:t>Indian Institute of Information Technology Raichur</a:t>
            </a:r>
            <a:endParaRPr lang="en-IN"/>
          </a:p>
        </p:txBody>
      </p:sp>
      <p:pic>
        <p:nvPicPr>
          <p:cNvPr id="6" name="Picture 5">
            <a:extLst>
              <a:ext uri="{FF2B5EF4-FFF2-40B4-BE49-F238E27FC236}">
                <a16:creationId xmlns:a16="http://schemas.microsoft.com/office/drawing/2014/main" id="{59486ECC-2BB7-E193-604D-3FBCB86E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03731"/>
            <a:ext cx="5428527" cy="3162925"/>
          </a:xfrm>
          <a:prstGeom prst="rect">
            <a:avLst/>
          </a:prstGeom>
        </p:spPr>
      </p:pic>
    </p:spTree>
    <p:extLst>
      <p:ext uri="{BB962C8B-B14F-4D97-AF65-F5344CB8AC3E}">
        <p14:creationId xmlns:p14="http://schemas.microsoft.com/office/powerpoint/2010/main" val="50700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F078-469E-4F12-3E66-3F27A1C9ED19}"/>
              </a:ext>
            </a:extLst>
          </p:cNvPr>
          <p:cNvSpPr>
            <a:spLocks noGrp="1"/>
          </p:cNvSpPr>
          <p:nvPr>
            <p:ph type="title"/>
          </p:nvPr>
        </p:nvSpPr>
        <p:spPr/>
        <p:txBody>
          <a:bodyPr/>
          <a:lstStyle/>
          <a:p>
            <a:r>
              <a:rPr lang="en-IN" dirty="0"/>
              <a:t>WordNet</a:t>
            </a:r>
          </a:p>
        </p:txBody>
      </p:sp>
      <p:sp>
        <p:nvSpPr>
          <p:cNvPr id="6" name="Text Placeholder 5">
            <a:extLst>
              <a:ext uri="{FF2B5EF4-FFF2-40B4-BE49-F238E27FC236}">
                <a16:creationId xmlns:a16="http://schemas.microsoft.com/office/drawing/2014/main" id="{F0694CA2-EB5C-0B61-489B-1C259ED5D13D}"/>
              </a:ext>
            </a:extLst>
          </p:cNvPr>
          <p:cNvSpPr>
            <a:spLocks noGrp="1"/>
          </p:cNvSpPr>
          <p:nvPr>
            <p:ph type="body" sz="half" idx="2"/>
          </p:nvPr>
        </p:nvSpPr>
        <p:spPr/>
        <p:txBody>
          <a:bodyPr/>
          <a:lstStyle/>
          <a:p>
            <a:r>
              <a:rPr lang="en-US" dirty="0"/>
              <a:t>It is a regular dictionary, but very large in size and we call it “Lexical Database”.</a:t>
            </a:r>
          </a:p>
          <a:p>
            <a:r>
              <a:rPr lang="en-US" dirty="0"/>
              <a:t>The interesting part of this dictionary is that it does not provide the meaning of a word instead it groups similar kind of words like “Happy” and “Joyful”.</a:t>
            </a:r>
          </a:p>
          <a:p>
            <a:r>
              <a:rPr lang="en-US" dirty="0"/>
              <a:t>It keeps word in groups that are connected with each other in different manner make it like a web.</a:t>
            </a:r>
            <a:endParaRPr lang="en-IN" dirty="0"/>
          </a:p>
        </p:txBody>
      </p:sp>
      <p:sp>
        <p:nvSpPr>
          <p:cNvPr id="4" name="Footer Placeholder 3">
            <a:extLst>
              <a:ext uri="{FF2B5EF4-FFF2-40B4-BE49-F238E27FC236}">
                <a16:creationId xmlns:a16="http://schemas.microsoft.com/office/drawing/2014/main" id="{B5FCB09E-9E69-268A-789E-EB7DE1A65E75}"/>
              </a:ext>
            </a:extLst>
          </p:cNvPr>
          <p:cNvSpPr>
            <a:spLocks noGrp="1"/>
          </p:cNvSpPr>
          <p:nvPr>
            <p:ph type="ftr" sz="quarter" idx="11"/>
          </p:nvPr>
        </p:nvSpPr>
        <p:spPr/>
        <p:txBody>
          <a:bodyPr/>
          <a:lstStyle/>
          <a:p>
            <a:r>
              <a:rPr lang="en-GB"/>
              <a:t>Indian Institute of Information Technology Raichur</a:t>
            </a:r>
            <a:endParaRPr lang="en-IN"/>
          </a:p>
        </p:txBody>
      </p:sp>
      <p:pic>
        <p:nvPicPr>
          <p:cNvPr id="10" name="Picture 9">
            <a:extLst>
              <a:ext uri="{FF2B5EF4-FFF2-40B4-BE49-F238E27FC236}">
                <a16:creationId xmlns:a16="http://schemas.microsoft.com/office/drawing/2014/main" id="{9529ED95-63D0-5CA2-D2C5-37D1C0216A53}"/>
              </a:ext>
            </a:extLst>
          </p:cNvPr>
          <p:cNvPicPr>
            <a:picLocks noChangeAspect="1"/>
          </p:cNvPicPr>
          <p:nvPr/>
        </p:nvPicPr>
        <p:blipFill>
          <a:blip r:embed="rId2"/>
          <a:stretch>
            <a:fillRect/>
          </a:stretch>
        </p:blipFill>
        <p:spPr>
          <a:xfrm>
            <a:off x="6247489" y="282887"/>
            <a:ext cx="4537963" cy="5734050"/>
          </a:xfrm>
          <a:prstGeom prst="rect">
            <a:avLst/>
          </a:prstGeom>
        </p:spPr>
      </p:pic>
      <p:sp>
        <p:nvSpPr>
          <p:cNvPr id="11" name="TextBox 10">
            <a:extLst>
              <a:ext uri="{FF2B5EF4-FFF2-40B4-BE49-F238E27FC236}">
                <a16:creationId xmlns:a16="http://schemas.microsoft.com/office/drawing/2014/main" id="{DFCFD555-C132-AB77-5526-1E8ED99C26D0}"/>
              </a:ext>
            </a:extLst>
          </p:cNvPr>
          <p:cNvSpPr txBox="1"/>
          <p:nvPr/>
        </p:nvSpPr>
        <p:spPr>
          <a:xfrm>
            <a:off x="8327036" y="6016937"/>
            <a:ext cx="1602426" cy="369332"/>
          </a:xfrm>
          <a:prstGeom prst="rect">
            <a:avLst/>
          </a:prstGeom>
          <a:noFill/>
        </p:spPr>
        <p:txBody>
          <a:bodyPr wrap="none" rtlCol="0">
            <a:spAutoFit/>
          </a:bodyPr>
          <a:lstStyle/>
          <a:p>
            <a:r>
              <a:rPr lang="en-IN" dirty="0"/>
              <a:t>[Ref: WordNet]</a:t>
            </a:r>
          </a:p>
        </p:txBody>
      </p:sp>
    </p:spTree>
    <p:extLst>
      <p:ext uri="{BB962C8B-B14F-4D97-AF65-F5344CB8AC3E}">
        <p14:creationId xmlns:p14="http://schemas.microsoft.com/office/powerpoint/2010/main" val="204280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811C-E2ED-4062-6136-EAB33E48FBB7}"/>
              </a:ext>
            </a:extLst>
          </p:cNvPr>
          <p:cNvSpPr>
            <a:spLocks noGrp="1"/>
          </p:cNvSpPr>
          <p:nvPr>
            <p:ph type="title"/>
          </p:nvPr>
        </p:nvSpPr>
        <p:spPr/>
        <p:txBody>
          <a:bodyPr/>
          <a:lstStyle/>
          <a:p>
            <a:r>
              <a:rPr lang="en-IN" dirty="0"/>
              <a:t>One-hot Encoding</a:t>
            </a:r>
          </a:p>
        </p:txBody>
      </p:sp>
      <p:sp>
        <p:nvSpPr>
          <p:cNvPr id="4" name="Text Placeholder 3">
            <a:extLst>
              <a:ext uri="{FF2B5EF4-FFF2-40B4-BE49-F238E27FC236}">
                <a16:creationId xmlns:a16="http://schemas.microsoft.com/office/drawing/2014/main" id="{46619280-B249-E04C-B885-39829A38E0A6}"/>
              </a:ext>
            </a:extLst>
          </p:cNvPr>
          <p:cNvSpPr>
            <a:spLocks noGrp="1"/>
          </p:cNvSpPr>
          <p:nvPr>
            <p:ph type="body" sz="half" idx="2"/>
          </p:nvPr>
        </p:nvSpPr>
        <p:spPr/>
        <p:txBody>
          <a:bodyPr/>
          <a:lstStyle/>
          <a:p>
            <a:r>
              <a:rPr lang="en-IN" dirty="0"/>
              <a:t>It is just like we are showing categories with the help of binary vectors.</a:t>
            </a:r>
          </a:p>
          <a:p>
            <a:r>
              <a:rPr lang="en-IN" dirty="0"/>
              <a:t>For Example:</a:t>
            </a:r>
          </a:p>
          <a:p>
            <a:r>
              <a:rPr lang="en-US" dirty="0"/>
              <a:t>Let’s assume we have a category of fruits that includes apples, bananas, and oranges.</a:t>
            </a:r>
          </a:p>
          <a:p>
            <a:r>
              <a:rPr lang="en-US" dirty="0"/>
              <a:t>We might say that apples are in position 1, bananas are in position 2, and oranges are in position 3.Then, we assign a value of 1 to the position that corresponds to the fruit, and 0 to all the other positions. </a:t>
            </a:r>
          </a:p>
          <a:p>
            <a:r>
              <a:rPr lang="en-US" dirty="0"/>
              <a:t>[1, 0, 0] -&gt; apples </a:t>
            </a:r>
            <a:br>
              <a:rPr lang="en-US" dirty="0"/>
            </a:br>
            <a:r>
              <a:rPr lang="en-US" dirty="0"/>
              <a:t>[0, 1, 0] -&gt; bananas</a:t>
            </a:r>
            <a:br>
              <a:rPr lang="en-US" dirty="0"/>
            </a:br>
            <a:r>
              <a:rPr lang="en-US" dirty="0"/>
              <a:t>[0, 0, 1] -&gt; oranges</a:t>
            </a:r>
            <a:endParaRPr lang="en-IN" dirty="0"/>
          </a:p>
        </p:txBody>
      </p:sp>
      <p:sp>
        <p:nvSpPr>
          <p:cNvPr id="5" name="Footer Placeholder 4">
            <a:extLst>
              <a:ext uri="{FF2B5EF4-FFF2-40B4-BE49-F238E27FC236}">
                <a16:creationId xmlns:a16="http://schemas.microsoft.com/office/drawing/2014/main" id="{956AC064-6359-F2C3-006F-088704B169B9}"/>
              </a:ext>
            </a:extLst>
          </p:cNvPr>
          <p:cNvSpPr>
            <a:spLocks noGrp="1"/>
          </p:cNvSpPr>
          <p:nvPr>
            <p:ph type="ftr" sz="quarter" idx="11"/>
          </p:nvPr>
        </p:nvSpPr>
        <p:spPr/>
        <p:txBody>
          <a:bodyPr/>
          <a:lstStyle/>
          <a:p>
            <a:r>
              <a:rPr lang="en-GB"/>
              <a:t>Indian Institute of Information Technology Raichur</a:t>
            </a:r>
            <a:endParaRPr lang="en-IN"/>
          </a:p>
        </p:txBody>
      </p:sp>
      <p:pic>
        <p:nvPicPr>
          <p:cNvPr id="6" name="Picture 5">
            <a:extLst>
              <a:ext uri="{FF2B5EF4-FFF2-40B4-BE49-F238E27FC236}">
                <a16:creationId xmlns:a16="http://schemas.microsoft.com/office/drawing/2014/main" id="{0DA3DB33-7BB7-7397-8218-4F717973997B}"/>
              </a:ext>
            </a:extLst>
          </p:cNvPr>
          <p:cNvPicPr>
            <a:picLocks noChangeAspect="1"/>
          </p:cNvPicPr>
          <p:nvPr/>
        </p:nvPicPr>
        <p:blipFill>
          <a:blip r:embed="rId2"/>
          <a:stretch>
            <a:fillRect/>
          </a:stretch>
        </p:blipFill>
        <p:spPr>
          <a:xfrm>
            <a:off x="6871567" y="867854"/>
            <a:ext cx="4480645" cy="5122292"/>
          </a:xfrm>
          <a:prstGeom prst="rect">
            <a:avLst/>
          </a:prstGeom>
        </p:spPr>
      </p:pic>
    </p:spTree>
    <p:extLst>
      <p:ext uri="{BB962C8B-B14F-4D97-AF65-F5344CB8AC3E}">
        <p14:creationId xmlns:p14="http://schemas.microsoft.com/office/powerpoint/2010/main" val="263301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309C-8086-FB21-C5C5-3825CDBB2DCB}"/>
              </a:ext>
            </a:extLst>
          </p:cNvPr>
          <p:cNvSpPr>
            <a:spLocks noGrp="1"/>
          </p:cNvSpPr>
          <p:nvPr>
            <p:ph type="title"/>
          </p:nvPr>
        </p:nvSpPr>
        <p:spPr/>
        <p:txBody>
          <a:bodyPr/>
          <a:lstStyle/>
          <a:p>
            <a:r>
              <a:rPr lang="en-IN" dirty="0"/>
              <a:t>TF-IDF</a:t>
            </a:r>
          </a:p>
        </p:txBody>
      </p:sp>
      <p:sp>
        <p:nvSpPr>
          <p:cNvPr id="4" name="Text Placeholder 3">
            <a:extLst>
              <a:ext uri="{FF2B5EF4-FFF2-40B4-BE49-F238E27FC236}">
                <a16:creationId xmlns:a16="http://schemas.microsoft.com/office/drawing/2014/main" id="{A04EB9D1-3211-4396-823D-73F81A01808D}"/>
              </a:ext>
            </a:extLst>
          </p:cNvPr>
          <p:cNvSpPr>
            <a:spLocks noGrp="1"/>
          </p:cNvSpPr>
          <p:nvPr>
            <p:ph type="body" sz="half" idx="2"/>
          </p:nvPr>
        </p:nvSpPr>
        <p:spPr/>
        <p:txBody>
          <a:bodyPr>
            <a:normAutofit lnSpcReduction="10000"/>
          </a:bodyPr>
          <a:lstStyle/>
          <a:p>
            <a:r>
              <a:rPr lang="en-US" dirty="0"/>
              <a:t>TF-IDF is a way of measuring how important a word is in a document compared to how important it is in all the other documents.</a:t>
            </a:r>
          </a:p>
          <a:p>
            <a:r>
              <a:rPr lang="en-US" dirty="0"/>
              <a:t>Lets take a analogy:</a:t>
            </a:r>
          </a:p>
          <a:p>
            <a:r>
              <a:rPr lang="en-US" dirty="0"/>
              <a:t>"Term Frequency" refers to how often the word "cats" appears in a particular document. The more often it appears, the more important it is in that document.</a:t>
            </a:r>
          </a:p>
          <a:p>
            <a:r>
              <a:rPr lang="en-US" dirty="0"/>
              <a:t>"Inverse Document Frequency" refers to how rare the word "cats" is across all the documents .  If "cats" is a really common word that appears in lots of documents, it's not as important as a more rare word like "Persian cats".</a:t>
            </a:r>
          </a:p>
          <a:p>
            <a:r>
              <a:rPr lang="en-IN" dirty="0"/>
              <a:t>It is a complete statistical model.</a:t>
            </a:r>
          </a:p>
        </p:txBody>
      </p:sp>
      <p:sp>
        <p:nvSpPr>
          <p:cNvPr id="5" name="Footer Placeholder 4">
            <a:extLst>
              <a:ext uri="{FF2B5EF4-FFF2-40B4-BE49-F238E27FC236}">
                <a16:creationId xmlns:a16="http://schemas.microsoft.com/office/drawing/2014/main" id="{4FD8DCE5-714E-F321-BDD4-968EBEF69CB0}"/>
              </a:ext>
            </a:extLst>
          </p:cNvPr>
          <p:cNvSpPr>
            <a:spLocks noGrp="1"/>
          </p:cNvSpPr>
          <p:nvPr>
            <p:ph type="ftr" sz="quarter" idx="11"/>
          </p:nvPr>
        </p:nvSpPr>
        <p:spPr/>
        <p:txBody>
          <a:bodyPr/>
          <a:lstStyle/>
          <a:p>
            <a:r>
              <a:rPr lang="en-GB"/>
              <a:t>Indian Institute of Information Technology Raichur</a:t>
            </a:r>
            <a:endParaRPr lang="en-IN"/>
          </a:p>
        </p:txBody>
      </p:sp>
      <p:pic>
        <p:nvPicPr>
          <p:cNvPr id="11" name="Picture 10">
            <a:extLst>
              <a:ext uri="{FF2B5EF4-FFF2-40B4-BE49-F238E27FC236}">
                <a16:creationId xmlns:a16="http://schemas.microsoft.com/office/drawing/2014/main" id="{93AA1868-29EE-4E1D-F6D8-8C5CDC809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307" y="1821499"/>
            <a:ext cx="5392905" cy="3215001"/>
          </a:xfrm>
          <a:prstGeom prst="rect">
            <a:avLst/>
          </a:prstGeom>
        </p:spPr>
      </p:pic>
      <p:sp>
        <p:nvSpPr>
          <p:cNvPr id="12" name="TextBox 11">
            <a:extLst>
              <a:ext uri="{FF2B5EF4-FFF2-40B4-BE49-F238E27FC236}">
                <a16:creationId xmlns:a16="http://schemas.microsoft.com/office/drawing/2014/main" id="{D3A594EC-F4A1-79EF-D96D-959A41DB02B7}"/>
              </a:ext>
            </a:extLst>
          </p:cNvPr>
          <p:cNvSpPr txBox="1"/>
          <p:nvPr/>
        </p:nvSpPr>
        <p:spPr>
          <a:xfrm>
            <a:off x="8153400" y="5036500"/>
            <a:ext cx="2833141" cy="307777"/>
          </a:xfrm>
          <a:prstGeom prst="rect">
            <a:avLst/>
          </a:prstGeom>
          <a:noFill/>
        </p:spPr>
        <p:txBody>
          <a:bodyPr wrap="square" rtlCol="0">
            <a:spAutoFit/>
          </a:bodyPr>
          <a:lstStyle/>
          <a:p>
            <a:r>
              <a:rPr lang="en-IN" sz="1400" dirty="0"/>
              <a:t>[Ref: AnalyticVidya.com]</a:t>
            </a:r>
          </a:p>
        </p:txBody>
      </p:sp>
    </p:spTree>
    <p:extLst>
      <p:ext uri="{BB962C8B-B14F-4D97-AF65-F5344CB8AC3E}">
        <p14:creationId xmlns:p14="http://schemas.microsoft.com/office/powerpoint/2010/main" val="110979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FFA9-8019-153A-6DED-87667CC71197}"/>
              </a:ext>
            </a:extLst>
          </p:cNvPr>
          <p:cNvSpPr>
            <a:spLocks noGrp="1"/>
          </p:cNvSpPr>
          <p:nvPr>
            <p:ph type="title"/>
          </p:nvPr>
        </p:nvSpPr>
        <p:spPr/>
        <p:txBody>
          <a:bodyPr/>
          <a:lstStyle/>
          <a:p>
            <a:r>
              <a:rPr lang="en-IN" dirty="0"/>
              <a:t>Word2Vec</a:t>
            </a:r>
          </a:p>
        </p:txBody>
      </p:sp>
      <p:sp>
        <p:nvSpPr>
          <p:cNvPr id="4" name="Text Placeholder 3">
            <a:extLst>
              <a:ext uri="{FF2B5EF4-FFF2-40B4-BE49-F238E27FC236}">
                <a16:creationId xmlns:a16="http://schemas.microsoft.com/office/drawing/2014/main" id="{90F333E9-47EF-B18E-935A-7171B08BA092}"/>
              </a:ext>
            </a:extLst>
          </p:cNvPr>
          <p:cNvSpPr>
            <a:spLocks noGrp="1"/>
          </p:cNvSpPr>
          <p:nvPr>
            <p:ph type="body" sz="half" idx="2"/>
          </p:nvPr>
        </p:nvSpPr>
        <p:spPr/>
        <p:txBody>
          <a:bodyPr/>
          <a:lstStyle/>
          <a:p>
            <a:r>
              <a:rPr lang="en-IN" dirty="0"/>
              <a:t>It uses neural network to generate a “dense vector representation”, </a:t>
            </a:r>
            <a:r>
              <a:rPr lang="en-US" dirty="0"/>
              <a:t>which means that it gives each word a special code that's made up of a bunch of numbers.</a:t>
            </a:r>
          </a:p>
          <a:p>
            <a:r>
              <a:rPr lang="en-US" dirty="0"/>
              <a:t>The interesting thing about this representation is that these codes are organized in a "continuous space", which means that words that are related to each other are located near each other in this space.</a:t>
            </a:r>
          </a:p>
        </p:txBody>
      </p:sp>
      <p:sp>
        <p:nvSpPr>
          <p:cNvPr id="5" name="Footer Placeholder 4">
            <a:extLst>
              <a:ext uri="{FF2B5EF4-FFF2-40B4-BE49-F238E27FC236}">
                <a16:creationId xmlns:a16="http://schemas.microsoft.com/office/drawing/2014/main" id="{5F32571F-D8F0-C53D-540F-2A952E379019}"/>
              </a:ext>
            </a:extLst>
          </p:cNvPr>
          <p:cNvSpPr>
            <a:spLocks noGrp="1"/>
          </p:cNvSpPr>
          <p:nvPr>
            <p:ph type="ftr" sz="quarter" idx="11"/>
          </p:nvPr>
        </p:nvSpPr>
        <p:spPr/>
        <p:txBody>
          <a:bodyPr/>
          <a:lstStyle/>
          <a:p>
            <a:r>
              <a:rPr lang="en-GB"/>
              <a:t>Indian Institute of Information Technology Raichur</a:t>
            </a:r>
            <a:endParaRPr lang="en-IN"/>
          </a:p>
        </p:txBody>
      </p:sp>
      <p:pic>
        <p:nvPicPr>
          <p:cNvPr id="7" name="Picture 6">
            <a:extLst>
              <a:ext uri="{FF2B5EF4-FFF2-40B4-BE49-F238E27FC236}">
                <a16:creationId xmlns:a16="http://schemas.microsoft.com/office/drawing/2014/main" id="{19E899F9-3EC1-A944-63FB-DBE208E45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323" y="1330214"/>
            <a:ext cx="5742948" cy="4197572"/>
          </a:xfrm>
          <a:prstGeom prst="rect">
            <a:avLst/>
          </a:prstGeom>
        </p:spPr>
      </p:pic>
      <p:sp>
        <p:nvSpPr>
          <p:cNvPr id="8" name="TextBox 7">
            <a:extLst>
              <a:ext uri="{FF2B5EF4-FFF2-40B4-BE49-F238E27FC236}">
                <a16:creationId xmlns:a16="http://schemas.microsoft.com/office/drawing/2014/main" id="{64AAB4D5-7409-8971-1A30-8031DDDC9AC6}"/>
              </a:ext>
            </a:extLst>
          </p:cNvPr>
          <p:cNvSpPr txBox="1"/>
          <p:nvPr/>
        </p:nvSpPr>
        <p:spPr>
          <a:xfrm>
            <a:off x="6156815" y="5526569"/>
            <a:ext cx="5195397" cy="276999"/>
          </a:xfrm>
          <a:prstGeom prst="rect">
            <a:avLst/>
          </a:prstGeom>
          <a:noFill/>
        </p:spPr>
        <p:txBody>
          <a:bodyPr wrap="none" rtlCol="0">
            <a:spAutoFit/>
          </a:bodyPr>
          <a:lstStyle/>
          <a:p>
            <a:r>
              <a:rPr lang="en-IN" sz="1200" dirty="0"/>
              <a:t>[Ref: </a:t>
            </a:r>
            <a:r>
              <a:rPr lang="en-US" sz="1200" dirty="0"/>
              <a:t>Word2vec Word Embedding-Based Artificial Intelligence Model by Antonio</a:t>
            </a:r>
            <a:r>
              <a:rPr lang="en-IN" sz="1200" dirty="0"/>
              <a:t>]</a:t>
            </a:r>
          </a:p>
        </p:txBody>
      </p:sp>
    </p:spTree>
    <p:extLst>
      <p:ext uri="{BB962C8B-B14F-4D97-AF65-F5344CB8AC3E}">
        <p14:creationId xmlns:p14="http://schemas.microsoft.com/office/powerpoint/2010/main" val="371518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1000</Words>
  <Application>Microsoft Office PowerPoint</Application>
  <PresentationFormat>Widescreen</PresentationFormat>
  <Paragraphs>93</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Lato</vt:lpstr>
      <vt:lpstr>Office Theme</vt:lpstr>
      <vt:lpstr>Surveying NLP Techniques for  Question Answering on the  SQuAD Dataset</vt:lpstr>
      <vt:lpstr>Introduction</vt:lpstr>
      <vt:lpstr>Question Answering</vt:lpstr>
      <vt:lpstr>But??</vt:lpstr>
      <vt:lpstr>Word Embedding</vt:lpstr>
      <vt:lpstr>WordNet</vt:lpstr>
      <vt:lpstr>One-hot Encoding</vt:lpstr>
      <vt:lpstr>TF-IDF</vt:lpstr>
      <vt:lpstr>Word2Vec</vt:lpstr>
      <vt:lpstr>GloVe</vt:lpstr>
      <vt:lpstr>SQuAD Dataset</vt:lpstr>
      <vt:lpstr>NLP Models for Question Answering</vt:lpstr>
      <vt:lpstr>BiDAF Model</vt:lpstr>
      <vt:lpstr>BERT Model</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Arun Cyril</dc:creator>
  <cp:lastModifiedBy>Yugal Garg</cp:lastModifiedBy>
  <cp:revision>308</cp:revision>
  <dcterms:created xsi:type="dcterms:W3CDTF">2021-08-20T07:15:07Z</dcterms:created>
  <dcterms:modified xsi:type="dcterms:W3CDTF">2023-05-04T07:07:20Z</dcterms:modified>
</cp:coreProperties>
</file>