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3" r:id="rId6"/>
    <p:sldId id="278" r:id="rId7"/>
    <p:sldId id="262" r:id="rId8"/>
    <p:sldId id="264" r:id="rId9"/>
    <p:sldId id="273" r:id="rId10"/>
    <p:sldId id="276" r:id="rId11"/>
    <p:sldId id="281" r:id="rId12"/>
    <p:sldId id="282" r:id="rId13"/>
    <p:sldId id="284" r:id="rId14"/>
    <p:sldId id="283" r:id="rId15"/>
    <p:sldId id="277" r:id="rId16"/>
    <p:sldId id="280" r:id="rId17"/>
    <p:sldId id="268" r:id="rId18"/>
    <p:sldId id="269" r:id="rId19"/>
    <p:sldId id="272" r:id="rId20"/>
    <p:sldId id="271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443"/>
    <a:srgbClr val="34495E"/>
    <a:srgbClr val="3498DB"/>
    <a:srgbClr val="3CABD7"/>
    <a:srgbClr val="39A4D9"/>
    <a:srgbClr val="4F6F8F"/>
    <a:srgbClr val="46C0D3"/>
    <a:srgbClr val="405A74"/>
    <a:srgbClr val="41B5D5"/>
    <a:srgbClr val="43B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33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C163C-5E2E-4BE4-8A5F-55C23BDEE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A99CE-552F-4D29-9D1C-4860BD8337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A6DC9-F17D-4EC2-B9DE-7A8377FDCA1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E019-4A4F-4108-901D-4303875495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E1835-9076-4705-80CD-180C6FED6F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86B91-2C26-4D99-8A9B-51C9C0AF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46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BD9EF-8FAB-4010-913E-9C0FF51B7EF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9B9DA-839E-432C-BEF1-7E999B25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2B50B9A-2F41-408B-A928-ECFF503CD6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1075" y="2314575"/>
            <a:ext cx="1762125" cy="30956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76E221B-19BB-4AC4-9C1F-10007C917D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88648" y="1651740"/>
            <a:ext cx="1774411" cy="1739446"/>
          </a:xfrm>
          <a:custGeom>
            <a:avLst/>
            <a:gdLst>
              <a:gd name="connsiteX0" fmla="*/ 887205 w 1774411"/>
              <a:gd name="connsiteY0" fmla="*/ 0 h 1739446"/>
              <a:gd name="connsiteX1" fmla="*/ 1774411 w 1774411"/>
              <a:gd name="connsiteY1" fmla="*/ 869723 h 1739446"/>
              <a:gd name="connsiteX2" fmla="*/ 887205 w 1774411"/>
              <a:gd name="connsiteY2" fmla="*/ 1739446 h 1739446"/>
              <a:gd name="connsiteX3" fmla="*/ 4580 w 1774411"/>
              <a:gd name="connsiteY3" fmla="*/ 958647 h 1739446"/>
              <a:gd name="connsiteX4" fmla="*/ 0 w 1774411"/>
              <a:gd name="connsiteY4" fmla="*/ 869743 h 1739446"/>
              <a:gd name="connsiteX5" fmla="*/ 0 w 1774411"/>
              <a:gd name="connsiteY5" fmla="*/ 869704 h 1739446"/>
              <a:gd name="connsiteX6" fmla="*/ 4580 w 1774411"/>
              <a:gd name="connsiteY6" fmla="*/ 780799 h 1739446"/>
              <a:gd name="connsiteX7" fmla="*/ 887205 w 1774411"/>
              <a:gd name="connsiteY7" fmla="*/ 0 h 173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4411" h="1739446">
                <a:moveTo>
                  <a:pt x="887205" y="0"/>
                </a:moveTo>
                <a:cubicBezTo>
                  <a:pt x="1377195" y="0"/>
                  <a:pt x="1774411" y="389388"/>
                  <a:pt x="1774411" y="869723"/>
                </a:cubicBezTo>
                <a:cubicBezTo>
                  <a:pt x="1774411" y="1350058"/>
                  <a:pt x="1377195" y="1739446"/>
                  <a:pt x="887205" y="1739446"/>
                </a:cubicBezTo>
                <a:cubicBezTo>
                  <a:pt x="427839" y="1739446"/>
                  <a:pt x="50013" y="1397211"/>
                  <a:pt x="4580" y="958647"/>
                </a:cubicBezTo>
                <a:lnTo>
                  <a:pt x="0" y="869743"/>
                </a:lnTo>
                <a:lnTo>
                  <a:pt x="0" y="869704"/>
                </a:lnTo>
                <a:lnTo>
                  <a:pt x="4580" y="780799"/>
                </a:lnTo>
                <a:cubicBezTo>
                  <a:pt x="50013" y="342236"/>
                  <a:pt x="427839" y="0"/>
                  <a:pt x="8872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8B4F90C-1052-434A-8B34-717A46D4C2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56344" y="1661831"/>
            <a:ext cx="1774411" cy="1739446"/>
          </a:xfrm>
          <a:custGeom>
            <a:avLst/>
            <a:gdLst>
              <a:gd name="connsiteX0" fmla="*/ 887205 w 1774411"/>
              <a:gd name="connsiteY0" fmla="*/ 0 h 1739446"/>
              <a:gd name="connsiteX1" fmla="*/ 1774411 w 1774411"/>
              <a:gd name="connsiteY1" fmla="*/ 869723 h 1739446"/>
              <a:gd name="connsiteX2" fmla="*/ 887205 w 1774411"/>
              <a:gd name="connsiteY2" fmla="*/ 1739446 h 1739446"/>
              <a:gd name="connsiteX3" fmla="*/ 4580 w 1774411"/>
              <a:gd name="connsiteY3" fmla="*/ 958647 h 1739446"/>
              <a:gd name="connsiteX4" fmla="*/ 0 w 1774411"/>
              <a:gd name="connsiteY4" fmla="*/ 869743 h 1739446"/>
              <a:gd name="connsiteX5" fmla="*/ 0 w 1774411"/>
              <a:gd name="connsiteY5" fmla="*/ 869704 h 1739446"/>
              <a:gd name="connsiteX6" fmla="*/ 4580 w 1774411"/>
              <a:gd name="connsiteY6" fmla="*/ 780799 h 1739446"/>
              <a:gd name="connsiteX7" fmla="*/ 887205 w 1774411"/>
              <a:gd name="connsiteY7" fmla="*/ 0 h 173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4411" h="1739446">
                <a:moveTo>
                  <a:pt x="887205" y="0"/>
                </a:moveTo>
                <a:cubicBezTo>
                  <a:pt x="1377195" y="0"/>
                  <a:pt x="1774411" y="389388"/>
                  <a:pt x="1774411" y="869723"/>
                </a:cubicBezTo>
                <a:cubicBezTo>
                  <a:pt x="1774411" y="1350058"/>
                  <a:pt x="1377195" y="1739446"/>
                  <a:pt x="887205" y="1739446"/>
                </a:cubicBezTo>
                <a:cubicBezTo>
                  <a:pt x="427839" y="1739446"/>
                  <a:pt x="50013" y="1397211"/>
                  <a:pt x="4580" y="958647"/>
                </a:cubicBezTo>
                <a:lnTo>
                  <a:pt x="0" y="869743"/>
                </a:lnTo>
                <a:lnTo>
                  <a:pt x="0" y="869704"/>
                </a:lnTo>
                <a:lnTo>
                  <a:pt x="4580" y="780799"/>
                </a:lnTo>
                <a:cubicBezTo>
                  <a:pt x="50013" y="342236"/>
                  <a:pt x="427839" y="0"/>
                  <a:pt x="8872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17E5E2A-1F09-4B66-BD84-210143F429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24041" y="1594782"/>
            <a:ext cx="1774411" cy="1739446"/>
          </a:xfrm>
          <a:custGeom>
            <a:avLst/>
            <a:gdLst>
              <a:gd name="connsiteX0" fmla="*/ 887205 w 1774411"/>
              <a:gd name="connsiteY0" fmla="*/ 0 h 1739446"/>
              <a:gd name="connsiteX1" fmla="*/ 1774411 w 1774411"/>
              <a:gd name="connsiteY1" fmla="*/ 869723 h 1739446"/>
              <a:gd name="connsiteX2" fmla="*/ 887205 w 1774411"/>
              <a:gd name="connsiteY2" fmla="*/ 1739446 h 1739446"/>
              <a:gd name="connsiteX3" fmla="*/ 4580 w 1774411"/>
              <a:gd name="connsiteY3" fmla="*/ 958647 h 1739446"/>
              <a:gd name="connsiteX4" fmla="*/ 0 w 1774411"/>
              <a:gd name="connsiteY4" fmla="*/ 869743 h 1739446"/>
              <a:gd name="connsiteX5" fmla="*/ 0 w 1774411"/>
              <a:gd name="connsiteY5" fmla="*/ 869704 h 1739446"/>
              <a:gd name="connsiteX6" fmla="*/ 4580 w 1774411"/>
              <a:gd name="connsiteY6" fmla="*/ 780799 h 1739446"/>
              <a:gd name="connsiteX7" fmla="*/ 887205 w 1774411"/>
              <a:gd name="connsiteY7" fmla="*/ 0 h 173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4411" h="1739446">
                <a:moveTo>
                  <a:pt x="887205" y="0"/>
                </a:moveTo>
                <a:cubicBezTo>
                  <a:pt x="1377195" y="0"/>
                  <a:pt x="1774411" y="389388"/>
                  <a:pt x="1774411" y="869723"/>
                </a:cubicBezTo>
                <a:cubicBezTo>
                  <a:pt x="1774411" y="1350058"/>
                  <a:pt x="1377195" y="1739446"/>
                  <a:pt x="887205" y="1739446"/>
                </a:cubicBezTo>
                <a:cubicBezTo>
                  <a:pt x="427839" y="1739446"/>
                  <a:pt x="50013" y="1397211"/>
                  <a:pt x="4580" y="958647"/>
                </a:cubicBezTo>
                <a:lnTo>
                  <a:pt x="0" y="869743"/>
                </a:lnTo>
                <a:lnTo>
                  <a:pt x="0" y="869704"/>
                </a:lnTo>
                <a:lnTo>
                  <a:pt x="4580" y="780799"/>
                </a:lnTo>
                <a:cubicBezTo>
                  <a:pt x="50013" y="342236"/>
                  <a:pt x="427839" y="0"/>
                  <a:pt x="8872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9269A52-E92F-45BF-B4DD-81D84E3C4D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91738" y="1604874"/>
            <a:ext cx="1774411" cy="1739446"/>
          </a:xfrm>
          <a:custGeom>
            <a:avLst/>
            <a:gdLst>
              <a:gd name="connsiteX0" fmla="*/ 887205 w 1774411"/>
              <a:gd name="connsiteY0" fmla="*/ 0 h 1739446"/>
              <a:gd name="connsiteX1" fmla="*/ 1774411 w 1774411"/>
              <a:gd name="connsiteY1" fmla="*/ 869723 h 1739446"/>
              <a:gd name="connsiteX2" fmla="*/ 887205 w 1774411"/>
              <a:gd name="connsiteY2" fmla="*/ 1739446 h 1739446"/>
              <a:gd name="connsiteX3" fmla="*/ 4580 w 1774411"/>
              <a:gd name="connsiteY3" fmla="*/ 958647 h 1739446"/>
              <a:gd name="connsiteX4" fmla="*/ 0 w 1774411"/>
              <a:gd name="connsiteY4" fmla="*/ 869743 h 1739446"/>
              <a:gd name="connsiteX5" fmla="*/ 0 w 1774411"/>
              <a:gd name="connsiteY5" fmla="*/ 869704 h 1739446"/>
              <a:gd name="connsiteX6" fmla="*/ 4580 w 1774411"/>
              <a:gd name="connsiteY6" fmla="*/ 780799 h 1739446"/>
              <a:gd name="connsiteX7" fmla="*/ 887205 w 1774411"/>
              <a:gd name="connsiteY7" fmla="*/ 0 h 173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4411" h="1739446">
                <a:moveTo>
                  <a:pt x="887205" y="0"/>
                </a:moveTo>
                <a:cubicBezTo>
                  <a:pt x="1377195" y="0"/>
                  <a:pt x="1774411" y="389388"/>
                  <a:pt x="1774411" y="869723"/>
                </a:cubicBezTo>
                <a:cubicBezTo>
                  <a:pt x="1774411" y="1350058"/>
                  <a:pt x="1377195" y="1739446"/>
                  <a:pt x="887205" y="1739446"/>
                </a:cubicBezTo>
                <a:cubicBezTo>
                  <a:pt x="427839" y="1739446"/>
                  <a:pt x="50013" y="1397211"/>
                  <a:pt x="4580" y="958647"/>
                </a:cubicBezTo>
                <a:lnTo>
                  <a:pt x="0" y="869743"/>
                </a:lnTo>
                <a:lnTo>
                  <a:pt x="0" y="869704"/>
                </a:lnTo>
                <a:lnTo>
                  <a:pt x="4580" y="780799"/>
                </a:lnTo>
                <a:cubicBezTo>
                  <a:pt x="50013" y="342236"/>
                  <a:pt x="427839" y="0"/>
                  <a:pt x="8872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48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8EF959-2637-41E1-8D8F-4BBD8A580578}"/>
              </a:ext>
            </a:extLst>
          </p:cNvPr>
          <p:cNvSpPr/>
          <p:nvPr userDrawn="1"/>
        </p:nvSpPr>
        <p:spPr>
          <a:xfrm>
            <a:off x="-1" y="0"/>
            <a:ext cx="12192000" cy="4836957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71000"/>
                </a:srgbClr>
              </a:gs>
              <a:gs pos="100000">
                <a:srgbClr val="FF0000">
                  <a:alpha val="64000"/>
                </a:srgb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744797-E817-4EF9-AD3F-277BC19D1A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1155" y="1216024"/>
            <a:ext cx="1589687" cy="1589688"/>
          </a:xfrm>
          <a:custGeom>
            <a:avLst/>
            <a:gdLst>
              <a:gd name="connsiteX0" fmla="*/ 794844 w 1589687"/>
              <a:gd name="connsiteY0" fmla="*/ 0 h 1589688"/>
              <a:gd name="connsiteX1" fmla="*/ 1585585 w 1589687"/>
              <a:gd name="connsiteY1" fmla="*/ 713576 h 1589688"/>
              <a:gd name="connsiteX2" fmla="*/ 1589687 w 1589687"/>
              <a:gd name="connsiteY2" fmla="*/ 794824 h 1589688"/>
              <a:gd name="connsiteX3" fmla="*/ 1589687 w 1589687"/>
              <a:gd name="connsiteY3" fmla="*/ 794864 h 1589688"/>
              <a:gd name="connsiteX4" fmla="*/ 1585585 w 1589687"/>
              <a:gd name="connsiteY4" fmla="*/ 876112 h 1589688"/>
              <a:gd name="connsiteX5" fmla="*/ 794844 w 1589687"/>
              <a:gd name="connsiteY5" fmla="*/ 1589688 h 1589688"/>
              <a:gd name="connsiteX6" fmla="*/ 0 w 1589687"/>
              <a:gd name="connsiteY6" fmla="*/ 794844 h 1589688"/>
              <a:gd name="connsiteX7" fmla="*/ 794844 w 1589687"/>
              <a:gd name="connsiteY7" fmla="*/ 0 h 158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9687" h="1589688">
                <a:moveTo>
                  <a:pt x="794844" y="0"/>
                </a:moveTo>
                <a:cubicBezTo>
                  <a:pt x="1206388" y="0"/>
                  <a:pt x="1544881" y="312771"/>
                  <a:pt x="1585585" y="713576"/>
                </a:cubicBezTo>
                <a:lnTo>
                  <a:pt x="1589687" y="794824"/>
                </a:lnTo>
                <a:lnTo>
                  <a:pt x="1589687" y="794864"/>
                </a:lnTo>
                <a:lnTo>
                  <a:pt x="1585585" y="876112"/>
                </a:lnTo>
                <a:cubicBezTo>
                  <a:pt x="1544881" y="1276917"/>
                  <a:pt x="1206388" y="1589688"/>
                  <a:pt x="794844" y="1589688"/>
                </a:cubicBezTo>
                <a:cubicBezTo>
                  <a:pt x="355864" y="1589688"/>
                  <a:pt x="0" y="1233824"/>
                  <a:pt x="0" y="794844"/>
                </a:cubicBezTo>
                <a:cubicBezTo>
                  <a:pt x="0" y="355864"/>
                  <a:pt x="355864" y="0"/>
                  <a:pt x="7948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7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B8CC0-451E-401D-955F-849D9AD50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3057" y="1672131"/>
            <a:ext cx="3987655" cy="294409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8B9F7B-F584-429B-9664-248A02B368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69412" y="1672131"/>
            <a:ext cx="4033567" cy="294409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7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3D2E6-8488-44E9-9997-14673C76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77E2-2B9B-43C3-A042-7965E9279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499C3-D03A-47D7-ACD5-356B3A4A8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4B54-4C50-446E-910C-E92FA435D85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E91C-0840-4FDE-A11B-241725A54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479E-C735-4C76-820C-FDDFB4D56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CAEE6-F4FC-464B-AE2D-474CCDBF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86" r:id="rId3"/>
    <p:sldLayoutId id="2147483687" r:id="rId4"/>
    <p:sldLayoutId id="214748368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one.015573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r>
              <a:rPr lang="en-US" kern="0" dirty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609600" y="2136337"/>
            <a:ext cx="114763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PLACE RECOMMENDATION FOR TOURIST BASED ON TOURIST ATTRACTION</a:t>
            </a:r>
          </a:p>
        </p:txBody>
      </p:sp>
    </p:spTree>
    <p:extLst>
      <p:ext uri="{BB962C8B-B14F-4D97-AF65-F5344CB8AC3E}">
        <p14:creationId xmlns:p14="http://schemas.microsoft.com/office/powerpoint/2010/main" val="24073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357808" y="397781"/>
            <a:ext cx="11476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NON PERSONALIZED RECOMMENDER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86B46-5E54-4322-9637-E2184BD34665}"/>
              </a:ext>
            </a:extLst>
          </p:cNvPr>
          <p:cNvSpPr txBox="1"/>
          <p:nvPr/>
        </p:nvSpPr>
        <p:spPr>
          <a:xfrm>
            <a:off x="6835017" y="2604057"/>
            <a:ext cx="4625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user with the most relevant information that the user is seeking on the basis of user’s preferences, interest, or observed behavior about item.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D9E6E-D9BE-475E-AD0E-08B48072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75" y="2075303"/>
            <a:ext cx="5151990" cy="4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2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algn="just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0" y="387372"/>
            <a:ext cx="1147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4E6A9-D802-4FA6-8846-0402C4FE6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1" y="1960058"/>
            <a:ext cx="10971537" cy="467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6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algn="just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PAGE</a:t>
            </a: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0" y="135581"/>
            <a:ext cx="1147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61F9E-B511-4755-938A-A710DD22E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1628485"/>
            <a:ext cx="11105322" cy="41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5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algn="just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THE PLACES</a:t>
            </a: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0" y="135581"/>
            <a:ext cx="1147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79B6E-61DD-4F3F-94DC-0712906D1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6" y="1567724"/>
            <a:ext cx="10442713" cy="47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8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algn="just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0" y="148833"/>
            <a:ext cx="1147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28678-9040-4EA8-904F-B0E963A28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3" y="1564729"/>
            <a:ext cx="10681252" cy="48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1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198781" y="427127"/>
            <a:ext cx="11383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COMPARISON</a:t>
            </a:r>
            <a:r>
              <a:rPr lang="en-US" sz="48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 BETWEEN THE ALGORITHMS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70658F-7C26-4AF6-A224-284B6717E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08453"/>
              </p:ext>
            </p:extLst>
          </p:nvPr>
        </p:nvGraphicFramePr>
        <p:xfrm>
          <a:off x="516834" y="1294828"/>
          <a:ext cx="11158331" cy="513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351">
                  <a:extLst>
                    <a:ext uri="{9D8B030D-6E8A-4147-A177-3AD203B41FA5}">
                      <a16:colId xmlns:a16="http://schemas.microsoft.com/office/drawing/2014/main" val="3874562375"/>
                    </a:ext>
                  </a:extLst>
                </a:gridCol>
                <a:gridCol w="4518249">
                  <a:extLst>
                    <a:ext uri="{9D8B030D-6E8A-4147-A177-3AD203B41FA5}">
                      <a16:colId xmlns:a16="http://schemas.microsoft.com/office/drawing/2014/main" val="3662256114"/>
                    </a:ext>
                  </a:extLst>
                </a:gridCol>
                <a:gridCol w="2910241">
                  <a:extLst>
                    <a:ext uri="{9D8B030D-6E8A-4147-A177-3AD203B41FA5}">
                      <a16:colId xmlns:a16="http://schemas.microsoft.com/office/drawing/2014/main" val="4221402884"/>
                    </a:ext>
                  </a:extLst>
                </a:gridCol>
                <a:gridCol w="2845490">
                  <a:extLst>
                    <a:ext uri="{9D8B030D-6E8A-4147-A177-3AD203B41FA5}">
                      <a16:colId xmlns:a16="http://schemas.microsoft.com/office/drawing/2014/main" val="2664985292"/>
                    </a:ext>
                  </a:extLst>
                </a:gridCol>
              </a:tblGrid>
              <a:tr h="558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USER-USER COLLABORATIVE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ITEM-ITEM COLLABORATIVE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PERSONALIZED RECOMMENDER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691389"/>
                  </a:ext>
                </a:extLst>
              </a:tr>
              <a:tr h="1755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User-User Collaborative Filtering Algorithm makes the recommendation based on the similar likes of the people.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Recommenders scale with the number of items or users they must deal with, so there are scenarios in which each type can perform better than the other.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 Personalized recommender system recommends what is popular and relevant to all the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493739"/>
                  </a:ext>
                </a:extLst>
              </a:tr>
              <a:tr h="12770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Similarity estimates between users are more likely to converge over time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Similarity estimates between items are less likely to converge over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Similarity estimates are not taken into consideration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62925"/>
                  </a:ext>
                </a:extLst>
              </a:tr>
              <a:tr h="12770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based recommenders begin with the list of similar user’s preferences.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based recommenders begin with a list of a user's preferred items.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 personalized based recommenders begin with a list of a user's preferred items.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5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83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311424" y="-169221"/>
            <a:ext cx="1138361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>
              <a:solidFill>
                <a:schemeClr val="bg1"/>
              </a:solidFill>
              <a:latin typeface="Montserrat" panose="00000500000000000000" pitchFamily="2" charset="0"/>
              <a:ea typeface="Roboto" panose="02000000000000000000" pitchFamily="2" charset="0"/>
              <a:cs typeface="Open Sans Extrabold" panose="020B0906030804020204" pitchFamily="34" charset="0"/>
            </a:endParaRP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COMPARISON</a:t>
            </a:r>
            <a:r>
              <a:rPr lang="en-US" sz="48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 BETWEEN THE ALGORITHMS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70658F-7C26-4AF6-A224-284B6717E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7160"/>
              </p:ext>
            </p:extLst>
          </p:nvPr>
        </p:nvGraphicFramePr>
        <p:xfrm>
          <a:off x="424069" y="1771411"/>
          <a:ext cx="11158331" cy="415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351">
                  <a:extLst>
                    <a:ext uri="{9D8B030D-6E8A-4147-A177-3AD203B41FA5}">
                      <a16:colId xmlns:a16="http://schemas.microsoft.com/office/drawing/2014/main" val="3874562375"/>
                    </a:ext>
                  </a:extLst>
                </a:gridCol>
                <a:gridCol w="4518249">
                  <a:extLst>
                    <a:ext uri="{9D8B030D-6E8A-4147-A177-3AD203B41FA5}">
                      <a16:colId xmlns:a16="http://schemas.microsoft.com/office/drawing/2014/main" val="3662256114"/>
                    </a:ext>
                  </a:extLst>
                </a:gridCol>
                <a:gridCol w="2910241">
                  <a:extLst>
                    <a:ext uri="{9D8B030D-6E8A-4147-A177-3AD203B41FA5}">
                      <a16:colId xmlns:a16="http://schemas.microsoft.com/office/drawing/2014/main" val="4221402884"/>
                    </a:ext>
                  </a:extLst>
                </a:gridCol>
                <a:gridCol w="2845490">
                  <a:extLst>
                    <a:ext uri="{9D8B030D-6E8A-4147-A177-3AD203B41FA5}">
                      <a16:colId xmlns:a16="http://schemas.microsoft.com/office/drawing/2014/main" val="2664985292"/>
                    </a:ext>
                  </a:extLst>
                </a:gridCol>
              </a:tblGrid>
              <a:tr h="558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USER-USER COLLABORATIVE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ITEM-ITEM COLLABORATIVE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PERSONALIZED RECOMMENDER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691389"/>
                  </a:ext>
                </a:extLst>
              </a:tr>
              <a:tr h="1755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of User-User Collaborative algorithm is greater compared to the other two as this algorithm looks for the similar likes of the user and recommends based on that.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based on the already rated item and recommends for the similar items. So, this has moderate accuracy compared to User-User collaborative algorithm.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 Personalized system does not rely on similarity measure. It recommends based on the overall data. So, this is not that accurate compared to the other two.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493739"/>
                  </a:ext>
                </a:extLst>
              </a:tr>
              <a:tr h="1755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91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94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198781" y="427127"/>
            <a:ext cx="1147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SIGNIFICANCE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9C10D9-C44E-449F-96F1-A12766DAA031}"/>
              </a:ext>
            </a:extLst>
          </p:cNvPr>
          <p:cNvSpPr txBox="1"/>
          <p:nvPr/>
        </p:nvSpPr>
        <p:spPr>
          <a:xfrm>
            <a:off x="490331" y="1777584"/>
            <a:ext cx="51550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Tourism is a major economic and social significant that has been recognized in both developed and developing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mainly aims in helping tourists find the most rated tourist places visited by their friends.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algorithms help in accurately recommending the 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help the tourists find their appropriate destination for holiday.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7FB0F-100B-4B4B-AA4E-BEA45748D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26" y="2001079"/>
            <a:ext cx="6181552" cy="38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5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algn="just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Tourist place recommendation applications like MakeMyTrip, TripAdvisor etc. use the recommendation of tourists based on ratings given by travelers.</a:t>
            </a: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Today, we all know that Amazon a cross large and well-known company is using recommender system to recommend the most likely viewed items of the customer. This shows the impact of recommendation system.</a:t>
            </a: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examples are like Netflix the video streaming service which is using AI’s recommendation system which is saving around  $1billion each year. </a:t>
            </a: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have Spotify a music recommendation application, which uses Machine learning to handle the huge amount of music data arising day-by-day.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0" y="387372"/>
            <a:ext cx="1147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IMPLICATIONS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2A2DA-B036-46DB-B18F-CD5D4FD2E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9" y="5630609"/>
            <a:ext cx="3121784" cy="554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4A6D48-B03A-4476-9B4F-43ABE81F2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522" y="4998494"/>
            <a:ext cx="1818861" cy="181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06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be very useful for tourists to decide the most rated tourist destination for their holidays.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 algorithms such as collaborative filtering methods were studied which recommend places based on user’s interests.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User-user collaborative filtering algorithm recommend similar places to the tourist.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based collaborative filtering recommends places based on the preference of the tourists.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Personalized recommender system recommends frequently visited places by the tourists in comparison with other tourists.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all the three algorithms, user-user collaborative filtering has highest accuracy of 95%.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0" y="188588"/>
            <a:ext cx="1147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137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-26504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 are software agents that elicit the interests and preferences of individual consumers  and make recommendations accordingly.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have the potential to support and improve the quality of the </a:t>
            </a:r>
            <a:b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 consumers make while searching for and selecting products online.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people (customers, users) make decisions.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is based on preferences, of an individual or a group or community.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Music, Movies, Place and Books recommendation. In eCommerce there is recommendation of items, in eLearning there is recommendation of contents.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371061" y="424070"/>
            <a:ext cx="11463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	WHAT IS RECOMMENDATION 						SYSTEM?</a:t>
            </a:r>
          </a:p>
        </p:txBody>
      </p:sp>
    </p:spTree>
    <p:extLst>
      <p:ext uri="{BB962C8B-B14F-4D97-AF65-F5344CB8AC3E}">
        <p14:creationId xmlns:p14="http://schemas.microsoft.com/office/powerpoint/2010/main" val="1707664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1155712"/>
            <a:ext cx="12192000" cy="3562062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800100" lvl="1" indent="-342900" algn="just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 is one of the most likely used application by every smartphone user. There is a huge data which is produced by this application. </a:t>
            </a:r>
          </a:p>
          <a:p>
            <a:pPr marL="800100" lvl="1" indent="-342900" algn="just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Check In at various locations which produces large amount of data which is only stored and never used again.</a:t>
            </a:r>
          </a:p>
          <a:p>
            <a:pPr marL="800100" lvl="1" indent="-342900" algn="just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there should be some processing on the data. Processing can be done by using that data for recommending the highest rated places to the users.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145774" y="360868"/>
            <a:ext cx="1147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FUTURE SCOPE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3C682-A82E-46AA-9E6E-8EA7FB645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216" y="4038599"/>
            <a:ext cx="3295480" cy="245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40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0868"/>
            <a:ext cx="12192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357808" y="-23445"/>
            <a:ext cx="1147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E16B3-87E4-4A2B-AAF3-FB58640C3030}"/>
              </a:ext>
            </a:extLst>
          </p:cNvPr>
          <p:cNvSpPr txBox="1"/>
          <p:nvPr/>
        </p:nvSpPr>
        <p:spPr>
          <a:xfrm>
            <a:off x="357808" y="899885"/>
            <a:ext cx="114763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Cheng W, Yin G, Dong Y, Dong H, Zhang W (2016) Collaborative Filtering Recommendation on Users’ Interest Sequences. </a:t>
            </a:r>
            <a:r>
              <a:rPr lang="en-US" dirty="0" err="1">
                <a:solidFill>
                  <a:schemeClr val="bg1"/>
                </a:solidFill>
              </a:rPr>
              <a:t>PLoS</a:t>
            </a:r>
            <a:r>
              <a:rPr lang="en-US" dirty="0">
                <a:solidFill>
                  <a:schemeClr val="bg1"/>
                </a:solidFill>
              </a:rPr>
              <a:t> ONE 11(5): e0155739. </a:t>
            </a:r>
            <a:r>
              <a:rPr lang="en-US" i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https://doi.org/10.1371/journal.pone.0155739</a:t>
            </a:r>
            <a:endParaRPr lang="en-US" i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Farhan Hassan Khan, Saba Bashir. Collaborative Filtering based Online Recommendation Systems: A Survey</a:t>
            </a:r>
            <a:r>
              <a:rPr lang="en-US" i="1" dirty="0">
                <a:solidFill>
                  <a:schemeClr val="bg1"/>
                </a:solidFill>
              </a:rPr>
              <a:t>. International Conference on Information &amp; Communication Technologies, At Karachi, Pakistan, Volume: 7th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Rana, C., &amp; Jain, S. K. (2012). Building a Book Recommender system using time based content filtering. </a:t>
            </a:r>
            <a:r>
              <a:rPr lang="en-US" i="1" dirty="0">
                <a:solidFill>
                  <a:schemeClr val="bg1"/>
                </a:solidFill>
              </a:rPr>
              <a:t>WSEAS Transactions on Computers, 11(2), 2224-2872.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Chu. W, Park. T.S. et al, (2010), "Personalized Recommendation on Dynamic Content Using Predictive Bilinear Models" </a:t>
            </a:r>
            <a:r>
              <a:rPr lang="en-US" i="1" dirty="0">
                <a:solidFill>
                  <a:schemeClr val="bg1"/>
                </a:solidFill>
              </a:rPr>
              <a:t>Yahoo! Labs.,2821 Mission College Blvd, Santa Clara, CA95054 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Sharma, R., </a:t>
            </a:r>
            <a:r>
              <a:rPr lang="en-US" dirty="0" err="1">
                <a:solidFill>
                  <a:schemeClr val="bg1"/>
                </a:solidFill>
              </a:rPr>
              <a:t>Gopalani</a:t>
            </a:r>
            <a:r>
              <a:rPr lang="en-US" dirty="0">
                <a:solidFill>
                  <a:schemeClr val="bg1"/>
                </a:solidFill>
              </a:rPr>
              <a:t>, D., &amp; Meena, Y. (2017, February). Collaborative filtering-based  recommender  system:  Approaches  and  research challenges.  </a:t>
            </a:r>
            <a:r>
              <a:rPr lang="en-US" i="1" dirty="0">
                <a:solidFill>
                  <a:schemeClr val="bg1"/>
                </a:solidFill>
              </a:rPr>
              <a:t>In  Computational  Intelligence  &amp;  Communication Technology  (CICT),  2017 3rd  International  Conference  on (pp.  1-6). IEEE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Dang, T. A., &amp; </a:t>
            </a:r>
            <a:r>
              <a:rPr lang="en-US" dirty="0" err="1">
                <a:solidFill>
                  <a:schemeClr val="bg1"/>
                </a:solidFill>
              </a:rPr>
              <a:t>Viennet</a:t>
            </a:r>
            <a:r>
              <a:rPr lang="en-US" dirty="0">
                <a:solidFill>
                  <a:schemeClr val="bg1"/>
                </a:solidFill>
              </a:rPr>
              <a:t>, E. (2013, January). Collaborative filtering in social networks: A community-based approach</a:t>
            </a:r>
            <a:r>
              <a:rPr lang="en-US" i="1" dirty="0">
                <a:solidFill>
                  <a:schemeClr val="bg1"/>
                </a:solidFill>
              </a:rPr>
              <a:t>. In Computing, Management and Telecommunications (</a:t>
            </a:r>
            <a:r>
              <a:rPr lang="en-US" i="1" dirty="0" err="1">
                <a:solidFill>
                  <a:schemeClr val="bg1"/>
                </a:solidFill>
              </a:rPr>
              <a:t>ComManTel</a:t>
            </a:r>
            <a:r>
              <a:rPr lang="en-US" i="1" dirty="0">
                <a:solidFill>
                  <a:schemeClr val="bg1"/>
                </a:solidFill>
              </a:rPr>
              <a:t>), 2013 International Conference on (pp. 128-133). IEEE.</a:t>
            </a:r>
          </a:p>
          <a:p>
            <a:br>
              <a:rPr lang="en-US" dirty="0"/>
            </a:b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9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 (CB) </a:t>
            </a: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use personal preferences to match and filter items. E.g. what sort of books do I like?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(CF) </a:t>
            </a: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match `like-minded’ people . E.g. if two people have similar ‘taste’ they can recommend items to each other.</a:t>
            </a:r>
          </a:p>
          <a:p>
            <a:pPr defTabSz="457200"/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357808" y="530087"/>
            <a:ext cx="1147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TYPES OF 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42720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357808" y="530087"/>
            <a:ext cx="1147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SOCIAL MEDIA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122CB-2D45-44BD-B1EA-26A4FCB74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" y="2464904"/>
            <a:ext cx="10863339" cy="41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7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536572"/>
            <a:ext cx="4929810" cy="656429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algn="just" defTabSz="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huge amount of data which arises out of the social media applications. </a:t>
            </a: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 needs to be processed and used. For example, Facebook has a Check In system where people post the places they visit. By taking this as a motive we decided to build a Tourist recommendation system.</a:t>
            </a: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recommendation can be done based on the ratings of the Tourists for that particular place.</a:t>
            </a: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play an important role in recommendation.</a:t>
            </a: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algorithms like Collaborative Filtering using we will be using in our project.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172277" y="187692"/>
            <a:ext cx="1147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PLACE RECOMMENDATION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D4FDC-0DFB-4ED2-AE29-D97C630F7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90" y="1738807"/>
            <a:ext cx="6438830" cy="33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8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357808" y="265043"/>
            <a:ext cx="1147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FF805-D876-4B79-9672-01BE628E7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42" y="1557647"/>
            <a:ext cx="7895928" cy="46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5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-26504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algn="just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information among collaborating entities to make recommendations and predictions.</a:t>
            </a:r>
          </a:p>
          <a:p>
            <a:pPr marL="342900" indent="-342900" algn="just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based on the content preferences of similar users.</a:t>
            </a:r>
          </a:p>
          <a:p>
            <a:pPr marL="457200" indent="-457200" algn="just" defTabSz="457200">
              <a:buFont typeface="+mj-lt"/>
              <a:buAutoNum type="arabicPeriod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User-User Collaborative Filtering</a:t>
            </a:r>
          </a:p>
          <a:p>
            <a:pPr marL="457200" indent="-457200" algn="just" defTabSz="457200">
              <a:buFont typeface="+mj-lt"/>
              <a:buAutoNum type="arabicPeriod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Item- Item Collaborative Filtering</a:t>
            </a:r>
          </a:p>
          <a:p>
            <a:pPr marL="457200" indent="-457200" algn="just" defTabSz="457200">
              <a:buFont typeface="+mj-lt"/>
              <a:buAutoNum type="arabicPeriod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Personalized Recommender System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0" y="477078"/>
            <a:ext cx="1147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205802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26504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265042" y="543339"/>
            <a:ext cx="1147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USER-USER COLLABORATIVE FILTERING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C1BCD-59C9-483E-8ABC-F71EFA2B2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90" y="1872879"/>
            <a:ext cx="5728662" cy="31364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90522C-FF69-49A3-9A37-D0166F040E38}"/>
              </a:ext>
            </a:extLst>
          </p:cNvPr>
          <p:cNvSpPr txBox="1"/>
          <p:nvPr/>
        </p:nvSpPr>
        <p:spPr>
          <a:xfrm>
            <a:off x="6537042" y="2283696"/>
            <a:ext cx="5049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place recommendation, as discussed in previous slide the User-User Collaborative Filtering Algorithm makes the recommendation based on the similar likes of the people.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5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E67FD145-B0D1-4F92-97FC-0A38D8D8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D08CE-B6E3-40B4-A8A6-FAA20FB6EF19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72000"/>
                </a:sysClr>
              </a:gs>
              <a:gs pos="100000">
                <a:sysClr val="windowText" lastClr="000000">
                  <a:alpha val="35000"/>
                </a:sysClr>
              </a:gs>
            </a:gsLst>
            <a:lin ang="24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indent="-342900" algn="just" defTabSz="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714D6-9AA1-4A7E-9E15-4CCEB027D007}"/>
              </a:ext>
            </a:extLst>
          </p:cNvPr>
          <p:cNvSpPr txBox="1"/>
          <p:nvPr/>
        </p:nvSpPr>
        <p:spPr>
          <a:xfrm>
            <a:off x="357808" y="636105"/>
            <a:ext cx="1147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ITEM-ITEM COLLABORATIVE FILTERING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16C40-6250-4F2E-96BD-EDC8BC26F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" y="1806254"/>
            <a:ext cx="6091825" cy="4804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886B46-5E54-4322-9637-E2184BD34665}"/>
              </a:ext>
            </a:extLst>
          </p:cNvPr>
          <p:cNvSpPr txBox="1"/>
          <p:nvPr/>
        </p:nvSpPr>
        <p:spPr>
          <a:xfrm>
            <a:off x="6904383" y="2950913"/>
            <a:ext cx="4929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ITEM-ITEM collaborative filtering look for items that are similar to the articles that user has already rated and recommend most similar articles.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1204</Words>
  <Application>Microsoft Office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SlideCompass</dc:creator>
  <cp:lastModifiedBy>HP-Work</cp:lastModifiedBy>
  <cp:revision>143</cp:revision>
  <dcterms:created xsi:type="dcterms:W3CDTF">2017-09-17T07:11:41Z</dcterms:created>
  <dcterms:modified xsi:type="dcterms:W3CDTF">2018-12-05T01:56:42Z</dcterms:modified>
</cp:coreProperties>
</file>