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4F25A-4C8F-4CBA-9E39-107347B30C62}" type="datetimeFigureOut">
              <a:rPr lang="en-IN" smtClean="0"/>
              <a:t>18-05-2020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83C2-7D7E-4F18-B9A3-FED4A3B885C4}" type="slidenum">
              <a:rPr lang="en-IN" smtClean="0"/>
              <a:t>‹#›</a:t>
            </a:fld>
            <a:endParaRPr lang="en-IN"/>
          </a:p>
        </p:txBody>
      </p:sp>
    </p:spTree>
    <p:extLst>
      <p:ext uri="{BB962C8B-B14F-4D97-AF65-F5344CB8AC3E}">
        <p14:creationId xmlns:p14="http://schemas.microsoft.com/office/powerpoint/2010/main" val="422030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C483C2-7D7E-4F18-B9A3-FED4A3B885C4}" type="slidenum">
              <a:rPr lang="en-IN" smtClean="0"/>
              <a:t>8</a:t>
            </a:fld>
            <a:endParaRPr lang="en-IN"/>
          </a:p>
        </p:txBody>
      </p:sp>
    </p:spTree>
    <p:extLst>
      <p:ext uri="{BB962C8B-B14F-4D97-AF65-F5344CB8AC3E}">
        <p14:creationId xmlns:p14="http://schemas.microsoft.com/office/powerpoint/2010/main" val="243949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84475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48986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3007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99097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39C16-19C8-4441-8491-6AEC6A511B4B}"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67117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039C16-19C8-4441-8491-6AEC6A511B4B}"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09817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039C16-19C8-4441-8491-6AEC6A511B4B}" type="datetimeFigureOut">
              <a:rPr lang="en-IN" smtClean="0"/>
              <a:t>17-05-2020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148847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039C16-19C8-4441-8491-6AEC6A511B4B}" type="datetimeFigureOut">
              <a:rPr lang="en-IN" smtClean="0"/>
              <a:t>17-05-2020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8932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39C16-19C8-4441-8491-6AEC6A511B4B}" type="datetimeFigureOut">
              <a:rPr lang="en-IN" smtClean="0"/>
              <a:t>17-05-2020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4994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58742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8982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39C16-19C8-4441-8491-6AEC6A511B4B}" type="datetimeFigureOut">
              <a:rPr lang="en-IN" smtClean="0"/>
              <a:t>17-05-2020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3445F-3DD1-4AB9-A88C-9BF0E0BA61E9}" type="slidenum">
              <a:rPr lang="en-IN" smtClean="0"/>
              <a:t>‹#›</a:t>
            </a:fld>
            <a:endParaRPr lang="en-IN"/>
          </a:p>
        </p:txBody>
      </p:sp>
    </p:spTree>
    <p:extLst>
      <p:ext uri="{BB962C8B-B14F-4D97-AF65-F5344CB8AC3E}">
        <p14:creationId xmlns:p14="http://schemas.microsoft.com/office/powerpoint/2010/main" val="239056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web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8368BE43-2201-4A5B-97DD-06FF9DBB5F24}"/>
              </a:ext>
            </a:extLst>
          </p:cNvPr>
          <p:cNvSpPr txBox="1">
            <a:spLocks/>
          </p:cNvSpPr>
          <p:nvPr/>
        </p:nvSpPr>
        <p:spPr>
          <a:xfrm>
            <a:off x="1519676" y="1785240"/>
            <a:ext cx="10743147" cy="2445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0" lvl="6" indent="0">
              <a:buFont typeface="Arial" panose="020B0604020202020204" pitchFamily="34" charset="0"/>
              <a:buNone/>
            </a:pPr>
            <a:endParaRPr lang="en-US" sz="1000" dirty="0"/>
          </a:p>
        </p:txBody>
      </p:sp>
      <p:sp>
        <p:nvSpPr>
          <p:cNvPr id="2" name="Rectangle 1">
            <a:extLst>
              <a:ext uri="{FF2B5EF4-FFF2-40B4-BE49-F238E27FC236}">
                <a16:creationId xmlns:a16="http://schemas.microsoft.com/office/drawing/2014/main" xmlns="" id="{70AD63ED-062F-451A-A9BD-C79988F25481}"/>
              </a:ext>
            </a:extLst>
          </p:cNvPr>
          <p:cNvSpPr/>
          <p:nvPr/>
        </p:nvSpPr>
        <p:spPr>
          <a:xfrm>
            <a:off x="0" y="133340"/>
            <a:ext cx="12192000" cy="9233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endPar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Box 2"/>
          <p:cNvSpPr txBox="1"/>
          <p:nvPr/>
        </p:nvSpPr>
        <p:spPr>
          <a:xfrm>
            <a:off x="2009954" y="256451"/>
            <a:ext cx="9256144" cy="677108"/>
          </a:xfrm>
          <a:prstGeom prst="rect">
            <a:avLst/>
          </a:prstGeom>
          <a:noFill/>
        </p:spPr>
        <p:txBody>
          <a:bodyPr wrap="square" rtlCol="0">
            <a:spAutoFit/>
          </a:bodyPr>
          <a:lstStyle/>
          <a:p>
            <a:r>
              <a:rPr lang="en-US" sz="3800" dirty="0" smtClean="0"/>
              <a:t>DHA – A Paperless Ticketing System</a:t>
            </a:r>
            <a:endParaRPr lang="en-IN" sz="3800" dirty="0"/>
          </a:p>
        </p:txBody>
      </p:sp>
      <p:sp>
        <p:nvSpPr>
          <p:cNvPr id="6" name="TextBox 5"/>
          <p:cNvSpPr txBox="1"/>
          <p:nvPr/>
        </p:nvSpPr>
        <p:spPr>
          <a:xfrm>
            <a:off x="741871" y="2311879"/>
            <a:ext cx="9980763" cy="4247317"/>
          </a:xfrm>
          <a:prstGeom prst="rect">
            <a:avLst/>
          </a:prstGeom>
          <a:noFill/>
        </p:spPr>
        <p:txBody>
          <a:bodyPr wrap="square" rtlCol="0">
            <a:spAutoFit/>
          </a:bodyPr>
          <a:lstStyle/>
          <a:p>
            <a:r>
              <a:rPr lang="en-IN" dirty="0"/>
              <a:t>Students Details </a:t>
            </a:r>
            <a:r>
              <a:rPr lang="en-IN" dirty="0" smtClean="0"/>
              <a:t>–</a:t>
            </a:r>
          </a:p>
          <a:p>
            <a:endParaRPr lang="en-IN" dirty="0"/>
          </a:p>
          <a:p>
            <a:endParaRPr lang="en-IN" dirty="0" smtClean="0"/>
          </a:p>
          <a:p>
            <a:endParaRPr lang="en-IN" dirty="0"/>
          </a:p>
          <a:p>
            <a:r>
              <a:rPr lang="en-IN" dirty="0" smtClean="0"/>
              <a:t>Yugant Kachroo</a:t>
            </a:r>
          </a:p>
          <a:p>
            <a:r>
              <a:rPr lang="en-IN" dirty="0" smtClean="0"/>
              <a:t>17001003064</a:t>
            </a:r>
          </a:p>
          <a:p>
            <a:endParaRPr lang="en-IN" dirty="0"/>
          </a:p>
          <a:p>
            <a:endParaRPr lang="en-IN" dirty="0" smtClean="0"/>
          </a:p>
          <a:p>
            <a:r>
              <a:rPr lang="en-IN" dirty="0" err="1" smtClean="0"/>
              <a:t>Sakshi</a:t>
            </a:r>
            <a:r>
              <a:rPr lang="en-IN" dirty="0" smtClean="0"/>
              <a:t> </a:t>
            </a:r>
            <a:r>
              <a:rPr lang="en-IN" dirty="0" err="1" smtClean="0"/>
              <a:t>Dhar</a:t>
            </a:r>
            <a:endParaRPr lang="en-IN" dirty="0" smtClean="0"/>
          </a:p>
          <a:p>
            <a:r>
              <a:rPr lang="en-IN" dirty="0" smtClean="0"/>
              <a:t>18001003511</a:t>
            </a:r>
          </a:p>
          <a:p>
            <a:endParaRPr lang="en-IN" dirty="0"/>
          </a:p>
          <a:p>
            <a:endParaRPr lang="en-IN" dirty="0" smtClean="0"/>
          </a:p>
          <a:p>
            <a:r>
              <a:rPr lang="en-IN" dirty="0" smtClean="0"/>
              <a:t>Mentor</a:t>
            </a:r>
          </a:p>
          <a:p>
            <a:r>
              <a:rPr lang="en-US" dirty="0" smtClean="0"/>
              <a:t>Mr. </a:t>
            </a:r>
            <a:r>
              <a:rPr lang="en-US" dirty="0" err="1" smtClean="0"/>
              <a:t>Piyush</a:t>
            </a:r>
            <a:r>
              <a:rPr lang="en-US" dirty="0" smtClean="0"/>
              <a:t> </a:t>
            </a:r>
            <a:endParaRPr lang="en-IN" dirty="0"/>
          </a:p>
          <a:p>
            <a:endParaRPr lang="en-IN" dirty="0"/>
          </a:p>
        </p:txBody>
      </p:sp>
    </p:spTree>
    <p:extLst>
      <p:ext uri="{BB962C8B-B14F-4D97-AF65-F5344CB8AC3E}">
        <p14:creationId xmlns:p14="http://schemas.microsoft.com/office/powerpoint/2010/main" val="389279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177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71" y="2326884"/>
            <a:ext cx="10058400" cy="3273130"/>
          </a:xfrm>
          <a:prstGeom prst="rect">
            <a:avLst/>
          </a:prstGeom>
        </p:spPr>
      </p:pic>
      <p:sp>
        <p:nvSpPr>
          <p:cNvPr id="3" name="TextBox 2"/>
          <p:cNvSpPr txBox="1"/>
          <p:nvPr/>
        </p:nvSpPr>
        <p:spPr>
          <a:xfrm>
            <a:off x="608021" y="871268"/>
            <a:ext cx="10118785" cy="646331"/>
          </a:xfrm>
          <a:prstGeom prst="rect">
            <a:avLst/>
          </a:prstGeom>
          <a:noFill/>
        </p:spPr>
        <p:txBody>
          <a:bodyPr wrap="square" rtlCol="0">
            <a:spAutoFit/>
          </a:bodyPr>
          <a:lstStyle/>
          <a:p>
            <a:r>
              <a:rPr lang="en-US" dirty="0" smtClean="0"/>
              <a:t>The traveler then receives an email about their trip with details like station name, entry and exit time and fare. In this way the traveler will have the logs of his/her travel history.</a:t>
            </a:r>
            <a:endParaRPr lang="en-IN" dirty="0"/>
          </a:p>
        </p:txBody>
      </p:sp>
    </p:spTree>
    <p:extLst>
      <p:ext uri="{BB962C8B-B14F-4D97-AF65-F5344CB8AC3E}">
        <p14:creationId xmlns:p14="http://schemas.microsoft.com/office/powerpoint/2010/main" val="304568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CA26F12D-815B-45CD-9978-77690CB8128B}"/>
              </a:ext>
            </a:extLst>
          </p:cNvPr>
          <p:cNvSpPr txBox="1">
            <a:spLocks/>
          </p:cNvSpPr>
          <p:nvPr/>
        </p:nvSpPr>
        <p:spPr>
          <a:xfrm>
            <a:off x="389542" y="781471"/>
            <a:ext cx="52396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600" b="1" dirty="0">
                <a:latin typeface="Arial Black" panose="020B0A04020102020204" pitchFamily="34" charset="0"/>
              </a:rPr>
              <a:t>Technology Stack</a:t>
            </a:r>
          </a:p>
          <a:p>
            <a:r>
              <a:rPr lang="en-IN" sz="2000" dirty="0"/>
              <a:t>Python Face Recognition Library (Pre Trained Model to Detect Faces) with 99.38% accuracy or any other Face Recognition method</a:t>
            </a:r>
          </a:p>
          <a:p>
            <a:r>
              <a:rPr lang="en-IN" sz="2000" dirty="0"/>
              <a:t>Python Open CV</a:t>
            </a:r>
          </a:p>
          <a:p>
            <a:r>
              <a:rPr lang="en-IN" sz="2000" b="1" dirty="0"/>
              <a:t>Django Framework</a:t>
            </a:r>
          </a:p>
          <a:p>
            <a:r>
              <a:rPr lang="en-IN" sz="2000" dirty="0"/>
              <a:t>MySQL, Postgres (or any other database)</a:t>
            </a:r>
          </a:p>
          <a:p>
            <a:r>
              <a:rPr lang="en-IN" sz="2000" dirty="0"/>
              <a:t>For Frontend – HTML, CSS, Bootstrap, JavaScript, jQuery</a:t>
            </a:r>
          </a:p>
        </p:txBody>
      </p:sp>
      <p:sp>
        <p:nvSpPr>
          <p:cNvPr id="8" name="TextBox 7">
            <a:extLst>
              <a:ext uri="{FF2B5EF4-FFF2-40B4-BE49-F238E27FC236}">
                <a16:creationId xmlns:a16="http://schemas.microsoft.com/office/drawing/2014/main" xmlns="" id="{5E9CDC54-A250-49E0-B4C2-0A04DDEB161C}"/>
              </a:ext>
            </a:extLst>
          </p:cNvPr>
          <p:cNvSpPr txBox="1"/>
          <p:nvPr/>
        </p:nvSpPr>
        <p:spPr>
          <a:xfrm>
            <a:off x="7093851" y="766702"/>
            <a:ext cx="3654662" cy="584775"/>
          </a:xfrm>
          <a:prstGeom prst="rect">
            <a:avLst/>
          </a:prstGeom>
          <a:noFill/>
        </p:spPr>
        <p:txBody>
          <a:bodyPr wrap="square" rtlCol="0">
            <a:spAutoFit/>
          </a:bodyPr>
          <a:lstStyle/>
          <a:p>
            <a:r>
              <a:rPr lang="en-IN" sz="3200" b="1" dirty="0" smtClean="0">
                <a:solidFill>
                  <a:srgbClr val="092D1F"/>
                </a:solidFill>
                <a:latin typeface="Arial Black" panose="020B0A04020102020204" pitchFamily="34" charset="0"/>
              </a:rPr>
              <a:t>Why Django?</a:t>
            </a:r>
            <a:endParaRPr lang="en-IN" sz="3200" b="1" dirty="0">
              <a:solidFill>
                <a:srgbClr val="092D1F"/>
              </a:solidFill>
              <a:latin typeface="Arial Black" panose="020B0A04020102020204" pitchFamily="34" charset="0"/>
            </a:endParaRPr>
          </a:p>
        </p:txBody>
      </p:sp>
      <p:sp>
        <p:nvSpPr>
          <p:cNvPr id="10" name="Content Placeholder 2">
            <a:extLst>
              <a:ext uri="{FF2B5EF4-FFF2-40B4-BE49-F238E27FC236}">
                <a16:creationId xmlns:a16="http://schemas.microsoft.com/office/drawing/2014/main" xmlns="" id="{C8F1264B-EB10-433E-BAC6-6DD5225AA739}"/>
              </a:ext>
            </a:extLst>
          </p:cNvPr>
          <p:cNvSpPr>
            <a:spLocks noGrp="1"/>
          </p:cNvSpPr>
          <p:nvPr>
            <p:ph idx="1"/>
          </p:nvPr>
        </p:nvSpPr>
        <p:spPr>
          <a:xfrm>
            <a:off x="6779267" y="1703072"/>
            <a:ext cx="4723943" cy="2489868"/>
          </a:xfrm>
        </p:spPr>
        <p:txBody>
          <a:bodyPr>
            <a:normAutofit/>
          </a:bodyPr>
          <a:lstStyle/>
          <a:p>
            <a:r>
              <a:rPr lang="en-IN" sz="2000" b="1" dirty="0"/>
              <a:t>Easy Integration with Python Modules</a:t>
            </a:r>
          </a:p>
          <a:p>
            <a:r>
              <a:rPr lang="en-IN" sz="2000" dirty="0"/>
              <a:t>Most secured option</a:t>
            </a:r>
          </a:p>
          <a:p>
            <a:r>
              <a:rPr lang="en-IN" sz="2000" dirty="0"/>
              <a:t>Can easily handle </a:t>
            </a:r>
            <a:r>
              <a:rPr lang="en-IN" sz="2000" b="1" u="sng" dirty="0"/>
              <a:t>Huge Data</a:t>
            </a:r>
            <a:endParaRPr lang="en-IN" sz="2000" dirty="0"/>
          </a:p>
          <a:p>
            <a:r>
              <a:rPr lang="en-IN" sz="2000" b="1" dirty="0"/>
              <a:t>Desirable Frontend</a:t>
            </a:r>
            <a:r>
              <a:rPr lang="en-IN" sz="2000" dirty="0"/>
              <a:t> - GUI</a:t>
            </a:r>
          </a:p>
          <a:p>
            <a:r>
              <a:rPr lang="en-IN" sz="2000" b="1" dirty="0"/>
              <a:t>DJANGO</a:t>
            </a:r>
            <a:r>
              <a:rPr lang="en-IN" sz="2000" dirty="0"/>
              <a:t> </a:t>
            </a:r>
            <a:r>
              <a:rPr lang="en-IN" sz="2000" b="1" dirty="0"/>
              <a:t>REST FRAMEWORK </a:t>
            </a:r>
            <a:r>
              <a:rPr lang="en-IN" sz="2000" dirty="0"/>
              <a:t>for other </a:t>
            </a:r>
            <a:r>
              <a:rPr lang="en-IN" sz="2000" b="1" dirty="0"/>
              <a:t>UI (if needed)</a:t>
            </a:r>
          </a:p>
          <a:p>
            <a:endParaRPr lang="en-IN" sz="2000" dirty="0"/>
          </a:p>
        </p:txBody>
      </p:sp>
      <p:cxnSp>
        <p:nvCxnSpPr>
          <p:cNvPr id="13" name="Straight Connector 12">
            <a:extLst>
              <a:ext uri="{FF2B5EF4-FFF2-40B4-BE49-F238E27FC236}">
                <a16:creationId xmlns:a16="http://schemas.microsoft.com/office/drawing/2014/main" xmlns="" id="{E142C477-8E62-4286-983B-D9706A354E17}"/>
              </a:ext>
            </a:extLst>
          </p:cNvPr>
          <p:cNvCxnSpPr>
            <a:cxnSpLocks/>
          </p:cNvCxnSpPr>
          <p:nvPr/>
        </p:nvCxnSpPr>
        <p:spPr>
          <a:xfrm flipH="1">
            <a:off x="6314984" y="698740"/>
            <a:ext cx="1" cy="5520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xmlns="" id="{93BCB423-C962-4E94-9F53-EF6020E54F8A}"/>
              </a:ext>
            </a:extLst>
          </p:cNvPr>
          <p:cNvGrpSpPr/>
          <p:nvPr/>
        </p:nvGrpSpPr>
        <p:grpSpPr>
          <a:xfrm>
            <a:off x="311783" y="4571332"/>
            <a:ext cx="5603088" cy="1234739"/>
            <a:chOff x="492912" y="4096691"/>
            <a:chExt cx="5603088" cy="1234739"/>
          </a:xfrm>
        </p:grpSpPr>
        <p:pic>
          <p:nvPicPr>
            <p:cNvPr id="7170" name="Picture 2" descr="Image result for opencv logo">
              <a:extLst>
                <a:ext uri="{FF2B5EF4-FFF2-40B4-BE49-F238E27FC236}">
                  <a16:creationId xmlns:a16="http://schemas.microsoft.com/office/drawing/2014/main" xmlns="" id="{FD3255B7-0AF7-452E-BBA0-0D562E2BE4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912" y="4358655"/>
              <a:ext cx="713719" cy="8791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python logo">
              <a:extLst>
                <a:ext uri="{FF2B5EF4-FFF2-40B4-BE49-F238E27FC236}">
                  <a16:creationId xmlns:a16="http://schemas.microsoft.com/office/drawing/2014/main" xmlns="" id="{81388D05-1C95-4449-B2B3-79969A5D55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834" y="4406635"/>
              <a:ext cx="858625" cy="8586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xmlns="" id="{94BBA87C-1212-47A6-857C-23806DD24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3519" y="4385817"/>
              <a:ext cx="900260" cy="900260"/>
            </a:xfrm>
            <a:prstGeom prst="rect">
              <a:avLst/>
            </a:prstGeom>
          </p:spPr>
        </p:pic>
        <p:pic>
          <p:nvPicPr>
            <p:cNvPr id="7174" name="Picture 6" descr="Related image">
              <a:extLst>
                <a:ext uri="{FF2B5EF4-FFF2-40B4-BE49-F238E27FC236}">
                  <a16:creationId xmlns:a16="http://schemas.microsoft.com/office/drawing/2014/main" xmlns="" id="{D29803B2-1DCC-4F13-ADB3-0303275DC69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3892" y="4096691"/>
              <a:ext cx="1852108" cy="12347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xmlns="" id="{530B217A-3E04-47CA-A038-39D23E7DCD43}"/>
              </a:ext>
            </a:extLst>
          </p:cNvPr>
          <p:cNvGrpSpPr/>
          <p:nvPr/>
        </p:nvGrpSpPr>
        <p:grpSpPr>
          <a:xfrm>
            <a:off x="6513935" y="4544536"/>
            <a:ext cx="5058286" cy="1456693"/>
            <a:chOff x="6802131" y="3830606"/>
            <a:chExt cx="5058286" cy="1456693"/>
          </a:xfrm>
        </p:grpSpPr>
        <p:pic>
          <p:nvPicPr>
            <p:cNvPr id="14" name="Picture 2" descr="Top Django websites">
              <a:extLst>
                <a:ext uri="{FF2B5EF4-FFF2-40B4-BE49-F238E27FC236}">
                  <a16:creationId xmlns:a16="http://schemas.microsoft.com/office/drawing/2014/main" xmlns="" id="{DD15BBE9-892C-49BC-9E98-931029771F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10992" y="3830606"/>
              <a:ext cx="2749425" cy="14566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xmlns="" id="{3363B8EE-2753-467C-95C1-681D29086CA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131" y="3982320"/>
              <a:ext cx="2393897" cy="1057305"/>
            </a:xfrm>
            <a:prstGeom prst="rect">
              <a:avLst/>
            </a:prstGeom>
          </p:spPr>
        </p:pic>
      </p:grpSp>
    </p:spTree>
    <p:extLst>
      <p:ext uri="{BB962C8B-B14F-4D97-AF65-F5344CB8AC3E}">
        <p14:creationId xmlns:p14="http://schemas.microsoft.com/office/powerpoint/2010/main" val="62562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3690" y="2570672"/>
            <a:ext cx="8160589" cy="1107996"/>
          </a:xfrm>
          <a:prstGeom prst="rect">
            <a:avLst/>
          </a:prstGeom>
          <a:noFill/>
        </p:spPr>
        <p:txBody>
          <a:bodyPr wrap="square" rtlCol="0">
            <a:spAutoFit/>
          </a:bodyPr>
          <a:lstStyle/>
          <a:p>
            <a:pPr algn="ctr"/>
            <a:r>
              <a:rPr lang="en-US" sz="6600" dirty="0" smtClean="0"/>
              <a:t>THANK YOU !</a:t>
            </a:r>
            <a:endParaRPr lang="en-IN" sz="6600" dirty="0"/>
          </a:p>
        </p:txBody>
      </p:sp>
    </p:spTree>
    <p:extLst>
      <p:ext uri="{BB962C8B-B14F-4D97-AF65-F5344CB8AC3E}">
        <p14:creationId xmlns:p14="http://schemas.microsoft.com/office/powerpoint/2010/main" val="116149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7ED6E931-322E-47BD-8959-5356A0A7EB74}"/>
              </a:ext>
            </a:extLst>
          </p:cNvPr>
          <p:cNvSpPr txBox="1"/>
          <p:nvPr/>
        </p:nvSpPr>
        <p:spPr>
          <a:xfrm>
            <a:off x="1239265" y="242296"/>
            <a:ext cx="184731" cy="584775"/>
          </a:xfrm>
          <a:prstGeom prst="rect">
            <a:avLst/>
          </a:prstGeom>
          <a:noFill/>
        </p:spPr>
        <p:txBody>
          <a:bodyPr wrap="none" rtlCol="0">
            <a:spAutoFit/>
          </a:bodyPr>
          <a:lstStyle/>
          <a:p>
            <a:endParaRPr lang="en-IN" sz="3200" b="1" dirty="0">
              <a:solidFill>
                <a:srgbClr val="C00000"/>
              </a:solidFill>
            </a:endParaRPr>
          </a:p>
        </p:txBody>
      </p:sp>
      <p:sp>
        <p:nvSpPr>
          <p:cNvPr id="2" name="TextBox 1"/>
          <p:cNvSpPr txBox="1"/>
          <p:nvPr/>
        </p:nvSpPr>
        <p:spPr>
          <a:xfrm>
            <a:off x="836762" y="1708029"/>
            <a:ext cx="10412083" cy="5539978"/>
          </a:xfrm>
          <a:prstGeom prst="rect">
            <a:avLst/>
          </a:prstGeom>
          <a:noFill/>
        </p:spPr>
        <p:txBody>
          <a:bodyPr wrap="square" rtlCol="0">
            <a:spAutoFit/>
          </a:bodyPr>
          <a:lstStyle/>
          <a:p>
            <a:r>
              <a:rPr lang="en-IN" spc="-1" dirty="0">
                <a:solidFill>
                  <a:srgbClr val="000000"/>
                </a:solidFill>
                <a:uFill>
                  <a:solidFill>
                    <a:srgbClr val="FFFFFF"/>
                  </a:solidFill>
                </a:uFill>
              </a:rPr>
              <a:t>Time and convenience have great importance in human life. </a:t>
            </a:r>
            <a:r>
              <a:rPr lang="en-IN" spc="-1" dirty="0" smtClean="0">
                <a:solidFill>
                  <a:srgbClr val="000000"/>
                </a:solidFill>
                <a:uFill>
                  <a:solidFill>
                    <a:srgbClr val="FFFFFF"/>
                  </a:solidFill>
                </a:uFill>
              </a:rPr>
              <a:t>Traditional ticketing system is not much efficient.</a:t>
            </a:r>
          </a:p>
          <a:p>
            <a:pPr marL="343080" indent="-342720">
              <a:lnSpc>
                <a:spcPct val="100000"/>
              </a:lnSpc>
            </a:pPr>
            <a:r>
              <a:rPr lang="en-IN" spc="-1" dirty="0" smtClean="0">
                <a:solidFill>
                  <a:srgbClr val="000000"/>
                </a:solidFill>
                <a:uFill>
                  <a:solidFill>
                    <a:srgbClr val="FFFFFF"/>
                  </a:solidFill>
                </a:uFill>
              </a:rPr>
              <a:t>Paper </a:t>
            </a:r>
            <a:r>
              <a:rPr lang="en-IN" spc="-1" dirty="0">
                <a:solidFill>
                  <a:srgbClr val="000000"/>
                </a:solidFill>
                <a:uFill>
                  <a:solidFill>
                    <a:srgbClr val="FFFFFF"/>
                  </a:solidFill>
                </a:uFill>
              </a:rPr>
              <a:t>tickets with barcodes are used as </a:t>
            </a:r>
            <a:r>
              <a:rPr lang="en-IN" spc="-1" dirty="0" smtClean="0">
                <a:solidFill>
                  <a:srgbClr val="000000"/>
                </a:solidFill>
                <a:uFill>
                  <a:solidFill>
                    <a:srgbClr val="FFFFFF"/>
                  </a:solidFill>
                </a:uFill>
              </a:rPr>
              <a:t>entry and </a:t>
            </a:r>
            <a:r>
              <a:rPr lang="en-IN" spc="-1" dirty="0">
                <a:solidFill>
                  <a:srgbClr val="000000"/>
                </a:solidFill>
                <a:uFill>
                  <a:solidFill>
                    <a:srgbClr val="FFFFFF"/>
                  </a:solidFill>
                </a:uFill>
              </a:rPr>
              <a:t>exit pass for r</a:t>
            </a:r>
            <a:r>
              <a:rPr lang="en-IN" spc="-1" dirty="0" smtClean="0">
                <a:solidFill>
                  <a:srgbClr val="000000"/>
                </a:solidFill>
                <a:uFill>
                  <a:solidFill>
                    <a:srgbClr val="FFFFFF"/>
                  </a:solidFill>
                </a:uFill>
              </a:rPr>
              <a:t>ail </a:t>
            </a:r>
            <a:r>
              <a:rPr lang="en-IN" spc="-1" dirty="0">
                <a:solidFill>
                  <a:srgbClr val="000000"/>
                </a:solidFill>
                <a:uFill>
                  <a:solidFill>
                    <a:srgbClr val="FFFFFF"/>
                  </a:solidFill>
                </a:uFill>
              </a:rPr>
              <a:t>transport</a:t>
            </a:r>
            <a:r>
              <a:rPr lang="en-IN" spc="-1" dirty="0" smtClean="0">
                <a:solidFill>
                  <a:srgbClr val="000000"/>
                </a:solidFill>
                <a:uFill>
                  <a:solidFill>
                    <a:srgbClr val="FFFFFF"/>
                  </a:solidFill>
                </a:uFill>
              </a:rPr>
              <a:t>.</a:t>
            </a:r>
          </a:p>
          <a:p>
            <a:pPr marL="343080" indent="-342720">
              <a:lnSpc>
                <a:spcPct val="100000"/>
              </a:lnSpc>
            </a:pPr>
            <a:endParaRPr lang="en-IN" spc="-1" dirty="0" smtClean="0">
              <a:solidFill>
                <a:srgbClr val="000000"/>
              </a:solidFill>
              <a:uFill>
                <a:solidFill>
                  <a:srgbClr val="FFFFFF"/>
                </a:solidFill>
              </a:uFill>
            </a:endParaRPr>
          </a:p>
          <a:p>
            <a:pPr marL="343080" indent="-342720">
              <a:lnSpc>
                <a:spcPct val="100000"/>
              </a:lnSpc>
            </a:pPr>
            <a:endParaRPr lang="en-US" spc="-1" dirty="0">
              <a:solidFill>
                <a:srgbClr val="000000"/>
              </a:solidFill>
              <a:uFill>
                <a:solidFill>
                  <a:srgbClr val="FFFFFF"/>
                </a:solidFill>
              </a:uFill>
            </a:endParaRPr>
          </a:p>
          <a:p>
            <a:pPr marL="343080" indent="-342720" algn="just">
              <a:lnSpc>
                <a:spcPct val="100000"/>
              </a:lnSpc>
            </a:pPr>
            <a:r>
              <a:rPr lang="en-IN" b="1" spc="-1" dirty="0">
                <a:solidFill>
                  <a:srgbClr val="000000"/>
                </a:solidFill>
                <a:uFill>
                  <a:solidFill>
                    <a:srgbClr val="FFFFFF"/>
                  </a:solidFill>
                </a:uFill>
              </a:rPr>
              <a:t>Drawbacks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50505"/>
                </a:solidFill>
                <a:uFill>
                  <a:solidFill>
                    <a:srgbClr val="FFFFFF"/>
                  </a:solidFill>
                </a:uFill>
              </a:rPr>
              <a:t>Inconvenience for safe keeping of paper tickets</a:t>
            </a:r>
          </a:p>
          <a:p>
            <a:pPr marL="343080" indent="-342720" algn="just">
              <a:lnSpc>
                <a:spcPct val="100000"/>
              </a:lnSpc>
              <a:buFont typeface="Arial" pitchFamily="34" charset="0"/>
              <a:buChar char="•"/>
            </a:pPr>
            <a:r>
              <a:rPr lang="en-IN" spc="-1" dirty="0">
                <a:solidFill>
                  <a:srgbClr val="050505"/>
                </a:solidFill>
                <a:uFill>
                  <a:solidFill>
                    <a:srgbClr val="FFFFFF"/>
                  </a:solidFill>
                </a:uFill>
              </a:rPr>
              <a:t>Wastage of paper </a:t>
            </a:r>
          </a:p>
          <a:p>
            <a:pPr marL="343080" indent="-342720" algn="just">
              <a:lnSpc>
                <a:spcPct val="100000"/>
              </a:lnSpc>
              <a:buFont typeface="Arial" pitchFamily="34" charset="0"/>
              <a:buChar char="•"/>
            </a:pPr>
            <a:r>
              <a:rPr lang="en-IN" spc="-1" dirty="0">
                <a:solidFill>
                  <a:srgbClr val="050505"/>
                </a:solidFill>
                <a:uFill>
                  <a:solidFill>
                    <a:srgbClr val="FFFFFF"/>
                  </a:solidFill>
                </a:uFill>
              </a:rPr>
              <a:t>Time </a:t>
            </a:r>
            <a:r>
              <a:rPr lang="en-IN" spc="-1" dirty="0" smtClean="0">
                <a:solidFill>
                  <a:srgbClr val="050505"/>
                </a:solidFill>
                <a:uFill>
                  <a:solidFill>
                    <a:srgbClr val="FFFFFF"/>
                  </a:solidFill>
                </a:uFill>
              </a:rPr>
              <a:t>consuming</a:t>
            </a:r>
          </a:p>
          <a:p>
            <a:pPr marL="343080" indent="-342720" algn="just">
              <a:lnSpc>
                <a:spcPct val="100000"/>
              </a:lnSpc>
              <a:buFont typeface="Arial" pitchFamily="34" charset="0"/>
              <a:buChar char="•"/>
            </a:pPr>
            <a:endParaRPr lang="en-US" spc="-1" dirty="0">
              <a:solidFill>
                <a:srgbClr val="050505"/>
              </a:solidFill>
              <a:uFill>
                <a:solidFill>
                  <a:srgbClr val="FFFFFF"/>
                </a:solidFill>
              </a:uFill>
            </a:endParaRPr>
          </a:p>
          <a:p>
            <a:pPr marL="343080" indent="-342720" algn="just">
              <a:lnSpc>
                <a:spcPct val="100000"/>
              </a:lnSpc>
            </a:pPr>
            <a:endParaRPr lang="en-US" spc="-1" dirty="0" smtClean="0">
              <a:solidFill>
                <a:srgbClr val="050505"/>
              </a:solidFill>
              <a:uFill>
                <a:solidFill>
                  <a:srgbClr val="FFFFFF"/>
                </a:solidFill>
              </a:uFill>
            </a:endParaRPr>
          </a:p>
          <a:p>
            <a:pPr marL="343080" indent="-342720" algn="just">
              <a:lnSpc>
                <a:spcPct val="100000"/>
              </a:lnSpc>
            </a:pPr>
            <a:r>
              <a:rPr lang="en-US" spc="-1" dirty="0" smtClean="0">
                <a:solidFill>
                  <a:srgbClr val="050505"/>
                </a:solidFill>
                <a:uFill>
                  <a:solidFill>
                    <a:srgbClr val="FFFFFF"/>
                  </a:solidFill>
                </a:uFill>
              </a:rPr>
              <a:t>We can tackle this problem by a</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paperless ticketing system using face recognition by identifying and </a:t>
            </a:r>
            <a:r>
              <a:rPr lang="en-IN" spc="-1" dirty="0" smtClean="0">
                <a:solidFill>
                  <a:srgbClr val="000000"/>
                </a:solidFill>
                <a:uFill>
                  <a:solidFill>
                    <a:srgbClr val="FFFFFF"/>
                  </a:solidFill>
                </a:uFill>
              </a:rPr>
              <a:t>analysing</a:t>
            </a:r>
          </a:p>
          <a:p>
            <a:pPr marL="343080" indent="-342720" algn="just">
              <a:lnSpc>
                <a:spcPct val="100000"/>
              </a:lnSpc>
            </a:pPr>
            <a:r>
              <a:rPr lang="en-IN" spc="-1" dirty="0">
                <a:solidFill>
                  <a:srgbClr val="000000"/>
                </a:solidFill>
                <a:uFill>
                  <a:solidFill>
                    <a:srgbClr val="FFFFFF"/>
                  </a:solidFill>
                </a:uFill>
              </a:rPr>
              <a:t>t</a:t>
            </a:r>
            <a:r>
              <a:rPr lang="en-IN" spc="-1" dirty="0" smtClean="0">
                <a:solidFill>
                  <a:srgbClr val="000000"/>
                </a:solidFill>
                <a:uFill>
                  <a:solidFill>
                    <a:srgbClr val="FFFFFF"/>
                  </a:solidFill>
                </a:uFill>
              </a:rPr>
              <a:t>he shape </a:t>
            </a:r>
            <a:r>
              <a:rPr lang="en-IN" spc="-1" dirty="0">
                <a:solidFill>
                  <a:srgbClr val="000000"/>
                </a:solidFill>
                <a:uFill>
                  <a:solidFill>
                    <a:srgbClr val="FFFFFF"/>
                  </a:solidFill>
                </a:uFill>
              </a:rPr>
              <a:t>of a person’s face. Each face has approximately 80 unique nodal points which</a:t>
            </a:r>
          </a:p>
          <a:p>
            <a:pPr marL="343080" indent="-342720" algn="just"/>
            <a:r>
              <a:rPr lang="en-IN" spc="-1" dirty="0">
                <a:solidFill>
                  <a:srgbClr val="000000"/>
                </a:solidFill>
                <a:uFill>
                  <a:solidFill>
                    <a:srgbClr val="FFFFFF"/>
                  </a:solidFill>
                </a:uFill>
              </a:rPr>
              <a:t>distinguishes one from another</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As face is one of the easiest ways to distinguish the individual identity </a:t>
            </a:r>
            <a:r>
              <a:rPr lang="en-IN" spc="-1" dirty="0" smtClean="0">
                <a:solidFill>
                  <a:srgbClr val="000000"/>
                </a:solidFill>
                <a:uFill>
                  <a:solidFill>
                    <a:srgbClr val="FFFFFF"/>
                  </a:solidFill>
                </a:uFill>
              </a:rPr>
              <a:t>of</a:t>
            </a:r>
          </a:p>
          <a:p>
            <a:pPr marL="343080" indent="-342720" algn="just"/>
            <a:r>
              <a:rPr lang="en-IN" spc="-1" dirty="0" smtClean="0">
                <a:solidFill>
                  <a:srgbClr val="000000"/>
                </a:solidFill>
                <a:uFill>
                  <a:solidFill>
                    <a:srgbClr val="FFFFFF"/>
                  </a:solidFill>
                </a:uFill>
              </a:rPr>
              <a:t>person</a:t>
            </a:r>
            <a:r>
              <a:rPr lang="en-IN" spc="-1" dirty="0">
                <a:solidFill>
                  <a:srgbClr val="000000"/>
                </a:solidFill>
                <a:uFill>
                  <a:solidFill>
                    <a:srgbClr val="FFFFFF"/>
                  </a:solidFill>
                </a:uFill>
              </a:rPr>
              <a:t>, we are planning to use Face recognition to implement a Paperless ticketing system</a:t>
            </a:r>
            <a:endParaRPr lang="en-US" spc="-1" dirty="0">
              <a:solidFill>
                <a:srgbClr val="050505"/>
              </a:solidFill>
              <a:uFill>
                <a:solidFill>
                  <a:srgbClr val="FFFFFF"/>
                </a:solidFill>
              </a:uFill>
            </a:endParaRPr>
          </a:p>
          <a:p>
            <a:pPr marL="343080" indent="-342720" algn="just">
              <a:lnSpc>
                <a:spcPct val="100000"/>
              </a:lnSpc>
            </a:pPr>
            <a:endParaRPr lang="en-IN" spc="-1" dirty="0">
              <a:solidFill>
                <a:srgbClr val="000000"/>
              </a:solidFill>
              <a:uFill>
                <a:solidFill>
                  <a:srgbClr val="FFFFFF"/>
                </a:solidFill>
              </a:uFill>
            </a:endParaRPr>
          </a:p>
          <a:p>
            <a:pPr marL="360" algn="just">
              <a:lnSpc>
                <a:spcPct val="100000"/>
              </a:lnSpc>
            </a:pPr>
            <a:endParaRPr lang="en-IN" spc="-1" dirty="0">
              <a:solidFill>
                <a:srgbClr val="050505"/>
              </a:solidFill>
              <a:uFill>
                <a:solidFill>
                  <a:srgbClr val="FFFFFF"/>
                </a:solidFill>
              </a:uFill>
            </a:endParaRPr>
          </a:p>
          <a:p>
            <a:pPr marL="343080" indent="-342720">
              <a:lnSpc>
                <a:spcPct val="100000"/>
              </a:lnSpc>
            </a:pPr>
            <a:endParaRPr lang="en-IN" sz="1600" spc="-1" dirty="0">
              <a:solidFill>
                <a:srgbClr val="000000"/>
              </a:solidFill>
              <a:uFill>
                <a:solidFill>
                  <a:srgbClr val="FFFFFF"/>
                </a:solidFill>
              </a:uFill>
            </a:endParaRPr>
          </a:p>
          <a:p>
            <a:pPr marL="343080" indent="-342720" algn="just">
              <a:lnSpc>
                <a:spcPct val="100000"/>
              </a:lnSpc>
            </a:pPr>
            <a:endParaRPr lang="en-IN" sz="1600" spc="-1" dirty="0">
              <a:solidFill>
                <a:srgbClr val="000000"/>
              </a:solidFill>
              <a:uFill>
                <a:solidFill>
                  <a:srgbClr val="FFFFFF"/>
                </a:solidFill>
              </a:uFill>
            </a:endParaRPr>
          </a:p>
          <a:p>
            <a:endParaRPr lang="en-IN" sz="1600" spc="-1" dirty="0">
              <a:solidFill>
                <a:srgbClr val="050505"/>
              </a:solidFill>
              <a:uFill>
                <a:solidFill>
                  <a:srgbClr val="FFFFFF"/>
                </a:solidFill>
              </a:uFill>
              <a:latin typeface="Arial"/>
            </a:endParaRPr>
          </a:p>
          <a:p>
            <a:endParaRPr lang="en-IN" dirty="0"/>
          </a:p>
        </p:txBody>
      </p:sp>
      <p:sp>
        <p:nvSpPr>
          <p:cNvPr id="3" name="TextBox 2"/>
          <p:cNvSpPr txBox="1"/>
          <p:nvPr/>
        </p:nvSpPr>
        <p:spPr>
          <a:xfrm>
            <a:off x="836762" y="482720"/>
            <a:ext cx="7392837" cy="784830"/>
          </a:xfrm>
          <a:prstGeom prst="rect">
            <a:avLst/>
          </a:prstGeom>
          <a:noFill/>
        </p:spPr>
        <p:txBody>
          <a:bodyPr wrap="square" rtlCol="0">
            <a:spAutoFit/>
          </a:bodyPr>
          <a:lstStyle/>
          <a:p>
            <a:r>
              <a:rPr lang="en-US" sz="4500" b="1" dirty="0" smtClean="0"/>
              <a:t>Introduction</a:t>
            </a:r>
            <a:endParaRPr lang="en-IN" sz="4500" b="1" dirty="0"/>
          </a:p>
        </p:txBody>
      </p:sp>
    </p:spTree>
    <p:extLst>
      <p:ext uri="{BB962C8B-B14F-4D97-AF65-F5344CB8AC3E}">
        <p14:creationId xmlns:p14="http://schemas.microsoft.com/office/powerpoint/2010/main" val="363703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082ED487-BF88-4874-BAD3-A81CBE88F667}"/>
              </a:ext>
            </a:extLst>
          </p:cNvPr>
          <p:cNvSpPr/>
          <p:nvPr/>
        </p:nvSpPr>
        <p:spPr>
          <a:xfrm>
            <a:off x="902839" y="1441097"/>
            <a:ext cx="9946257" cy="2462213"/>
          </a:xfrm>
          <a:prstGeom prst="rect">
            <a:avLst/>
          </a:prstGeom>
        </p:spPr>
        <p:txBody>
          <a:bodyPr wrap="square">
            <a:spAutoFit/>
          </a:bodyPr>
          <a:lstStyle/>
          <a:p>
            <a:r>
              <a:rPr lang="en-IN" sz="2200" dirty="0" smtClean="0"/>
              <a:t>There are static user authentication system but it has the following drawbacks:-</a:t>
            </a:r>
            <a:endParaRPr lang="en-IN" sz="2200" dirty="0"/>
          </a:p>
          <a:p>
            <a:pPr algn="just"/>
            <a:endParaRPr lang="en-IN" sz="2200" b="1" u="sng" dirty="0" smtClean="0"/>
          </a:p>
          <a:p>
            <a:pPr marL="285750" indent="-285750" algn="just">
              <a:buFont typeface="Arial" panose="020B0604020202020204" pitchFamily="34" charset="0"/>
              <a:buChar char="•"/>
            </a:pPr>
            <a:r>
              <a:rPr lang="en-IN" sz="2200" dirty="0" smtClean="0"/>
              <a:t>A person has to individually stand in front of camera to get access and wastes 1 min (approx.)</a:t>
            </a:r>
          </a:p>
          <a:p>
            <a:pPr marL="285750" indent="-285750" algn="just">
              <a:buFont typeface="Arial" panose="020B0604020202020204" pitchFamily="34" charset="0"/>
              <a:buChar char="•"/>
            </a:pPr>
            <a:r>
              <a:rPr lang="en-IN" sz="2200" dirty="0" smtClean="0"/>
              <a:t>It </a:t>
            </a:r>
            <a:r>
              <a:rPr lang="en-IN" sz="2200" dirty="0"/>
              <a:t>can’t cover a large entrance</a:t>
            </a:r>
          </a:p>
          <a:p>
            <a:pPr marL="285750" indent="-285750" algn="just">
              <a:buFont typeface="Arial" panose="020B0604020202020204" pitchFamily="34" charset="0"/>
              <a:buChar char="•"/>
            </a:pPr>
            <a:r>
              <a:rPr lang="en-IN" sz="2200" dirty="0"/>
              <a:t>It can be easily surpassed as with single authorization more than 1-2 people can enter if move rapidly.</a:t>
            </a:r>
          </a:p>
        </p:txBody>
      </p:sp>
      <p:pic>
        <p:nvPicPr>
          <p:cNvPr id="6" name="Picture 2">
            <a:extLst>
              <a:ext uri="{FF2B5EF4-FFF2-40B4-BE49-F238E27FC236}">
                <a16:creationId xmlns:a16="http://schemas.microsoft.com/office/drawing/2014/main" xmlns="" id="{2DEF58C1-210E-4A47-AE2B-ABEEFFFC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116" y="4321834"/>
            <a:ext cx="4142304" cy="20735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02839" y="237743"/>
            <a:ext cx="7717536" cy="784830"/>
          </a:xfrm>
          <a:prstGeom prst="rect">
            <a:avLst/>
          </a:prstGeom>
          <a:noFill/>
        </p:spPr>
        <p:txBody>
          <a:bodyPr wrap="square" rtlCol="0">
            <a:spAutoFit/>
          </a:bodyPr>
          <a:lstStyle/>
          <a:p>
            <a:r>
              <a:rPr lang="en-US" sz="4500" b="1" dirty="0" smtClean="0"/>
              <a:t>Motivation</a:t>
            </a:r>
            <a:endParaRPr lang="en-IN" sz="4500" b="1" dirty="0"/>
          </a:p>
        </p:txBody>
      </p:sp>
    </p:spTree>
    <p:extLst>
      <p:ext uri="{BB962C8B-B14F-4D97-AF65-F5344CB8AC3E}">
        <p14:creationId xmlns:p14="http://schemas.microsoft.com/office/powerpoint/2010/main" val="428091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7275" y="1783477"/>
            <a:ext cx="9836069" cy="3693319"/>
          </a:xfrm>
          <a:prstGeom prst="rect">
            <a:avLst/>
          </a:prstGeom>
        </p:spPr>
        <p:txBody>
          <a:bodyPr wrap="square">
            <a:spAutoFit/>
          </a:bodyPr>
          <a:lstStyle/>
          <a:p>
            <a:r>
              <a:rPr lang="en-US" dirty="0" smtClean="0"/>
              <a:t>With the static authentication having those drawbacks, the need of the hour is to do the same process of authentication in a much optimized way, which can be done via dynamic user authentication system.</a:t>
            </a:r>
          </a:p>
          <a:p>
            <a:endParaRPr lang="en-IN" b="1" u="sng" dirty="0"/>
          </a:p>
          <a:p>
            <a:r>
              <a:rPr lang="en-IN" dirty="0"/>
              <a:t>It can easily detect a group of people until the faces are hidden and can cover a large entrance.</a:t>
            </a:r>
          </a:p>
          <a:p>
            <a:r>
              <a:rPr lang="en-IN" dirty="0"/>
              <a:t>Data recorded is also being used to train the model without pausing (Manual or frequent)</a:t>
            </a:r>
          </a:p>
          <a:p>
            <a:r>
              <a:rPr lang="en-IN" dirty="0"/>
              <a:t>Upper Body Detection would also be used for more accuracy for detection only</a:t>
            </a:r>
            <a:r>
              <a:rPr lang="en-IN" dirty="0" smtClean="0"/>
              <a:t>.</a:t>
            </a:r>
          </a:p>
          <a:p>
            <a:endParaRPr lang="en-US" dirty="0"/>
          </a:p>
          <a:p>
            <a:endParaRPr lang="en-US" dirty="0" smtClean="0"/>
          </a:p>
          <a:p>
            <a:pPr marL="343080" indent="-342720" algn="just">
              <a:lnSpc>
                <a:spcPct val="100000"/>
              </a:lnSpc>
            </a:pPr>
            <a:r>
              <a:rPr lang="en-IN" b="1" spc="-1" dirty="0">
                <a:solidFill>
                  <a:srgbClr val="000000"/>
                </a:solidFill>
                <a:uFill>
                  <a:solidFill>
                    <a:srgbClr val="FFFFFF"/>
                  </a:solidFill>
                </a:uFill>
              </a:rPr>
              <a:t>Advantages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00000"/>
                </a:solidFill>
                <a:uFill>
                  <a:solidFill>
                    <a:srgbClr val="FFFFFF"/>
                  </a:solidFill>
                </a:uFill>
              </a:rPr>
              <a:t>Convenient</a:t>
            </a:r>
          </a:p>
          <a:p>
            <a:pPr marL="343080" indent="-342720" algn="just">
              <a:lnSpc>
                <a:spcPct val="100000"/>
              </a:lnSpc>
              <a:buFont typeface="Arial" pitchFamily="34" charset="0"/>
              <a:buChar char="•"/>
            </a:pPr>
            <a:r>
              <a:rPr lang="en-IN" spc="-1" dirty="0">
                <a:solidFill>
                  <a:srgbClr val="000000"/>
                </a:solidFill>
                <a:uFill>
                  <a:solidFill>
                    <a:srgbClr val="FFFFFF"/>
                  </a:solidFill>
                </a:uFill>
              </a:rPr>
              <a:t>Eco-friendly </a:t>
            </a:r>
          </a:p>
          <a:p>
            <a:pPr marL="343080" indent="-342720" algn="just">
              <a:lnSpc>
                <a:spcPct val="100000"/>
              </a:lnSpc>
              <a:buFont typeface="Arial" pitchFamily="34" charset="0"/>
              <a:buChar char="•"/>
            </a:pPr>
            <a:r>
              <a:rPr lang="en-IN" spc="-1" dirty="0">
                <a:solidFill>
                  <a:srgbClr val="000000"/>
                </a:solidFill>
                <a:uFill>
                  <a:solidFill>
                    <a:srgbClr val="FFFFFF"/>
                  </a:solidFill>
                </a:uFill>
              </a:rPr>
              <a:t>Time saving</a:t>
            </a:r>
          </a:p>
          <a:p>
            <a:endParaRPr lang="en-IN" dirty="0"/>
          </a:p>
        </p:txBody>
      </p:sp>
      <p:sp>
        <p:nvSpPr>
          <p:cNvPr id="3" name="TextBox 2"/>
          <p:cNvSpPr txBox="1"/>
          <p:nvPr/>
        </p:nvSpPr>
        <p:spPr>
          <a:xfrm>
            <a:off x="816691" y="289675"/>
            <a:ext cx="6881005" cy="784830"/>
          </a:xfrm>
          <a:prstGeom prst="rect">
            <a:avLst/>
          </a:prstGeom>
          <a:noFill/>
        </p:spPr>
        <p:txBody>
          <a:bodyPr wrap="square" rtlCol="0">
            <a:spAutoFit/>
          </a:bodyPr>
          <a:lstStyle/>
          <a:p>
            <a:r>
              <a:rPr lang="en-US" sz="4500" b="1" dirty="0" smtClean="0"/>
              <a:t>Objective</a:t>
            </a:r>
            <a:endParaRPr lang="en-IN" sz="4500" b="1" dirty="0"/>
          </a:p>
        </p:txBody>
      </p:sp>
    </p:spTree>
    <p:extLst>
      <p:ext uri="{BB962C8B-B14F-4D97-AF65-F5344CB8AC3E}">
        <p14:creationId xmlns:p14="http://schemas.microsoft.com/office/powerpoint/2010/main" val="408253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641" y="1505699"/>
            <a:ext cx="9316529" cy="1754326"/>
          </a:xfrm>
          <a:prstGeom prst="rect">
            <a:avLst/>
          </a:prstGeom>
          <a:noFill/>
        </p:spPr>
        <p:txBody>
          <a:bodyPr wrap="square" rtlCol="0">
            <a:spAutoFit/>
          </a:bodyPr>
          <a:lstStyle/>
          <a:p>
            <a:r>
              <a:rPr lang="en-US" dirty="0" smtClean="0"/>
              <a:t>We will </a:t>
            </a:r>
            <a:r>
              <a:rPr lang="en-US" dirty="0"/>
              <a:t>try to warp each picture so that the eyes and lips are always in the sample place in the image. This will make it a lot easier for us to compare faces in the next steps.</a:t>
            </a:r>
          </a:p>
          <a:p>
            <a:r>
              <a:rPr lang="en-US" dirty="0"/>
              <a:t>To do this, we are going to use an algorithm called </a:t>
            </a:r>
            <a:r>
              <a:rPr lang="en-US" b="1" dirty="0"/>
              <a:t>face landmark </a:t>
            </a:r>
            <a:r>
              <a:rPr lang="en-US" b="1" dirty="0" smtClean="0"/>
              <a:t>estimation.</a:t>
            </a:r>
          </a:p>
          <a:p>
            <a:endParaRPr lang="en-US" b="1" dirty="0" smtClean="0"/>
          </a:p>
          <a:p>
            <a:r>
              <a:rPr lang="en-US" dirty="0" smtClean="0"/>
              <a:t>The </a:t>
            </a:r>
            <a:r>
              <a:rPr lang="en-US" dirty="0"/>
              <a:t>basic idea is we will come up with 68 specific points (called </a:t>
            </a:r>
            <a:r>
              <a:rPr lang="en-US" i="1" dirty="0"/>
              <a:t>landmarks</a:t>
            </a:r>
            <a:r>
              <a:rPr lang="en-US" dirty="0"/>
              <a:t>) that exist on every face — the top of the chin, the outside edge of each eye, the inner edge of each eyebrow, etc. </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178" y="3791113"/>
            <a:ext cx="3570886" cy="2786175"/>
          </a:xfrm>
          <a:prstGeom prst="rect">
            <a:avLst/>
          </a:prstGeom>
        </p:spPr>
      </p:pic>
      <p:sp>
        <p:nvSpPr>
          <p:cNvPr id="4" name="TextBox 3"/>
          <p:cNvSpPr txBox="1"/>
          <p:nvPr/>
        </p:nvSpPr>
        <p:spPr>
          <a:xfrm>
            <a:off x="862641" y="416507"/>
            <a:ext cx="8428008" cy="784830"/>
          </a:xfrm>
          <a:prstGeom prst="rect">
            <a:avLst/>
          </a:prstGeom>
          <a:noFill/>
        </p:spPr>
        <p:txBody>
          <a:bodyPr wrap="square" rtlCol="0">
            <a:spAutoFit/>
          </a:bodyPr>
          <a:lstStyle/>
          <a:p>
            <a:r>
              <a:rPr lang="en-US" sz="4500" b="1" dirty="0" smtClean="0"/>
              <a:t>Working</a:t>
            </a:r>
            <a:endParaRPr lang="en-IN" sz="4500" b="1" dirty="0"/>
          </a:p>
        </p:txBody>
      </p:sp>
    </p:spTree>
    <p:extLst>
      <p:ext uri="{BB962C8B-B14F-4D97-AF65-F5344CB8AC3E}">
        <p14:creationId xmlns:p14="http://schemas.microsoft.com/office/powerpoint/2010/main" val="268541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09" y="3249915"/>
            <a:ext cx="9256143" cy="2591720"/>
          </a:xfrm>
          <a:prstGeom prst="rect">
            <a:avLst/>
          </a:prstGeom>
        </p:spPr>
      </p:pic>
      <p:sp>
        <p:nvSpPr>
          <p:cNvPr id="4" name="TextBox 3"/>
          <p:cNvSpPr txBox="1"/>
          <p:nvPr/>
        </p:nvSpPr>
        <p:spPr>
          <a:xfrm>
            <a:off x="888522" y="966158"/>
            <a:ext cx="9480430" cy="2123658"/>
          </a:xfrm>
          <a:prstGeom prst="rect">
            <a:avLst/>
          </a:prstGeom>
          <a:noFill/>
        </p:spPr>
        <p:txBody>
          <a:bodyPr wrap="square" rtlCol="0">
            <a:spAutoFit/>
          </a:bodyPr>
          <a:lstStyle/>
          <a:p>
            <a:r>
              <a:rPr lang="en-US" sz="2200" dirty="0"/>
              <a:t>Now that we know were the eyes and mouth are, we’ll simply rotate, scale and </a:t>
            </a:r>
            <a:r>
              <a:rPr lang="en-US" sz="2200" dirty="0" smtClean="0"/>
              <a:t>shear the </a:t>
            </a:r>
            <a:r>
              <a:rPr lang="en-US" sz="2200" dirty="0"/>
              <a:t>image so that the eyes and mouth are centered as best as possible. </a:t>
            </a:r>
            <a:r>
              <a:rPr lang="en-US" sz="2200" dirty="0" smtClean="0"/>
              <a:t>We </a:t>
            </a:r>
            <a:r>
              <a:rPr lang="en-US" sz="2200" dirty="0"/>
              <a:t>are only going to use basic image transformations like rotation and scale that preserve parallel </a:t>
            </a:r>
            <a:r>
              <a:rPr lang="en-US" sz="2200" dirty="0" smtClean="0"/>
              <a:t>lines</a:t>
            </a:r>
            <a:endParaRPr lang="en-US" sz="2200" dirty="0"/>
          </a:p>
          <a:p>
            <a:endParaRPr lang="en-IN" sz="2200" dirty="0"/>
          </a:p>
          <a:p>
            <a:endParaRPr lang="en-IN" sz="2200" dirty="0"/>
          </a:p>
        </p:txBody>
      </p:sp>
    </p:spTree>
    <p:extLst>
      <p:ext uri="{BB962C8B-B14F-4D97-AF65-F5344CB8AC3E}">
        <p14:creationId xmlns:p14="http://schemas.microsoft.com/office/powerpoint/2010/main" val="373071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03" y="2608779"/>
            <a:ext cx="8255478" cy="3500918"/>
          </a:xfrm>
          <a:prstGeom prst="rect">
            <a:avLst/>
          </a:prstGeom>
        </p:spPr>
      </p:pic>
      <p:sp>
        <p:nvSpPr>
          <p:cNvPr id="5" name="TextBox 4"/>
          <p:cNvSpPr txBox="1"/>
          <p:nvPr/>
        </p:nvSpPr>
        <p:spPr>
          <a:xfrm>
            <a:off x="905774" y="891382"/>
            <a:ext cx="10394829" cy="1107996"/>
          </a:xfrm>
          <a:prstGeom prst="rect">
            <a:avLst/>
          </a:prstGeom>
          <a:noFill/>
        </p:spPr>
        <p:txBody>
          <a:bodyPr wrap="square" rtlCol="0">
            <a:spAutoFit/>
          </a:bodyPr>
          <a:lstStyle/>
          <a:p>
            <a:r>
              <a:rPr lang="en-US" sz="2200" dirty="0" smtClean="0"/>
              <a:t>Encoding is an important part and we will do this by running our </a:t>
            </a:r>
            <a:r>
              <a:rPr lang="en-US" sz="2200" dirty="0"/>
              <a:t>face images through </a:t>
            </a:r>
            <a:r>
              <a:rPr lang="en-US" sz="2200" dirty="0" smtClean="0"/>
              <a:t>the </a:t>
            </a:r>
            <a:r>
              <a:rPr lang="en-US" sz="2200" dirty="0"/>
              <a:t>pre-trained network to get the 128 measurements for each face. Here’s the measurements for our test image</a:t>
            </a:r>
            <a:endParaRPr lang="en-IN" sz="2200" dirty="0"/>
          </a:p>
        </p:txBody>
      </p:sp>
    </p:spTree>
    <p:extLst>
      <p:ext uri="{BB962C8B-B14F-4D97-AF65-F5344CB8AC3E}">
        <p14:creationId xmlns:p14="http://schemas.microsoft.com/office/powerpoint/2010/main" val="325178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119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A607798-A9A2-4725-A9D6-B459B5DE4F32}"/>
              </a:ext>
            </a:extLst>
          </p:cNvPr>
          <p:cNvSpPr>
            <a:spLocks noGrp="1"/>
          </p:cNvSpPr>
          <p:nvPr>
            <p:ph type="subTitle" idx="1"/>
          </p:nvPr>
        </p:nvSpPr>
        <p:spPr>
          <a:xfrm>
            <a:off x="251380" y="449926"/>
            <a:ext cx="11553875" cy="2577945"/>
          </a:xfrm>
        </p:spPr>
        <p:txBody>
          <a:bodyPr>
            <a:noAutofit/>
          </a:bodyPr>
          <a:lstStyle/>
          <a:p>
            <a:pPr algn="l"/>
            <a:r>
              <a:rPr lang="en-IN" sz="1400" dirty="0" smtClean="0"/>
              <a:t>Now, we just </a:t>
            </a:r>
            <a:r>
              <a:rPr lang="en-IN" sz="1400" dirty="0" smtClean="0"/>
              <a:t>need </a:t>
            </a:r>
            <a:r>
              <a:rPr lang="en-IN" sz="1400" dirty="0" smtClean="0"/>
              <a:t>to connect our Face recognition model with Django (Python Web Framework) which will make connection of Backend and Frontend easy to maintain &amp; use with a more secure database.</a:t>
            </a:r>
          </a:p>
          <a:p>
            <a:pPr algn="l"/>
            <a:r>
              <a:rPr lang="en-IN" sz="1400" dirty="0" smtClean="0"/>
              <a:t>We can maintain every Person’s Profile with Unique ID no. with logs model of 7 columns </a:t>
            </a:r>
            <a:r>
              <a:rPr lang="en-IN" sz="1400" b="1" dirty="0" smtClean="0"/>
              <a:t>“Person, Entry Station, Entry Time, Entry Pic, Exit Station, Exit Time, Exit Pic”</a:t>
            </a:r>
          </a:p>
          <a:p>
            <a:pPr algn="l"/>
            <a:r>
              <a:rPr lang="en-IN" sz="1400" dirty="0" smtClean="0"/>
              <a:t>Suppose a Person1 enters in a station, Django will create a Row with</a:t>
            </a:r>
          </a:p>
          <a:p>
            <a:pPr algn="l"/>
            <a:r>
              <a:rPr lang="en-IN" sz="1400" b="1" dirty="0" smtClean="0"/>
              <a:t>Person</a:t>
            </a:r>
            <a:r>
              <a:rPr lang="en-IN" sz="1400" dirty="0" smtClean="0"/>
              <a:t> = Person1 (One-to-One field with person’s profile)</a:t>
            </a:r>
          </a:p>
          <a:p>
            <a:pPr algn="l"/>
            <a:r>
              <a:rPr lang="en-IN" sz="1400" b="1" dirty="0" smtClean="0"/>
              <a:t>Entry</a:t>
            </a:r>
            <a:r>
              <a:rPr lang="en-IN" sz="1400" dirty="0" smtClean="0"/>
              <a:t> details would be saved, initially Exit details would be empty/null</a:t>
            </a:r>
          </a:p>
          <a:p>
            <a:pPr algn="l"/>
            <a:r>
              <a:rPr lang="en-IN" sz="1400" dirty="0" smtClean="0"/>
              <a:t>When the Person1 exits from any station, Django will GET the Row existing for the Person1 and will update the Exit details.</a:t>
            </a:r>
            <a:endParaRPr lang="en-IN" sz="1400" dirty="0"/>
          </a:p>
        </p:txBody>
      </p:sp>
      <p:sp>
        <p:nvSpPr>
          <p:cNvPr id="18" name="TextBox 17"/>
          <p:cNvSpPr txBox="1"/>
          <p:nvPr/>
        </p:nvSpPr>
        <p:spPr>
          <a:xfrm>
            <a:off x="251380" y="3332731"/>
            <a:ext cx="6927012" cy="477054"/>
          </a:xfrm>
          <a:prstGeom prst="rect">
            <a:avLst/>
          </a:prstGeom>
          <a:noFill/>
        </p:spPr>
        <p:txBody>
          <a:bodyPr wrap="square" rtlCol="0">
            <a:spAutoFit/>
          </a:bodyPr>
          <a:lstStyle/>
          <a:p>
            <a:r>
              <a:rPr lang="en-US" sz="2500" b="1" dirty="0" smtClean="0"/>
              <a:t>Sample Logs Generated</a:t>
            </a:r>
            <a:endParaRPr lang="en-IN" sz="2500" b="1" dirty="0"/>
          </a:p>
        </p:txBody>
      </p:sp>
      <p:graphicFrame>
        <p:nvGraphicFramePr>
          <p:cNvPr id="19" name="Table 7">
            <a:extLst>
              <a:ext uri="{FF2B5EF4-FFF2-40B4-BE49-F238E27FC236}">
                <a16:creationId xmlns:a16="http://schemas.microsoft.com/office/drawing/2014/main" xmlns="" id="{73BDCA80-BA5C-4E18-932F-BB5382DF77E0}"/>
              </a:ext>
            </a:extLst>
          </p:cNvPr>
          <p:cNvGraphicFramePr>
            <a:graphicFrameLocks noGrp="1"/>
          </p:cNvGraphicFramePr>
          <p:nvPr>
            <p:extLst>
              <p:ext uri="{D42A27DB-BD31-4B8C-83A1-F6EECF244321}">
                <p14:modId xmlns:p14="http://schemas.microsoft.com/office/powerpoint/2010/main" val="2644991458"/>
              </p:ext>
            </p:extLst>
          </p:nvPr>
        </p:nvGraphicFramePr>
        <p:xfrm>
          <a:off x="251380" y="3924864"/>
          <a:ext cx="10530854" cy="2834640"/>
        </p:xfrm>
        <a:graphic>
          <a:graphicData uri="http://schemas.openxmlformats.org/drawingml/2006/table">
            <a:tbl>
              <a:tblPr firstRow="1" bandRow="1">
                <a:tableStyleId>{5C22544A-7EE6-4342-B048-85BDC9FD1C3A}</a:tableStyleId>
              </a:tblPr>
              <a:tblGrid>
                <a:gridCol w="1316335">
                  <a:extLst>
                    <a:ext uri="{9D8B030D-6E8A-4147-A177-3AD203B41FA5}">
                      <a16:colId xmlns:a16="http://schemas.microsoft.com/office/drawing/2014/main" xmlns="" val="4261527503"/>
                    </a:ext>
                  </a:extLst>
                </a:gridCol>
                <a:gridCol w="1316335"/>
                <a:gridCol w="1316364">
                  <a:extLst>
                    <a:ext uri="{9D8B030D-6E8A-4147-A177-3AD203B41FA5}">
                      <a16:colId xmlns:a16="http://schemas.microsoft.com/office/drawing/2014/main" xmlns="" val="251991753"/>
                    </a:ext>
                  </a:extLst>
                </a:gridCol>
                <a:gridCol w="1316364">
                  <a:extLst>
                    <a:ext uri="{9D8B030D-6E8A-4147-A177-3AD203B41FA5}">
                      <a16:colId xmlns:a16="http://schemas.microsoft.com/office/drawing/2014/main" xmlns="" val="4094588713"/>
                    </a:ext>
                  </a:extLst>
                </a:gridCol>
                <a:gridCol w="1316364">
                  <a:extLst>
                    <a:ext uri="{9D8B030D-6E8A-4147-A177-3AD203B41FA5}">
                      <a16:colId xmlns:a16="http://schemas.microsoft.com/office/drawing/2014/main" xmlns="" val="2463778626"/>
                    </a:ext>
                  </a:extLst>
                </a:gridCol>
                <a:gridCol w="1316364">
                  <a:extLst>
                    <a:ext uri="{9D8B030D-6E8A-4147-A177-3AD203B41FA5}">
                      <a16:colId xmlns:a16="http://schemas.microsoft.com/office/drawing/2014/main" xmlns="" val="3413055314"/>
                    </a:ext>
                  </a:extLst>
                </a:gridCol>
                <a:gridCol w="1316364">
                  <a:extLst>
                    <a:ext uri="{9D8B030D-6E8A-4147-A177-3AD203B41FA5}">
                      <a16:colId xmlns:a16="http://schemas.microsoft.com/office/drawing/2014/main" xmlns="" val="907997683"/>
                    </a:ext>
                  </a:extLst>
                </a:gridCol>
                <a:gridCol w="1316364">
                  <a:extLst>
                    <a:ext uri="{9D8B030D-6E8A-4147-A177-3AD203B41FA5}">
                      <a16:colId xmlns:a16="http://schemas.microsoft.com/office/drawing/2014/main" xmlns="" val="507870828"/>
                    </a:ext>
                  </a:extLst>
                </a:gridCol>
              </a:tblGrid>
              <a:tr h="492881">
                <a:tc>
                  <a:txBody>
                    <a:bodyPr/>
                    <a:lstStyle/>
                    <a:p>
                      <a:r>
                        <a:rPr lang="en-IN" dirty="0"/>
                        <a:t>Person</a:t>
                      </a:r>
                    </a:p>
                  </a:txBody>
                  <a:tcPr/>
                </a:tc>
                <a:tc>
                  <a:txBody>
                    <a:bodyPr/>
                    <a:lstStyle/>
                    <a:p>
                      <a:r>
                        <a:rPr lang="en-US" dirty="0" smtClean="0"/>
                        <a:t>Person ID</a:t>
                      </a:r>
                      <a:endParaRPr lang="en-IN" dirty="0"/>
                    </a:p>
                  </a:txBody>
                  <a:tcPr/>
                </a:tc>
                <a:tc>
                  <a:txBody>
                    <a:bodyPr/>
                    <a:lstStyle/>
                    <a:p>
                      <a:r>
                        <a:rPr lang="en-IN" dirty="0"/>
                        <a:t>Entry </a:t>
                      </a:r>
                      <a:r>
                        <a:rPr lang="en-IN" dirty="0" smtClean="0"/>
                        <a:t>Station</a:t>
                      </a:r>
                      <a:endParaRPr lang="en-IN" dirty="0"/>
                    </a:p>
                  </a:txBody>
                  <a:tcPr/>
                </a:tc>
                <a:tc>
                  <a:txBody>
                    <a:bodyPr/>
                    <a:lstStyle/>
                    <a:p>
                      <a:r>
                        <a:rPr lang="en-IN" dirty="0"/>
                        <a:t>Entry Time</a:t>
                      </a:r>
                    </a:p>
                  </a:txBody>
                  <a:tcPr/>
                </a:tc>
                <a:tc>
                  <a:txBody>
                    <a:bodyPr/>
                    <a:lstStyle/>
                    <a:p>
                      <a:r>
                        <a:rPr lang="en-IN" dirty="0"/>
                        <a:t>Entry Image</a:t>
                      </a:r>
                    </a:p>
                  </a:txBody>
                  <a:tcPr/>
                </a:tc>
                <a:tc>
                  <a:txBody>
                    <a:bodyPr/>
                    <a:lstStyle/>
                    <a:p>
                      <a:r>
                        <a:rPr lang="en-IN" dirty="0"/>
                        <a:t>Exit </a:t>
                      </a:r>
                      <a:r>
                        <a:rPr lang="en-IN" dirty="0" smtClean="0"/>
                        <a:t>Station</a:t>
                      </a:r>
                      <a:endParaRPr lang="en-IN" dirty="0"/>
                    </a:p>
                  </a:txBody>
                  <a:tcPr/>
                </a:tc>
                <a:tc>
                  <a:txBody>
                    <a:bodyPr/>
                    <a:lstStyle/>
                    <a:p>
                      <a:r>
                        <a:rPr lang="en-IN" dirty="0"/>
                        <a:t>Exit Time </a:t>
                      </a:r>
                    </a:p>
                  </a:txBody>
                  <a:tcPr/>
                </a:tc>
                <a:tc>
                  <a:txBody>
                    <a:bodyPr/>
                    <a:lstStyle/>
                    <a:p>
                      <a:r>
                        <a:rPr lang="en-IN" dirty="0"/>
                        <a:t>Exit Image</a:t>
                      </a:r>
                    </a:p>
                  </a:txBody>
                  <a:tcPr/>
                </a:tc>
                <a:extLst>
                  <a:ext uri="{0D108BD9-81ED-4DB2-BD59-A6C34878D82A}">
                    <a16:rowId xmlns:a16="http://schemas.microsoft.com/office/drawing/2014/main" xmlns="" val="3787918351"/>
                  </a:ext>
                </a:extLst>
              </a:tr>
              <a:tr h="281646">
                <a:tc>
                  <a:txBody>
                    <a:bodyPr/>
                    <a:lstStyle/>
                    <a:p>
                      <a:r>
                        <a:rPr lang="en-IN" dirty="0" smtClean="0"/>
                        <a:t>Yugant</a:t>
                      </a:r>
                      <a:endParaRPr lang="en-IN" dirty="0"/>
                    </a:p>
                  </a:txBody>
                  <a:tcPr/>
                </a:tc>
                <a:tc>
                  <a:txBody>
                    <a:bodyPr/>
                    <a:lstStyle/>
                    <a:p>
                      <a:r>
                        <a:rPr lang="en-US" dirty="0" smtClean="0"/>
                        <a:t>7</a:t>
                      </a:r>
                      <a:endParaRPr lang="en-IN" dirty="0"/>
                    </a:p>
                  </a:txBody>
                  <a:tcPr/>
                </a:tc>
                <a:tc>
                  <a:txBody>
                    <a:bodyPr/>
                    <a:lstStyle/>
                    <a:p>
                      <a:r>
                        <a:rPr lang="en-IN" dirty="0" smtClean="0"/>
                        <a:t>New Delhi</a:t>
                      </a:r>
                      <a:endParaRPr lang="en-IN" dirty="0"/>
                    </a:p>
                  </a:txBody>
                  <a:tcPr/>
                </a:tc>
                <a:tc>
                  <a:txBody>
                    <a:bodyPr/>
                    <a:lstStyle/>
                    <a:p>
                      <a:r>
                        <a:rPr lang="en-IN" dirty="0"/>
                        <a:t>9:00 am</a:t>
                      </a:r>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xmlns="" val="172487012"/>
                  </a:ext>
                </a:extLst>
              </a:tr>
              <a:tr h="281646">
                <a:tc>
                  <a:txBody>
                    <a:bodyPr/>
                    <a:lstStyle/>
                    <a:p>
                      <a:r>
                        <a:rPr lang="en-IN" dirty="0" err="1" smtClean="0"/>
                        <a:t>Sakshi</a:t>
                      </a:r>
                      <a:endParaRPr lang="en-IN" dirty="0"/>
                    </a:p>
                  </a:txBody>
                  <a:tcPr/>
                </a:tc>
                <a:tc>
                  <a:txBody>
                    <a:bodyPr/>
                    <a:lstStyle/>
                    <a:p>
                      <a:r>
                        <a:rPr lang="en-US" dirty="0" smtClean="0"/>
                        <a:t>10</a:t>
                      </a:r>
                      <a:endParaRPr lang="en-IN" dirty="0"/>
                    </a:p>
                  </a:txBody>
                  <a:tcPr/>
                </a:tc>
                <a:tc>
                  <a:txBody>
                    <a:bodyPr/>
                    <a:lstStyle/>
                    <a:p>
                      <a:r>
                        <a:rPr lang="en-IN" dirty="0" smtClean="0"/>
                        <a:t>Faridabad</a:t>
                      </a:r>
                      <a:endParaRPr lang="en-IN" dirty="0"/>
                    </a:p>
                  </a:txBody>
                  <a:tcPr/>
                </a:tc>
                <a:tc>
                  <a:txBody>
                    <a:bodyPr/>
                    <a:lstStyle/>
                    <a:p>
                      <a:r>
                        <a:rPr lang="en-IN" dirty="0"/>
                        <a:t>1</a:t>
                      </a:r>
                      <a:r>
                        <a:rPr lang="en-IN" dirty="0" smtClean="0"/>
                        <a:t>:10 </a:t>
                      </a:r>
                      <a:r>
                        <a:rPr lang="en-IN" dirty="0"/>
                        <a:t>p</a:t>
                      </a:r>
                      <a:r>
                        <a:rPr lang="en-IN" dirty="0" smtClean="0"/>
                        <a:t>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xmlns="" val="946369147"/>
                  </a:ext>
                </a:extLst>
              </a:tr>
              <a:tr h="305271">
                <a:tc>
                  <a:txBody>
                    <a:bodyPr/>
                    <a:lstStyle/>
                    <a:p>
                      <a:r>
                        <a:rPr lang="en-IN" dirty="0" smtClean="0"/>
                        <a:t>Gaurav</a:t>
                      </a:r>
                      <a:endParaRPr lang="en-IN" dirty="0"/>
                    </a:p>
                  </a:txBody>
                  <a:tcPr/>
                </a:tc>
                <a:tc>
                  <a:txBody>
                    <a:bodyPr/>
                    <a:lstStyle/>
                    <a:p>
                      <a:r>
                        <a:rPr lang="en-US" dirty="0" smtClean="0"/>
                        <a:t>25</a:t>
                      </a:r>
                      <a:endParaRPr lang="en-IN" dirty="0"/>
                    </a:p>
                  </a:txBody>
                  <a:tcPr/>
                </a:tc>
                <a:tc>
                  <a:txBody>
                    <a:bodyPr/>
                    <a:lstStyle/>
                    <a:p>
                      <a:r>
                        <a:rPr lang="en-IN" dirty="0" smtClean="0"/>
                        <a:t>Noida</a:t>
                      </a:r>
                      <a:endParaRPr lang="en-IN" dirty="0"/>
                    </a:p>
                  </a:txBody>
                  <a:tcPr/>
                </a:tc>
                <a:tc>
                  <a:txBody>
                    <a:bodyPr/>
                    <a:lstStyle/>
                    <a:p>
                      <a:r>
                        <a:rPr lang="en-IN" dirty="0"/>
                        <a:t>4</a:t>
                      </a:r>
                      <a:r>
                        <a:rPr lang="en-IN" dirty="0" smtClean="0"/>
                        <a:t>:12 pm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xmlns="" val="3330047298"/>
                  </a:ext>
                </a:extLst>
              </a:tr>
              <a:tr h="281646">
                <a:tc>
                  <a:txBody>
                    <a:bodyPr/>
                    <a:lstStyle/>
                    <a:p>
                      <a:r>
                        <a:rPr lang="en-IN" dirty="0" err="1" smtClean="0"/>
                        <a:t>Mohit</a:t>
                      </a:r>
                      <a:endParaRPr lang="en-IN" dirty="0"/>
                    </a:p>
                  </a:txBody>
                  <a:tcPr/>
                </a:tc>
                <a:tc>
                  <a:txBody>
                    <a:bodyPr/>
                    <a:lstStyle/>
                    <a:p>
                      <a:r>
                        <a:rPr lang="en-US" dirty="0" smtClean="0"/>
                        <a:t>13</a:t>
                      </a:r>
                      <a:endParaRPr lang="en-IN" dirty="0"/>
                    </a:p>
                  </a:txBody>
                  <a:tcPr/>
                </a:tc>
                <a:tc>
                  <a:txBody>
                    <a:bodyPr/>
                    <a:lstStyle/>
                    <a:p>
                      <a:r>
                        <a:rPr lang="en-IN" dirty="0" smtClean="0"/>
                        <a:t>Faridabad</a:t>
                      </a:r>
                      <a:endParaRPr lang="en-IN" dirty="0"/>
                    </a:p>
                  </a:txBody>
                  <a:tcPr/>
                </a:tc>
                <a:tc>
                  <a:txBody>
                    <a:bodyPr/>
                    <a:lstStyle/>
                    <a:p>
                      <a:r>
                        <a:rPr lang="en-IN" dirty="0"/>
                        <a:t>9:10 am</a:t>
                      </a:r>
                    </a:p>
                  </a:txBody>
                  <a:tcPr/>
                </a:tc>
                <a:tc>
                  <a:txBody>
                    <a:bodyPr/>
                    <a:lstStyle/>
                    <a:p>
                      <a:r>
                        <a:rPr lang="en-IN" dirty="0"/>
                        <a:t>URL</a:t>
                      </a:r>
                    </a:p>
                  </a:txBody>
                  <a:tcPr/>
                </a:tc>
                <a:tc>
                  <a:txBody>
                    <a:bodyPr/>
                    <a:lstStyle/>
                    <a:p>
                      <a:r>
                        <a:rPr lang="en-IN" dirty="0" smtClean="0"/>
                        <a:t>Gurgaon</a:t>
                      </a:r>
                      <a:endParaRPr lang="en-IN" dirty="0"/>
                    </a:p>
                  </a:txBody>
                  <a:tcPr/>
                </a:tc>
                <a:tc>
                  <a:txBody>
                    <a:bodyPr/>
                    <a:lstStyle/>
                    <a:p>
                      <a:r>
                        <a:rPr lang="en-IN" dirty="0" smtClean="0"/>
                        <a:t>10:20 </a:t>
                      </a:r>
                      <a:r>
                        <a:rPr lang="en-IN" dirty="0"/>
                        <a:t>am</a:t>
                      </a:r>
                    </a:p>
                  </a:txBody>
                  <a:tcPr/>
                </a:tc>
                <a:tc>
                  <a:txBody>
                    <a:bodyPr/>
                    <a:lstStyle/>
                    <a:p>
                      <a:r>
                        <a:rPr lang="en-IN" dirty="0"/>
                        <a:t>URL</a:t>
                      </a:r>
                    </a:p>
                  </a:txBody>
                  <a:tcPr/>
                </a:tc>
                <a:extLst>
                  <a:ext uri="{0D108BD9-81ED-4DB2-BD59-A6C34878D82A}">
                    <a16:rowId xmlns:a16="http://schemas.microsoft.com/office/drawing/2014/main" xmlns="" val="3786547831"/>
                  </a:ext>
                </a:extLst>
              </a:tr>
              <a:tr h="305271">
                <a:tc>
                  <a:txBody>
                    <a:bodyPr/>
                    <a:lstStyle/>
                    <a:p>
                      <a:r>
                        <a:rPr lang="en-IN" dirty="0" smtClean="0"/>
                        <a:t>Rakesh</a:t>
                      </a:r>
                      <a:endParaRPr lang="en-IN" dirty="0"/>
                    </a:p>
                  </a:txBody>
                  <a:tcPr/>
                </a:tc>
                <a:tc>
                  <a:txBody>
                    <a:bodyPr/>
                    <a:lstStyle/>
                    <a:p>
                      <a:r>
                        <a:rPr lang="en-US" dirty="0" smtClean="0"/>
                        <a:t>33</a:t>
                      </a:r>
                      <a:endParaRPr lang="en-IN" dirty="0"/>
                    </a:p>
                  </a:txBody>
                  <a:tcPr/>
                </a:tc>
                <a:tc>
                  <a:txBody>
                    <a:bodyPr/>
                    <a:lstStyle/>
                    <a:p>
                      <a:r>
                        <a:rPr lang="en-IN" dirty="0" smtClean="0"/>
                        <a:t>Gurgaon</a:t>
                      </a:r>
                      <a:endParaRPr lang="en-IN" dirty="0"/>
                    </a:p>
                  </a:txBody>
                  <a:tcPr/>
                </a:tc>
                <a:tc>
                  <a:txBody>
                    <a:bodyPr/>
                    <a:lstStyle/>
                    <a:p>
                      <a:r>
                        <a:rPr lang="en-IN" dirty="0" smtClean="0"/>
                        <a:t>9:02 pm</a:t>
                      </a:r>
                      <a:endParaRPr lang="en-IN" dirty="0"/>
                    </a:p>
                  </a:txBody>
                  <a:tcPr/>
                </a:tc>
                <a:tc>
                  <a:txBody>
                    <a:bodyPr/>
                    <a:lstStyle/>
                    <a:p>
                      <a:r>
                        <a:rPr lang="en-IN" dirty="0"/>
                        <a:t>URL</a:t>
                      </a:r>
                    </a:p>
                  </a:txBody>
                  <a:tcPr/>
                </a:tc>
                <a:tc>
                  <a:txBody>
                    <a:bodyPr/>
                    <a:lstStyle/>
                    <a:p>
                      <a:r>
                        <a:rPr lang="en-IN" dirty="0" smtClean="0"/>
                        <a:t>Faridabad</a:t>
                      </a:r>
                      <a:endParaRPr lang="en-IN" dirty="0"/>
                    </a:p>
                  </a:txBody>
                  <a:tcPr/>
                </a:tc>
                <a:tc>
                  <a:txBody>
                    <a:bodyPr/>
                    <a:lstStyle/>
                    <a:p>
                      <a:r>
                        <a:rPr lang="en-IN" dirty="0" smtClean="0"/>
                        <a:t>10:35 </a:t>
                      </a:r>
                      <a:r>
                        <a:rPr lang="en-IN" dirty="0"/>
                        <a:t>p</a:t>
                      </a:r>
                      <a:r>
                        <a:rPr lang="en-IN" dirty="0" smtClean="0"/>
                        <a:t>m</a:t>
                      </a:r>
                      <a:endParaRPr lang="en-IN" dirty="0"/>
                    </a:p>
                  </a:txBody>
                  <a:tcPr/>
                </a:tc>
                <a:tc>
                  <a:txBody>
                    <a:bodyPr/>
                    <a:lstStyle/>
                    <a:p>
                      <a:r>
                        <a:rPr lang="en-IN" dirty="0"/>
                        <a:t>URL</a:t>
                      </a:r>
                    </a:p>
                  </a:txBody>
                  <a:tcPr/>
                </a:tc>
                <a:extLst>
                  <a:ext uri="{0D108BD9-81ED-4DB2-BD59-A6C34878D82A}">
                    <a16:rowId xmlns:a16="http://schemas.microsoft.com/office/drawing/2014/main" xmlns="" val="4013885690"/>
                  </a:ext>
                </a:extLst>
              </a:tr>
              <a:tr h="281646">
                <a:tc>
                  <a:txBody>
                    <a:bodyPr/>
                    <a:lstStyle/>
                    <a:p>
                      <a:r>
                        <a:rPr lang="en-US" dirty="0" err="1" smtClean="0"/>
                        <a:t>Rekha</a:t>
                      </a:r>
                      <a:endParaRPr lang="en-IN" dirty="0"/>
                    </a:p>
                  </a:txBody>
                  <a:tcPr/>
                </a:tc>
                <a:tc>
                  <a:txBody>
                    <a:bodyPr/>
                    <a:lstStyle/>
                    <a:p>
                      <a:r>
                        <a:rPr lang="en-US" dirty="0" smtClean="0"/>
                        <a:t>29</a:t>
                      </a:r>
                      <a:endParaRPr lang="en-IN" dirty="0"/>
                    </a:p>
                  </a:txBody>
                  <a:tcPr/>
                </a:tc>
                <a:tc>
                  <a:txBody>
                    <a:bodyPr/>
                    <a:lstStyle/>
                    <a:p>
                      <a:r>
                        <a:rPr lang="en-US" dirty="0" smtClean="0"/>
                        <a:t>Noida</a:t>
                      </a:r>
                      <a:endParaRPr lang="en-IN" dirty="0"/>
                    </a:p>
                  </a:txBody>
                  <a:tcPr/>
                </a:tc>
                <a:tc>
                  <a:txBody>
                    <a:bodyPr/>
                    <a:lstStyle/>
                    <a:p>
                      <a:r>
                        <a:rPr lang="en-US" dirty="0" smtClean="0"/>
                        <a:t>10:10</a:t>
                      </a:r>
                      <a:r>
                        <a:rPr lang="en-US" baseline="0" dirty="0" smtClean="0"/>
                        <a:t> am</a:t>
                      </a:r>
                      <a:endParaRPr lang="en-IN" dirty="0"/>
                    </a:p>
                  </a:txBody>
                  <a:tcPr/>
                </a:tc>
                <a:tc>
                  <a:txBody>
                    <a:bodyPr/>
                    <a:lstStyle/>
                    <a:p>
                      <a:r>
                        <a:rPr lang="en-US" dirty="0" smtClean="0"/>
                        <a:t>URL</a:t>
                      </a:r>
                      <a:endParaRPr lang="en-IN" dirty="0"/>
                    </a:p>
                  </a:txBody>
                  <a:tcPr/>
                </a:tc>
                <a:tc>
                  <a:txBody>
                    <a:bodyPr/>
                    <a:lstStyle/>
                    <a:p>
                      <a:r>
                        <a:rPr lang="en-US" dirty="0" smtClean="0"/>
                        <a:t>New Delhi</a:t>
                      </a:r>
                      <a:endParaRPr lang="en-IN" dirty="0"/>
                    </a:p>
                  </a:txBody>
                  <a:tcPr/>
                </a:tc>
                <a:tc>
                  <a:txBody>
                    <a:bodyPr/>
                    <a:lstStyle/>
                    <a:p>
                      <a:r>
                        <a:rPr lang="en-US" dirty="0" smtClean="0"/>
                        <a:t>11:30</a:t>
                      </a:r>
                      <a:r>
                        <a:rPr lang="en-US" baseline="0" dirty="0" smtClean="0"/>
                        <a:t> </a:t>
                      </a:r>
                      <a:r>
                        <a:rPr lang="en-US" baseline="0" dirty="0" smtClean="0"/>
                        <a:t>am</a:t>
                      </a:r>
                      <a:endParaRPr lang="en-IN" dirty="0"/>
                    </a:p>
                  </a:txBody>
                  <a:tcPr/>
                </a:tc>
                <a:tc>
                  <a:txBody>
                    <a:bodyPr/>
                    <a:lstStyle/>
                    <a:p>
                      <a:r>
                        <a:rPr lang="en-US" dirty="0" smtClean="0"/>
                        <a:t>URL</a:t>
                      </a:r>
                      <a:endParaRPr lang="en-IN" dirty="0"/>
                    </a:p>
                  </a:txBody>
                  <a:tcPr/>
                </a:tc>
                <a:extLst>
                  <a:ext uri="{0D108BD9-81ED-4DB2-BD59-A6C34878D82A}">
                    <a16:rowId xmlns:a16="http://schemas.microsoft.com/office/drawing/2014/main" xmlns="" val="1479204232"/>
                  </a:ext>
                </a:extLst>
              </a:tr>
            </a:tbl>
          </a:graphicData>
        </a:graphic>
      </p:graphicFrame>
    </p:spTree>
    <p:extLst>
      <p:ext uri="{BB962C8B-B14F-4D97-AF65-F5344CB8AC3E}">
        <p14:creationId xmlns:p14="http://schemas.microsoft.com/office/powerpoint/2010/main" val="1540160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725</Words>
  <Application>Microsoft Office PowerPoint</Application>
  <PresentationFormat>Widescreen</PresentationFormat>
  <Paragraphs>137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Yugant Kachroo</dc:creator>
  <cp:lastModifiedBy>Yugant Kachroo</cp:lastModifiedBy>
  <cp:revision>7</cp:revision>
  <dcterms:created xsi:type="dcterms:W3CDTF">2020-05-17T10:34:52Z</dcterms:created>
  <dcterms:modified xsi:type="dcterms:W3CDTF">2020-05-18T01:26:28Z</dcterms:modified>
</cp:coreProperties>
</file>