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0075" y="563612"/>
            <a:ext cx="955357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814072"/>
            <a:ext cx="9553575" cy="2246769"/>
          </a:xfrm>
          <a:prstGeom prst="rect">
            <a:avLst/>
          </a:prstGeom>
          <a:noFill/>
        </p:spPr>
        <p:txBody>
          <a:bodyPr wrap="square" rtlCol="0">
            <a:spAutoFit/>
          </a:bodyPr>
          <a:lstStyle/>
          <a:p>
            <a:r>
              <a:rPr lang="en-IN" sz="2800" dirty="0"/>
              <a:t>STUDENT NAME       : YUGAPRIYA G
REGISTER NO            :  2213391036064/</a:t>
            </a:r>
          </a:p>
          <a:p>
            <a:r>
              <a:rPr lang="en-IN" sz="2800" dirty="0"/>
              <a:t>NM ID                        :  3D140B76DA47097AB9741D3F2571684D
DEPARTMENT           : COMMERCE
COLLEGE                    : QUEEN MARY’S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flipH="1">
            <a:off x="739775" y="753741"/>
            <a:ext cx="539115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0021DE1-3165-6295-B21C-E9476DC03F51}"/>
              </a:ext>
            </a:extLst>
          </p:cNvPr>
          <p:cNvSpPr txBox="1"/>
          <p:nvPr/>
        </p:nvSpPr>
        <p:spPr>
          <a:xfrm>
            <a:off x="739775" y="1863793"/>
            <a:ext cx="8315325" cy="5539978"/>
          </a:xfrm>
          <a:prstGeom prst="rect">
            <a:avLst/>
          </a:prstGeom>
          <a:noFill/>
        </p:spPr>
        <p:txBody>
          <a:bodyPr wrap="square" rtlCol="0">
            <a:spAutoFit/>
          </a:bodyPr>
          <a:lstStyle/>
          <a:p>
            <a:pPr marL="342900" indent="-342900" algn="l">
              <a:buAutoNum type="arabicPeriod"/>
            </a:pPr>
            <a:r>
              <a:rPr lang="en-IN" sz="4400" dirty="0"/>
              <a:t>Data collection</a:t>
            </a:r>
          </a:p>
          <a:p>
            <a:pPr marL="342900" indent="-342900" algn="l">
              <a:buAutoNum type="arabicPeriod"/>
            </a:pPr>
            <a:r>
              <a:rPr lang="en-IN" sz="4400" dirty="0"/>
              <a:t>Feature collection</a:t>
            </a:r>
          </a:p>
          <a:p>
            <a:pPr marL="342900" indent="-342900" algn="l">
              <a:buAutoNum type="arabicPeriod"/>
            </a:pPr>
            <a:r>
              <a:rPr lang="en-IN" sz="4400" dirty="0"/>
              <a:t>Data cleaning</a:t>
            </a:r>
          </a:p>
          <a:p>
            <a:pPr marL="342900" indent="-342900" algn="l">
              <a:buAutoNum type="arabicPeriod"/>
            </a:pPr>
            <a:r>
              <a:rPr lang="en-IN" sz="4400" dirty="0"/>
              <a:t>Performance level </a:t>
            </a:r>
          </a:p>
          <a:p>
            <a:pPr marL="342900" indent="-342900" algn="l">
              <a:buAutoNum type="arabicPeriod"/>
            </a:pPr>
            <a:r>
              <a:rPr lang="en-IN" sz="4400" dirty="0"/>
              <a:t>Summary </a:t>
            </a:r>
          </a:p>
          <a:p>
            <a:pPr marL="342900" indent="-342900" algn="l">
              <a:buAutoNum type="arabicPeriod"/>
            </a:pPr>
            <a:r>
              <a:rPr lang="en-IN" sz="4400" dirty="0"/>
              <a:t>Visualisation </a:t>
            </a:r>
          </a:p>
          <a:p>
            <a:pPr marL="342900" indent="-342900" algn="l">
              <a:buAutoNum type="arabicPeriod"/>
            </a:pPr>
            <a:endParaRPr lang="en-IN" dirty="0"/>
          </a:p>
          <a:p>
            <a:pPr marL="342900" indent="-342900" algn="l">
              <a:buAutoNum type="arabicPeriod"/>
            </a:pPr>
            <a:endParaRPr lang="en-IN" dirty="0"/>
          </a:p>
          <a:p>
            <a:pPr algn="l"/>
            <a:endParaRPr lang="en-IN" dirty="0"/>
          </a:p>
          <a:p>
            <a:pPr marL="342900" indent="-342900" algn="l">
              <a:buAutoNum type="arabicPeriod"/>
            </a:pPr>
            <a:endParaRPr lang="en-IN" dirty="0"/>
          </a:p>
          <a:p>
            <a:pPr marL="342900" indent="-342900" algn="l">
              <a:buAutoNum type="arabicPeriod"/>
            </a:pPr>
            <a:endParaRPr lang="en-US" dirty="0"/>
          </a:p>
        </p:txBody>
      </p:sp>
      <p:pic>
        <p:nvPicPr>
          <p:cNvPr id="4" name="Picture 3">
            <a:extLst>
              <a:ext uri="{FF2B5EF4-FFF2-40B4-BE49-F238E27FC236}">
                <a16:creationId xmlns:a16="http://schemas.microsoft.com/office/drawing/2014/main" id="{0992074F-7B4F-9858-AC1A-A8D6A9ACD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505870"/>
            <a:ext cx="4267200" cy="426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7CD53A-B8BC-8E0B-3E6A-A9E8C399315C}"/>
              </a:ext>
            </a:extLst>
          </p:cNvPr>
          <p:cNvSpPr>
            <a:spLocks noGrp="1"/>
          </p:cNvSpPr>
          <p:nvPr>
            <p:ph type="body" idx="1"/>
          </p:nvPr>
        </p:nvSpPr>
        <p:spPr>
          <a:xfrm>
            <a:off x="609600" y="702469"/>
            <a:ext cx="10134600" cy="6155531"/>
          </a:xfrm>
        </p:spPr>
        <p:txBody>
          <a:bodyPr/>
          <a:lstStyle/>
          <a:p>
            <a:r>
              <a:rPr lang="en-IN" sz="2800" b="1" dirty="0"/>
              <a:t>Data collection</a:t>
            </a:r>
          </a:p>
          <a:p>
            <a:r>
              <a:rPr lang="en-IN" sz="2800" dirty="0"/>
              <a:t>            In data collection we download the data from </a:t>
            </a:r>
          </a:p>
          <a:p>
            <a:r>
              <a:rPr lang="en-IN" sz="2800" dirty="0"/>
              <a:t>the </a:t>
            </a:r>
            <a:r>
              <a:rPr lang="en-IN" sz="2800" dirty="0" err="1"/>
              <a:t>edunet</a:t>
            </a:r>
            <a:r>
              <a:rPr lang="en-IN" sz="2800" dirty="0"/>
              <a:t> dashboard to work in the excel. </a:t>
            </a:r>
          </a:p>
          <a:p>
            <a:endParaRPr lang="en-IN" sz="2800" dirty="0"/>
          </a:p>
          <a:p>
            <a:r>
              <a:rPr lang="en-IN" sz="2800" b="1" dirty="0"/>
              <a:t>Feature collection</a:t>
            </a:r>
          </a:p>
          <a:p>
            <a:r>
              <a:rPr lang="en-IN" sz="2800" dirty="0"/>
              <a:t>            So many features are used in the data like filtering, </a:t>
            </a:r>
          </a:p>
          <a:p>
            <a:r>
              <a:rPr lang="en-IN" sz="2800" dirty="0"/>
              <a:t>formatting, formulating. Pivot table, graph and used in data. </a:t>
            </a:r>
          </a:p>
          <a:p>
            <a:endParaRPr lang="en-IN" sz="2800" dirty="0"/>
          </a:p>
          <a:p>
            <a:r>
              <a:rPr lang="en-IN" sz="2800" b="1" dirty="0">
                <a:solidFill>
                  <a:schemeClr val="tx1"/>
                </a:solidFill>
              </a:rPr>
              <a:t>Data Cleaning </a:t>
            </a:r>
          </a:p>
          <a:p>
            <a:r>
              <a:rPr lang="en-IN" sz="2800" dirty="0"/>
              <a:t>            Identified the missing values and remove those missing </a:t>
            </a:r>
          </a:p>
          <a:p>
            <a:r>
              <a:rPr lang="en-IN" sz="2800" dirty="0"/>
              <a:t>value from  the data. </a:t>
            </a:r>
          </a:p>
          <a:p>
            <a:endParaRPr lang="en-IN" sz="2800" dirty="0"/>
          </a:p>
          <a:p>
            <a:endParaRPr lang="en-IN" sz="2800" dirty="0"/>
          </a:p>
          <a:p>
            <a:endParaRPr lang="en-IN" dirty="0"/>
          </a:p>
          <a:p>
            <a:endParaRPr lang="en-US" dirty="0"/>
          </a:p>
        </p:txBody>
      </p:sp>
    </p:spTree>
    <p:extLst>
      <p:ext uri="{BB962C8B-B14F-4D97-AF65-F5344CB8AC3E}">
        <p14:creationId xmlns:p14="http://schemas.microsoft.com/office/powerpoint/2010/main" val="179778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996334-233A-0FE9-52F6-D6B960EF1002}"/>
              </a:ext>
            </a:extLst>
          </p:cNvPr>
          <p:cNvSpPr>
            <a:spLocks noGrp="1"/>
          </p:cNvSpPr>
          <p:nvPr>
            <p:ph type="body" idx="1"/>
          </p:nvPr>
        </p:nvSpPr>
        <p:spPr>
          <a:xfrm>
            <a:off x="571500" y="589597"/>
            <a:ext cx="9639300" cy="5909310"/>
          </a:xfrm>
        </p:spPr>
        <p:txBody>
          <a:bodyPr/>
          <a:lstStyle/>
          <a:p>
            <a:r>
              <a:rPr lang="en-IN" sz="3200" b="1" dirty="0"/>
              <a:t>Performance level </a:t>
            </a:r>
          </a:p>
          <a:p>
            <a:r>
              <a:rPr lang="en-IN" sz="3200" dirty="0"/>
              <a:t>        We evaluate the performance of the employees according to the data. </a:t>
            </a:r>
          </a:p>
          <a:p>
            <a:endParaRPr lang="en-IN" sz="3200" dirty="0"/>
          </a:p>
          <a:p>
            <a:r>
              <a:rPr lang="en-IN" sz="3200" b="1" dirty="0"/>
              <a:t>Summary</a:t>
            </a:r>
            <a:r>
              <a:rPr lang="en-IN" sz="3200" dirty="0"/>
              <a:t> </a:t>
            </a:r>
          </a:p>
          <a:p>
            <a:r>
              <a:rPr lang="en-IN" sz="3200" dirty="0"/>
              <a:t>         Pivot table we are categorized the columns what we need and organization in the data. </a:t>
            </a:r>
          </a:p>
          <a:p>
            <a:endParaRPr lang="en-IN" sz="3200" dirty="0"/>
          </a:p>
          <a:p>
            <a:r>
              <a:rPr lang="en-IN" sz="3200" b="1" dirty="0"/>
              <a:t>Visualisation</a:t>
            </a:r>
            <a:r>
              <a:rPr lang="en-IN" sz="3200" dirty="0"/>
              <a:t> </a:t>
            </a:r>
          </a:p>
          <a:p>
            <a:r>
              <a:rPr lang="en-IN" sz="3200" dirty="0"/>
              <a:t>          In graph method we have shown the performance data analysis and it is easy to identify the percentage.  </a:t>
            </a:r>
          </a:p>
          <a:p>
            <a:r>
              <a:rPr lang="en-IN" sz="3200" dirty="0"/>
              <a:t>        </a:t>
            </a:r>
            <a:endParaRPr lang="en-US" sz="3200" dirty="0"/>
          </a:p>
        </p:txBody>
      </p:sp>
    </p:spTree>
    <p:extLst>
      <p:ext uri="{BB962C8B-B14F-4D97-AF65-F5344CB8AC3E}">
        <p14:creationId xmlns:p14="http://schemas.microsoft.com/office/powerpoint/2010/main" val="59471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4" name="Picture 3">
            <a:extLst>
              <a:ext uri="{FF2B5EF4-FFF2-40B4-BE49-F238E27FC236}">
                <a16:creationId xmlns:a16="http://schemas.microsoft.com/office/drawing/2014/main" id="{EED9DE5E-6FF7-BD8A-FCF3-19C1DD153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81" y="1628529"/>
            <a:ext cx="8941119" cy="41912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A858-D3B8-E90E-EEC6-97BE668CF4E7}"/>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988AB933-22E8-E3F6-1F9B-84C3B0FAD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050" y="1731223"/>
            <a:ext cx="6559550" cy="4088311"/>
          </a:xfrm>
          <a:prstGeom prst="rect">
            <a:avLst/>
          </a:prstGeom>
        </p:spPr>
      </p:pic>
    </p:spTree>
    <p:extLst>
      <p:ext uri="{BB962C8B-B14F-4D97-AF65-F5344CB8AC3E}">
        <p14:creationId xmlns:p14="http://schemas.microsoft.com/office/powerpoint/2010/main" val="389740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8745CE-D344-C866-085E-9E1E80DFD7BB}"/>
              </a:ext>
            </a:extLst>
          </p:cNvPr>
          <p:cNvSpPr txBox="1"/>
          <p:nvPr/>
        </p:nvSpPr>
        <p:spPr>
          <a:xfrm>
            <a:off x="755332" y="1765934"/>
            <a:ext cx="7969567" cy="4031873"/>
          </a:xfrm>
          <a:prstGeom prst="rect">
            <a:avLst/>
          </a:prstGeom>
          <a:noFill/>
        </p:spPr>
        <p:txBody>
          <a:bodyPr wrap="square" rtlCol="0">
            <a:spAutoFit/>
          </a:bodyPr>
          <a:lstStyle/>
          <a:p>
            <a:pPr algn="l"/>
            <a:r>
              <a:rPr lang="en-IN" dirty="0"/>
              <a:t>                </a:t>
            </a:r>
            <a:r>
              <a:rPr lang="en-IN" sz="3200" dirty="0"/>
              <a:t>While comparing the performance of employees,  the number of employees are higher in number is in the average performance where excellence employees are less in percentage.  So to overcome  this we should motivate the employees by giving there different tasks based on their skills to improve their performance in their work. </a:t>
            </a:r>
            <a:endParaRPr lang="en-US"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43449" y="1544761"/>
            <a:ext cx="8112725"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49896213-9894-AC05-6258-4B704D15CD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613" y="3389792"/>
            <a:ext cx="7573777" cy="26220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707D6DD-7B9C-BC37-B2E1-B689195552B5}"/>
              </a:ext>
            </a:extLst>
          </p:cNvPr>
          <p:cNvSpPr txBox="1"/>
          <p:nvPr/>
        </p:nvSpPr>
        <p:spPr>
          <a:xfrm>
            <a:off x="834072" y="1598197"/>
            <a:ext cx="7904097" cy="4524315"/>
          </a:xfrm>
          <a:prstGeom prst="rect">
            <a:avLst/>
          </a:prstGeom>
          <a:noFill/>
        </p:spPr>
        <p:txBody>
          <a:bodyPr wrap="square" rtlCol="0">
            <a:spAutoFit/>
          </a:bodyPr>
          <a:lstStyle/>
          <a:p>
            <a:pPr algn="l"/>
            <a:r>
              <a:rPr lang="en-IN" sz="3200"/>
              <a:t>Prformance analysis are made to a employees. Increment to check the performance track of the employees and it is useful for the employees personal as well as organizational growth. </a:t>
            </a:r>
          </a:p>
          <a:p>
            <a:pPr algn="l"/>
            <a:endParaRPr lang="en-IN" sz="3200"/>
          </a:p>
          <a:p>
            <a:pPr algn="l"/>
            <a:r>
              <a:rPr lang="en-IN" sz="3200"/>
              <a:t>So, the employees performance analysis helps to require all the problems and have a successful organisation. </a:t>
            </a: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921966"/>
            <a:ext cx="7381875" cy="4154984"/>
          </a:xfrm>
          <a:prstGeom prst="rect">
            <a:avLst/>
          </a:prstGeom>
          <a:noFill/>
        </p:spPr>
        <p:txBody>
          <a:bodyPr wrap="square" rtlCol="0">
            <a:spAutoFit/>
          </a:bodyPr>
          <a:lstStyle/>
          <a:p>
            <a:pPr algn="l"/>
            <a:r>
              <a:rPr lang="en-IN" sz="2400" dirty="0">
                <a:solidFill>
                  <a:srgbClr val="0D0D0D"/>
                </a:solidFill>
                <a:latin typeface="Times New Roman" panose="02020603050405020304" pitchFamily="18" charset="0"/>
                <a:cs typeface="Times New Roman" panose="02020603050405020304" pitchFamily="18" charset="0"/>
              </a:rPr>
              <a:t>Analysing the performance of the employees by considering the various factors  like;</a:t>
            </a:r>
          </a:p>
          <a:p>
            <a:pPr algn="l"/>
            <a:r>
              <a:rPr lang="en-IN" sz="2400" b="0" i="0" dirty="0">
                <a:solidFill>
                  <a:srgbClr val="0D0D0D"/>
                </a:solidFill>
                <a:effectLst/>
                <a:latin typeface="Times New Roman" panose="02020603050405020304" pitchFamily="18" charset="0"/>
                <a:cs typeface="Times New Roman" panose="02020603050405020304" pitchFamily="18" charset="0"/>
              </a:rPr>
              <a:t>                     Gender, </a:t>
            </a:r>
          </a:p>
          <a:p>
            <a:pPr algn="l"/>
            <a:r>
              <a:rPr lang="en-IN" sz="2400" b="0" i="0" dirty="0">
                <a:solidFill>
                  <a:srgbClr val="0D0D0D"/>
                </a:solidFill>
                <a:effectLst/>
                <a:latin typeface="Times New Roman" panose="02020603050405020304" pitchFamily="18" charset="0"/>
                <a:cs typeface="Times New Roman" panose="02020603050405020304" pitchFamily="18" charset="0"/>
              </a:rPr>
              <a:t>                     Performance score and</a:t>
            </a:r>
          </a:p>
          <a:p>
            <a:pPr algn="l"/>
            <a:r>
              <a:rPr lang="en-IN" sz="2400" b="0" i="0" dirty="0">
                <a:solidFill>
                  <a:srgbClr val="0D0D0D"/>
                </a:solidFill>
                <a:effectLst/>
                <a:latin typeface="Times New Roman" panose="02020603050405020304" pitchFamily="18" charset="0"/>
                <a:cs typeface="Times New Roman" panose="02020603050405020304" pitchFamily="18" charset="0"/>
              </a:rPr>
              <a:t>                     Ratings. </a:t>
            </a:r>
          </a:p>
          <a:p>
            <a:pPr algn="l"/>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r>
              <a:rPr lang="en-IN" sz="2400" b="0" i="0" dirty="0">
                <a:solidFill>
                  <a:srgbClr val="0D0D0D"/>
                </a:solidFill>
                <a:effectLst/>
                <a:latin typeface="Times New Roman" panose="02020603050405020304" pitchFamily="18" charset="0"/>
                <a:cs typeface="Times New Roman" panose="02020603050405020304" pitchFamily="18" charset="0"/>
              </a:rPr>
              <a:t>Their involvement in work and various scores that analysis the performance of employees in the organization. </a:t>
            </a:r>
          </a:p>
          <a:p>
            <a:pPr algn="l"/>
            <a:endParaRPr lang="en-IN" sz="2400" dirty="0">
              <a:solidFill>
                <a:srgbClr val="0D0D0D"/>
              </a:solidFill>
              <a:latin typeface="Times New Roman" panose="02020603050405020304" pitchFamily="18" charset="0"/>
              <a:cs typeface="Times New Roman" panose="02020603050405020304" pitchFamily="18" charset="0"/>
            </a:endParaRPr>
          </a:p>
          <a:p>
            <a:pPr algn="l"/>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r>
              <a:rPr lang="en-IN" sz="2400" b="0" i="0" dirty="0">
                <a:solidFill>
                  <a:srgbClr val="0D0D0D"/>
                </a:solidFill>
                <a:effectLst/>
                <a:latin typeface="Times New Roman" panose="02020603050405020304" pitchFamily="18" charset="0"/>
                <a:cs typeface="Times New Roman" panose="02020603050405020304" pitchFamily="18" charset="0"/>
              </a:rPr>
              <a:t>           </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0783EAB-E051-E65C-47A8-303ED3360646}"/>
              </a:ext>
            </a:extLst>
          </p:cNvPr>
          <p:cNvSpPr txBox="1"/>
          <p:nvPr/>
        </p:nvSpPr>
        <p:spPr>
          <a:xfrm>
            <a:off x="699452" y="1528918"/>
            <a:ext cx="8939848" cy="3970318"/>
          </a:xfrm>
          <a:prstGeom prst="rect">
            <a:avLst/>
          </a:prstGeom>
          <a:noFill/>
        </p:spPr>
        <p:txBody>
          <a:bodyPr wrap="square" rtlCol="0">
            <a:spAutoFit/>
          </a:bodyPr>
          <a:lstStyle/>
          <a:p>
            <a:pPr algn="l"/>
            <a:r>
              <a:rPr lang="en-IN" sz="3600"/>
              <a:t>Employees        Employer        Manager, </a:t>
            </a:r>
          </a:p>
          <a:p>
            <a:pPr algn="l"/>
            <a:endParaRPr lang="en-IN" sz="3600"/>
          </a:p>
          <a:p>
            <a:pPr algn="l"/>
            <a:endParaRPr lang="en-IN" sz="3600"/>
          </a:p>
          <a:p>
            <a:pPr algn="l"/>
            <a:endParaRPr lang="en-IN" sz="3600"/>
          </a:p>
          <a:p>
            <a:pPr algn="l"/>
            <a:endParaRPr lang="en-IN" sz="3600"/>
          </a:p>
          <a:p>
            <a:pPr algn="l"/>
            <a:endParaRPr lang="en-IN" sz="3600"/>
          </a:p>
          <a:p>
            <a:pPr algn="l"/>
            <a:r>
              <a:rPr lang="en-IN" sz="3600"/>
              <a:t>Gets benefits from the performance appraisal</a:t>
            </a:r>
            <a:endParaRPr lang="en-US" sz="3600"/>
          </a:p>
        </p:txBody>
      </p:sp>
      <p:pic>
        <p:nvPicPr>
          <p:cNvPr id="2" name="Picture 1">
            <a:extLst>
              <a:ext uri="{FF2B5EF4-FFF2-40B4-BE49-F238E27FC236}">
                <a16:creationId xmlns:a16="http://schemas.microsoft.com/office/drawing/2014/main" id="{47175F52-5C1D-1E64-1D73-0805A9C56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52" y="2294877"/>
            <a:ext cx="6858000" cy="2438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F086AEF-BB7A-51CE-F0B6-B66590D891A3}"/>
              </a:ext>
            </a:extLst>
          </p:cNvPr>
          <p:cNvSpPr txBox="1"/>
          <p:nvPr/>
        </p:nvSpPr>
        <p:spPr>
          <a:xfrm>
            <a:off x="2695574" y="1586794"/>
            <a:ext cx="7676131" cy="4585871"/>
          </a:xfrm>
          <a:prstGeom prst="rect">
            <a:avLst/>
          </a:prstGeom>
          <a:noFill/>
        </p:spPr>
        <p:txBody>
          <a:bodyPr wrap="square" rtlCol="0">
            <a:spAutoFit/>
          </a:bodyPr>
          <a:lstStyle/>
          <a:p>
            <a:pPr algn="l"/>
            <a:r>
              <a:rPr lang="en-IN" sz="3600" dirty="0"/>
              <a:t> </a:t>
            </a:r>
            <a:r>
              <a:rPr lang="en-IN" sz="3200" dirty="0"/>
              <a:t>Conditional Formatting – missing values</a:t>
            </a:r>
          </a:p>
          <a:p>
            <a:pPr algn="l"/>
            <a:endParaRPr lang="en-IN" sz="3200" dirty="0"/>
          </a:p>
          <a:p>
            <a:pPr algn="l"/>
            <a:r>
              <a:rPr lang="en-IN" sz="3200" dirty="0"/>
              <a:t>  Filtering : remove missing data</a:t>
            </a:r>
          </a:p>
          <a:p>
            <a:pPr algn="l"/>
            <a:endParaRPr lang="en-IN" sz="3200" dirty="0"/>
          </a:p>
          <a:p>
            <a:pPr algn="l"/>
            <a:r>
              <a:rPr lang="en-IN" sz="3200" dirty="0"/>
              <a:t>  Formulas : performance evaluation</a:t>
            </a:r>
          </a:p>
          <a:p>
            <a:pPr algn="l"/>
            <a:endParaRPr lang="en-IN" sz="3200" dirty="0"/>
          </a:p>
          <a:p>
            <a:pPr algn="l"/>
            <a:r>
              <a:rPr lang="en-IN" sz="3200" dirty="0"/>
              <a:t>  Pivot : summary</a:t>
            </a:r>
          </a:p>
          <a:p>
            <a:pPr algn="l"/>
            <a:endParaRPr lang="en-IN" sz="3200" dirty="0"/>
          </a:p>
          <a:p>
            <a:pPr algn="l"/>
            <a:r>
              <a:rPr lang="en-IN" sz="3200" dirty="0"/>
              <a:t>  Graph : data visualization</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1FF13AD-4384-A863-3660-3AB73EC10864}"/>
              </a:ext>
            </a:extLst>
          </p:cNvPr>
          <p:cNvSpPr txBox="1"/>
          <p:nvPr/>
        </p:nvSpPr>
        <p:spPr>
          <a:xfrm>
            <a:off x="755332" y="1600200"/>
            <a:ext cx="9512618" cy="5539978"/>
          </a:xfrm>
          <a:prstGeom prst="rect">
            <a:avLst/>
          </a:prstGeom>
          <a:noFill/>
        </p:spPr>
        <p:txBody>
          <a:bodyPr wrap="square" rtlCol="0">
            <a:spAutoFit/>
          </a:bodyPr>
          <a:lstStyle/>
          <a:p>
            <a:pPr algn="l"/>
            <a:r>
              <a:rPr lang="en-IN" sz="2400" dirty="0"/>
              <a:t>EMPLOYEES DATABASE KIGGLE </a:t>
            </a:r>
          </a:p>
          <a:p>
            <a:pPr algn="l"/>
            <a:r>
              <a:rPr lang="en-IN" sz="2400" dirty="0"/>
              <a:t>There are 26 features but we consider 9 features</a:t>
            </a:r>
          </a:p>
          <a:p>
            <a:pPr algn="l"/>
            <a:endParaRPr lang="en-IN" sz="2400" dirty="0"/>
          </a:p>
          <a:p>
            <a:pPr algn="l"/>
            <a:r>
              <a:rPr lang="en-IN" sz="2400" dirty="0"/>
              <a:t>      Employees ID </a:t>
            </a:r>
            <a:r>
              <a:rPr lang="en-IN" sz="2400" dirty="0">
                <a:sym typeface="Wingdings" pitchFamily="2" charset="2"/>
              </a:rPr>
              <a:t>￼        Numerical data </a:t>
            </a:r>
          </a:p>
          <a:p>
            <a:pPr algn="l"/>
            <a:r>
              <a:rPr lang="en-IN" sz="2400" dirty="0">
                <a:sym typeface="Wingdings" pitchFamily="2" charset="2"/>
              </a:rPr>
              <a:t>     </a:t>
            </a:r>
          </a:p>
          <a:p>
            <a:pPr algn="l"/>
            <a:r>
              <a:rPr lang="en-IN" sz="2400" dirty="0">
                <a:sym typeface="Wingdings" pitchFamily="2" charset="2"/>
              </a:rPr>
              <a:t>      Name                        Text </a:t>
            </a:r>
          </a:p>
          <a:p>
            <a:pPr algn="l"/>
            <a:r>
              <a:rPr lang="en-IN" sz="2400" dirty="0">
                <a:sym typeface="Wingdings" pitchFamily="2" charset="2"/>
              </a:rPr>
              <a:t>   </a:t>
            </a:r>
          </a:p>
          <a:p>
            <a:pPr algn="l"/>
            <a:r>
              <a:rPr lang="en-IN" sz="2400" dirty="0">
                <a:sym typeface="Wingdings" pitchFamily="2" charset="2"/>
              </a:rPr>
              <a:t>      Performance            Level </a:t>
            </a:r>
          </a:p>
          <a:p>
            <a:pPr algn="l"/>
            <a:endParaRPr lang="en-IN" sz="2400" dirty="0">
              <a:sym typeface="Wingdings" pitchFamily="2" charset="2"/>
            </a:endParaRPr>
          </a:p>
          <a:p>
            <a:pPr algn="l"/>
            <a:r>
              <a:rPr lang="en-IN" sz="2400" dirty="0"/>
              <a:t>     Gender                      Male Or Female</a:t>
            </a:r>
          </a:p>
          <a:p>
            <a:pPr algn="l"/>
            <a:endParaRPr lang="en-IN" sz="2400" dirty="0"/>
          </a:p>
          <a:p>
            <a:pPr algn="l"/>
            <a:r>
              <a:rPr lang="en-IN" sz="2400" dirty="0"/>
              <a:t>     Employees rating     Numerical data</a:t>
            </a:r>
          </a:p>
          <a:p>
            <a:pPr algn="l"/>
            <a:endParaRPr lang="en-IN" sz="2400" dirty="0"/>
          </a:p>
          <a:p>
            <a:pPr algn="l"/>
            <a:endParaRPr lang="en-IN" sz="2400" dirty="0"/>
          </a:p>
          <a:p>
            <a:pPr algn="l"/>
            <a:r>
              <a:rPr lang="en-IN" dirty="0"/>
              <a:t>           </a:t>
            </a:r>
            <a:endParaRPr lang="en-US" dirty="0"/>
          </a:p>
        </p:txBody>
      </p:sp>
      <p:pic>
        <p:nvPicPr>
          <p:cNvPr id="7" name="Picture 6">
            <a:extLst>
              <a:ext uri="{FF2B5EF4-FFF2-40B4-BE49-F238E27FC236}">
                <a16:creationId xmlns:a16="http://schemas.microsoft.com/office/drawing/2014/main" id="{0C414107-A3A6-29F6-39F1-CB856E41A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809358"/>
            <a:ext cx="3220910" cy="3121661"/>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8B63CBAC-4BFF-3007-CB99-D222A6A278C1}"/>
              </a:ext>
            </a:extLst>
          </p:cNvPr>
          <p:cNvSpPr txBox="1"/>
          <p:nvPr/>
        </p:nvSpPr>
        <p:spPr>
          <a:xfrm>
            <a:off x="2595562" y="1243786"/>
            <a:ext cx="7000875" cy="4370427"/>
          </a:xfrm>
          <a:prstGeom prst="rect">
            <a:avLst/>
          </a:prstGeom>
          <a:noFill/>
        </p:spPr>
        <p:txBody>
          <a:bodyPr wrap="square" rtlCol="0">
            <a:spAutoFit/>
          </a:bodyPr>
          <a:lstStyle/>
          <a:p>
            <a:pPr algn="l"/>
            <a:r>
              <a:rPr lang="en-IN" dirty="0"/>
              <a:t>
</a:t>
            </a:r>
            <a:r>
              <a:rPr lang="en-IN" sz="2000" b="1" dirty="0"/>
              <a:t>
Sample Queries:</a:t>
            </a:r>
            <a:r>
              <a:rPr lang="en-IN" sz="2000" dirty="0"/>
              <a:t>
1. Get all characters in a guild: `SELECT * FROM Characters JOIN Members ON </a:t>
            </a:r>
            <a:r>
              <a:rPr lang="en-IN" sz="2000" dirty="0" err="1"/>
              <a:t>CharacterID</a:t>
            </a:r>
            <a:r>
              <a:rPr lang="en-IN" sz="2000" dirty="0"/>
              <a:t> = </a:t>
            </a:r>
            <a:r>
              <a:rPr lang="en-IN" sz="2000" dirty="0" err="1"/>
              <a:t>CharacterID</a:t>
            </a:r>
            <a:r>
              <a:rPr lang="en-IN" sz="2000" dirty="0"/>
              <a:t> WHERE </a:t>
            </a:r>
            <a:r>
              <a:rPr lang="en-IN" sz="2000" dirty="0" err="1"/>
              <a:t>GuildID</a:t>
            </a:r>
            <a:r>
              <a:rPr lang="en-IN" sz="2000" dirty="0"/>
              <a:t> = [</a:t>
            </a:r>
            <a:r>
              <a:rPr lang="en-IN" sz="2000" dirty="0" err="1"/>
              <a:t>GuildID</a:t>
            </a:r>
            <a:r>
              <a:rPr lang="en-IN" sz="2000" dirty="0"/>
              <a:t>]`
2. Get all raids a character has participated in: `SELECT * FROM Raids JOIN </a:t>
            </a:r>
            <a:r>
              <a:rPr lang="en-IN" sz="2000" dirty="0" err="1"/>
              <a:t>RaidMembers</a:t>
            </a:r>
            <a:r>
              <a:rPr lang="en-IN" sz="2000" dirty="0"/>
              <a:t> ON </a:t>
            </a:r>
            <a:r>
              <a:rPr lang="en-IN" sz="2000" dirty="0" err="1"/>
              <a:t>RaidID</a:t>
            </a:r>
            <a:r>
              <a:rPr lang="en-IN" sz="2000" dirty="0"/>
              <a:t> = </a:t>
            </a:r>
            <a:r>
              <a:rPr lang="en-IN" sz="2000" dirty="0" err="1"/>
              <a:t>RaidID</a:t>
            </a:r>
            <a:r>
              <a:rPr lang="en-IN" sz="2000" dirty="0"/>
              <a:t> WHERE </a:t>
            </a:r>
            <a:r>
              <a:rPr lang="en-IN" sz="2000" dirty="0" err="1"/>
              <a:t>CharacterID</a:t>
            </a:r>
            <a:r>
              <a:rPr lang="en-IN" sz="2000" dirty="0"/>
              <a:t> = [</a:t>
            </a:r>
            <a:r>
              <a:rPr lang="en-IN" sz="2000" dirty="0" err="1"/>
              <a:t>CharacterID</a:t>
            </a:r>
            <a:r>
              <a:rPr lang="en-IN" sz="2000" dirty="0"/>
              <a:t>]`
This database design captures key </a:t>
            </a:r>
            <a:r>
              <a:rPr lang="en-IN" sz="2000" dirty="0" err="1"/>
              <a:t>WoW</a:t>
            </a:r>
            <a:r>
              <a:rPr lang="en-IN" sz="2000" dirty="0"/>
              <a:t> data and relationships, enabling you to store and query character, guild, and raid information.</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Yugapriya G</cp:lastModifiedBy>
  <cp:revision>23</cp:revision>
  <dcterms:created xsi:type="dcterms:W3CDTF">2024-03-29T15:07:22Z</dcterms:created>
  <dcterms:modified xsi:type="dcterms:W3CDTF">2024-09-02T06:11:05Z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